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224" r:id="rId1"/>
  </p:sldMasterIdLst>
  <p:notesMasterIdLst>
    <p:notesMasterId r:id="rId16"/>
  </p:notesMasterIdLst>
  <p:sldIdLst>
    <p:sldId id="256" r:id="rId2"/>
    <p:sldId id="276" r:id="rId3"/>
    <p:sldId id="259" r:id="rId4"/>
    <p:sldId id="326" r:id="rId5"/>
    <p:sldId id="260" r:id="rId6"/>
    <p:sldId id="261" r:id="rId7"/>
    <p:sldId id="262" r:id="rId8"/>
    <p:sldId id="327" r:id="rId9"/>
    <p:sldId id="287" r:id="rId10"/>
    <p:sldId id="288" r:id="rId11"/>
    <p:sldId id="278" r:id="rId12"/>
    <p:sldId id="323" r:id="rId13"/>
    <p:sldId id="328" r:id="rId14"/>
    <p:sldId id="325" r:id="rId1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66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3996" autoAdjust="0"/>
  </p:normalViewPr>
  <p:slideViewPr>
    <p:cSldViewPr>
      <p:cViewPr varScale="1">
        <p:scale>
          <a:sx n="52" d="100"/>
          <a:sy n="52" d="100"/>
        </p:scale>
        <p:origin x="-1205" y="-8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325E3DE-36BF-4587-BCFC-0FEA68F3D6AE}" type="datetimeFigureOut">
              <a:rPr lang="ar-IQ" smtClean="0"/>
              <a:pPr/>
              <a:t>23/01/1440</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5EE57DE-2542-40F9-9B0B-B4F768F2C6F6}" type="slidenum">
              <a:rPr lang="ar-IQ" smtClean="0"/>
              <a:pPr/>
              <a:t>‹#›</a:t>
            </a:fld>
            <a:endParaRPr lang="ar-IQ"/>
          </a:p>
        </p:txBody>
      </p:sp>
    </p:spTree>
    <p:extLst>
      <p:ext uri="{BB962C8B-B14F-4D97-AF65-F5344CB8AC3E}">
        <p14:creationId xmlns:p14="http://schemas.microsoft.com/office/powerpoint/2010/main" val="213455337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9B8E963D-50C9-4826-8E09-BD359E4BBA9B}" type="datetimeFigureOut">
              <a:rPr lang="ar-IQ" smtClean="0"/>
              <a:pPr/>
              <a:t>23/01/1440</a:t>
            </a:fld>
            <a:endParaRPr lang="ar-IQ"/>
          </a:p>
        </p:txBody>
      </p:sp>
      <p:sp>
        <p:nvSpPr>
          <p:cNvPr id="5" name="Footer Placeholder 4"/>
          <p:cNvSpPr>
            <a:spLocks noGrp="1"/>
          </p:cNvSpPr>
          <p:nvPr>
            <p:ph type="ftr" sz="quarter" idx="11"/>
          </p:nvPr>
        </p:nvSpPr>
        <p:spPr>
          <a:xfrm>
            <a:off x="1174044" y="5357592"/>
            <a:ext cx="5034845" cy="365125"/>
          </a:xfrm>
        </p:spPr>
        <p:txBody>
          <a:bodyPr/>
          <a:lstStyle/>
          <a:p>
            <a:endParaRPr lang="ar-IQ"/>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3EFA3D84-DDEF-4063-8950-2B41776F4DB7}"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E963D-50C9-4826-8E09-BD359E4BBA9B}" type="datetimeFigureOut">
              <a:rPr lang="ar-IQ" smtClean="0"/>
              <a:pPr/>
              <a:t>23/01/1440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EFA3D84-DDEF-4063-8950-2B41776F4DB7}"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E963D-50C9-4826-8E09-BD359E4BBA9B}" type="datetimeFigureOut">
              <a:rPr lang="ar-IQ" smtClean="0"/>
              <a:pPr/>
              <a:t>23/01/1440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EFA3D84-DDEF-4063-8950-2B41776F4DB7}"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E963D-50C9-4826-8E09-BD359E4BBA9B}" type="datetimeFigureOut">
              <a:rPr lang="ar-IQ" smtClean="0"/>
              <a:pPr/>
              <a:t>23/01/1440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EFA3D84-DDEF-4063-8950-2B41776F4DB7}"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8E963D-50C9-4826-8E09-BD359E4BBA9B}" type="datetimeFigureOut">
              <a:rPr lang="ar-IQ" smtClean="0"/>
              <a:pPr/>
              <a:t>23/01/1440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EFA3D84-DDEF-4063-8950-2B41776F4DB7}"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B8E963D-50C9-4826-8E09-BD359E4BBA9B}" type="datetimeFigureOut">
              <a:rPr lang="ar-IQ" smtClean="0"/>
              <a:pPr/>
              <a:t>23/01/1440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EFA3D84-DDEF-4063-8950-2B41776F4DB7}" type="slidenum">
              <a:rPr lang="ar-IQ" smtClean="0"/>
              <a:pPr/>
              <a:t>‹#›</a:t>
            </a:fld>
            <a:endParaRPr lang="ar-IQ"/>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B8E963D-50C9-4826-8E09-BD359E4BBA9B}" type="datetimeFigureOut">
              <a:rPr lang="ar-IQ" smtClean="0"/>
              <a:pPr/>
              <a:t>23/01/1440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3EFA3D84-DDEF-4063-8950-2B41776F4DB7}" type="slidenum">
              <a:rPr lang="ar-IQ" smtClean="0"/>
              <a:pPr/>
              <a:t>‹#›</a:t>
            </a:fld>
            <a:endParaRPr lang="ar-IQ"/>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8E963D-50C9-4826-8E09-BD359E4BBA9B}" type="datetimeFigureOut">
              <a:rPr lang="ar-IQ" smtClean="0"/>
              <a:pPr/>
              <a:t>23/01/1440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3EFA3D84-DDEF-4063-8950-2B41776F4DB7}"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E963D-50C9-4826-8E09-BD359E4BBA9B}" type="datetimeFigureOut">
              <a:rPr lang="ar-IQ" smtClean="0"/>
              <a:pPr/>
              <a:t>23/01/1440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3EFA3D84-DDEF-4063-8950-2B41776F4DB7}"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9B8E963D-50C9-4826-8E09-BD359E4BBA9B}" type="datetimeFigureOut">
              <a:rPr lang="ar-IQ" smtClean="0"/>
              <a:pPr/>
              <a:t>23/01/1440</a:t>
            </a:fld>
            <a:endParaRPr lang="ar-IQ"/>
          </a:p>
        </p:txBody>
      </p:sp>
      <p:sp>
        <p:nvSpPr>
          <p:cNvPr id="6" name="Footer Placeholder 5"/>
          <p:cNvSpPr>
            <a:spLocks noGrp="1"/>
          </p:cNvSpPr>
          <p:nvPr>
            <p:ph type="ftr" sz="quarter" idx="11"/>
          </p:nvPr>
        </p:nvSpPr>
        <p:spPr>
          <a:xfrm rot="-60000">
            <a:off x="914554" y="5829261"/>
            <a:ext cx="3522607" cy="365125"/>
          </a:xfrm>
        </p:spPr>
        <p:txBody>
          <a:bodyPr/>
          <a:lstStyle/>
          <a:p>
            <a:endParaRPr lang="ar-IQ"/>
          </a:p>
        </p:txBody>
      </p:sp>
      <p:sp>
        <p:nvSpPr>
          <p:cNvPr id="7" name="Slide Number Placeholder 6"/>
          <p:cNvSpPr>
            <a:spLocks noGrp="1"/>
          </p:cNvSpPr>
          <p:nvPr>
            <p:ph type="sldNum" sz="quarter" idx="12"/>
          </p:nvPr>
        </p:nvSpPr>
        <p:spPr>
          <a:xfrm rot="60000">
            <a:off x="7557313" y="5896961"/>
            <a:ext cx="554023" cy="365125"/>
          </a:xfrm>
        </p:spPr>
        <p:txBody>
          <a:bodyPr/>
          <a:lstStyle/>
          <a:p>
            <a:fld id="{3EFA3D84-DDEF-4063-8950-2B41776F4DB7}"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9B8E963D-50C9-4826-8E09-BD359E4BBA9B}" type="datetimeFigureOut">
              <a:rPr lang="ar-IQ" smtClean="0"/>
              <a:pPr/>
              <a:t>23/01/1440</a:t>
            </a:fld>
            <a:endParaRPr lang="ar-IQ"/>
          </a:p>
        </p:txBody>
      </p:sp>
      <p:sp>
        <p:nvSpPr>
          <p:cNvPr id="6" name="Footer Placeholder 5"/>
          <p:cNvSpPr>
            <a:spLocks noGrp="1"/>
          </p:cNvSpPr>
          <p:nvPr>
            <p:ph type="ftr" sz="quarter" idx="11"/>
          </p:nvPr>
        </p:nvSpPr>
        <p:spPr>
          <a:xfrm rot="-60000">
            <a:off x="914569" y="5831037"/>
            <a:ext cx="3319043" cy="365125"/>
          </a:xfrm>
        </p:spPr>
        <p:txBody>
          <a:bodyPr/>
          <a:lstStyle/>
          <a:p>
            <a:endParaRPr lang="ar-IQ"/>
          </a:p>
        </p:txBody>
      </p:sp>
      <p:sp>
        <p:nvSpPr>
          <p:cNvPr id="7" name="Slide Number Placeholder 6"/>
          <p:cNvSpPr>
            <a:spLocks noGrp="1"/>
          </p:cNvSpPr>
          <p:nvPr>
            <p:ph type="sldNum" sz="quarter" idx="12"/>
          </p:nvPr>
        </p:nvSpPr>
        <p:spPr>
          <a:xfrm rot="60000">
            <a:off x="7562089" y="5900026"/>
            <a:ext cx="554023" cy="365125"/>
          </a:xfrm>
        </p:spPr>
        <p:txBody>
          <a:bodyPr/>
          <a:lstStyle/>
          <a:p>
            <a:fld id="{3EFA3D84-DDEF-4063-8950-2B41776F4DB7}"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9B8E963D-50C9-4826-8E09-BD359E4BBA9B}" type="datetimeFigureOut">
              <a:rPr lang="ar-IQ" smtClean="0"/>
              <a:pPr/>
              <a:t>23/01/1440</a:t>
            </a:fld>
            <a:endParaRPr lang="ar-IQ"/>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ar-IQ"/>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3EFA3D84-DDEF-4063-8950-2B41776F4DB7}"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784976" cy="618149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ctrTitle"/>
          </p:nvPr>
        </p:nvSpPr>
        <p:spPr>
          <a:xfrm>
            <a:off x="1691680" y="2420888"/>
            <a:ext cx="6048672" cy="3672408"/>
          </a:xfrm>
          <a:solidFill>
            <a:schemeClr val="bg1"/>
          </a:solidFill>
          <a:ln>
            <a:noFill/>
          </a:ln>
          <a:effectLst>
            <a:outerShdw blurRad="149987" dist="250190" dir="8460000" algn="ctr">
              <a:srgbClr val="000000">
                <a:alpha val="28000"/>
              </a:srgbClr>
            </a:outerShdw>
            <a:reflection blurRad="6350" stA="50000" endA="300" endPos="38500" dist="50800" dir="5400000" sy="-100000" algn="bl" rotWithShape="0"/>
          </a:effectLst>
          <a:scene3d>
            <a:camera prst="orthographicFront">
              <a:rot lat="0" lon="0" rev="0"/>
            </a:camera>
            <a:lightRig rig="contrasting" dir="t">
              <a:rot lat="0" lon="0" rev="1500000"/>
            </a:lightRig>
          </a:scene3d>
          <a:sp3d prstMaterial="metal">
            <a:bevelT w="88900" h="88900"/>
          </a:sp3d>
        </p:spPr>
        <p:txBody>
          <a:bodyPr>
            <a:normAutofit fontScale="90000"/>
          </a:bodyPr>
          <a:lstStyle/>
          <a:p>
            <a:pPr algn="ctr"/>
            <a:r>
              <a:rPr lang="ar-IQ" sz="4400" dirty="0" smtClean="0">
                <a:latin typeface="Times New Roman" pitchFamily="18" charset="0"/>
                <a:cs typeface="Times New Roman" pitchFamily="18" charset="0"/>
              </a:rPr>
              <a:t/>
            </a:r>
            <a:br>
              <a:rPr lang="ar-IQ" sz="4400" dirty="0" smtClean="0">
                <a:latin typeface="Times New Roman" pitchFamily="18" charset="0"/>
                <a:cs typeface="Times New Roman" pitchFamily="18" charset="0"/>
              </a:rPr>
            </a:br>
            <a:r>
              <a:rPr lang="en-US" sz="4400" dirty="0">
                <a:latin typeface="Times New Roman" pitchFamily="18" charset="0"/>
                <a:cs typeface="Times New Roman" pitchFamily="18" charset="0"/>
              </a:rPr>
              <a:t>F</a:t>
            </a:r>
            <a:r>
              <a:rPr lang="en-US" sz="4400" dirty="0" smtClean="0">
                <a:latin typeface="Times New Roman" pitchFamily="18" charset="0"/>
                <a:cs typeface="Times New Roman" pitchFamily="18" charset="0"/>
              </a:rPr>
              <a:t>luid </a:t>
            </a:r>
            <a:r>
              <a:rPr lang="en-US" sz="4400" dirty="0">
                <a:latin typeface="Times New Roman" pitchFamily="18" charset="0"/>
                <a:cs typeface="Times New Roman" pitchFamily="18" charset="0"/>
              </a:rPr>
              <a:t>M</a:t>
            </a:r>
            <a:r>
              <a:rPr lang="en-US" sz="4400" dirty="0" smtClean="0">
                <a:latin typeface="Times New Roman" pitchFamily="18" charset="0"/>
                <a:cs typeface="Times New Roman" pitchFamily="18" charset="0"/>
              </a:rPr>
              <a:t>echanics </a:t>
            </a:r>
            <a:r>
              <a:rPr lang="en-US" sz="4400" dirty="0">
                <a:latin typeface="Times New Roman" pitchFamily="18" charset="0"/>
                <a:cs typeface="Times New Roman" pitchFamily="18" charset="0"/>
              </a:rPr>
              <a:t>L</a:t>
            </a:r>
            <a:r>
              <a:rPr lang="en-US" sz="4400" dirty="0" smtClean="0">
                <a:latin typeface="Times New Roman" pitchFamily="18" charset="0"/>
                <a:cs typeface="Times New Roman" pitchFamily="18" charset="0"/>
              </a:rPr>
              <a:t>ectures</a:t>
            </a:r>
            <a:br>
              <a:rPr lang="en-US" sz="4400" dirty="0" smtClean="0">
                <a:latin typeface="Times New Roman" pitchFamily="18" charset="0"/>
                <a:cs typeface="Times New Roman" pitchFamily="18" charset="0"/>
              </a:rPr>
            </a:br>
            <a:r>
              <a:rPr lang="en-US" sz="4400" dirty="0" smtClean="0">
                <a:latin typeface="Times New Roman" pitchFamily="18" charset="0"/>
                <a:cs typeface="Times New Roman" pitchFamily="18" charset="0"/>
              </a:rPr>
              <a:t>2</a:t>
            </a:r>
            <a:r>
              <a:rPr lang="en-US" sz="4400" baseline="30000" dirty="0" smtClean="0">
                <a:latin typeface="Times New Roman" pitchFamily="18" charset="0"/>
                <a:cs typeface="Times New Roman" pitchFamily="18" charset="0"/>
              </a:rPr>
              <a:t>nd</a:t>
            </a:r>
            <a:r>
              <a:rPr lang="en-US" sz="4400" dirty="0" smtClean="0">
                <a:latin typeface="Times New Roman" pitchFamily="18" charset="0"/>
                <a:cs typeface="Times New Roman" pitchFamily="18" charset="0"/>
              </a:rPr>
              <a:t> year/1</a:t>
            </a:r>
            <a:r>
              <a:rPr lang="en-US" sz="4400" baseline="30000" dirty="0" smtClean="0">
                <a:latin typeface="Times New Roman" pitchFamily="18" charset="0"/>
                <a:cs typeface="Times New Roman" pitchFamily="18" charset="0"/>
              </a:rPr>
              <a:t>st</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semister</a:t>
            </a:r>
            <a:r>
              <a:rPr lang="en-US" sz="4400" dirty="0" smtClean="0">
                <a:latin typeface="Times New Roman" pitchFamily="18" charset="0"/>
                <a:cs typeface="Times New Roman" pitchFamily="18" charset="0"/>
              </a:rPr>
              <a:t>/2018-2019/Al-</a:t>
            </a:r>
            <a:r>
              <a:rPr lang="en-US" sz="4400" dirty="0" err="1" smtClean="0">
                <a:latin typeface="Times New Roman" pitchFamily="18" charset="0"/>
                <a:cs typeface="Times New Roman" pitchFamily="18" charset="0"/>
              </a:rPr>
              <a:t>Mustansiriyah</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unv</a:t>
            </a:r>
            <a:r>
              <a:rPr lang="en-US" sz="4400" dirty="0" smtClean="0">
                <a:latin typeface="Times New Roman" pitchFamily="18" charset="0"/>
                <a:cs typeface="Times New Roman" pitchFamily="18" charset="0"/>
              </a:rPr>
              <a:t>./College of engineering/Highway &amp;Transportation </a:t>
            </a:r>
            <a:r>
              <a:rPr lang="en-US" sz="4400" dirty="0" smtClean="0">
                <a:latin typeface="Times New Roman" pitchFamily="18" charset="0"/>
                <a:cs typeface="Times New Roman" pitchFamily="18" charset="0"/>
              </a:rPr>
              <a:t>Dep.Lec</a:t>
            </a:r>
            <a:r>
              <a:rPr lang="en-US" sz="4400" dirty="0" smtClean="0">
                <a:latin typeface="Times New Roman" pitchFamily="18" charset="0"/>
                <a:cs typeface="Times New Roman" pitchFamily="18" charset="0"/>
              </a:rPr>
              <a:t>.2</a:t>
            </a:r>
            <a:endParaRPr lang="ar-IQ" sz="4400" dirty="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214290"/>
            <a:ext cx="8229600" cy="4524388"/>
          </a:xfrm>
        </p:spPr>
        <p:txBody>
          <a:bodyPr>
            <a:normAutofit/>
          </a:bodyPr>
          <a:lstStyle/>
          <a:p>
            <a:pPr lvl="0">
              <a:buNone/>
            </a:pPr>
            <a:endParaRPr lang="en-US" sz="3600" dirty="0" smtClean="0">
              <a:solidFill>
                <a:srgbClr val="252525"/>
              </a:solidFill>
              <a:latin typeface="Arial" pitchFamily="34" charset="0"/>
              <a:ea typeface="Times New Roman" pitchFamily="18" charset="0"/>
              <a:cs typeface="Arial" pitchFamily="34" charset="0"/>
            </a:endParaRPr>
          </a:p>
          <a:p>
            <a:pPr>
              <a:buNone/>
            </a:pPr>
            <a:r>
              <a:rPr lang="ar-IQ" sz="3600" dirty="0" smtClean="0"/>
              <a:t> </a:t>
            </a:r>
            <a:r>
              <a:rPr lang="ar-SA" sz="3600" dirty="0" smtClean="0"/>
              <a:t>.</a:t>
            </a:r>
            <a:r>
              <a:rPr lang="en-US" sz="3600" dirty="0" smtClean="0"/>
              <a:t>  </a:t>
            </a:r>
          </a:p>
          <a:p>
            <a:pPr>
              <a:buNone/>
            </a:pPr>
            <a:endParaRPr lang="ar-IQ" sz="3600" dirty="0"/>
          </a:p>
        </p:txBody>
      </p:sp>
      <p:sp>
        <p:nvSpPr>
          <p:cNvPr id="3" name="Rectangle 2"/>
          <p:cNvSpPr>
            <a:spLocks noChangeArrowheads="1"/>
          </p:cNvSpPr>
          <p:nvPr/>
        </p:nvSpPr>
        <p:spPr bwMode="auto">
          <a:xfrm>
            <a:off x="1187624" y="562997"/>
            <a:ext cx="5698903"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Examples</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Ex.1:find the pressure of the air above the water in the tank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9" name="Picture 8" descr="Description: C:\Users\Nidaa\Desktop\IMG_48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112370" y="3308881"/>
            <a:ext cx="2225675" cy="33226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966335" y="1486327"/>
            <a:ext cx="5170005"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Pair =Pa=Pb-9810 *4.5 =Pb-44100 pa</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Pc=</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Pb</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Pd</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Patm</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=0 gage=Pc-133*1.5</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Pc=199500 pa.</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Patm</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=Pc-44.1=199500</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Pair=Pc-44100=199500-44100=155400 pa gage</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620688"/>
            <a:ext cx="7632848" cy="5043264"/>
          </a:xfrm>
        </p:spPr>
        <p:txBody>
          <a:bodyPr>
            <a:normAutofit/>
          </a:bodyPr>
          <a:lstStyle/>
          <a:p>
            <a:pPr algn="just">
              <a:buNone/>
            </a:pPr>
            <a:r>
              <a:rPr lang="ar-IQ" sz="2400" dirty="0" smtClean="0">
                <a:solidFill>
                  <a:schemeClr val="tx1"/>
                </a:solidFill>
              </a:rPr>
              <a:t>  </a:t>
            </a:r>
          </a:p>
          <a:p>
            <a:pPr algn="just">
              <a:buNone/>
            </a:pPr>
            <a:endParaRPr lang="en-US" sz="2400" dirty="0" smtClean="0"/>
          </a:p>
          <a:p>
            <a:pPr>
              <a:buNone/>
            </a:pPr>
            <a:r>
              <a:rPr lang="ar-SA" sz="2400" dirty="0" smtClean="0"/>
              <a:t> </a:t>
            </a:r>
            <a:endParaRPr lang="ar-IQ" sz="2400" dirty="0"/>
          </a:p>
        </p:txBody>
      </p:sp>
      <p:sp>
        <p:nvSpPr>
          <p:cNvPr id="3" name="Rectangle 2"/>
          <p:cNvSpPr>
            <a:spLocks noChangeArrowheads="1"/>
          </p:cNvSpPr>
          <p:nvPr/>
        </p:nvSpPr>
        <p:spPr bwMode="auto">
          <a:xfrm>
            <a:off x="827584" y="-1100534"/>
            <a:ext cx="7488832"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a:spLocks noChangeArrowheads="1"/>
          </p:cNvSpPr>
          <p:nvPr/>
        </p:nvSpPr>
        <p:spPr bwMode="auto">
          <a:xfrm>
            <a:off x="1259632" y="3540497"/>
            <a:ext cx="2936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2197510" y="980728"/>
            <a:ext cx="4572000" cy="1323439"/>
          </a:xfrm>
          <a:prstGeom prst="rect">
            <a:avLst/>
          </a:prstGeom>
        </p:spPr>
        <p:txBody>
          <a:bodyPr>
            <a:spAutoFit/>
          </a:bodyPr>
          <a:lstStyle/>
          <a:p>
            <a:pPr algn="just" rtl="0"/>
            <a:r>
              <a:rPr lang="en-US" sz="2000" dirty="0">
                <a:latin typeface="Times New Roman" pitchFamily="18" charset="0"/>
                <a:cs typeface="Times New Roman" pitchFamily="18" charset="0"/>
              </a:rPr>
              <a:t>Ex.2:Water and oil flow in two pipeline </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using the double U-tube manometer as connected ,find the pressure difference Pa-</a:t>
            </a:r>
            <a:r>
              <a:rPr lang="en-US" sz="2000" dirty="0" err="1">
                <a:latin typeface="Times New Roman" pitchFamily="18" charset="0"/>
                <a:cs typeface="Times New Roman" pitchFamily="18" charset="0"/>
              </a:rPr>
              <a:t>Pb</a:t>
            </a:r>
            <a:r>
              <a:rPr lang="en-US" sz="2000" dirty="0">
                <a:latin typeface="Times New Roman" pitchFamily="18" charset="0"/>
                <a:cs typeface="Times New Roman" pitchFamily="18" charset="0"/>
              </a:rPr>
              <a:t>? </a:t>
            </a:r>
          </a:p>
        </p:txBody>
      </p:sp>
      <p:sp>
        <p:nvSpPr>
          <p:cNvPr id="6" name="Rectangle 5"/>
          <p:cNvSpPr/>
          <p:nvPr/>
        </p:nvSpPr>
        <p:spPr>
          <a:xfrm>
            <a:off x="2308521" y="2332182"/>
            <a:ext cx="4572000" cy="1754326"/>
          </a:xfrm>
          <a:prstGeom prst="rect">
            <a:avLst/>
          </a:prstGeom>
        </p:spPr>
        <p:txBody>
          <a:bodyPr>
            <a:spAutoFit/>
          </a:bodyPr>
          <a:lstStyle/>
          <a:p>
            <a:pPr algn="just" rtl="0"/>
            <a:r>
              <a:rPr lang="en-US" dirty="0"/>
              <a:t>Pa=Pc-62.4*2=Pc-124.8</a:t>
            </a:r>
          </a:p>
          <a:p>
            <a:pPr algn="just" rtl="0"/>
            <a:r>
              <a:rPr lang="en-US" dirty="0"/>
              <a:t>Pc=</a:t>
            </a:r>
            <a:r>
              <a:rPr lang="en-US" dirty="0" err="1"/>
              <a:t>Pd</a:t>
            </a:r>
            <a:r>
              <a:rPr lang="en-US" dirty="0"/>
              <a:t>=Pe+847*2.5=Pe+2118</a:t>
            </a:r>
          </a:p>
          <a:p>
            <a:pPr algn="just" rtl="0"/>
            <a:r>
              <a:rPr lang="en-US" dirty="0" err="1"/>
              <a:t>Pe</a:t>
            </a:r>
            <a:r>
              <a:rPr lang="en-US" dirty="0"/>
              <a:t>=Pf=</a:t>
            </a:r>
            <a:r>
              <a:rPr lang="en-US" dirty="0" err="1"/>
              <a:t>Pg</a:t>
            </a:r>
            <a:r>
              <a:rPr lang="en-US" dirty="0"/>
              <a:t>=Pb-57*1.5=Pb-85.5</a:t>
            </a:r>
          </a:p>
          <a:p>
            <a:pPr algn="just" rtl="0"/>
            <a:r>
              <a:rPr lang="en-US" dirty="0"/>
              <a:t>Combining equations:</a:t>
            </a:r>
          </a:p>
          <a:p>
            <a:pPr algn="just" rtl="0"/>
            <a:r>
              <a:rPr lang="en-US" dirty="0"/>
              <a:t>Pa=Pe+2118=Pb-85.5+2118-124.8</a:t>
            </a:r>
          </a:p>
          <a:p>
            <a:pPr algn="l" rtl="0"/>
            <a:r>
              <a:rPr lang="en-US" dirty="0"/>
              <a:t>Pa-</a:t>
            </a:r>
            <a:r>
              <a:rPr lang="en-US" dirty="0" err="1"/>
              <a:t>Pb</a:t>
            </a:r>
            <a:r>
              <a:rPr lang="en-US" dirty="0"/>
              <a:t>=1908 =13.2 psi.</a:t>
            </a:r>
          </a:p>
        </p:txBody>
      </p:sp>
      <p:pic>
        <p:nvPicPr>
          <p:cNvPr id="8" name="Picture 7" descr="C:\Users\Nidaa\Desktop\IMG_486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479220" y="3465434"/>
            <a:ext cx="2162806" cy="3113153"/>
          </a:xfrm>
          <a:prstGeom prst="rect">
            <a:avLst/>
          </a:prstGeom>
          <a:noFill/>
          <a:ln>
            <a:noFill/>
          </a:ln>
        </p:spPr>
      </p:pic>
    </p:spTree>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548680"/>
            <a:ext cx="7520940" cy="5688632"/>
          </a:xfrm>
        </p:spPr>
        <p:txBody>
          <a:bodyPr>
            <a:noAutofit/>
          </a:bodyPr>
          <a:lstStyle/>
          <a:p>
            <a:pPr algn="just"/>
            <a:r>
              <a:rPr lang="ar-SA"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 </a:t>
            </a:r>
            <a:endParaRPr lang="en-US" sz="2000" dirty="0"/>
          </a:p>
          <a:p>
            <a:pPr algn="just" rtl="0"/>
            <a:endParaRPr lang="en-US" sz="2000" dirty="0">
              <a:latin typeface="Times New Roman" pitchFamily="18" charset="0"/>
              <a:cs typeface="Times New Roman" pitchFamily="18" charset="0"/>
            </a:endParaRPr>
          </a:p>
          <a:p>
            <a:pPr marL="0" indent="0" algn="just">
              <a:buNone/>
            </a:pPr>
            <a:endParaRPr lang="ar-IQ" sz="3200" dirty="0">
              <a:solidFill>
                <a:schemeClr val="tx1"/>
              </a:solidFill>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2" name="Rectangle 1"/>
              <p:cNvSpPr/>
              <p:nvPr/>
            </p:nvSpPr>
            <p:spPr>
              <a:xfrm>
                <a:off x="1763688" y="908720"/>
                <a:ext cx="4572000" cy="5366021"/>
              </a:xfrm>
              <a:prstGeom prst="rect">
                <a:avLst/>
              </a:prstGeom>
            </p:spPr>
            <p:txBody>
              <a:bodyPr>
                <a:spAutoFit/>
              </a:bodyPr>
              <a:lstStyle/>
              <a:p>
                <a:pPr rtl="0"/>
                <a:r>
                  <a:rPr lang="en-US" dirty="0" smtClean="0"/>
                  <a:t> </a:t>
                </a:r>
              </a:p>
              <a:p>
                <a:pPr algn="just" rtl="0"/>
                <a:r>
                  <a:rPr lang="en-US" sz="2000" dirty="0" smtClean="0">
                    <a:latin typeface="Times New Roman" pitchFamily="18" charset="0"/>
                    <a:cs typeface="Times New Roman" pitchFamily="18" charset="0"/>
                  </a:rPr>
                  <a:t>Ex.3:A U-tube manometer is connected to a closed tank (fig.),the air pressure in the tank is 0.5 psi and the liquid is oil (γ=54 </a:t>
                </a:r>
                <a:r>
                  <a:rPr lang="en-US" sz="2000" dirty="0" err="1" smtClean="0">
                    <a:latin typeface="Times New Roman" pitchFamily="18" charset="0"/>
                    <a:cs typeface="Times New Roman" pitchFamily="18" charset="0"/>
                  </a:rPr>
                  <a:t>lb</a:t>
                </a:r>
                <a:r>
                  <a:rPr lang="en-US" sz="2000" dirty="0" smtClean="0">
                    <a:latin typeface="Times New Roman" pitchFamily="18" charset="0"/>
                    <a:cs typeface="Times New Roman" pitchFamily="18" charset="0"/>
                  </a:rPr>
                  <a:t>/ft</a:t>
                </a:r>
                <a:r>
                  <a:rPr lang="en-US" sz="2000" baseline="30000" dirty="0" smtClean="0">
                    <a:latin typeface="Times New Roman" pitchFamily="18" charset="0"/>
                    <a:cs typeface="Times New Roman" pitchFamily="18" charset="0"/>
                  </a:rPr>
                  <a:t>3</a:t>
                </a:r>
                <a:r>
                  <a:rPr lang="en-US" sz="2000" dirty="0" smtClean="0">
                    <a:latin typeface="Times New Roman" pitchFamily="18" charset="0"/>
                    <a:cs typeface="Times New Roman" pitchFamily="18" charset="0"/>
                  </a:rPr>
                  <a:t>),the pressure at point A is 2 psi. Find  the depth  of oil z and the differential reading h?</a:t>
                </a:r>
              </a:p>
              <a:p>
                <a:pPr algn="just" rtl="0"/>
                <a:endParaRPr lang="en-US" sz="2000" dirty="0">
                  <a:latin typeface="Times New Roman" pitchFamily="18" charset="0"/>
                  <a:cs typeface="Times New Roman" pitchFamily="18" charset="0"/>
                </a:endParaRPr>
              </a:p>
              <a:p>
                <a:pPr algn="just" rtl="0"/>
                <a:r>
                  <a:rPr lang="en-US" sz="2000" dirty="0">
                    <a:latin typeface="Times New Roman" pitchFamily="18" charset="0"/>
                    <a:cs typeface="Times New Roman" pitchFamily="18" charset="0"/>
                  </a:rPr>
                  <a:t>Pa=</a:t>
                </a:r>
                <a:r>
                  <a:rPr lang="en-US" sz="2000" dirty="0" err="1">
                    <a:latin typeface="Times New Roman" pitchFamily="18" charset="0"/>
                    <a:cs typeface="Times New Roman" pitchFamily="18" charset="0"/>
                  </a:rPr>
                  <a:t>γoil</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z+Pair</a:t>
                </a:r>
                <a:endParaRPr lang="en-US" sz="2000" dirty="0">
                  <a:latin typeface="Times New Roman" pitchFamily="18" charset="0"/>
                  <a:cs typeface="Times New Roman" pitchFamily="18" charset="0"/>
                </a:endParaRPr>
              </a:p>
              <a:p>
                <a:pPr algn="just" rtl="0"/>
                <a:r>
                  <a:rPr lang="en-US" sz="2000" dirty="0">
                    <a:latin typeface="Times New Roman" pitchFamily="18" charset="0"/>
                    <a:cs typeface="Times New Roman" pitchFamily="18" charset="0"/>
                  </a:rPr>
                  <a:t>Z=Pa-Pair/</a:t>
                </a:r>
                <a:r>
                  <a:rPr lang="en-US" sz="2000" dirty="0" err="1">
                    <a:latin typeface="Times New Roman" pitchFamily="18" charset="0"/>
                    <a:cs typeface="Times New Roman" pitchFamily="18" charset="0"/>
                  </a:rPr>
                  <a:t>γoil</a:t>
                </a:r>
                <a:endParaRPr lang="en-US" sz="2000" dirty="0">
                  <a:latin typeface="Times New Roman" pitchFamily="18" charset="0"/>
                  <a:cs typeface="Times New Roman" pitchFamily="18" charset="0"/>
                </a:endParaRPr>
              </a:p>
              <a:p>
                <a:pPr algn="just" rtl="0"/>
                <a:r>
                  <a:rPr lang="en-US" sz="2000" dirty="0">
                    <a:latin typeface="Times New Roman" pitchFamily="18" charset="0"/>
                    <a:cs typeface="Times New Roman" pitchFamily="18" charset="0"/>
                  </a:rPr>
                  <a:t>=(2-0.5)/54</a:t>
                </a:r>
              </a:p>
              <a:p>
                <a:pPr algn="just" rtl="0"/>
                <a:r>
                  <a:rPr lang="en-US" sz="2000" dirty="0">
                    <a:latin typeface="Times New Roman" pitchFamily="18" charset="0"/>
                    <a:cs typeface="Times New Roman" pitchFamily="18" charset="0"/>
                  </a:rPr>
                  <a:t>=4ft.</a:t>
                </a:r>
              </a:p>
              <a:p>
                <a:pPr algn="just" rtl="0"/>
                <a:r>
                  <a:rPr lang="en-US" sz="2000" dirty="0" err="1">
                    <a:latin typeface="Times New Roman" pitchFamily="18" charset="0"/>
                    <a:cs typeface="Times New Roman" pitchFamily="18" charset="0"/>
                  </a:rPr>
                  <a:t>Pa+γoil</a:t>
                </a:r>
                <a:r>
                  <a:rPr lang="en-US" sz="2000" dirty="0">
                    <a:latin typeface="Times New Roman" pitchFamily="18" charset="0"/>
                    <a:cs typeface="Times New Roman" pitchFamily="18" charset="0"/>
                  </a:rPr>
                  <a:t>(2)-S.G.(</a:t>
                </a:r>
                <a:r>
                  <a:rPr lang="en-US" sz="2000" dirty="0" err="1">
                    <a:latin typeface="Times New Roman" pitchFamily="18" charset="0"/>
                    <a:cs typeface="Times New Roman" pitchFamily="18" charset="0"/>
                  </a:rPr>
                  <a:t>γw</a:t>
                </a:r>
                <a:r>
                  <a:rPr lang="en-US" sz="2000" dirty="0">
                    <a:latin typeface="Times New Roman" pitchFamily="18" charset="0"/>
                    <a:cs typeface="Times New Roman" pitchFamily="18" charset="0"/>
                  </a:rPr>
                  <a:t>)h=0</a:t>
                </a:r>
              </a:p>
              <a:p>
                <a:pPr algn="just" rtl="0"/>
                <a:r>
                  <a:rPr lang="en-US" sz="2000" dirty="0">
                    <a:latin typeface="Times New Roman" pitchFamily="18" charset="0"/>
                    <a:cs typeface="Times New Roman" pitchFamily="18" charset="0"/>
                  </a:rPr>
                  <a:t>h=(</a:t>
                </a:r>
                <a:r>
                  <a:rPr lang="en-US" sz="2000" dirty="0" err="1">
                    <a:latin typeface="Times New Roman" pitchFamily="18" charset="0"/>
                    <a:cs typeface="Times New Roman" pitchFamily="18" charset="0"/>
                  </a:rPr>
                  <a:t>Pa+γoil</a:t>
                </a:r>
                <a:r>
                  <a:rPr lang="en-US" sz="2000" dirty="0">
                    <a:latin typeface="Times New Roman" pitchFamily="18" charset="0"/>
                    <a:cs typeface="Times New Roman" pitchFamily="18" charset="0"/>
                  </a:rPr>
                  <a:t>)/(S.G.*</a:t>
                </a:r>
                <a:r>
                  <a:rPr lang="en-US" sz="2000" dirty="0" err="1">
                    <a:latin typeface="Times New Roman" pitchFamily="18" charset="0"/>
                    <a:cs typeface="Times New Roman" pitchFamily="18" charset="0"/>
                  </a:rPr>
                  <a:t>γw</a:t>
                </a:r>
                <a:r>
                  <a:rPr lang="en-US" sz="2000" dirty="0">
                    <a:latin typeface="Times New Roman" pitchFamily="18" charset="0"/>
                    <a:cs typeface="Times New Roman" pitchFamily="18" charset="0"/>
                  </a:rPr>
                  <a:t>)</a:t>
                </a:r>
              </a:p>
              <a:p>
                <a:pPr algn="just" rtl="0"/>
                <a:r>
                  <a:rPr lang="en-US" sz="2000" dirty="0">
                    <a:latin typeface="Times New Roman" pitchFamily="18" charset="0"/>
                    <a:cs typeface="Times New Roman" pitchFamily="18" charset="0"/>
                  </a:rPr>
                  <a:t>=</a:t>
                </a:r>
                <a14:m>
                  <m:oMath xmlns:m="http://schemas.openxmlformats.org/officeDocument/2006/math">
                    <m:f>
                      <m:fPr>
                        <m:ctrlPr>
                          <a:rPr lang="en-US" sz="2000" i="1"/>
                        </m:ctrlPr>
                      </m:fPr>
                      <m:num>
                        <m:r>
                          <a:rPr lang="en-US" sz="2000" i="1"/>
                          <m:t>2</m:t>
                        </m:r>
                        <m:r>
                          <a:rPr lang="en-US" sz="2000" i="1"/>
                          <m:t>∗</m:t>
                        </m:r>
                        <m:r>
                          <a:rPr lang="en-US" sz="2000" i="1"/>
                          <m:t>144</m:t>
                        </m:r>
                        <m:r>
                          <a:rPr lang="en-US" sz="2000" i="1"/>
                          <m:t>+</m:t>
                        </m:r>
                        <m:r>
                          <a:rPr lang="en-US" sz="2000" i="1"/>
                          <m:t>54</m:t>
                        </m:r>
                        <m:r>
                          <a:rPr lang="en-US" sz="2000" i="1"/>
                          <m:t>∗</m:t>
                        </m:r>
                        <m:r>
                          <a:rPr lang="en-US" sz="2000" i="1"/>
                          <m:t>2</m:t>
                        </m:r>
                      </m:num>
                      <m:den>
                        <m:r>
                          <a:rPr lang="en-US" sz="2000" i="1"/>
                          <m:t>3</m:t>
                        </m:r>
                        <m:r>
                          <a:rPr lang="en-US" sz="2000" i="1"/>
                          <m:t>.</m:t>
                        </m:r>
                        <m:r>
                          <a:rPr lang="en-US" sz="2000" i="1"/>
                          <m:t>05</m:t>
                        </m:r>
                        <m:r>
                          <a:rPr lang="en-US" sz="2000" i="1"/>
                          <m:t>∗</m:t>
                        </m:r>
                        <m:r>
                          <a:rPr lang="en-US" sz="2000" i="1"/>
                          <m:t>62</m:t>
                        </m:r>
                        <m:r>
                          <a:rPr lang="en-US" sz="2000" i="1"/>
                          <m:t>.</m:t>
                        </m:r>
                        <m:r>
                          <a:rPr lang="en-US" sz="2000" i="1"/>
                          <m:t>4</m:t>
                        </m:r>
                      </m:den>
                    </m:f>
                  </m:oMath>
                </a14:m>
                <a:r>
                  <a:rPr lang="en-US" sz="2000" dirty="0">
                    <a:latin typeface="Times New Roman" pitchFamily="18" charset="0"/>
                    <a:cs typeface="Times New Roman" pitchFamily="18" charset="0"/>
                  </a:rPr>
                  <a:t>=2.08 ft.</a:t>
                </a:r>
              </a:p>
              <a:p>
                <a:pPr rtl="0"/>
                <a:r>
                  <a:rPr lang="en-US" dirty="0" smtClean="0"/>
                  <a:t> </a:t>
                </a:r>
              </a:p>
              <a:p>
                <a:pPr rtl="0"/>
                <a:r>
                  <a:rPr lang="en-US" dirty="0" smtClean="0"/>
                  <a:t>   </a:t>
                </a:r>
                <a:endParaRPr lang="en-US" dirty="0"/>
              </a:p>
            </p:txBody>
          </p:sp>
        </mc:Choice>
        <mc:Fallback>
          <p:sp>
            <p:nvSpPr>
              <p:cNvPr id="2" name="Rectangle 1"/>
              <p:cNvSpPr>
                <a:spLocks noRot="1" noChangeAspect="1" noMove="1" noResize="1" noEditPoints="1" noAdjustHandles="1" noChangeArrowheads="1" noChangeShapeType="1" noTextEdit="1"/>
              </p:cNvSpPr>
              <p:nvPr/>
            </p:nvSpPr>
            <p:spPr>
              <a:xfrm>
                <a:off x="1763688" y="908720"/>
                <a:ext cx="4572000" cy="5366021"/>
              </a:xfrm>
              <a:prstGeom prst="rect">
                <a:avLst/>
              </a:prstGeom>
              <a:blipFill rotWithShape="1">
                <a:blip r:embed="rId2"/>
                <a:stretch>
                  <a:fillRect l="-1333" r="-1467"/>
                </a:stretch>
              </a:blipFill>
            </p:spPr>
            <p:txBody>
              <a:bodyPr/>
              <a:lstStyle/>
              <a:p>
                <a:r>
                  <a:rPr lang="ar-IQ">
                    <a:noFill/>
                  </a:rPr>
                  <a:t> </a:t>
                </a:r>
              </a:p>
            </p:txBody>
          </p:sp>
        </mc:Fallback>
      </mc:AlternateContent>
      <p:pic>
        <p:nvPicPr>
          <p:cNvPr id="5" name="Picture 4" descr="C:\Users\Nidaa\Desktop\IMG_487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4823119" y="3006078"/>
            <a:ext cx="3025140" cy="3512185"/>
          </a:xfrm>
          <a:prstGeom prst="rect">
            <a:avLst/>
          </a:prstGeom>
          <a:noFill/>
          <a:ln>
            <a:noFill/>
          </a:ln>
        </p:spPr>
      </p:pic>
    </p:spTree>
    <p:extLst>
      <p:ext uri="{BB962C8B-B14F-4D97-AF65-F5344CB8AC3E}">
        <p14:creationId xmlns:p14="http://schemas.microsoft.com/office/powerpoint/2010/main" val="1165166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5656" y="764704"/>
            <a:ext cx="6196405" cy="3603812"/>
          </a:xfrm>
        </p:spPr>
        <p:txBody>
          <a:bodyPr/>
          <a:lstStyle/>
          <a:p>
            <a:pPr algn="just" rtl="0"/>
            <a:r>
              <a:rPr lang="en-US" sz="2000" dirty="0">
                <a:latin typeface="Times New Roman" pitchFamily="18" charset="0"/>
                <a:cs typeface="Times New Roman" pitchFamily="18" charset="0"/>
              </a:rPr>
              <a:t>Ex.4:Vassels A and </a:t>
            </a:r>
            <a:r>
              <a:rPr lang="en-US" sz="2000" dirty="0" smtClean="0">
                <a:latin typeface="Times New Roman" pitchFamily="18" charset="0"/>
                <a:cs typeface="Times New Roman" pitchFamily="18" charset="0"/>
              </a:rPr>
              <a:t>B(fig.)contain </a:t>
            </a:r>
            <a:r>
              <a:rPr lang="en-US" sz="2000" dirty="0">
                <a:latin typeface="Times New Roman" pitchFamily="18" charset="0"/>
                <a:cs typeface="Times New Roman" pitchFamily="18" charset="0"/>
              </a:rPr>
              <a:t>water under pressure 40 psi and 20 psi, what is the deflection of the mercury in the </a:t>
            </a:r>
            <a:r>
              <a:rPr lang="en-US" sz="2000" dirty="0" smtClean="0">
                <a:latin typeface="Times New Roman" pitchFamily="18" charset="0"/>
                <a:cs typeface="Times New Roman" pitchFamily="18" charset="0"/>
              </a:rPr>
              <a:t>differential </a:t>
            </a:r>
            <a:r>
              <a:rPr lang="en-US" sz="2000" dirty="0">
                <a:latin typeface="Times New Roman" pitchFamily="18" charset="0"/>
                <a:cs typeface="Times New Roman" pitchFamily="18" charset="0"/>
              </a:rPr>
              <a:t>gage ?</a:t>
            </a:r>
          </a:p>
          <a:p>
            <a:pPr algn="just" rtl="0"/>
            <a:r>
              <a:rPr lang="en-US" sz="2000" dirty="0">
                <a:latin typeface="Times New Roman" pitchFamily="18" charset="0"/>
                <a:cs typeface="Times New Roman" pitchFamily="18" charset="0"/>
              </a:rPr>
              <a:t>40*144+62.4(</a:t>
            </a:r>
            <a:r>
              <a:rPr lang="en-US" sz="2000" dirty="0" err="1">
                <a:latin typeface="Times New Roman" pitchFamily="18" charset="0"/>
                <a:cs typeface="Times New Roman" pitchFamily="18" charset="0"/>
              </a:rPr>
              <a:t>x+h</a:t>
            </a:r>
            <a:r>
              <a:rPr lang="en-US" sz="2000" dirty="0">
                <a:latin typeface="Times New Roman" pitchFamily="18" charset="0"/>
                <a:cs typeface="Times New Roman" pitchFamily="18" charset="0"/>
              </a:rPr>
              <a:t>)-((13.6)(62.4))h + 62.4 y=(20)(144)</a:t>
            </a:r>
          </a:p>
          <a:p>
            <a:pPr algn="just" rtl="0"/>
            <a:r>
              <a:rPr lang="en-US" sz="2000" dirty="0" err="1">
                <a:latin typeface="Times New Roman" pitchFamily="18" charset="0"/>
                <a:cs typeface="Times New Roman" pitchFamily="18" charset="0"/>
              </a:rPr>
              <a:t>X+y</a:t>
            </a:r>
            <a:r>
              <a:rPr lang="en-US" sz="2000" dirty="0">
                <a:latin typeface="Times New Roman" pitchFamily="18" charset="0"/>
                <a:cs typeface="Times New Roman" pitchFamily="18" charset="0"/>
              </a:rPr>
              <a:t>=6 </a:t>
            </a:r>
            <a:r>
              <a:rPr lang="en-US" sz="2000" dirty="0" err="1">
                <a:latin typeface="Times New Roman" pitchFamily="18" charset="0"/>
                <a:cs typeface="Times New Roman" pitchFamily="18" charset="0"/>
              </a:rPr>
              <a:t>ft</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just" rtl="0"/>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Thus h= 4.14ft.</a:t>
            </a:r>
          </a:p>
          <a:p>
            <a:endParaRPr lang="ar-IQ" dirty="0"/>
          </a:p>
        </p:txBody>
      </p:sp>
      <p:pic>
        <p:nvPicPr>
          <p:cNvPr id="4" name="Picture 3" descr="C:\Users\Nidaa\Desktop\IMG_4879.JPG"/>
          <p:cNvPicPr/>
          <p:nvPr/>
        </p:nvPicPr>
        <p:blipFill rotWithShape="1">
          <a:blip r:embed="rId2" cstate="print">
            <a:extLst>
              <a:ext uri="{28A0092B-C50C-407E-A947-70E740481C1C}">
                <a14:useLocalDpi xmlns:a14="http://schemas.microsoft.com/office/drawing/2010/main" val="0"/>
              </a:ext>
            </a:extLst>
          </a:blip>
          <a:srcRect r="1344" b="4919"/>
          <a:stretch/>
        </p:blipFill>
        <p:spPr bwMode="auto">
          <a:xfrm rot="16200000">
            <a:off x="4275146" y="2560712"/>
            <a:ext cx="3627120" cy="37795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36542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endParaRPr lang="ar-IQ"/>
          </a:p>
        </p:txBody>
      </p:sp>
      <p:sp>
        <p:nvSpPr>
          <p:cNvPr id="7" name="Content Placeholder 6"/>
          <p:cNvSpPr>
            <a:spLocks noGrp="1"/>
          </p:cNvSpPr>
          <p:nvPr>
            <p:ph sz="quarter" idx="14"/>
          </p:nvPr>
        </p:nvSpPr>
        <p:spPr/>
        <p:txBody>
          <a:bodyPr>
            <a:normAutofit/>
          </a:bodyPr>
          <a:lstStyle/>
          <a:p>
            <a:pPr marL="0" indent="0" algn="ctr">
              <a:buNone/>
            </a:pPr>
            <a:r>
              <a:rPr lang="en-US" sz="4800" dirty="0" smtClean="0">
                <a:latin typeface="Andalus" pitchFamily="18" charset="-78"/>
                <a:cs typeface="Andalus" pitchFamily="18" charset="-78"/>
              </a:rPr>
              <a:t>Thanks</a:t>
            </a:r>
            <a:endParaRPr lang="ar-IQ" sz="4800" dirty="0">
              <a:latin typeface="Andalus" pitchFamily="18" charset="-78"/>
              <a:cs typeface="Andalus" pitchFamily="18" charset="-78"/>
            </a:endParaRPr>
          </a:p>
        </p:txBody>
      </p:sp>
      <p:pic>
        <p:nvPicPr>
          <p:cNvPr id="4098" name="Picture 2" descr="http://media4.picsearch.com/is?HA4TNjW9Eym2Jny3nciJ2pqgRJkKpUjfFMKBNEae6Ss&amp;height=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7" y="2045096"/>
            <a:ext cx="3168353" cy="3616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825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28604"/>
            <a:ext cx="8229600" cy="5667396"/>
          </a:xfrm>
        </p:spPr>
        <p:txBody>
          <a:bodyPr>
            <a:normAutofit/>
          </a:bodyPr>
          <a:lstStyle/>
          <a:p>
            <a:pPr algn="just">
              <a:buNone/>
            </a:pPr>
            <a:r>
              <a:rPr lang="ar-IQ" sz="3600" dirty="0" smtClean="0"/>
              <a:t> </a:t>
            </a:r>
            <a:r>
              <a:rPr lang="ar-SA" sz="3600" dirty="0" smtClean="0"/>
              <a:t>.</a:t>
            </a:r>
            <a:endParaRPr lang="ar-IQ" sz="3600" dirty="0"/>
          </a:p>
        </p:txBody>
      </p:sp>
      <p:sp>
        <p:nvSpPr>
          <p:cNvPr id="2051" name="Rectangle 3"/>
          <p:cNvSpPr>
            <a:spLocks noChangeArrowheads="1"/>
          </p:cNvSpPr>
          <p:nvPr/>
        </p:nvSpPr>
        <p:spPr bwMode="auto">
          <a:xfrm>
            <a:off x="0" y="1357298"/>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32771" name="Rectangle 3"/>
          <p:cNvSpPr>
            <a:spLocks noChangeArrowheads="1"/>
          </p:cNvSpPr>
          <p:nvPr/>
        </p:nvSpPr>
        <p:spPr bwMode="auto">
          <a:xfrm>
            <a:off x="8845474" y="492442"/>
            <a:ext cx="298543" cy="255454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3200" b="0" i="0" u="none" strike="noStrike" cap="none" normalizeH="0" baseline="0" dirty="0" smtClean="0">
              <a:ln>
                <a:noFill/>
              </a:ln>
              <a:effectLst/>
              <a:latin typeface="Arial" pitchFamily="34" charset="0"/>
              <a:ea typeface="Calibri" pitchFamily="34" charset="0"/>
              <a:cs typeface="Arial" pitchFamily="34" charset="0"/>
            </a:endParaRPr>
          </a:p>
          <a:p>
            <a:pPr fontAlgn="base">
              <a:spcBef>
                <a:spcPct val="0"/>
              </a:spcBef>
              <a:spcAft>
                <a:spcPct val="0"/>
              </a:spcAft>
            </a:pPr>
            <a:endParaRPr lang="ar-IQ" sz="3200" dirty="0" smtClean="0">
              <a:latin typeface="Arial" pitchFamily="34" charset="0"/>
              <a:ea typeface="Calibri" pitchFamily="34" charset="0"/>
              <a:cs typeface="Arial" pitchFamily="34" charset="0"/>
            </a:endParaRPr>
          </a:p>
          <a:p>
            <a:pPr fontAlgn="base">
              <a:spcBef>
                <a:spcPct val="0"/>
              </a:spcBef>
              <a:spcAft>
                <a:spcPct val="0"/>
              </a:spcAft>
            </a:pPr>
            <a:endParaRPr lang="ar-IQ" sz="3200" dirty="0" smtClean="0">
              <a:latin typeface="Arial" pitchFamily="34" charset="0"/>
              <a:ea typeface="Calibri" pitchFamily="34" charset="0"/>
              <a:cs typeface="Arial" pitchFamily="34" charset="0"/>
            </a:endParaRPr>
          </a:p>
          <a:p>
            <a:pPr fontAlgn="base">
              <a:spcBef>
                <a:spcPct val="0"/>
              </a:spcBef>
              <a:spcAft>
                <a:spcPct val="0"/>
              </a:spcAft>
            </a:pPr>
            <a:r>
              <a:rPr lang="ar-SA" sz="3200" dirty="0" smtClean="0">
                <a:latin typeface="Arial" pitchFamily="34" charset="0"/>
                <a:ea typeface="Calibri" pitchFamily="34" charset="0"/>
                <a:cs typeface="Arial" pitchFamily="34" charset="0"/>
              </a:rPr>
              <a:t> </a:t>
            </a:r>
            <a:endParaRPr lang="en-US" sz="3200" dirty="0" smtClean="0"/>
          </a:p>
          <a:p>
            <a:pPr marL="0" marR="0" lvl="0" indent="0" algn="r" defTabSz="914400" rtl="1" eaLnBrk="1" fontAlgn="base" latinLnBrk="0" hangingPunct="1">
              <a:lnSpc>
                <a:spcPct val="100000"/>
              </a:lnSpc>
              <a:spcBef>
                <a:spcPct val="0"/>
              </a:spcBef>
              <a:spcAft>
                <a:spcPct val="0"/>
              </a:spcAft>
              <a:buClrTx/>
              <a:buSzTx/>
              <a:buFontTx/>
              <a:buNone/>
              <a:tabLst/>
            </a:pPr>
            <a:r>
              <a:rPr kumimoji="0" lang="ar-IQ" sz="3200" b="0" i="0" u="none" strike="noStrike" cap="none" normalizeH="0" baseline="0" dirty="0" smtClean="0">
                <a:ln>
                  <a:noFill/>
                </a:ln>
                <a:effectLst/>
                <a:latin typeface="Arial" pitchFamily="34" charset="0"/>
                <a:ea typeface="Calibri" pitchFamily="34" charset="0"/>
                <a:cs typeface="Arial" pitchFamily="34" charset="0"/>
              </a:rPr>
              <a:t> </a:t>
            </a:r>
            <a:endParaRPr kumimoji="0" lang="en-US" sz="3200" b="0" i="0" u="none" strike="noStrike" cap="none" normalizeH="0" baseline="0" dirty="0" smtClean="0">
              <a:ln>
                <a:noFill/>
              </a:ln>
              <a:effectLst/>
              <a:latin typeface="Arial" pitchFamily="34" charset="0"/>
              <a:cs typeface="Arial" pitchFamily="34" charset="0"/>
            </a:endParaRPr>
          </a:p>
        </p:txBody>
      </p:sp>
      <p:sp>
        <p:nvSpPr>
          <p:cNvPr id="3" name="Rectangle 2"/>
          <p:cNvSpPr/>
          <p:nvPr/>
        </p:nvSpPr>
        <p:spPr>
          <a:xfrm>
            <a:off x="1292263" y="837525"/>
            <a:ext cx="6559474" cy="369332"/>
          </a:xfrm>
          <a:prstGeom prst="rect">
            <a:avLst/>
          </a:prstGeom>
        </p:spPr>
        <p:txBody>
          <a:bodyPr wrap="square">
            <a:spAutoFit/>
          </a:bodyPr>
          <a:lstStyle/>
          <a:p>
            <a:pPr lvl="0" fontAlgn="base">
              <a:spcBef>
                <a:spcPct val="0"/>
              </a:spcBef>
              <a:spcAft>
                <a:spcPct val="0"/>
              </a:spcAft>
            </a:pPr>
            <a:r>
              <a:rPr lang="ar-SA" b="1" dirty="0" smtClean="0">
                <a:solidFill>
                  <a:srgbClr val="003300"/>
                </a:solidFill>
                <a:latin typeface="Verdana" pitchFamily="34" charset="0"/>
                <a:ea typeface="Times New Roman" pitchFamily="18" charset="0"/>
                <a:cs typeface="Arial" pitchFamily="34" charset="0"/>
              </a:rPr>
              <a:t> </a:t>
            </a:r>
            <a:endParaRPr lang="ar-SA" sz="3600" dirty="0">
              <a:latin typeface="Times New Roman" pitchFamily="18" charset="0"/>
              <a:cs typeface="Times New Roman" pitchFamily="18" charset="0"/>
            </a:endParaRPr>
          </a:p>
        </p:txBody>
      </p:sp>
      <p:sp>
        <p:nvSpPr>
          <p:cNvPr id="4" name="Rectangle 3"/>
          <p:cNvSpPr/>
          <p:nvPr/>
        </p:nvSpPr>
        <p:spPr>
          <a:xfrm>
            <a:off x="683567" y="751344"/>
            <a:ext cx="7704857" cy="1938992"/>
          </a:xfrm>
          <a:prstGeom prst="rect">
            <a:avLst/>
          </a:prstGeom>
        </p:spPr>
        <p:txBody>
          <a:bodyPr wrap="square">
            <a:spAutoFit/>
          </a:bodyPr>
          <a:lstStyle/>
          <a:p>
            <a:pPr rtl="0"/>
            <a:r>
              <a:rPr lang="en-US" sz="2000" b="1" dirty="0"/>
              <a:t>Fluid at rest pressure considerations</a:t>
            </a:r>
            <a:endParaRPr lang="en-US" sz="2000" dirty="0"/>
          </a:p>
          <a:p>
            <a:pPr rtl="0"/>
            <a:r>
              <a:rPr lang="en-US" sz="2000" dirty="0"/>
              <a:t>Pressure at point: </a:t>
            </a:r>
            <a:r>
              <a:rPr lang="en-US" sz="2000" dirty="0" err="1"/>
              <a:t>Pascals</a:t>
            </a:r>
            <a:r>
              <a:rPr lang="en-US" sz="2000" dirty="0"/>
              <a:t> law</a:t>
            </a:r>
          </a:p>
          <a:p>
            <a:pPr algn="just" rtl="0"/>
            <a:r>
              <a:rPr lang="en-US" sz="2000" i="1" u="sng" dirty="0"/>
              <a:t>Pressure acts equally in all directions at any point in static body of fluid</a:t>
            </a:r>
            <a:r>
              <a:rPr lang="en-US" sz="2000" dirty="0"/>
              <a:t>. By referring to </a:t>
            </a:r>
            <a:r>
              <a:rPr lang="en-US" sz="2000" dirty="0" err="1"/>
              <a:t>fig.below</a:t>
            </a:r>
            <a:r>
              <a:rPr lang="en-US" sz="2000" dirty="0"/>
              <a:t>, which shows a small cube of fluid of dimension h located at arbitrary point O within a large static body of fluid (fig.1).</a:t>
            </a:r>
          </a:p>
        </p:txBody>
      </p:sp>
      <p:pic>
        <p:nvPicPr>
          <p:cNvPr id="7" name="Picture 6" descr="C:\Users\Nidaa\Desktop\IMG_486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246120" y="2097662"/>
            <a:ext cx="2651760" cy="4550410"/>
          </a:xfrm>
          <a:prstGeom prst="rect">
            <a:avLst/>
          </a:prstGeom>
          <a:noFill/>
          <a:ln>
            <a:noFill/>
          </a:ln>
        </p:spPr>
      </p:pic>
    </p:spTree>
  </p:cSld>
  <p:clrMapOvr>
    <a:masterClrMapping/>
  </p:clrMapOvr>
  <p:transition spd="slow">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28604"/>
            <a:ext cx="8229600" cy="5667396"/>
          </a:xfrm>
        </p:spPr>
        <p:txBody>
          <a:bodyPr>
            <a:normAutofit fontScale="70000" lnSpcReduction="20000"/>
          </a:bodyPr>
          <a:lstStyle/>
          <a:p>
            <a:pPr algn="just" rtl="0"/>
            <a:r>
              <a:rPr lang="ar-IQ" sz="3600" dirty="0" smtClean="0"/>
              <a:t> </a:t>
            </a:r>
            <a:r>
              <a:rPr lang="en-US" sz="3200" dirty="0">
                <a:latin typeface="Times New Roman" pitchFamily="18" charset="0"/>
                <a:cs typeface="Times New Roman" pitchFamily="18" charset="0"/>
              </a:rPr>
              <a:t>.F</a:t>
            </a:r>
            <a:r>
              <a:rPr lang="en-US" sz="3200" baseline="-25000" dirty="0">
                <a:latin typeface="Times New Roman" pitchFamily="18" charset="0"/>
                <a:cs typeface="Times New Roman" pitchFamily="18" charset="0"/>
              </a:rPr>
              <a:t>1</a:t>
            </a:r>
            <a:r>
              <a:rPr lang="en-US" sz="3200" dirty="0">
                <a:latin typeface="Times New Roman" pitchFamily="18" charset="0"/>
                <a:cs typeface="Times New Roman" pitchFamily="18" charset="0"/>
              </a:rPr>
              <a:t> is the pressure force due to P</a:t>
            </a:r>
            <a:r>
              <a:rPr lang="en-US" sz="3200" baseline="-25000" dirty="0">
                <a:latin typeface="Times New Roman" pitchFamily="18" charset="0"/>
                <a:cs typeface="Times New Roman" pitchFamily="18" charset="0"/>
              </a:rPr>
              <a:t>1 </a:t>
            </a:r>
            <a:r>
              <a:rPr lang="en-US" sz="3200" dirty="0">
                <a:latin typeface="Times New Roman" pitchFamily="18" charset="0"/>
                <a:cs typeface="Times New Roman" pitchFamily="18" charset="0"/>
              </a:rPr>
              <a:t>upward direction</a:t>
            </a:r>
            <a:r>
              <a:rPr lang="en-US" sz="3200" baseline="-2500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a:p>
            <a:pPr algn="just" rtl="0"/>
            <a:r>
              <a:rPr lang="en-US" sz="3200" dirty="0">
                <a:latin typeface="Times New Roman" pitchFamily="18" charset="0"/>
                <a:cs typeface="Times New Roman" pitchFamily="18" charset="0"/>
              </a:rPr>
              <a:t>.F</a:t>
            </a:r>
            <a:r>
              <a:rPr lang="en-US" sz="3200" baseline="-25000" dirty="0">
                <a:latin typeface="Times New Roman" pitchFamily="18" charset="0"/>
                <a:cs typeface="Times New Roman" pitchFamily="18" charset="0"/>
              </a:rPr>
              <a:t>2 </a:t>
            </a:r>
            <a:r>
              <a:rPr lang="en-US" sz="3200" dirty="0">
                <a:latin typeface="Times New Roman" pitchFamily="18" charset="0"/>
                <a:cs typeface="Times New Roman" pitchFamily="18" charset="0"/>
              </a:rPr>
              <a:t>is the pressure force due to P</a:t>
            </a:r>
            <a:r>
              <a:rPr lang="en-US" sz="3200" baseline="-25000" dirty="0">
                <a:latin typeface="Times New Roman" pitchFamily="18" charset="0"/>
                <a:cs typeface="Times New Roman" pitchFamily="18" charset="0"/>
              </a:rPr>
              <a:t>2</a:t>
            </a:r>
            <a:r>
              <a:rPr lang="en-US" sz="3200" dirty="0">
                <a:latin typeface="Times New Roman" pitchFamily="18" charset="0"/>
                <a:cs typeface="Times New Roman" pitchFamily="18" charset="0"/>
              </a:rPr>
              <a:t> to the right.</a:t>
            </a:r>
          </a:p>
          <a:p>
            <a:pPr algn="just" rtl="0"/>
            <a:r>
              <a:rPr lang="en-US" sz="3200" dirty="0">
                <a:latin typeface="Times New Roman" pitchFamily="18" charset="0"/>
                <a:cs typeface="Times New Roman" pitchFamily="18" charset="0"/>
              </a:rPr>
              <a:t>.F</a:t>
            </a:r>
            <a:r>
              <a:rPr lang="en-US" sz="3200" baseline="-25000" dirty="0">
                <a:latin typeface="Times New Roman" pitchFamily="18" charset="0"/>
                <a:cs typeface="Times New Roman" pitchFamily="18" charset="0"/>
              </a:rPr>
              <a:t>3</a:t>
            </a:r>
            <a:r>
              <a:rPr lang="en-US" sz="3200" dirty="0">
                <a:latin typeface="Times New Roman" pitchFamily="18" charset="0"/>
                <a:cs typeface="Times New Roman" pitchFamily="18" charset="0"/>
              </a:rPr>
              <a:t> is the pressure force due to P</a:t>
            </a:r>
            <a:r>
              <a:rPr lang="en-US" sz="3200" baseline="-25000" dirty="0">
                <a:latin typeface="Times New Roman" pitchFamily="18" charset="0"/>
                <a:cs typeface="Times New Roman" pitchFamily="18" charset="0"/>
              </a:rPr>
              <a:t>3</a:t>
            </a:r>
            <a:r>
              <a:rPr lang="en-US" sz="3200" dirty="0">
                <a:latin typeface="Times New Roman" pitchFamily="18" charset="0"/>
                <a:cs typeface="Times New Roman" pitchFamily="18" charset="0"/>
              </a:rPr>
              <a:t> normal to the inclined surface (down and left).</a:t>
            </a:r>
          </a:p>
          <a:p>
            <a:pPr algn="just" rtl="0"/>
            <a:r>
              <a:rPr lang="en-US" sz="3200" dirty="0">
                <a:latin typeface="Times New Roman" pitchFamily="18" charset="0"/>
                <a:cs typeface="Times New Roman" pitchFamily="18" charset="0"/>
              </a:rPr>
              <a:t>.W is the weight of the fluid element.</a:t>
            </a:r>
          </a:p>
          <a:p>
            <a:pPr algn="just" rtl="0"/>
            <a:r>
              <a:rPr lang="en-US" sz="3200" dirty="0">
                <a:latin typeface="Times New Roman" pitchFamily="18" charset="0"/>
                <a:cs typeface="Times New Roman" pitchFamily="18" charset="0"/>
              </a:rPr>
              <a:t>F2-F1 sin ϴ</a:t>
            </a:r>
            <a:r>
              <a:rPr lang="en-US" sz="3200" baseline="-25000" dirty="0">
                <a:latin typeface="Times New Roman" pitchFamily="18" charset="0"/>
                <a:cs typeface="Times New Roman" pitchFamily="18" charset="0"/>
              </a:rPr>
              <a:t> </a:t>
            </a:r>
            <a:r>
              <a:rPr lang="en-US" sz="3200" dirty="0">
                <a:latin typeface="Times New Roman" pitchFamily="18" charset="0"/>
                <a:cs typeface="Times New Roman" pitchFamily="18" charset="0"/>
              </a:rPr>
              <a:t>=0</a:t>
            </a:r>
          </a:p>
          <a:p>
            <a:pPr algn="just" rtl="0"/>
            <a:r>
              <a:rPr lang="en-US" sz="3200" dirty="0">
                <a:latin typeface="Times New Roman" pitchFamily="18" charset="0"/>
                <a:cs typeface="Times New Roman" pitchFamily="18" charset="0"/>
              </a:rPr>
              <a:t>P2A2-P3A3 sin ϴ=0</a:t>
            </a:r>
          </a:p>
          <a:p>
            <a:pPr algn="just" rtl="0"/>
            <a:r>
              <a:rPr lang="en-US" sz="3200" dirty="0">
                <a:latin typeface="Times New Roman" pitchFamily="18" charset="0"/>
                <a:cs typeface="Times New Roman" pitchFamily="18" charset="0"/>
              </a:rPr>
              <a:t>P2(h tan ϴ*h)-P3(h/</a:t>
            </a:r>
            <a:r>
              <a:rPr lang="en-US" sz="3200" dirty="0" err="1">
                <a:latin typeface="Times New Roman" pitchFamily="18" charset="0"/>
                <a:cs typeface="Times New Roman" pitchFamily="18" charset="0"/>
              </a:rPr>
              <a:t>cos</a:t>
            </a:r>
            <a:r>
              <a:rPr lang="en-US" sz="3200" dirty="0">
                <a:latin typeface="Times New Roman" pitchFamily="18" charset="0"/>
                <a:cs typeface="Times New Roman" pitchFamily="18" charset="0"/>
              </a:rPr>
              <a:t>ϴ*h)sinϴ=0</a:t>
            </a:r>
          </a:p>
          <a:p>
            <a:pPr algn="just" rtl="0"/>
            <a:r>
              <a:rPr lang="en-US" sz="3200" dirty="0">
                <a:latin typeface="Times New Roman" pitchFamily="18" charset="0"/>
                <a:cs typeface="Times New Roman" pitchFamily="18" charset="0"/>
              </a:rPr>
              <a:t>P2=P1</a:t>
            </a:r>
          </a:p>
          <a:p>
            <a:pPr algn="just" rtl="0"/>
            <a:r>
              <a:rPr lang="en-US" sz="3200" dirty="0">
                <a:latin typeface="Times New Roman" pitchFamily="18" charset="0"/>
                <a:cs typeface="Times New Roman" pitchFamily="18" charset="0"/>
              </a:rPr>
              <a:t>Vertical direction:</a:t>
            </a:r>
          </a:p>
          <a:p>
            <a:pPr algn="just" rtl="0"/>
            <a:r>
              <a:rPr lang="en-US" sz="3200" dirty="0">
                <a:latin typeface="Times New Roman" pitchFamily="18" charset="0"/>
                <a:cs typeface="Times New Roman" pitchFamily="18" charset="0"/>
              </a:rPr>
              <a:t>F1-F3cosϴ-W=0</a:t>
            </a:r>
          </a:p>
          <a:p>
            <a:pPr algn="just" rtl="0"/>
            <a:r>
              <a:rPr lang="en-US" sz="3200" dirty="0">
                <a:latin typeface="Times New Roman" pitchFamily="18" charset="0"/>
                <a:cs typeface="Times New Roman" pitchFamily="18" charset="0"/>
              </a:rPr>
              <a:t>P1A1-P3A3cos ϴ-</a:t>
            </a:r>
            <a:r>
              <a:rPr lang="en-US" sz="3200" dirty="0" err="1">
                <a:latin typeface="Times New Roman" pitchFamily="18" charset="0"/>
                <a:cs typeface="Times New Roman" pitchFamily="18" charset="0"/>
              </a:rPr>
              <a:t>γV</a:t>
            </a:r>
            <a:r>
              <a:rPr lang="en-US" sz="3200" dirty="0">
                <a:latin typeface="Times New Roman" pitchFamily="18" charset="0"/>
                <a:cs typeface="Times New Roman" pitchFamily="18" charset="0"/>
              </a:rPr>
              <a:t>=0</a:t>
            </a:r>
          </a:p>
          <a:p>
            <a:pPr algn="just" rtl="0"/>
            <a:r>
              <a:rPr lang="en-US" sz="3200" dirty="0">
                <a:latin typeface="Times New Roman" pitchFamily="18" charset="0"/>
                <a:cs typeface="Times New Roman" pitchFamily="18" charset="0"/>
              </a:rPr>
              <a:t>P1h</a:t>
            </a:r>
            <a:r>
              <a:rPr lang="en-US" sz="3200" baseline="30000" dirty="0">
                <a:latin typeface="Times New Roman" pitchFamily="18" charset="0"/>
                <a:cs typeface="Times New Roman" pitchFamily="18" charset="0"/>
              </a:rPr>
              <a:t>2</a:t>
            </a:r>
            <a:r>
              <a:rPr lang="en-US" sz="3200" dirty="0">
                <a:latin typeface="Times New Roman" pitchFamily="18" charset="0"/>
                <a:cs typeface="Times New Roman" pitchFamily="18" charset="0"/>
              </a:rPr>
              <a:t>-P3(h/ </a:t>
            </a:r>
            <a:r>
              <a:rPr lang="en-US" sz="3200" dirty="0" err="1">
                <a:latin typeface="Times New Roman" pitchFamily="18" charset="0"/>
                <a:cs typeface="Times New Roman" pitchFamily="18" charset="0"/>
              </a:rPr>
              <a:t>cos</a:t>
            </a:r>
            <a:r>
              <a:rPr lang="en-US" sz="3200" dirty="0">
                <a:latin typeface="Times New Roman" pitchFamily="18" charset="0"/>
                <a:cs typeface="Times New Roman" pitchFamily="18" charset="0"/>
              </a:rPr>
              <a:t>ϴ*h) </a:t>
            </a:r>
            <a:r>
              <a:rPr lang="en-US" sz="3200" dirty="0" err="1">
                <a:latin typeface="Times New Roman" pitchFamily="18" charset="0"/>
                <a:cs typeface="Times New Roman" pitchFamily="18" charset="0"/>
              </a:rPr>
              <a:t>cos</a:t>
            </a:r>
            <a:r>
              <a:rPr lang="en-US" sz="3200" dirty="0">
                <a:latin typeface="Times New Roman" pitchFamily="18" charset="0"/>
                <a:cs typeface="Times New Roman" pitchFamily="18" charset="0"/>
              </a:rPr>
              <a:t>ϴ-γ(0.5h*h tanϴ)h=0</a:t>
            </a:r>
          </a:p>
          <a:p>
            <a:pPr algn="just" rtl="0"/>
            <a:r>
              <a:rPr lang="en-US" sz="3200" dirty="0">
                <a:latin typeface="Times New Roman" pitchFamily="18" charset="0"/>
                <a:cs typeface="Times New Roman" pitchFamily="18" charset="0"/>
              </a:rPr>
              <a:t>P1-P3-0.5γ(h tan ϴ)=0</a:t>
            </a:r>
          </a:p>
          <a:p>
            <a:pPr algn="just" rtl="0"/>
            <a:r>
              <a:rPr lang="en-US" sz="3200" dirty="0">
                <a:latin typeface="Times New Roman" pitchFamily="18" charset="0"/>
                <a:cs typeface="Times New Roman" pitchFamily="18" charset="0"/>
              </a:rPr>
              <a:t>P1=P3</a:t>
            </a:r>
          </a:p>
          <a:p>
            <a:pPr algn="just" rtl="0"/>
            <a:r>
              <a:rPr lang="en-US" sz="3200" dirty="0">
                <a:latin typeface="Times New Roman" pitchFamily="18" charset="0"/>
                <a:cs typeface="Times New Roman" pitchFamily="18" charset="0"/>
              </a:rPr>
              <a:t>Thus     P1=P2=P3</a:t>
            </a:r>
          </a:p>
          <a:p>
            <a:pPr algn="just">
              <a:buNone/>
            </a:pPr>
            <a:endParaRPr lang="ar-IQ" sz="3600" dirty="0"/>
          </a:p>
        </p:txBody>
      </p:sp>
      <p:sp>
        <p:nvSpPr>
          <p:cNvPr id="2051" name="Rectangle 3"/>
          <p:cNvSpPr>
            <a:spLocks noChangeArrowheads="1"/>
          </p:cNvSpPr>
          <p:nvPr/>
        </p:nvSpPr>
        <p:spPr bwMode="auto">
          <a:xfrm>
            <a:off x="0" y="1357298"/>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IQ" sz="40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 </a:t>
            </a:r>
            <a:r>
              <a:rPr kumimoji="0" lang="en-US" sz="4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2" name="Rectangle 4"/>
          <p:cNvSpPr>
            <a:spLocks noChangeArrowheads="1"/>
          </p:cNvSpPr>
          <p:nvPr/>
        </p:nvSpPr>
        <p:spPr bwMode="auto">
          <a:xfrm>
            <a:off x="899592" y="2216228"/>
            <a:ext cx="748883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smtClean="0"/>
              <a:t> </a:t>
            </a:r>
            <a:r>
              <a:rPr lang="ar-IQ" sz="2800" b="1" dirty="0" smtClean="0"/>
              <a:t> </a:t>
            </a:r>
            <a:r>
              <a:rPr lang="ar-IQ" sz="3600" dirty="0"/>
              <a:t/>
            </a:r>
            <a:br>
              <a:rPr lang="ar-IQ" sz="3600" dirty="0"/>
            </a:br>
            <a:r>
              <a:rPr lang="ar-SA" sz="2800" dirty="0" smtClean="0"/>
              <a:t> </a:t>
            </a:r>
          </a:p>
          <a:p>
            <a:pPr algn="just"/>
            <a:endParaRPr lang="en-US" sz="2800" dirty="0"/>
          </a:p>
          <a:p>
            <a:pPr algn="just"/>
            <a:r>
              <a:rPr lang="ar-IQ" sz="3600" dirty="0"/>
              <a:t/>
            </a:r>
            <a:br>
              <a:rPr lang="ar-IQ" sz="3600" dirty="0"/>
            </a:br>
            <a:endParaRPr lang="en-US" sz="3600" dirty="0" smtClean="0"/>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bg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effectLst/>
                <a:latin typeface="Calibri" pitchFamily="34" charset="0"/>
                <a:ea typeface="Calibri" pitchFamily="34" charset="0"/>
                <a:cs typeface="Arial" pitchFamily="34" charset="0"/>
              </a:rPr>
              <a:t> </a:t>
            </a:r>
            <a:r>
              <a:rPr kumimoji="0" lang="en-US" sz="3600" b="0" i="0" u="none" strike="noStrike" cap="none" normalizeH="0" dirty="0" smtClean="0">
                <a:ln>
                  <a:noFill/>
                </a:ln>
                <a:effectLst/>
                <a:latin typeface="Calibri" pitchFamily="34" charset="0"/>
                <a:ea typeface="Calibri" pitchFamily="34" charset="0"/>
                <a:cs typeface="Arial" pitchFamily="34" charset="0"/>
              </a:rPr>
              <a:t>     </a:t>
            </a:r>
            <a:r>
              <a:rPr kumimoji="0" lang="ar-IQ" sz="3600" b="0" i="0" u="none" strike="noStrike" cap="none" normalizeH="0" baseline="0" dirty="0" smtClean="0">
                <a:ln>
                  <a:noFill/>
                </a:ln>
                <a:effectLst/>
                <a:latin typeface="Calibri" pitchFamily="34" charset="0"/>
                <a:ea typeface="Calibri" pitchFamily="34" charset="0"/>
                <a:cs typeface="Arial" pitchFamily="34" charset="0"/>
              </a:rPr>
              <a:t> </a:t>
            </a:r>
            <a:endParaRPr kumimoji="0" lang="en-US" sz="3600" b="0" i="0" u="none" strike="noStrike" cap="none" normalizeH="0" baseline="0" dirty="0" smtClean="0">
              <a:ln>
                <a:noFill/>
              </a:ln>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IQ" sz="3600" b="0" i="0" u="none" strike="noStrike" cap="none" normalizeH="0" baseline="0" dirty="0" smtClean="0">
                <a:ln>
                  <a:noFill/>
                </a:ln>
                <a:effectLst/>
                <a:latin typeface="Calibri" pitchFamily="34" charset="0"/>
                <a:ea typeface="Calibri" pitchFamily="34" charset="0"/>
                <a:cs typeface="Arial" pitchFamily="34" charset="0"/>
              </a:rPr>
              <a:t> </a:t>
            </a:r>
            <a:endParaRPr kumimoji="0" lang="en-US" sz="3600" b="0" i="0" u="none" strike="noStrike" cap="none" normalizeH="0" baseline="0" dirty="0" smtClean="0">
              <a:ln>
                <a:noFill/>
              </a:ln>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lang="en-US" sz="3600" dirty="0" smtClean="0">
                <a:latin typeface="Calibri" pitchFamily="34" charset="0"/>
                <a:ea typeface="Calibri" pitchFamily="34" charset="0"/>
                <a:cs typeface="Arial" pitchFamily="34" charset="0"/>
              </a:rPr>
              <a:t>  </a:t>
            </a:r>
            <a:r>
              <a:rPr lang="ar-IQ" sz="3600" dirty="0" smtClean="0">
                <a:latin typeface="Arial" pitchFamily="34" charset="0"/>
                <a:ea typeface="Calibri" pitchFamily="34" charset="0"/>
                <a:cs typeface="Arial" pitchFamily="34" charset="0"/>
              </a:rPr>
              <a:t> </a:t>
            </a:r>
          </a:p>
          <a:p>
            <a:pPr marL="0" marR="0" lvl="0" indent="0" algn="r" defTabSz="914400" rtl="1" eaLnBrk="1" fontAlgn="base" latinLnBrk="0" hangingPunct="1">
              <a:lnSpc>
                <a:spcPct val="100000"/>
              </a:lnSpc>
              <a:spcBef>
                <a:spcPct val="0"/>
              </a:spcBef>
              <a:spcAft>
                <a:spcPct val="0"/>
              </a:spcAft>
              <a:buClrTx/>
              <a:buSzTx/>
              <a:buFontTx/>
              <a:buNone/>
              <a:tabLst/>
            </a:pPr>
            <a:endParaRPr lang="ar-IQ" sz="3600" dirty="0" smtClean="0">
              <a:latin typeface="Arial" pitchFamily="34" charset="0"/>
              <a:ea typeface="Calibri" pitchFamily="34" charset="0"/>
              <a:cs typeface="Arial" pitchFamily="34" charset="0"/>
            </a:endParaRPr>
          </a:p>
        </p:txBody>
      </p:sp>
      <p:sp>
        <p:nvSpPr>
          <p:cNvPr id="5" name="Rectangle 1"/>
          <p:cNvSpPr>
            <a:spLocks noChangeArrowheads="1"/>
          </p:cNvSpPr>
          <p:nvPr/>
        </p:nvSpPr>
        <p:spPr bwMode="auto">
          <a:xfrm>
            <a:off x="1305682" y="1021308"/>
            <a:ext cx="667665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200" dirty="0">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200" dirty="0">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wheel spokes="3"/>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5656" y="980728"/>
            <a:ext cx="6196405" cy="2736304"/>
          </a:xfrm>
        </p:spPr>
        <p:txBody>
          <a:bodyPr>
            <a:normAutofit fontScale="92500" lnSpcReduction="20000"/>
          </a:bodyPr>
          <a:lstStyle/>
          <a:p>
            <a:pPr algn="just" rtl="0"/>
            <a:r>
              <a:rPr lang="en-US" sz="2200" b="1" dirty="0">
                <a:latin typeface="Times New Roman" pitchFamily="18" charset="0"/>
                <a:cs typeface="Times New Roman" pitchFamily="18" charset="0"/>
              </a:rPr>
              <a:t>Derivation of the pressure-depth relationship for liquid</a:t>
            </a:r>
            <a:endParaRPr lang="en-US" sz="2200" dirty="0">
              <a:latin typeface="Times New Roman" pitchFamily="18" charset="0"/>
              <a:cs typeface="Times New Roman" pitchFamily="18" charset="0"/>
            </a:endParaRPr>
          </a:p>
          <a:p>
            <a:pPr algn="just" rtl="0"/>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P+dP</a:t>
            </a:r>
            <a:r>
              <a:rPr lang="en-US" sz="2200" dirty="0">
                <a:latin typeface="Times New Roman" pitchFamily="18" charset="0"/>
                <a:cs typeface="Times New Roman" pitchFamily="18" charset="0"/>
              </a:rPr>
              <a:t>)A-PA-</a:t>
            </a:r>
            <a:r>
              <a:rPr lang="en-US" sz="2200" dirty="0" err="1">
                <a:latin typeface="Times New Roman" pitchFamily="18" charset="0"/>
                <a:cs typeface="Times New Roman" pitchFamily="18" charset="0"/>
              </a:rPr>
              <a:t>dW</a:t>
            </a:r>
            <a:r>
              <a:rPr lang="en-US" sz="2200" dirty="0">
                <a:latin typeface="Times New Roman" pitchFamily="18" charset="0"/>
                <a:cs typeface="Times New Roman" pitchFamily="18" charset="0"/>
              </a:rPr>
              <a:t>=0</a:t>
            </a:r>
          </a:p>
          <a:p>
            <a:pPr algn="just" rtl="0"/>
            <a:r>
              <a:rPr lang="en-US" sz="2200" dirty="0" err="1">
                <a:latin typeface="Times New Roman" pitchFamily="18" charset="0"/>
                <a:cs typeface="Times New Roman" pitchFamily="18" charset="0"/>
              </a:rPr>
              <a:t>PA+dp</a:t>
            </a:r>
            <a:r>
              <a:rPr lang="en-US" sz="2200" dirty="0">
                <a:latin typeface="Times New Roman" pitchFamily="18" charset="0"/>
                <a:cs typeface="Times New Roman" pitchFamily="18" charset="0"/>
              </a:rPr>
              <a:t>(A)-PA-γ(</a:t>
            </a:r>
            <a:r>
              <a:rPr lang="en-US" sz="2200" dirty="0" err="1">
                <a:latin typeface="Times New Roman" pitchFamily="18" charset="0"/>
                <a:cs typeface="Times New Roman" pitchFamily="18" charset="0"/>
              </a:rPr>
              <a:t>dV</a:t>
            </a:r>
            <a:r>
              <a:rPr lang="en-US" sz="2200" dirty="0">
                <a:latin typeface="Times New Roman" pitchFamily="18" charset="0"/>
                <a:cs typeface="Times New Roman" pitchFamily="18" charset="0"/>
              </a:rPr>
              <a:t>)=0</a:t>
            </a:r>
          </a:p>
          <a:p>
            <a:pPr algn="just" rtl="0"/>
            <a:r>
              <a:rPr lang="en-US" sz="2200" dirty="0">
                <a:latin typeface="Times New Roman" pitchFamily="18" charset="0"/>
                <a:cs typeface="Times New Roman" pitchFamily="18" charset="0"/>
              </a:rPr>
              <a:t>A(</a:t>
            </a:r>
            <a:r>
              <a:rPr lang="en-US" sz="2200" dirty="0" err="1">
                <a:latin typeface="Times New Roman" pitchFamily="18" charset="0"/>
                <a:cs typeface="Times New Roman" pitchFamily="18" charset="0"/>
              </a:rPr>
              <a:t>dP</a:t>
            </a:r>
            <a:r>
              <a:rPr lang="en-US" sz="2200" dirty="0">
                <a:latin typeface="Times New Roman" pitchFamily="18" charset="0"/>
                <a:cs typeface="Times New Roman" pitchFamily="18" charset="0"/>
              </a:rPr>
              <a:t>)-γ(A*dh)=0</a:t>
            </a:r>
          </a:p>
          <a:p>
            <a:pPr algn="just" rtl="0"/>
            <a:r>
              <a:rPr lang="en-US" sz="2200" dirty="0" err="1">
                <a:latin typeface="Times New Roman" pitchFamily="18" charset="0"/>
                <a:cs typeface="Times New Roman" pitchFamily="18" charset="0"/>
              </a:rPr>
              <a:t>dP</a:t>
            </a:r>
            <a:r>
              <a:rPr lang="en-US" sz="2200" dirty="0">
                <a:latin typeface="Times New Roman" pitchFamily="18" charset="0"/>
                <a:cs typeface="Times New Roman" pitchFamily="18" charset="0"/>
              </a:rPr>
              <a:t>=γ(dh)</a:t>
            </a:r>
          </a:p>
          <a:p>
            <a:pPr algn="just" rtl="0"/>
            <a:r>
              <a:rPr lang="en-US" sz="2200" dirty="0">
                <a:latin typeface="Times New Roman" pitchFamily="18" charset="0"/>
                <a:cs typeface="Times New Roman" pitchFamily="18" charset="0"/>
              </a:rPr>
              <a:t>after integration</a:t>
            </a:r>
          </a:p>
          <a:p>
            <a:pPr algn="just" rtl="0"/>
            <a:r>
              <a:rPr lang="en-US" sz="2200" dirty="0">
                <a:latin typeface="Times New Roman" pitchFamily="18" charset="0"/>
                <a:cs typeface="Times New Roman" pitchFamily="18" charset="0"/>
              </a:rPr>
              <a:t>P2-P1=γ(h2-h1)=</a:t>
            </a:r>
            <a:r>
              <a:rPr lang="en-US" sz="2200" dirty="0" err="1">
                <a:latin typeface="Times New Roman" pitchFamily="18" charset="0"/>
                <a:cs typeface="Times New Roman" pitchFamily="18" charset="0"/>
              </a:rPr>
              <a:t>γH</a:t>
            </a:r>
            <a:endParaRPr lang="en-US" sz="2200" dirty="0">
              <a:latin typeface="Times New Roman" pitchFamily="18" charset="0"/>
              <a:cs typeface="Times New Roman" pitchFamily="18" charset="0"/>
            </a:endParaRPr>
          </a:p>
          <a:p>
            <a:pPr algn="just" rtl="0"/>
            <a:r>
              <a:rPr lang="en-US" sz="2200" dirty="0">
                <a:latin typeface="Times New Roman" pitchFamily="18" charset="0"/>
                <a:cs typeface="Times New Roman" pitchFamily="18" charset="0"/>
              </a:rPr>
              <a:t>Thus    </a:t>
            </a:r>
            <a:r>
              <a:rPr lang="en-US" sz="2200" u="sng" dirty="0">
                <a:latin typeface="Times New Roman" pitchFamily="18" charset="0"/>
                <a:cs typeface="Times New Roman" pitchFamily="18" charset="0"/>
              </a:rPr>
              <a:t> P=</a:t>
            </a:r>
            <a:r>
              <a:rPr lang="en-US" sz="2200" u="sng" dirty="0" err="1">
                <a:latin typeface="Times New Roman" pitchFamily="18" charset="0"/>
                <a:cs typeface="Times New Roman" pitchFamily="18" charset="0"/>
              </a:rPr>
              <a:t>γh</a:t>
            </a:r>
            <a:endParaRPr lang="en-US" sz="2200" dirty="0">
              <a:latin typeface="Times New Roman" pitchFamily="18" charset="0"/>
              <a:cs typeface="Times New Roman" pitchFamily="18" charset="0"/>
            </a:endParaRPr>
          </a:p>
          <a:p>
            <a:endParaRPr lang="ar-IQ" dirty="0"/>
          </a:p>
        </p:txBody>
      </p:sp>
      <p:pic>
        <p:nvPicPr>
          <p:cNvPr id="4" name="Picture 3" descr="C:\Users\Nidaa\Desktop\IMG_486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597479" y="2251393"/>
            <a:ext cx="2734945" cy="5090160"/>
          </a:xfrm>
          <a:prstGeom prst="rect">
            <a:avLst/>
          </a:prstGeom>
          <a:noFill/>
          <a:ln>
            <a:noFill/>
          </a:ln>
        </p:spPr>
      </p:pic>
    </p:spTree>
    <p:extLst>
      <p:ext uri="{BB962C8B-B14F-4D97-AF65-F5344CB8AC3E}">
        <p14:creationId xmlns:p14="http://schemas.microsoft.com/office/powerpoint/2010/main" val="3843737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4465" y="854480"/>
            <a:ext cx="7527935" cy="3582632"/>
          </a:xfrm>
        </p:spPr>
        <p:txBody>
          <a:bodyPr>
            <a:normAutofit fontScale="85000" lnSpcReduction="20000"/>
          </a:bodyPr>
          <a:lstStyle/>
          <a:p>
            <a:pPr marL="0" indent="0" algn="l">
              <a:buNone/>
            </a:pPr>
            <a:r>
              <a:rPr lang="ar-IQ" sz="2800" dirty="0" smtClean="0">
                <a:latin typeface="Times New Roman" pitchFamily="18" charset="0"/>
                <a:cs typeface="Times New Roman" pitchFamily="18" charset="0"/>
              </a:rPr>
              <a:t> </a:t>
            </a:r>
            <a:r>
              <a:rPr lang="en-US" b="1" dirty="0" smtClean="0"/>
              <a:t>Absolute </a:t>
            </a:r>
            <a:r>
              <a:rPr lang="en-US" b="1" dirty="0"/>
              <a:t>and gage pressure: the barometer</a:t>
            </a:r>
            <a:endParaRPr lang="en-US" dirty="0"/>
          </a:p>
          <a:p>
            <a:pPr algn="just" rtl="0"/>
            <a:r>
              <a:rPr lang="en-US" dirty="0"/>
              <a:t>Gage pressure is measured relative to the atmosphere, whereas absolute pressure is measured relative to a perfect vacuum such as that which exists in outer space.</a:t>
            </a:r>
          </a:p>
          <a:p>
            <a:pPr algn="just" rtl="0"/>
            <a:r>
              <a:rPr lang="en-US" dirty="0"/>
              <a:t>Fig</a:t>
            </a:r>
            <a:r>
              <a:rPr lang="en-US" dirty="0" smtClean="0"/>
              <a:t>. </a:t>
            </a:r>
            <a:r>
              <a:rPr lang="en-US" dirty="0"/>
              <a:t>below shows graphically depicts the difference between gage and absolute pressure </a:t>
            </a:r>
          </a:p>
          <a:p>
            <a:pPr algn="just" rtl="0"/>
            <a:endParaRPr lang="en-US" dirty="0"/>
          </a:p>
          <a:p>
            <a:pPr algn="just" rtl="0"/>
            <a:r>
              <a:rPr lang="en-US" dirty="0"/>
              <a:t>Pa=4.7 </a:t>
            </a:r>
            <a:r>
              <a:rPr lang="en-US" dirty="0" err="1"/>
              <a:t>psia</a:t>
            </a:r>
            <a:r>
              <a:rPr lang="en-US" dirty="0"/>
              <a:t> thus Pa is less than atmosphere pressure.</a:t>
            </a:r>
          </a:p>
          <a:p>
            <a:pPr algn="just" rtl="0"/>
            <a:r>
              <a:rPr lang="en-US" dirty="0" err="1"/>
              <a:t>Pb</a:t>
            </a:r>
            <a:r>
              <a:rPr lang="en-US" dirty="0"/>
              <a:t>=24.7 </a:t>
            </a:r>
            <a:r>
              <a:rPr lang="en-US" dirty="0" err="1"/>
              <a:t>psia</a:t>
            </a:r>
            <a:r>
              <a:rPr lang="en-US" dirty="0"/>
              <a:t> thus </a:t>
            </a:r>
            <a:r>
              <a:rPr lang="en-US" dirty="0" err="1"/>
              <a:t>Pb</a:t>
            </a:r>
            <a:r>
              <a:rPr lang="en-US" dirty="0"/>
              <a:t> is grater than atmosphere pressure.</a:t>
            </a:r>
          </a:p>
          <a:p>
            <a:pPr algn="just" rtl="0"/>
            <a:r>
              <a:rPr lang="en-US" dirty="0"/>
              <a:t>Pa=-10 psig =10 psi suction =10 psi vacuum=-10 psi</a:t>
            </a:r>
          </a:p>
          <a:p>
            <a:pPr algn="just" rtl="0"/>
            <a:r>
              <a:rPr lang="en-US" dirty="0" err="1"/>
              <a:t>Pb</a:t>
            </a:r>
            <a:r>
              <a:rPr lang="en-US" dirty="0"/>
              <a:t> =10 psig</a:t>
            </a:r>
          </a:p>
          <a:p>
            <a:pPr algn="just" rtl="0"/>
            <a:r>
              <a:rPr lang="en-US" dirty="0"/>
              <a:t>Then     </a:t>
            </a:r>
            <a:r>
              <a:rPr lang="en-US" dirty="0" err="1"/>
              <a:t>Pabs</a:t>
            </a:r>
            <a:r>
              <a:rPr lang="en-US" dirty="0"/>
              <a:t> =</a:t>
            </a:r>
            <a:r>
              <a:rPr lang="en-US" dirty="0" err="1"/>
              <a:t>Pgage</a:t>
            </a:r>
            <a:r>
              <a:rPr lang="en-US" dirty="0"/>
              <a:t> + </a:t>
            </a:r>
            <a:r>
              <a:rPr lang="en-US" dirty="0" err="1"/>
              <a:t>Patm</a:t>
            </a:r>
            <a:r>
              <a:rPr lang="en-US" dirty="0"/>
              <a:t>.</a:t>
            </a:r>
          </a:p>
          <a:p>
            <a:pPr>
              <a:buNone/>
            </a:pPr>
            <a:endParaRPr lang="ar-IQ" dirty="0"/>
          </a:p>
        </p:txBody>
      </p:sp>
      <p:sp>
        <p:nvSpPr>
          <p:cNvPr id="3" name="Rectangle 2"/>
          <p:cNvSpPr>
            <a:spLocks noChangeArrowheads="1"/>
          </p:cNvSpPr>
          <p:nvPr/>
        </p:nvSpPr>
        <p:spPr bwMode="auto">
          <a:xfrm>
            <a:off x="899591" y="2509739"/>
            <a:ext cx="7488833"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lang="en-US"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descr="C:\Users\Nidaa\Desktop\IMG_486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478724" y="2912419"/>
            <a:ext cx="2376805" cy="4850130"/>
          </a:xfrm>
          <a:prstGeom prst="rect">
            <a:avLst/>
          </a:prstGeom>
          <a:noFill/>
          <a:ln>
            <a:noFill/>
          </a:ln>
        </p:spPr>
      </p:pic>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500042"/>
            <a:ext cx="7514006" cy="5738834"/>
          </a:xfrm>
        </p:spPr>
        <p:txBody>
          <a:bodyPr>
            <a:normAutofit/>
          </a:bodyPr>
          <a:lstStyle/>
          <a:p>
            <a:pPr algn="just" rtl="0"/>
            <a:r>
              <a:rPr lang="ar-IQ" sz="3600" dirty="0" smtClean="0"/>
              <a:t> </a:t>
            </a:r>
            <a:r>
              <a:rPr lang="ar-IQ" sz="3200" dirty="0" smtClean="0">
                <a:latin typeface="Times New Roman" pitchFamily="18" charset="0"/>
                <a:cs typeface="Times New Roman" pitchFamily="18" charset="0"/>
              </a:rPr>
              <a:t> </a:t>
            </a:r>
            <a:r>
              <a:rPr lang="en-US" sz="3200" b="1" dirty="0"/>
              <a:t>Manometers</a:t>
            </a:r>
            <a:endParaRPr lang="en-US" sz="3200" dirty="0"/>
          </a:p>
          <a:p>
            <a:pPr algn="just" rtl="0"/>
            <a:r>
              <a:rPr lang="en-US" sz="3200" dirty="0"/>
              <a:t>1-Pisometer tube: it is a simple type of manometer, it is a simple tube is open to the atmosphere , at the top and attached at the bottom to a pipe or other container whose liquid pressure is to be </a:t>
            </a:r>
            <a:r>
              <a:rPr lang="en-US" sz="3200" dirty="0" smtClean="0"/>
              <a:t>measured.  </a:t>
            </a:r>
            <a:endParaRPr lang="en-US" sz="3200" dirty="0"/>
          </a:p>
          <a:p>
            <a:pPr algn="just">
              <a:buNone/>
            </a:pPr>
            <a:endParaRPr lang="ar-IQ" sz="3200" dirty="0" smtClean="0">
              <a:latin typeface="Times New Roman" pitchFamily="18" charset="0"/>
              <a:cs typeface="Times New Roman" pitchFamily="18" charset="0"/>
            </a:endParaRPr>
          </a:p>
        </p:txBody>
      </p:sp>
      <p:sp>
        <p:nvSpPr>
          <p:cNvPr id="17409" name="Rectangle 1"/>
          <p:cNvSpPr>
            <a:spLocks noChangeArrowheads="1"/>
          </p:cNvSpPr>
          <p:nvPr/>
        </p:nvSpPr>
        <p:spPr bwMode="auto">
          <a:xfrm>
            <a:off x="8269582" y="500042"/>
            <a:ext cx="41710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 </a:t>
            </a:r>
            <a:r>
              <a:rPr kumimoji="0" lang="ar-IQ" sz="3600" b="0" i="0" u="none" strike="noStrike" cap="none" normalizeH="0" baseline="0" dirty="0" smtClean="0">
                <a:ln>
                  <a:noFill/>
                </a:ln>
                <a:effectLst/>
                <a:latin typeface="Calibri" pitchFamily="34" charset="0"/>
                <a:ea typeface="Calibri" pitchFamily="34" charset="0"/>
                <a:cs typeface="Arial" pitchFamily="34" charset="0"/>
              </a:rPr>
              <a:t> </a:t>
            </a:r>
            <a:endParaRPr kumimoji="0" lang="ar-SA" sz="3600" b="0" i="0" u="none" strike="noStrike" cap="none" normalizeH="0" baseline="0" dirty="0" smtClean="0">
              <a:ln>
                <a:noFill/>
              </a:ln>
              <a:effectLst/>
              <a:latin typeface="Arial" pitchFamily="34" charset="0"/>
              <a:cs typeface="Arial" pitchFamily="34" charset="0"/>
            </a:endParaRPr>
          </a:p>
        </p:txBody>
      </p:sp>
      <p:sp>
        <p:nvSpPr>
          <p:cNvPr id="43009" name="Rectangle 1"/>
          <p:cNvSpPr>
            <a:spLocks noChangeArrowheads="1"/>
          </p:cNvSpPr>
          <p:nvPr/>
        </p:nvSpPr>
        <p:spPr bwMode="auto">
          <a:xfrm>
            <a:off x="8856680" y="892552"/>
            <a:ext cx="287323" cy="176971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3300"/>
                </a:solidFill>
                <a:effectLst/>
                <a:latin typeface="Verdana" pitchFamily="34" charset="0"/>
                <a:ea typeface="Times New Roman" pitchFamily="18" charset="0"/>
                <a:cs typeface="Times New Roman" pitchFamily="18" charset="0"/>
              </a:rPr>
              <a:t>-</a:t>
            </a:r>
          </a:p>
          <a:p>
            <a:pPr marL="0" marR="0" lvl="0" indent="0" algn="r" defTabSz="914400" rtl="1" eaLnBrk="1" fontAlgn="base" latinLnBrk="0" hangingPunct="1">
              <a:lnSpc>
                <a:spcPct val="100000"/>
              </a:lnSpc>
              <a:spcBef>
                <a:spcPct val="0"/>
              </a:spcBef>
              <a:spcAft>
                <a:spcPct val="0"/>
              </a:spcAft>
              <a:buClrTx/>
              <a:buSzTx/>
              <a:buFontTx/>
              <a:buNone/>
              <a:tabLst/>
            </a:pPr>
            <a:endParaRPr lang="en-US" sz="1500" b="1" dirty="0" smtClean="0">
              <a:solidFill>
                <a:srgbClr val="003300"/>
              </a:solidFill>
              <a:latin typeface="Verdana"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rgbClr val="003300"/>
              </a:solidFill>
              <a:effectLst/>
              <a:latin typeface="Verdana"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lang="en-US" sz="3200" b="1" dirty="0" smtClean="0">
              <a:solidFill>
                <a:srgbClr val="003300"/>
              </a:solidFill>
              <a:latin typeface="Verdana"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noFill/>
                </a:ln>
                <a:solidFill>
                  <a:srgbClr val="003300"/>
                </a:solidFill>
                <a:effectLst/>
                <a:latin typeface="Verdana" pitchFamily="34" charset="0"/>
                <a:ea typeface="Times New Roman" pitchFamily="18" charset="0"/>
                <a:cs typeface="Times New Roman" pitchFamily="18" charset="0"/>
              </a:rPr>
              <a:t>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755576" y="892550"/>
            <a:ext cx="7344816" cy="400110"/>
          </a:xfrm>
          <a:prstGeom prst="rect">
            <a:avLst/>
          </a:prstGeom>
        </p:spPr>
        <p:txBody>
          <a:bodyPr wrap="square">
            <a:spAutoFit/>
          </a:bodyPr>
          <a:lstStyle/>
          <a:p>
            <a:pPr algn="just" rtl="0"/>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pic>
        <p:nvPicPr>
          <p:cNvPr id="6" name="Picture 5" descr="C:\Users\Nidaa\Desktop\IMG_486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482470" y="3734554"/>
            <a:ext cx="2122805" cy="2663825"/>
          </a:xfrm>
          <a:prstGeom prst="rect">
            <a:avLst/>
          </a:prstGeom>
          <a:noFill/>
          <a:ln>
            <a:noFill/>
          </a:ln>
        </p:spPr>
      </p:pic>
    </p:spTree>
  </p:cSld>
  <p:clrMapOvr>
    <a:masterClrMapping/>
  </p:clrMapOvr>
  <p:transition spd="slow">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1600" y="764704"/>
            <a:ext cx="7200800" cy="5102732"/>
          </a:xfrm>
        </p:spPr>
        <p:txBody>
          <a:bodyPr>
            <a:normAutofit/>
          </a:bodyPr>
          <a:lstStyle/>
          <a:p>
            <a:pPr algn="just" rtl="0"/>
            <a:r>
              <a:rPr lang="en-US" sz="2800" dirty="0" smtClean="0">
                <a:solidFill>
                  <a:schemeClr val="tx1"/>
                </a:solidFill>
                <a:latin typeface="Times New Roman" pitchFamily="18" charset="0"/>
                <a:cs typeface="Times New Roman" pitchFamily="18" charset="0"/>
              </a:rPr>
              <a:t> </a:t>
            </a:r>
            <a:endParaRPr lang="en-US" sz="3600" dirty="0">
              <a:latin typeface="Times New Roman" pitchFamily="18" charset="0"/>
              <a:cs typeface="Times New Roman" pitchFamily="18" charset="0"/>
            </a:endParaRPr>
          </a:p>
          <a:p>
            <a:pPr algn="l">
              <a:buNone/>
            </a:pPr>
            <a:r>
              <a:rPr lang="en-US" sz="2800" dirty="0"/>
              <a:t>2-Inclined piezometer: it is for grater accuracy , P1=</a:t>
            </a:r>
            <a:r>
              <a:rPr lang="en-US" sz="2800" dirty="0" err="1"/>
              <a:t>γh</a:t>
            </a:r>
            <a:r>
              <a:rPr lang="en-US" sz="2800" dirty="0"/>
              <a:t> </a:t>
            </a:r>
            <a:endParaRPr lang="ar-IQ" sz="2800" dirty="0">
              <a:solidFill>
                <a:schemeClr val="tx1"/>
              </a:solidFill>
              <a:latin typeface="Times New Roman" pitchFamily="18" charset="0"/>
              <a:cs typeface="Times New Roman" pitchFamily="18" charset="0"/>
            </a:endParaRPr>
          </a:p>
        </p:txBody>
      </p:sp>
      <p:sp>
        <p:nvSpPr>
          <p:cNvPr id="16386" name="Rectangle 2"/>
          <p:cNvSpPr>
            <a:spLocks noChangeArrowheads="1"/>
          </p:cNvSpPr>
          <p:nvPr/>
        </p:nvSpPr>
        <p:spPr bwMode="auto">
          <a:xfrm>
            <a:off x="121987" y="2833880"/>
            <a:ext cx="8338445"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rgbClr val="C00000"/>
              </a:solidFill>
              <a:effectLst/>
              <a:latin typeface="Arial"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lang="en-US" sz="3200" dirty="0" smtClean="0">
              <a:solidFill>
                <a:srgbClr val="C00000"/>
              </a:solidFill>
              <a:latin typeface="Arial"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C00000"/>
                </a:solidFill>
                <a:effectLst/>
                <a:latin typeface="Arial" pitchFamily="34" charset="0"/>
                <a:ea typeface="Calibri" pitchFamily="34" charset="0"/>
                <a:cs typeface="Arial" pitchFamily="34" charset="0"/>
              </a:rPr>
              <a:t> </a:t>
            </a:r>
            <a:r>
              <a:rPr kumimoji="0" lang="ar-IQ" sz="3200" b="1" i="0" u="none" strike="noStrike" cap="none" normalizeH="0" baseline="0" dirty="0" smtClean="0">
                <a:ln>
                  <a:noFill/>
                </a:ln>
                <a:effectLst/>
                <a:latin typeface="Arial" pitchFamily="34" charset="0"/>
                <a:ea typeface="Calibri" pitchFamily="34" charset="0"/>
                <a:cs typeface="Arial" pitchFamily="34" charset="0"/>
              </a:rPr>
              <a:t> </a:t>
            </a:r>
            <a:endParaRPr kumimoji="0" lang="en-US" sz="3200" b="1" i="0" u="none" strike="noStrike" cap="none" normalizeH="0" baseline="0" dirty="0" smtClean="0">
              <a:ln>
                <a:noFill/>
              </a:ln>
              <a:effectLst/>
              <a:latin typeface="Arial" pitchFamily="34" charset="0"/>
              <a:cs typeface="Arial" pitchFamily="34" charset="0"/>
            </a:endParaRPr>
          </a:p>
        </p:txBody>
      </p:sp>
      <p:pic>
        <p:nvPicPr>
          <p:cNvPr id="4" name="Picture 3" descr="C:\Users\Nidaa\Desktop\IMG_486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239562" y="1232466"/>
            <a:ext cx="2304836" cy="5400600"/>
          </a:xfrm>
          <a:prstGeom prst="rect">
            <a:avLst/>
          </a:prstGeom>
          <a:noFill/>
          <a:ln>
            <a:noFill/>
          </a:ln>
        </p:spPr>
      </p:pic>
    </p:spTree>
  </p:cSld>
  <p:clrMapOvr>
    <a:masterClrMapping/>
  </p:clrMapOvr>
  <p:transition spd="slow">
    <p:strip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7664" y="764704"/>
            <a:ext cx="6196405" cy="3603812"/>
          </a:xfrm>
        </p:spPr>
        <p:txBody>
          <a:bodyPr>
            <a:noAutofit/>
          </a:bodyPr>
          <a:lstStyle/>
          <a:p>
            <a:pPr marL="0" indent="0">
              <a:buNone/>
            </a:pPr>
            <a:endParaRPr lang="ar-IQ" sz="1800" dirty="0" smtClean="0"/>
          </a:p>
          <a:p>
            <a:pPr algn="just" rtl="0"/>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endParaRPr lang="ar-IQ" sz="2000" dirty="0" smtClean="0"/>
          </a:p>
        </p:txBody>
      </p:sp>
      <p:sp>
        <p:nvSpPr>
          <p:cNvPr id="2" name="Rectangle 1"/>
          <p:cNvSpPr/>
          <p:nvPr/>
        </p:nvSpPr>
        <p:spPr>
          <a:xfrm>
            <a:off x="1619672" y="980728"/>
            <a:ext cx="6264696" cy="3139321"/>
          </a:xfrm>
          <a:prstGeom prst="rect">
            <a:avLst/>
          </a:prstGeom>
        </p:spPr>
        <p:txBody>
          <a:bodyPr wrap="square">
            <a:spAutoFit/>
          </a:bodyPr>
          <a:lstStyle/>
          <a:p>
            <a:pPr algn="just" rtl="0"/>
            <a:r>
              <a:rPr lang="en-US" dirty="0"/>
              <a:t>3-U-tube manometer: </a:t>
            </a:r>
            <a:r>
              <a:rPr lang="en-US" dirty="0" smtClean="0"/>
              <a:t>in </a:t>
            </a:r>
            <a:r>
              <a:rPr lang="en-US" dirty="0"/>
              <a:t>this design two different fluids are used, and it can measure suction pressure and larger pressure than a piezometer . We start from one end and move toward the other, we use the relationship that starts that the change in pressure equals the specific weight times the change in elevation, we also note that a drop in elevation increases pressure and vice </a:t>
            </a:r>
            <a:r>
              <a:rPr lang="en-US" dirty="0" err="1" smtClean="0"/>
              <a:t>versa:</a:t>
            </a:r>
            <a:r>
              <a:rPr lang="en-US" dirty="0" err="1"/>
              <a:t>Pb</a:t>
            </a:r>
            <a:r>
              <a:rPr lang="en-US" dirty="0"/>
              <a:t>=Pa+γ2 h2=Pc</a:t>
            </a:r>
          </a:p>
          <a:p>
            <a:pPr algn="just" rtl="0"/>
            <a:r>
              <a:rPr lang="en-US" dirty="0" err="1"/>
              <a:t>Px</a:t>
            </a:r>
            <a:r>
              <a:rPr lang="en-US" dirty="0"/>
              <a:t>=Pc-γ1h1</a:t>
            </a:r>
          </a:p>
          <a:p>
            <a:pPr algn="just" rtl="0"/>
            <a:r>
              <a:rPr lang="en-US" dirty="0"/>
              <a:t>If we use gage pressure Pa=</a:t>
            </a:r>
            <a:r>
              <a:rPr lang="en-US" dirty="0" err="1"/>
              <a:t>Patm</a:t>
            </a:r>
            <a:r>
              <a:rPr lang="en-US" dirty="0"/>
              <a:t> =0 gage </a:t>
            </a:r>
          </a:p>
          <a:p>
            <a:pPr algn="l" rtl="0"/>
            <a:r>
              <a:rPr lang="en-US" dirty="0"/>
              <a:t>Thus </a:t>
            </a:r>
            <a:r>
              <a:rPr lang="en-US" dirty="0" err="1"/>
              <a:t>Px</a:t>
            </a:r>
            <a:r>
              <a:rPr lang="en-US" dirty="0"/>
              <a:t>= γ2 h2= γ1h1</a:t>
            </a:r>
          </a:p>
          <a:p>
            <a:pPr algn="just" rtl="0"/>
            <a:endParaRPr lang="en-US" dirty="0"/>
          </a:p>
        </p:txBody>
      </p:sp>
      <p:pic>
        <p:nvPicPr>
          <p:cNvPr id="5" name="Picture 4" descr="C:\Users\Nidaa\Desktop\IMG_486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156844" y="4031149"/>
            <a:ext cx="2635250" cy="2813050"/>
          </a:xfrm>
          <a:prstGeom prst="rect">
            <a:avLst/>
          </a:prstGeom>
          <a:noFill/>
          <a:ln>
            <a:noFill/>
          </a:ln>
        </p:spPr>
      </p:pic>
    </p:spTree>
    <p:extLst>
      <p:ext uri="{BB962C8B-B14F-4D97-AF65-F5344CB8AC3E}">
        <p14:creationId xmlns:p14="http://schemas.microsoft.com/office/powerpoint/2010/main" val="2065240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55576" y="357166"/>
            <a:ext cx="7560840" cy="1200329"/>
          </a:xfrm>
          <a:prstGeom prst="rect">
            <a:avLst/>
          </a:prstGeom>
        </p:spPr>
        <p:txBody>
          <a:bodyPr wrap="square">
            <a:spAutoFit/>
          </a:bodyPr>
          <a:lstStyle/>
          <a:p>
            <a:pPr algn="just"/>
            <a:r>
              <a:rPr lang="en-US" dirty="0" smtClean="0"/>
              <a:t> </a:t>
            </a:r>
            <a:r>
              <a:rPr lang="en-US" sz="4000" dirty="0" smtClean="0"/>
              <a:t>.  </a:t>
            </a:r>
            <a:endParaRPr lang="ar-IQ" sz="4000" dirty="0" smtClean="0"/>
          </a:p>
          <a:p>
            <a:pPr algn="just"/>
            <a:r>
              <a:rPr lang="ar-IQ" sz="3200" dirty="0" smtClean="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p:txBody>
      </p:sp>
      <p:sp>
        <p:nvSpPr>
          <p:cNvPr id="40961" name="Rectangle 1"/>
          <p:cNvSpPr>
            <a:spLocks noChangeArrowheads="1"/>
          </p:cNvSpPr>
          <p:nvPr/>
        </p:nvSpPr>
        <p:spPr bwMode="auto">
          <a:xfrm>
            <a:off x="0" y="1402648"/>
            <a:ext cx="9144000" cy="16773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rgbClr val="003300"/>
              </a:solidFill>
              <a:effectLst/>
              <a:latin typeface="Verdana" pitchFamily="34" charset="0"/>
              <a:ea typeface="Times New Roman" pitchFamily="18"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endParaRPr lang="en-US" sz="1500" b="1" dirty="0" smtClean="0">
              <a:solidFill>
                <a:srgbClr val="003300"/>
              </a:solidFill>
              <a:latin typeface="Verdana" pitchFamily="34" charset="0"/>
              <a:ea typeface="Times New Roman" pitchFamily="18"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rgbClr val="003300"/>
              </a:solidFill>
              <a:effectLst/>
              <a:latin typeface="Verdana" pitchFamily="34" charset="0"/>
              <a:ea typeface="Times New Roman" pitchFamily="18"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endParaRPr lang="en-US" sz="1500" b="1" dirty="0" smtClean="0">
              <a:solidFill>
                <a:srgbClr val="003300"/>
              </a:solidFill>
              <a:latin typeface="Verdana" pitchFamily="34" charset="0"/>
              <a:ea typeface="Times New Roman" pitchFamily="18"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rgbClr val="003300"/>
              </a:solidFill>
              <a:effectLst/>
              <a:latin typeface="Verdana" pitchFamily="34" charset="0"/>
              <a:ea typeface="Times New Roman" pitchFamily="18"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r>
              <a:rPr lang="en-US" sz="1500" b="1" dirty="0" smtClean="0">
                <a:solidFill>
                  <a:srgbClr val="003300"/>
                </a:solidFill>
                <a:latin typeface="Verdana" pitchFamily="34" charset="0"/>
                <a:ea typeface="Times New Roman" pitchFamily="18" charset="0"/>
                <a:cs typeface="Arial" pitchFamily="34" charset="0"/>
              </a:rPr>
              <a:t> </a:t>
            </a:r>
            <a:r>
              <a:rPr kumimoji="0" lang="en-US" sz="2800" b="1" i="0" u="none" strike="noStrike" cap="none" normalizeH="0" baseline="0" dirty="0" smtClean="0">
                <a:ln>
                  <a:noFill/>
                </a:ln>
                <a:solidFill>
                  <a:srgbClr val="003300"/>
                </a:solidFill>
                <a:effectLst/>
                <a:latin typeface="Verdana" pitchFamily="34" charset="0"/>
                <a:ea typeface="Times New Roman" pitchFamily="18" charset="0"/>
                <a:cs typeface="Arial" pitchFamily="34" charset="0"/>
              </a:rPr>
              <a:t> </a:t>
            </a:r>
            <a:r>
              <a:rPr kumimoji="0" lang="en-US" sz="2400" b="1" i="0" u="none" strike="noStrike" cap="none" normalizeH="0" baseline="0" dirty="0" smtClean="0">
                <a:ln>
                  <a:noFill/>
                </a:ln>
                <a:solidFill>
                  <a:srgbClr val="003300"/>
                </a:solidFill>
                <a:effectLst/>
                <a:latin typeface="Verdana" pitchFamily="34" charset="0"/>
                <a:ea typeface="Times New Roman" pitchFamily="18" charset="0"/>
                <a:cs typeface="Arial" pitchFamily="34" charset="0"/>
              </a:rPr>
              <a:t> </a:t>
            </a:r>
            <a:r>
              <a:rPr kumimoji="0" lang="en-US" sz="1500" b="1" i="0" u="none" strike="noStrike" cap="none" normalizeH="0" baseline="0" dirty="0" smtClean="0">
                <a:ln>
                  <a:noFill/>
                </a:ln>
                <a:solidFill>
                  <a:srgbClr val="003300"/>
                </a:solidFill>
                <a:effectLst/>
                <a:latin typeface="Verdana" pitchFamily="34" charset="0"/>
                <a:ea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1115616" y="1772816"/>
            <a:ext cx="6696744" cy="461665"/>
          </a:xfrm>
          <a:prstGeom prst="rect">
            <a:avLst/>
          </a:prstGeom>
        </p:spPr>
        <p:txBody>
          <a:bodyPr wrap="square">
            <a:spAutoFit/>
          </a:bodyPr>
          <a:lstStyle/>
          <a:p>
            <a:pPr algn="just" rtl="0"/>
            <a:r>
              <a:rPr lang="en-US" sz="2400" u="sng"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2" name="Rectangle 2"/>
          <p:cNvSpPr>
            <a:spLocks noChangeArrowheads="1"/>
          </p:cNvSpPr>
          <p:nvPr/>
        </p:nvSpPr>
        <p:spPr bwMode="auto">
          <a:xfrm>
            <a:off x="1403648" y="1109309"/>
            <a:ext cx="6624736"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4-Diffrential manometer: it is used to measure the difference in pressure between two points in a fluid system .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5" name="Picture 7" descr="Description: C:\Users\Nidaa\Desktop\IMG_48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195092" y="2861692"/>
            <a:ext cx="2057400" cy="304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403648" y="1817195"/>
            <a:ext cx="291297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Pb</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 γ1h1+γ2h2+γ3h3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2231</TotalTime>
  <Words>585</Words>
  <Application>Microsoft Office PowerPoint</Application>
  <PresentationFormat>On-screen Show (4:3)</PresentationFormat>
  <Paragraphs>148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Pushpin</vt:lpstr>
      <vt:lpstr> Fluid Mechanics Lectures 2nd year/1st semister/2018-2019/Al-Mustansiriyah unv./College of engineering/Highway &amp;Transportation Dep.Lec.2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Naim Al Hussaini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هجرة الشباب</dc:title>
  <dc:creator>ski</dc:creator>
  <cp:lastModifiedBy>DR.Ahmed Saker 2o1O</cp:lastModifiedBy>
  <cp:revision>294</cp:revision>
  <dcterms:created xsi:type="dcterms:W3CDTF">2015-11-22T08:38:51Z</dcterms:created>
  <dcterms:modified xsi:type="dcterms:W3CDTF">2018-10-03T19:09:56Z</dcterms:modified>
</cp:coreProperties>
</file>