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478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Asphalt Chemistry</a:t>
            </a:r>
            <a:endParaRPr lang="ar-IQ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438400"/>
            <a:ext cx="7434396" cy="1143000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Stage</a:t>
            </a:r>
          </a:p>
          <a:p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Lecture 8</a:t>
            </a:r>
          </a:p>
          <a:p>
            <a:pPr rtl="0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Lecture. 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Rana 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Amir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Yousif</a:t>
            </a:r>
            <a:endPara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rtl="0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Lecture.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Sady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Tayeh</a:t>
            </a:r>
            <a:endPara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rtl="0"/>
            <a:endParaRPr lang="en-U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rtl="0"/>
            <a:r>
              <a:rPr lang="en-US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Highway and Transportation Engineering</a:t>
            </a:r>
          </a:p>
          <a:p>
            <a:pPr rtl="0"/>
            <a:r>
              <a:rPr lang="en-US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Al-</a:t>
            </a:r>
            <a:r>
              <a:rPr lang="en-US" sz="2800" b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Mustansiriyah</a:t>
            </a:r>
            <a:r>
              <a:rPr lang="en-US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University</a:t>
            </a:r>
            <a:endParaRPr lang="en-US" sz="2800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2018-2019</a:t>
            </a:r>
            <a:endParaRPr lang="en-US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r-IQ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1000125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142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/>
          </a:bodyPr>
          <a:lstStyle/>
          <a:p>
            <a:pPr algn="just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For the quality and durability of asphalt cement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rtl="0">
              <a:buClr>
                <a:srgbClr val="FF0000"/>
              </a:buClr>
              <a:buFont typeface="Wingdings" pitchFamily="2" charset="2"/>
              <a:buChar char="v"/>
            </a:pPr>
            <a:endParaRPr lang="en-US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Clr>
                <a:srgbClr val="FF0000"/>
              </a:buClr>
              <a:buFont typeface="Wingdings" pitchFamily="2" charset="2"/>
              <a:buChar char="v"/>
            </a:pPr>
            <a:endParaRPr lang="en-US" sz="2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Clr>
                <a:srgbClr val="FF0000"/>
              </a:buClr>
              <a:buFont typeface="Wingdings" pitchFamily="2" charset="2"/>
              <a:buChar char="v"/>
            </a:pPr>
            <a:endParaRPr lang="en-US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Clr>
                <a:srgbClr val="FF0000"/>
              </a:buCl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 compatibility ratio of more than 0.5 is considered good.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686" y="1219200"/>
            <a:ext cx="405359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95600"/>
            <a:ext cx="558140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5882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 durability parameter of less than 0.40 is considered poor, and more</a:t>
            </a:r>
            <a:br>
              <a:rPr lang="en-US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than 1.00 is considered good.</a:t>
            </a:r>
            <a:endParaRPr lang="ar-IQ" sz="2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517" y="1600200"/>
            <a:ext cx="6029883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6427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marL="109728" indent="0" algn="just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References:</a:t>
            </a:r>
          </a:p>
          <a:p>
            <a:pPr algn="just" rtl="0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Edwin J. Barth. ”Asphalt Science and Technology”, 1st Ed. ,1962.</a:t>
            </a:r>
          </a:p>
          <a:p>
            <a:pPr algn="just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James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Speight” Asphalt Materials Science and Technology”, 1st Edition   2015.</a:t>
            </a:r>
          </a:p>
        </p:txBody>
      </p:sp>
    </p:spTree>
    <p:extLst>
      <p:ext uri="{BB962C8B-B14F-4D97-AF65-F5344CB8AC3E}">
        <p14:creationId xmlns:p14="http://schemas.microsoft.com/office/powerpoint/2010/main" val="287948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/>
          </a:bodyPr>
          <a:lstStyle/>
          <a:p>
            <a:pPr marL="109728" indent="0" algn="ctr" rtl="0">
              <a:buNone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Fractions of Asphalt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Conceptual Compositional 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</a:t>
            </a:r>
          </a:p>
          <a:p>
            <a:pPr marL="109728" indent="0" algn="just" rtl="0"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Asphalt cements are considered to be made up of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asphaltenes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resins, and oils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as shown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in the following chart: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 rtl="0">
              <a:buNone/>
            </a:pP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613" y="2171700"/>
            <a:ext cx="6200775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27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/>
          </a:bodyPr>
          <a:lstStyle/>
          <a:p>
            <a:pPr marL="109728" indent="0" algn="just" rtl="0">
              <a:buNone/>
            </a:pP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Asphaltenes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Asphaltenes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are generally dark brown, friable solids. The type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nonpolar solvent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used to precipitate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asphaltenes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affects the determination of its total amount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asphalt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cement. Higher amounts are precipitated by n-pentane than by n-heptane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because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number of carbon atoms in n-pentane is less than that in n-heptane.</a:t>
            </a:r>
          </a:p>
          <a:p>
            <a:pPr marL="109728" indent="0" algn="just" rt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Asphaltenes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are the most complex components with the highest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polarity. Therefore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they have a very high tendency to interact and associate.</a:t>
            </a:r>
          </a:p>
          <a:p>
            <a:pPr algn="just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are mixtures of many compounds that have a strong tendency to associate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conglomerates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ar-IQ" sz="2000" dirty="0">
                <a:latin typeface="Times New Roman" pitchFamily="18" charset="0"/>
                <a:cs typeface="Times New Roman" pitchFamily="18" charset="0"/>
              </a:rPr>
              <a:t>تكتلات</a:t>
            </a:r>
          </a:p>
          <a:p>
            <a:pPr algn="just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Asphaltenes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play a major role as the viscosity-building ("bodying") component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asphalt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cements.</a:t>
            </a:r>
          </a:p>
          <a:p>
            <a:pPr algn="just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amounts and characteristics of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asphaltenes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vary considerably from asphalt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asphalt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Low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asphaltene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content (less than about 10 percent) or weakly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associating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asphaltenes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have been linked with tenderness in HMA.</a:t>
            </a:r>
          </a:p>
          <a:p>
            <a:pPr marL="109728" indent="0" algn="just" rtl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 rtl="0">
              <a:buNone/>
            </a:pP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904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/>
          </a:bodyPr>
          <a:lstStyle/>
          <a:p>
            <a:pPr marL="109728" indent="0" algn="just" rtl="0">
              <a:buNone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Resins.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Resins are generally dark and semi-solid or solid in character.</a:t>
            </a:r>
          </a:p>
          <a:p>
            <a:pPr algn="l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They are fluid when heated and become brittle when cold.</a:t>
            </a:r>
          </a:p>
          <a:p>
            <a:pPr algn="l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work as agents that disperse (or "peptize" </a:t>
            </a:r>
            <a:r>
              <a:rPr lang="ar-IQ" sz="2000" dirty="0">
                <a:latin typeface="Times New Roman" pitchFamily="18" charset="0"/>
                <a:cs typeface="Times New Roman" pitchFamily="18" charset="0"/>
              </a:rPr>
              <a:t>يستوعب او يحل )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asphaltenes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. throughout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oils to provide a homogeneous liquid.</a:t>
            </a:r>
          </a:p>
          <a:p>
            <a:pPr algn="l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are soluble in n-pentane, but adsorb on fuller's earth 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alumina.</a:t>
            </a:r>
          </a:p>
          <a:p>
            <a:pPr algn="l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oxidation resins yield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asphaltene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type molecules</a:t>
            </a:r>
            <a:r>
              <a:rPr lang="en-US" sz="2000" dirty="0" smtClean="0"/>
              <a:t>.</a:t>
            </a:r>
          </a:p>
          <a:p>
            <a:pPr algn="l" rtl="0">
              <a:buClr>
                <a:srgbClr val="FF0000"/>
              </a:buClr>
              <a:buFont typeface="Wingdings" pitchFamily="2" charset="2"/>
              <a:buChar char="v"/>
            </a:pP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Oils.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Oils are usually colorless or white liquids.</a:t>
            </a:r>
          </a:p>
          <a:p>
            <a:pPr algn="just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are soluble in most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solvents.</a:t>
            </a:r>
            <a:endParaRPr lang="ar-IQ" sz="2000" dirty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have paraffinic and naphthenic structures with no oxygen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nitrogen usually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present.</a:t>
            </a:r>
          </a:p>
          <a:p>
            <a:pPr algn="just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oxidation they yield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asphaltene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resin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molecules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808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 fontScale="85000" lnSpcReduction="10000"/>
          </a:bodyPr>
          <a:lstStyle/>
          <a:p>
            <a:pPr marL="109728" indent="0" algn="just" rtl="0">
              <a:buNone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Asphalt as a Colloidal System </a:t>
            </a:r>
            <a:r>
              <a:rPr lang="ar-IQ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نظام غروي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09728" indent="0" algn="just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Asphalt cement is not a true solution, but is considered a colloidal system.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colloidal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nature of asphalt cement has a dispersion of micelles </a:t>
            </a:r>
            <a:r>
              <a:rPr lang="ar-IQ" sz="2000" dirty="0">
                <a:latin typeface="Times New Roman" pitchFamily="18" charset="0"/>
                <a:cs typeface="Times New Roman" pitchFamily="18" charset="0"/>
              </a:rPr>
              <a:t>المذيلات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an oily medium.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relative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amounts and characteristics of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asphaltenes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resins, and oils present in an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asphalt cement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influence its physical properties and performance in a HMA mixture.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These influences make the asphalt act as a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"sol," "sol-gel," or "gel."</a:t>
            </a:r>
          </a:p>
          <a:p>
            <a:pPr marL="109728" indent="0" algn="just" rtl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"Sol:"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"Sol"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asphalt cements typify a system in which the resins keep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asphaltenes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highly "peptized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" (or dispersed) in the oily phase.</a:t>
            </a:r>
          </a:p>
          <a:p>
            <a:pPr algn="just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Sol" asphalt cements largely exhibit Newtonian flow characteristics.</a:t>
            </a:r>
          </a:p>
          <a:p>
            <a:pPr algn="just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Nitrogen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bases are primarily responsible for "sol" characteristics.</a:t>
            </a:r>
          </a:p>
          <a:p>
            <a:pPr marL="109728" indent="0" algn="just" rtl="0">
              <a:buNone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"Sol-Gel:"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intermediate between "sol" and "gel."</a:t>
            </a:r>
          </a:p>
          <a:p>
            <a:pPr marL="109728" indent="0" algn="just" rtl="0">
              <a:buNone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"Gel:"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"Gel" asphalt cements typify a system in which resins are not very effective in</a:t>
            </a:r>
          </a:p>
          <a:p>
            <a:pPr marL="109728" indent="0" algn="just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"peptizing'?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asphaltenes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Excessive presence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paraffins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relation to nitrogen bases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also tends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reduce solubility, leading to increased "gel" characteristics, and suggesting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increased separation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the dispersed and dispersing phases.</a:t>
            </a:r>
          </a:p>
          <a:p>
            <a:pPr algn="just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Gel"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asphalt cements exhibit largely non-Newtonian behavior</a:t>
            </a:r>
            <a:r>
              <a:rPr lang="en-US" sz="2000" dirty="0"/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855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/>
          </a:bodyPr>
          <a:lstStyle/>
          <a:p>
            <a:pPr marL="109728" indent="0" algn="just" rtl="0">
              <a:buNone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Analytical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Procedures</a:t>
            </a:r>
          </a:p>
          <a:p>
            <a:pPr marL="109728" indent="0" algn="just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two most frequently used fractionation methods 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09728" indent="0" algn="l" rtl="0"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Rostler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and Sternberg's chemical precipitation method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only an analytical method;</a:t>
            </a:r>
          </a:p>
          <a:p>
            <a:pPr algn="l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does not physically separate the components in asphalt cement.</a:t>
            </a:r>
          </a:p>
          <a:p>
            <a:pPr algn="l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Rostler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Sternberg attempted to identify and quantify five components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asphalt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cement</a:t>
            </a:r>
            <a:r>
              <a:rPr lang="en-US" sz="1600" dirty="0"/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138145"/>
            <a:ext cx="4191000" cy="3172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0351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 fontScale="92500" lnSpcReduction="10000"/>
          </a:bodyPr>
          <a:lstStyle/>
          <a:p>
            <a:pPr marL="109728" indent="0" algn="just" rtl="0">
              <a:buNone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following five components are quantified in this method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09728" indent="0" algn="just" rtl="0">
              <a:buNone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Asphaltenes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(A)</a:t>
            </a:r>
          </a:p>
          <a:p>
            <a:pPr marL="109728" indent="0" algn="just" rtl="0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Asphaltenes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are precipitated by n-pentane. They are considered as "bodying" agents in asphalt cement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 algn="just" rtl="0">
              <a:buNone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Nitrogen Bases (N)</a:t>
            </a:r>
          </a:p>
          <a:p>
            <a:pPr marL="109728" indent="0" algn="just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85 percent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sulferic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acid is used to remove or precipitate polar compounds (quite aromatic in nature) from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maltene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solution.</a:t>
            </a:r>
          </a:p>
          <a:p>
            <a:pPr algn="just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fraction is called "nitrogen bases" and is considered to be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peptizer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for the strongly associated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asphaltenes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 the solvating phase.</a:t>
            </a:r>
          </a:p>
          <a:p>
            <a:pPr algn="just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makes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fraction (A) soluble and produce a homogenous mixture of other fractional components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 algn="just" rtl="0">
              <a:buNone/>
            </a:pPr>
            <a:r>
              <a:rPr lang="en-US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sz="2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Acidaffins</a:t>
            </a:r>
            <a:r>
              <a:rPr lang="en-US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(A1)</a:t>
            </a:r>
          </a:p>
          <a:p>
            <a:pPr marL="109728" indent="0" algn="just" rtl="0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98 percent sulfuric acid is then used to precipitate another aromatic component low in nitrogen.</a:t>
            </a:r>
          </a:p>
          <a:p>
            <a:pPr algn="just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are considered solvents for the peptized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asphaltenes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Fraction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(A1)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; is a solvent for fraction (A) with (N),</a:t>
            </a:r>
          </a:p>
          <a:p>
            <a:pPr algn="just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A1) is highly reactive and subject to oxidation (high unsaturation)</a:t>
            </a:r>
            <a:r>
              <a:rPr lang="en-US" sz="2000" dirty="0"/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758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/>
          </a:bodyPr>
          <a:lstStyle/>
          <a:p>
            <a:pPr marL="109728" indent="0" algn="just" rtl="0">
              <a:buNone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Second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Acidaffins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(A2)</a:t>
            </a:r>
          </a:p>
          <a:p>
            <a:pPr marL="109728" indent="0" algn="just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Fuming sulfuric acid containing 30 percent SO, is then used to precipitate a less reactive and less aromatic component of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maltenes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called "second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acidaffins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pPr algn="just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component is also believed to be the solvent for peptized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asphaltenes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Fraction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is a solvent for fraction A but has a low unsaturation and less susceptible to oxidation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 algn="just" rtl="0">
              <a:buNone/>
            </a:pP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Paraffins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(P)</a:t>
            </a:r>
          </a:p>
          <a:p>
            <a:pPr marL="109728" indent="0" algn="just" rtl="0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This is the final and oily constituent of the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maltenes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which is nonreactive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fuming acid.</a:t>
            </a:r>
          </a:p>
          <a:p>
            <a:pPr algn="just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Paraffins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are believed to act as "gelling agents."</a:t>
            </a:r>
          </a:p>
          <a:p>
            <a:pPr algn="just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Fraction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; having no chemical unsaturation, is least responsive to oxidation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and thus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contributes greatly to durability.</a:t>
            </a:r>
          </a:p>
          <a:p>
            <a:pPr algn="just" rtl="0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ratio (N/P) responsible for the rheological properties (Gel/Sol</a:t>
            </a:r>
            <a:r>
              <a:rPr lang="en-US" sz="2400" dirty="0"/>
              <a:t>)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9167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142</TotalTime>
  <Words>943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Asphalt Chemistry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durability parameter of less than 0.40 is considered poor, and more than 1.00 is considered good.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Structural Design of Highway</dc:title>
  <dc:creator>future</dc:creator>
  <cp:lastModifiedBy>future</cp:lastModifiedBy>
  <cp:revision>289</cp:revision>
  <dcterms:created xsi:type="dcterms:W3CDTF">2006-08-16T00:00:00Z</dcterms:created>
  <dcterms:modified xsi:type="dcterms:W3CDTF">2018-12-17T11:05:29Z</dcterms:modified>
</cp:coreProperties>
</file>