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3" r:id="rId4"/>
    <p:sldId id="264" r:id="rId5"/>
    <p:sldId id="266" r:id="rId6"/>
    <p:sldId id="267" r:id="rId7"/>
    <p:sldId id="268" r:id="rId8"/>
    <p:sldId id="269" r:id="rId9"/>
    <p:sldId id="265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Pavement Structural Analysis</a:t>
            </a:r>
            <a:endParaRPr lang="ar-IQ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434396" cy="1143000"/>
          </a:xfrm>
        </p:spPr>
        <p:txBody>
          <a:bodyPr>
            <a:no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800" b="1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Stage</a:t>
            </a:r>
            <a:endParaRPr lang="en-US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Lecture.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Rana 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Amir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Yousif</a:t>
            </a:r>
            <a:endParaRPr lang="en-US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endParaRPr 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Highway and Transportation Engineering</a:t>
            </a:r>
          </a:p>
          <a:p>
            <a:pPr rtl="0"/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Al-</a:t>
            </a:r>
            <a:r>
              <a:rPr lang="en-US" sz="28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Mustansiriyah</a:t>
            </a:r>
            <a:r>
              <a:rPr lang="en-US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University</a:t>
            </a:r>
            <a:endParaRPr lang="en-US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2018-2019</a:t>
            </a:r>
            <a:endParaRPr lang="en-US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r-IQ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10001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142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5872163" cy="524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905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Critical tensile strain: The tensile strains at the bottom of the asphalt layer have been used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design criterion to prevent fatigue cracking. The critical tensile strain, e, at the bottom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first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 for a two-layer system can be determined by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7054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819275"/>
            <a:ext cx="11144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078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Where, Fe is the strain factor that can be obtained in Figure 2-12 as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function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E1/E2, and h1/a. The critical tensile strain under dual wheels 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dual-tandem wheels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obtained from the same equation, but the strain factor needs to be corrected.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087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109728" indent="0" algn="just" rtl="0">
              <a:buNone/>
            </a:pPr>
            <a:r>
              <a:rPr lang="en-US" sz="3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pPr algn="just" rtl="0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Nicholas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J. Garber and Lester A.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Hoel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.”Traffic and Highway Engineering”, Fourth Edition.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Yoder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; E. J. and M. W.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Witczak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 “Principles of Pavement Design”, A Wiley-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Publication, John Wiley &amp; Sons Inc., U.S.A., 1975.</a:t>
            </a:r>
          </a:p>
          <a:p>
            <a:pPr algn="just" rtl="0"/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Yaug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H. Huang, “Pavement Analysis and Design”,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Prentic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Hall Inc., U.S.A., 1993.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AASHTO Guide for Design of Pavement Structures 1993”, AASHTO, American Association of State Highway and Transportation Officials, U.S.A., 1993.</a:t>
            </a:r>
          </a:p>
          <a:p>
            <a:pPr algn="just" rtl="0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Oglesby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Clarkson H., “Highway Engineering”, John Wiley &amp; Sons Inc., U.S.A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., 1975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48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864291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 actual case, flexible pavements are layered systems with better materials on top 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cannot be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represented by a homogeneous mass. Various multilayer theories for estimating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stresses and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deflections have been proposed. However, basic theories that utilize assumptions close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to actual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conditions in a flexible pavement are those proposed by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Burmister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Burmister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first developed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solutions for a two-layer system and then extended them to a three-layer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system with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the following basic assumptions:</a:t>
            </a:r>
          </a:p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1. Each layer is homogeneous, isotropic, and linearly elastic with an elastic</a:t>
            </a:r>
          </a:p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modulus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and a Poisson ratio, ν.</a:t>
            </a:r>
          </a:p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2. The material is weightless and infinite in the lateral direction, but of finite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depth, h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whereas the underlying layer is infinite in both the horizontal and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vertical directions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3. A uniform pressure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q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is applied on the surface over a circular area of radius </a:t>
            </a:r>
            <a:r>
              <a:rPr lang="en-US" sz="19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4. The layers are in continuous contact and continuity conditions are satisfied at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the layer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interfaces, as indicated by the same vertical stress, shear stress, 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vertical displacement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, and radial displacement.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6096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Stresses in Layered Systems</a:t>
            </a:r>
            <a:endParaRPr lang="ar-IQ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18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exact case of a two-layer system is the full-depth asphalt pavement construction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which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thick layer of hot-mix asphalt is placed directly on the subgrade. If a pavement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composed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three layers (e.g., surface course, base course, and subgrade) the stresses and strains in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surface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layer can be computed by combining the base course and the subgrade into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single layer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Similarly, the stresses and strains in the subgrade can be computed by combining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surface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course and base course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Vertical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stress: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stresses in a two-layer system depends on the modulus ratio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E1/E2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thickness-radius ratio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09728" indent="0" algn="just" rt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2-8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shows the effect of pavement layer on the distribution of vertical stresses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under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a circular loaded area when the thickness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h1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layer 1 is equal to the radius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contact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area, or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= 1 and a Poisson ratio of 0.5 for all layers.</a:t>
            </a:r>
          </a:p>
          <a:p>
            <a:pPr marL="109728" indent="0" algn="just" rtl="0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2-8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also shows the effect of pavement thickness and modulus ratio on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vertical stress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σc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at the pavement-subgrade interface.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rtl="0"/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2.1.2.1. Two-Layer Systems</a:t>
            </a:r>
            <a:endParaRPr lang="ar-IQ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7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942975"/>
            <a:ext cx="83439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3046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73891"/>
          </a:xfrm>
        </p:spPr>
        <p:txBody>
          <a:bodyPr>
            <a:normAutofit/>
          </a:bodyPr>
          <a:lstStyle/>
          <a:p>
            <a:pPr marL="109728" indent="0" algn="l" rtl="0">
              <a:buNone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Deflection: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Surface and interface deflections have been used as criteria of pavement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design. 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surface deflection, w0, under a uniformly circular loaded area is given in terms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deflection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factor F2 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109728" indent="0" algn="l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algn="l" rtl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algn="just" rtl="0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deflection factor,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F2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can be obtained from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2-9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corresponding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E1/E2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h1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/>
              <a:t>.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52600"/>
            <a:ext cx="1524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793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0249"/>
            <a:ext cx="6848475" cy="486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2371" y="527685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Figure 2-9: Vertical surface deflection for two-layer system (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Burmister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, 1943)</a:t>
            </a:r>
            <a:endParaRPr lang="ar-IQ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6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18" y="1066800"/>
            <a:ext cx="8248650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83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52414"/>
            <a:ext cx="7686675" cy="5839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7036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141</TotalTime>
  <Words>694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Pavement Structural Analysis</vt:lpstr>
      <vt:lpstr>PowerPoint Presentation</vt:lpstr>
      <vt:lpstr>Stresses in Layered Systems</vt:lpstr>
      <vt:lpstr>2.1.2.1. Two-Layer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Design of Highway</dc:title>
  <dc:creator>future</dc:creator>
  <cp:lastModifiedBy>future</cp:lastModifiedBy>
  <cp:revision>309</cp:revision>
  <dcterms:created xsi:type="dcterms:W3CDTF">2006-08-16T00:00:00Z</dcterms:created>
  <dcterms:modified xsi:type="dcterms:W3CDTF">2018-12-18T18:38:08Z</dcterms:modified>
</cp:coreProperties>
</file>