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T87wiYxNeF1FIgqj9CCACg==" hashData="PAwvD0hI2RZwBQMW9UZFs6Rmm/U="/>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20000"/>
          </a:bodyPr>
          <a:lstStyle/>
          <a:p>
            <a:pPr rtl="1"/>
            <a:r>
              <a:rPr lang="ar-IQ" sz="3000" b="1" dirty="0">
                <a:solidFill>
                  <a:srgbClr val="FF0000"/>
                </a:solidFill>
                <a:latin typeface="Times New Roman" pitchFamily="18" charset="0"/>
                <a:cs typeface="Times New Roman" pitchFamily="18" charset="0"/>
              </a:rPr>
              <a:t>الاهداف البيئية على مستوى العالم العربي </a:t>
            </a:r>
            <a:endParaRPr lang="en-US" sz="3000" b="1" dirty="0" smtClean="0">
              <a:solidFill>
                <a:srgbClr val="FF0000"/>
              </a:solidFill>
              <a:latin typeface="Times New Roman" pitchFamily="18" charset="0"/>
              <a:cs typeface="Times New Roman" pitchFamily="18" charset="0"/>
            </a:endParaRPr>
          </a:p>
          <a:p>
            <a:pPr algn="just" rtl="1"/>
            <a:r>
              <a:rPr lang="ar-IQ" sz="3000" dirty="0">
                <a:solidFill>
                  <a:schemeClr val="tx1"/>
                </a:solidFill>
                <a:latin typeface="Times New Roman" pitchFamily="18" charset="0"/>
                <a:cs typeface="Times New Roman" pitchFamily="18" charset="0"/>
              </a:rPr>
              <a:t>تنطوي معظم التشريعات البيئية العربية تحت مظلة الاهداف البيئية التي وضعها مجلس الوزراء العرب المسؤولين عن شؤون البيئة في جامعة الدول العربية والتي يمكن تلخيصها بما يلي :</a:t>
            </a:r>
          </a:p>
          <a:p>
            <a:pPr algn="just" rtl="1"/>
            <a:r>
              <a:rPr lang="ar-IQ" sz="3000" dirty="0">
                <a:solidFill>
                  <a:schemeClr val="tx1"/>
                </a:solidFill>
                <a:latin typeface="Times New Roman" pitchFamily="18" charset="0"/>
                <a:cs typeface="Times New Roman" pitchFamily="18" charset="0"/>
              </a:rPr>
              <a:t>1</a:t>
            </a:r>
            <a:r>
              <a:rPr lang="ar-IQ" sz="3000" dirty="0" smtClean="0">
                <a:solidFill>
                  <a:schemeClr val="tx1"/>
                </a:solidFill>
                <a:latin typeface="Times New Roman" pitchFamily="18" charset="0"/>
                <a:cs typeface="Times New Roman" pitchFamily="18" charset="0"/>
              </a:rPr>
              <a:t>.</a:t>
            </a:r>
            <a:r>
              <a:rPr lang="en-US" sz="3000" dirty="0" smtClean="0">
                <a:solidFill>
                  <a:schemeClr val="tx1"/>
                </a:solidFill>
                <a:latin typeface="Times New Roman" pitchFamily="18" charset="0"/>
                <a:cs typeface="Times New Roman" pitchFamily="18" charset="0"/>
              </a:rPr>
              <a:t> </a:t>
            </a:r>
            <a:r>
              <a:rPr lang="ar-IQ" sz="3000" dirty="0" smtClean="0">
                <a:solidFill>
                  <a:schemeClr val="tx1"/>
                </a:solidFill>
                <a:latin typeface="Times New Roman" pitchFamily="18" charset="0"/>
                <a:cs typeface="Times New Roman" pitchFamily="18" charset="0"/>
              </a:rPr>
              <a:t>وضع </a:t>
            </a:r>
            <a:r>
              <a:rPr lang="ar-IQ" sz="3000" dirty="0">
                <a:solidFill>
                  <a:schemeClr val="tx1"/>
                </a:solidFill>
                <a:latin typeface="Times New Roman" pitchFamily="18" charset="0"/>
                <a:cs typeface="Times New Roman" pitchFamily="18" charset="0"/>
              </a:rPr>
              <a:t>إستراتيجية عربية لإدارة البيئة وحمايتها وذلك بعد تشخيص وتحديد المشكلات البيئية الرئيسية في الوطن العربي وأولويات العمل اللازم لمواجهتها تكون إطارا للاستراتيجيات القطرية في هذا المجال وأساسا لخطط وبرامج ومشروعات العمل العربي المشترك في شؤون البيئة ، وذلك بالتعاون والتنسيق مع المنظمات العربية المتخصصة والاتحادات العربية النوعية ذات العلاقة </a:t>
            </a:r>
          </a:p>
          <a:p>
            <a:pPr algn="just" rtl="1"/>
            <a:r>
              <a:rPr lang="ar-IQ" sz="3000" dirty="0">
                <a:solidFill>
                  <a:schemeClr val="tx1"/>
                </a:solidFill>
                <a:latin typeface="Times New Roman" pitchFamily="18" charset="0"/>
                <a:cs typeface="Times New Roman" pitchFamily="18" charset="0"/>
              </a:rPr>
              <a:t>2</a:t>
            </a:r>
            <a:r>
              <a:rPr lang="ar-IQ" sz="3000" dirty="0" smtClean="0">
                <a:solidFill>
                  <a:schemeClr val="tx1"/>
                </a:solidFill>
                <a:latin typeface="Times New Roman" pitchFamily="18" charset="0"/>
                <a:cs typeface="Times New Roman" pitchFamily="18" charset="0"/>
              </a:rPr>
              <a:t>.</a:t>
            </a:r>
            <a:r>
              <a:rPr lang="en-US" sz="3000" dirty="0" smtClean="0">
                <a:solidFill>
                  <a:schemeClr val="tx1"/>
                </a:solidFill>
                <a:latin typeface="Times New Roman" pitchFamily="18" charset="0"/>
                <a:cs typeface="Times New Roman" pitchFamily="18" charset="0"/>
              </a:rPr>
              <a:t> </a:t>
            </a:r>
            <a:r>
              <a:rPr lang="ar-IQ" sz="3000" dirty="0" smtClean="0">
                <a:solidFill>
                  <a:schemeClr val="tx1"/>
                </a:solidFill>
                <a:latin typeface="Times New Roman" pitchFamily="18" charset="0"/>
                <a:cs typeface="Times New Roman" pitchFamily="18" charset="0"/>
              </a:rPr>
              <a:t>العمل </a:t>
            </a:r>
            <a:r>
              <a:rPr lang="ar-IQ" sz="3000" dirty="0">
                <a:solidFill>
                  <a:schemeClr val="tx1"/>
                </a:solidFill>
                <a:latin typeface="Times New Roman" pitchFamily="18" charset="0"/>
                <a:cs typeface="Times New Roman" pitchFamily="18" charset="0"/>
              </a:rPr>
              <a:t>على وضع وتعزيز وتوحيد المواصفات والمقاييس والمحددات اللازمة للتقويم البيئي .</a:t>
            </a:r>
          </a:p>
          <a:p>
            <a:pPr algn="just" rtl="1"/>
            <a:r>
              <a:rPr lang="ar-IQ" sz="3000" dirty="0">
                <a:solidFill>
                  <a:schemeClr val="tx1"/>
                </a:solidFill>
                <a:latin typeface="Times New Roman" pitchFamily="18" charset="0"/>
                <a:cs typeface="Times New Roman" pitchFamily="18" charset="0"/>
              </a:rPr>
              <a:t>3</a:t>
            </a:r>
            <a:r>
              <a:rPr lang="ar-IQ" sz="3000" dirty="0" smtClean="0">
                <a:solidFill>
                  <a:schemeClr val="tx1"/>
                </a:solidFill>
                <a:latin typeface="Times New Roman" pitchFamily="18" charset="0"/>
                <a:cs typeface="Times New Roman" pitchFamily="18" charset="0"/>
              </a:rPr>
              <a:t>.</a:t>
            </a:r>
            <a:r>
              <a:rPr lang="en-US" sz="3000" dirty="0" smtClean="0">
                <a:solidFill>
                  <a:schemeClr val="tx1"/>
                </a:solidFill>
                <a:latin typeface="Times New Roman" pitchFamily="18" charset="0"/>
                <a:cs typeface="Times New Roman" pitchFamily="18" charset="0"/>
              </a:rPr>
              <a:t> </a:t>
            </a:r>
            <a:r>
              <a:rPr lang="ar-IQ" sz="3000" dirty="0" smtClean="0">
                <a:solidFill>
                  <a:schemeClr val="tx1"/>
                </a:solidFill>
                <a:latin typeface="Times New Roman" pitchFamily="18" charset="0"/>
                <a:cs typeface="Times New Roman" pitchFamily="18" charset="0"/>
              </a:rPr>
              <a:t>العمل </a:t>
            </a:r>
            <a:r>
              <a:rPr lang="ar-IQ" sz="3000" dirty="0">
                <a:solidFill>
                  <a:schemeClr val="tx1"/>
                </a:solidFill>
                <a:latin typeface="Times New Roman" pitchFamily="18" charset="0"/>
                <a:cs typeface="Times New Roman" pitchFamily="18" charset="0"/>
              </a:rPr>
              <a:t>على إدخال الاعتبارات البيئية في جميع مراحل ومستويات التخطيط وجعلها جزءا لا يجزأ من التنمية. واعتماد مبدأ التقويم البيئي لمشروعات التنمية وإعداد الدراسات الخاصة به كجزء من دراسات الجدوى لهذه المشروعات ونشر وتعميم الوسائل الكفيلة بذلك .</a:t>
            </a:r>
          </a:p>
          <a:p>
            <a:pPr algn="just" rtl="1"/>
            <a:r>
              <a:rPr lang="ar-IQ" sz="3000" dirty="0">
                <a:solidFill>
                  <a:schemeClr val="tx1"/>
                </a:solidFill>
                <a:latin typeface="Times New Roman" pitchFamily="18" charset="0"/>
                <a:cs typeface="Times New Roman" pitchFamily="18" charset="0"/>
              </a:rPr>
              <a:t>4</a:t>
            </a:r>
            <a:r>
              <a:rPr lang="ar-IQ" sz="3000" dirty="0" smtClean="0">
                <a:solidFill>
                  <a:schemeClr val="tx1"/>
                </a:solidFill>
                <a:latin typeface="Times New Roman" pitchFamily="18" charset="0"/>
                <a:cs typeface="Times New Roman" pitchFamily="18" charset="0"/>
              </a:rPr>
              <a:t>.</a:t>
            </a:r>
            <a:r>
              <a:rPr lang="en-US" sz="3000" dirty="0" smtClean="0">
                <a:solidFill>
                  <a:schemeClr val="tx1"/>
                </a:solidFill>
                <a:latin typeface="Times New Roman" pitchFamily="18" charset="0"/>
                <a:cs typeface="Times New Roman" pitchFamily="18" charset="0"/>
              </a:rPr>
              <a:t> </a:t>
            </a:r>
            <a:r>
              <a:rPr lang="ar-IQ" sz="3000" dirty="0" smtClean="0">
                <a:solidFill>
                  <a:schemeClr val="tx1"/>
                </a:solidFill>
                <a:latin typeface="Times New Roman" pitchFamily="18" charset="0"/>
                <a:cs typeface="Times New Roman" pitchFamily="18" charset="0"/>
              </a:rPr>
              <a:t>تشجيع </a:t>
            </a:r>
            <a:r>
              <a:rPr lang="ar-IQ" sz="3000" dirty="0">
                <a:solidFill>
                  <a:schemeClr val="tx1"/>
                </a:solidFill>
                <a:latin typeface="Times New Roman" pitchFamily="18" charset="0"/>
                <a:cs typeface="Times New Roman" pitchFamily="18" charset="0"/>
              </a:rPr>
              <a:t>الدول الأعضاء على إنشاء وتعزيز الهياكل والمؤسسات المسؤولة عن حماية وصون وتحسين البيئة وأن تكون لها جهة متخصصة ترعى شؤون البيئة والتعاون مع الهيئات  التطوعية العاملة في هذا المجال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01070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5</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تشجيع </a:t>
            </a:r>
            <a:r>
              <a:rPr lang="ar-IQ" sz="2800" dirty="0">
                <a:solidFill>
                  <a:schemeClr val="tx1"/>
                </a:solidFill>
                <a:latin typeface="Times New Roman" pitchFamily="18" charset="0"/>
                <a:cs typeface="Times New Roman" pitchFamily="18" charset="0"/>
              </a:rPr>
              <a:t>أنماط الاستهلاك وتقنيات الإنتاج التي تتلائم مع المتطلبات الحقيقية للمواطن العربي وتنسجم مع الموارد البيئية المحلية والعمل على الحد من استعمال المواد والتقنيات ذات الآثار البيئية الضارة .</a:t>
            </a:r>
          </a:p>
          <a:p>
            <a:pPr algn="just" rtl="1"/>
            <a:r>
              <a:rPr lang="ar-IQ" sz="2800" dirty="0">
                <a:solidFill>
                  <a:schemeClr val="tx1"/>
                </a:solidFill>
                <a:latin typeface="Times New Roman" pitchFamily="18" charset="0"/>
                <a:cs typeface="Times New Roman" pitchFamily="18" charset="0"/>
              </a:rPr>
              <a:t>6</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العمل </a:t>
            </a:r>
            <a:r>
              <a:rPr lang="ar-IQ" sz="2800" dirty="0">
                <a:solidFill>
                  <a:schemeClr val="tx1"/>
                </a:solidFill>
                <a:latin typeface="Times New Roman" pitchFamily="18" charset="0"/>
                <a:cs typeface="Times New Roman" pitchFamily="18" charset="0"/>
              </a:rPr>
              <a:t>على نشر الوعي البيئي وحث وسائل الإعلام العربية ومؤسسات التعليم المختلفة ومراكز البحوث على تكثيف جهودها الرامية إلى حماية وصون البيئة من خلال برامجها والتركيز على الارتباط الوثيق بين التربية البيئية وأهداف التنمية .</a:t>
            </a:r>
          </a:p>
          <a:p>
            <a:pPr algn="just" rtl="1"/>
            <a:r>
              <a:rPr lang="ar-IQ" sz="2800" dirty="0">
                <a:solidFill>
                  <a:schemeClr val="tx1"/>
                </a:solidFill>
                <a:latin typeface="Times New Roman" pitchFamily="18" charset="0"/>
                <a:cs typeface="Times New Roman" pitchFamily="18" charset="0"/>
              </a:rPr>
              <a:t>7</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وضع </a:t>
            </a:r>
            <a:r>
              <a:rPr lang="ar-IQ" sz="2800" dirty="0">
                <a:solidFill>
                  <a:schemeClr val="tx1"/>
                </a:solidFill>
                <a:latin typeface="Times New Roman" pitchFamily="18" charset="0"/>
                <a:cs typeface="Times New Roman" pitchFamily="18" charset="0"/>
              </a:rPr>
              <a:t>نظام شامل لحماية البيئة يتضمن القواعد الأساسية للمحافظة عليها وحمايتها.</a:t>
            </a:r>
          </a:p>
          <a:p>
            <a:pPr algn="just" rtl="1"/>
            <a:r>
              <a:rPr lang="ar-IQ" sz="2800" dirty="0">
                <a:solidFill>
                  <a:schemeClr val="tx1"/>
                </a:solidFill>
                <a:latin typeface="Times New Roman" pitchFamily="18" charset="0"/>
                <a:cs typeface="Times New Roman" pitchFamily="18" charset="0"/>
              </a:rPr>
              <a:t>8</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الاهتمام </a:t>
            </a:r>
            <a:r>
              <a:rPr lang="ar-IQ" sz="2800" dirty="0">
                <a:solidFill>
                  <a:schemeClr val="tx1"/>
                </a:solidFill>
                <a:latin typeface="Times New Roman" pitchFamily="18" charset="0"/>
                <a:cs typeface="Times New Roman" pitchFamily="18" charset="0"/>
              </a:rPr>
              <a:t>بوضع التشريعات والأنظمة والمصطلحات المتعلقة بالبيئة والعمل على الانضمام إلى المواثيق الإقليمية والدولية التي تعالج قضايا البيئة .</a:t>
            </a:r>
          </a:p>
          <a:p>
            <a:pPr algn="just" rtl="1"/>
            <a:r>
              <a:rPr lang="ar-IQ" sz="2800" dirty="0">
                <a:solidFill>
                  <a:schemeClr val="tx1"/>
                </a:solidFill>
                <a:latin typeface="Times New Roman" pitchFamily="18" charset="0"/>
                <a:cs typeface="Times New Roman" pitchFamily="18" charset="0"/>
              </a:rPr>
              <a:t>9</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العمل </a:t>
            </a:r>
            <a:r>
              <a:rPr lang="ar-IQ" sz="2800" dirty="0">
                <a:solidFill>
                  <a:schemeClr val="tx1"/>
                </a:solidFill>
                <a:latin typeface="Times New Roman" pitchFamily="18" charset="0"/>
                <a:cs typeface="Times New Roman" pitchFamily="18" charset="0"/>
              </a:rPr>
              <a:t>على جمع المعلومات الخاصة بالوضع البيئي في الوطن العربي والأنشطة البيئية المختلفة من قبل الجهات المختصة في الجامعة والمنظمات العربية المتخصصة ذات العلاقة وتيسير سبل تبادلها للاستفادة منها وإعداد دليل بالخبرات العربية المتوفرة في مجال شؤون البيئة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7662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smtClean="0">
                <a:solidFill>
                  <a:schemeClr val="tx1"/>
                </a:solidFill>
                <a:latin typeface="Times New Roman" pitchFamily="18" charset="0"/>
                <a:cs typeface="Times New Roman" pitchFamily="18" charset="0"/>
              </a:rPr>
              <a:t> </a:t>
            </a:r>
          </a:p>
          <a:p>
            <a:pPr algn="just" rtl="1"/>
            <a:r>
              <a:rPr lang="ar-IQ" sz="2800" dirty="0" smtClean="0">
                <a:solidFill>
                  <a:schemeClr val="tx1"/>
                </a:solidFill>
                <a:latin typeface="Times New Roman" pitchFamily="18" charset="0"/>
                <a:cs typeface="Times New Roman" pitchFamily="18" charset="0"/>
              </a:rPr>
              <a:t>10.  </a:t>
            </a:r>
            <a:r>
              <a:rPr lang="ar-IQ" sz="2800" dirty="0">
                <a:solidFill>
                  <a:schemeClr val="tx1"/>
                </a:solidFill>
                <a:latin typeface="Times New Roman" pitchFamily="18" charset="0"/>
                <a:cs typeface="Times New Roman" pitchFamily="18" charset="0"/>
              </a:rPr>
              <a:t>تنسيق المواقف العربية في المحافل الدولية المهتمة بقضايا البيئة وتسليط الأضواء على الممارسات الخطيرة التي تهدد البيئة العربية .</a:t>
            </a:r>
          </a:p>
          <a:p>
            <a:pPr algn="just" rtl="1"/>
            <a:r>
              <a:rPr lang="ar-IQ" sz="2800" dirty="0">
                <a:solidFill>
                  <a:schemeClr val="tx1"/>
                </a:solidFill>
                <a:latin typeface="Times New Roman" pitchFamily="18" charset="0"/>
                <a:cs typeface="Times New Roman" pitchFamily="18" charset="0"/>
              </a:rPr>
              <a:t>11.  تقديم التوصيات للمجلس الاقتصادي والاجتماعي العربي لتعزيز العمل العربي المشترك في مجال البيئة وحمايتها .</a:t>
            </a:r>
          </a:p>
          <a:p>
            <a:pPr algn="just" rtl="1"/>
            <a:r>
              <a:rPr lang="ar-IQ" sz="2800" dirty="0" smtClean="0">
                <a:solidFill>
                  <a:schemeClr val="tx1"/>
                </a:solidFill>
                <a:latin typeface="Times New Roman" pitchFamily="18" charset="0"/>
                <a:cs typeface="Times New Roman" pitchFamily="18" charset="0"/>
              </a:rPr>
              <a:t>12. </a:t>
            </a:r>
            <a:r>
              <a:rPr lang="ar-IQ" sz="2800" dirty="0">
                <a:solidFill>
                  <a:schemeClr val="tx1"/>
                </a:solidFill>
                <a:latin typeface="Times New Roman" pitchFamily="18" charset="0"/>
                <a:cs typeface="Times New Roman" pitchFamily="18" charset="0"/>
              </a:rPr>
              <a:t>وضع الخطط القومية لمواجهة المشاكل البيئية الطارئة .</a:t>
            </a:r>
          </a:p>
          <a:p>
            <a:pPr algn="just" rtl="1"/>
            <a:r>
              <a:rPr lang="ar-IQ" sz="2800" dirty="0" smtClean="0">
                <a:solidFill>
                  <a:schemeClr val="tx1"/>
                </a:solidFill>
                <a:latin typeface="Times New Roman" pitchFamily="18" charset="0"/>
                <a:cs typeface="Times New Roman" pitchFamily="18" charset="0"/>
              </a:rPr>
              <a:t>13. العمل </a:t>
            </a:r>
            <a:r>
              <a:rPr lang="ar-IQ" sz="2800" dirty="0">
                <a:solidFill>
                  <a:schemeClr val="tx1"/>
                </a:solidFill>
                <a:latin typeface="Times New Roman" pitchFamily="18" charset="0"/>
                <a:cs typeface="Times New Roman" pitchFamily="18" charset="0"/>
              </a:rPr>
              <a:t>على حماية الثروات الطبيعية المتجددة وغير المتجددة في الوطن العربي وصون التراث الحضاري العربي والإسلامي والمحافظة عليه .</a:t>
            </a:r>
          </a:p>
          <a:p>
            <a:pPr algn="just" rtl="1"/>
            <a:r>
              <a:rPr lang="ar-IQ" sz="2800" dirty="0" smtClean="0">
                <a:solidFill>
                  <a:schemeClr val="tx1"/>
                </a:solidFill>
                <a:latin typeface="Times New Roman" pitchFamily="18" charset="0"/>
                <a:cs typeface="Times New Roman" pitchFamily="18" charset="0"/>
              </a:rPr>
              <a:t>14</a:t>
            </a:r>
            <a:r>
              <a:rPr lang="ar-IQ" sz="2800" dirty="0">
                <a:solidFill>
                  <a:schemeClr val="tx1"/>
                </a:solidFill>
                <a:latin typeface="Times New Roman" pitchFamily="18" charset="0"/>
                <a:cs typeface="Times New Roman" pitchFamily="18" charset="0"/>
              </a:rPr>
              <a:t>. يتولى المجلس مهمة تنسيق جهود الدول العربية نحو تحقيق التنمية المستدامة في المنطقة العربية ، وإعداد تقارير دورية ترفع إلى مجلس الجامعة تتضمن بيانا بحالة البيئة والتقدم المحرز في تحقيق التنمية المستدامة في المجالات الاقتصادية والاجتماعية وحماية البيئة.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63337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429</Words>
  <Application>Microsoft Office PowerPoint</Application>
  <PresentationFormat>On-screen Show (4:3)</PresentationFormat>
  <Paragraphs>17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6</cp:revision>
  <dcterms:created xsi:type="dcterms:W3CDTF">2006-08-16T00:00:00Z</dcterms:created>
  <dcterms:modified xsi:type="dcterms:W3CDTF">2018-12-22T18:58:07Z</dcterms:modified>
</cp:coreProperties>
</file>