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60" r:id="rId5"/>
    <p:sldId id="267" r:id="rId6"/>
    <p:sldId id="261" r:id="rId7"/>
    <p:sldId id="263" r:id="rId8"/>
    <p:sldId id="264" r:id="rId9"/>
    <p:sldId id="265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master\AppData\_Doc\Digital%20Logic\www.play-hookey.com\4%20Adding%20Binary%20Numbers_files\faddr0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1752599" y="2279723"/>
            <a:ext cx="5334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 smtClean="0"/>
              <a:t>Adder </a:t>
            </a:r>
            <a:r>
              <a:rPr lang="en-US" sz="4800" b="1" i="1" dirty="0"/>
              <a:t>Circuits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Basma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Nazar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7006" y="1066800"/>
            <a:ext cx="8763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GB" b="1" dirty="0" smtClean="0">
                <a:solidFill>
                  <a:srgbClr val="FF0000"/>
                </a:solidFill>
              </a:rPr>
              <a:t>Example(1)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GB" sz="3200" b="1" dirty="0">
                <a:solidFill>
                  <a:srgbClr val="0000FF"/>
                </a:solidFill>
              </a:rPr>
              <a:t>Implementing Half adder circuit using NAND gates only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1064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325370"/>
            <a:ext cx="4177506" cy="23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72091"/>
              </p:ext>
            </p:extLst>
          </p:nvPr>
        </p:nvGraphicFramePr>
        <p:xfrm>
          <a:off x="5029200" y="2438400"/>
          <a:ext cx="3352800" cy="1915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Bitmap Image" r:id="rId4" imgW="2610214" imgH="866896" progId="Paint.Picture">
                  <p:embed/>
                </p:oleObj>
              </mc:Choice>
              <mc:Fallback>
                <p:oleObj name="Bitmap Image" r:id="rId4" imgW="2610214" imgH="866896" progId="Paint.Picture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438400"/>
                        <a:ext cx="3352800" cy="1915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075"/>
            <a:ext cx="2895600" cy="80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284231"/>
            <a:ext cx="2819400" cy="60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2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8600" y="762000"/>
            <a:ext cx="8763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E30000"/>
                </a:solidFill>
              </a:rPr>
              <a:t>Example(2) :</a:t>
            </a:r>
            <a:r>
              <a:rPr lang="en-GB" sz="3200" b="1" dirty="0">
                <a:solidFill>
                  <a:srgbClr val="0000FF"/>
                </a:solidFill>
              </a:rPr>
              <a:t>Implementing a function from a adding two numbers each has 3bits using Full adder only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19"/>
          <a:stretch/>
        </p:blipFill>
        <p:spPr bwMode="auto">
          <a:xfrm>
            <a:off x="228600" y="2629853"/>
            <a:ext cx="8305800" cy="28717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10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" y="1161256"/>
            <a:ext cx="8763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GB" b="1" dirty="0" smtClean="0">
                <a:solidFill>
                  <a:srgbClr val="E30000"/>
                </a:solidFill>
              </a:rPr>
              <a:t>HW. (1):</a:t>
            </a:r>
            <a:r>
              <a:rPr lang="en-GB" b="1" dirty="0">
                <a:solidFill>
                  <a:srgbClr val="0000FF"/>
                </a:solidFill>
              </a:rPr>
              <a:t>Implementing Full adder circuit using NAND gates only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7640" y="2667000"/>
            <a:ext cx="8763000" cy="23622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GB" b="1" dirty="0" smtClean="0">
                <a:solidFill>
                  <a:srgbClr val="E30000"/>
                </a:solidFill>
              </a:rPr>
              <a:t>HW.(2) :</a:t>
            </a:r>
            <a:r>
              <a:rPr lang="en-GB" b="1" dirty="0">
                <a:solidFill>
                  <a:srgbClr val="0000FF"/>
                </a:solidFill>
              </a:rPr>
              <a:t>Implementing a function from a adding two numbers each has 8bits using Full adder only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9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33400"/>
            <a:ext cx="838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u="sng" dirty="0"/>
              <a:t>Adders:</a:t>
            </a:r>
            <a:endParaRPr lang="en-US" sz="60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773238"/>
            <a:ext cx="8331200" cy="4551362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10000"/>
              </a:lnSpc>
            </a:pPr>
            <a:r>
              <a:rPr lang="en-US" sz="3200" dirty="0" smtClean="0"/>
              <a:t>The </a:t>
            </a:r>
            <a:r>
              <a:rPr lang="en-US" sz="3200" b="1" dirty="0">
                <a:solidFill>
                  <a:srgbClr val="0000FF"/>
                </a:solidFill>
              </a:rPr>
              <a:t>basin </a:t>
            </a:r>
            <a:r>
              <a:rPr lang="en-US" sz="3200" dirty="0" smtClean="0"/>
              <a:t>of using logical functions to perform arithmetic operations is </a:t>
            </a:r>
            <a:r>
              <a:rPr lang="en-US" sz="3200" b="1" dirty="0">
                <a:solidFill>
                  <a:srgbClr val="0000FF"/>
                </a:solidFill>
              </a:rPr>
              <a:t>Addition</a:t>
            </a:r>
          </a:p>
          <a:p>
            <a:pPr algn="just" rtl="0">
              <a:lnSpc>
                <a:spcPct val="110000"/>
              </a:lnSpc>
            </a:pPr>
            <a:r>
              <a:rPr lang="en-US" sz="3200" dirty="0"/>
              <a:t>A </a:t>
            </a:r>
            <a:r>
              <a:rPr lang="en-US" sz="3200" b="1" dirty="0">
                <a:solidFill>
                  <a:srgbClr val="0000FF"/>
                </a:solidFill>
              </a:rPr>
              <a:t>binary adder </a:t>
            </a:r>
            <a:r>
              <a:rPr lang="en-US" sz="3200" dirty="0"/>
              <a:t>is a combinational circuit that performs the arithmetic operations of addition with </a:t>
            </a:r>
            <a:r>
              <a:rPr lang="en-US" sz="3200" b="1" dirty="0">
                <a:solidFill>
                  <a:srgbClr val="0000FF"/>
                </a:solidFill>
              </a:rPr>
              <a:t>binary numbers</a:t>
            </a:r>
            <a:r>
              <a:rPr lang="en-US" sz="3200" b="1" dirty="0" smtClean="0"/>
              <a:t>.</a:t>
            </a:r>
          </a:p>
          <a:p>
            <a:pPr algn="just" rtl="0">
              <a:lnSpc>
                <a:spcPct val="110000"/>
              </a:lnSpc>
            </a:pPr>
            <a:r>
              <a:rPr lang="en-US" sz="3200" dirty="0" smtClean="0"/>
              <a:t>Subtract two number, </a:t>
            </a:r>
            <a:r>
              <a:rPr lang="en-US" sz="3200" dirty="0"/>
              <a:t>or get </a:t>
            </a:r>
            <a:r>
              <a:rPr lang="en-US" sz="3200" dirty="0" smtClean="0"/>
              <a:t>perform </a:t>
            </a:r>
            <a:r>
              <a:rPr lang="en-US" sz="3200" dirty="0"/>
              <a:t>multiplication and </a:t>
            </a:r>
            <a:r>
              <a:rPr lang="en-US" sz="3200" dirty="0" smtClean="0"/>
              <a:t>division by using  addition</a:t>
            </a:r>
            <a:endParaRPr lang="en-US" sz="3200" dirty="0"/>
          </a:p>
          <a:p>
            <a:pPr algn="l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066800"/>
            <a:ext cx="8382000" cy="5026025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48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Type of binary adder </a:t>
            </a:r>
            <a:r>
              <a:rPr lang="en-US" sz="4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circuits</a:t>
            </a:r>
          </a:p>
          <a:p>
            <a:pPr marL="0" indent="0" algn="just" rtl="0">
              <a:buNone/>
            </a:pP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There are two types of binary adder circuits</a:t>
            </a:r>
          </a:p>
          <a:p>
            <a:pPr marL="914400" indent="-914400" algn="l" rtl="0">
              <a:buAutoNum type="arabicPeriod"/>
            </a:pPr>
            <a:r>
              <a:rPr lang="en-US" sz="4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Half Adder (HA)</a:t>
            </a:r>
          </a:p>
          <a:p>
            <a:pPr marL="914400" indent="-914400" algn="l" rtl="0">
              <a:buAutoNum type="arabicPeriod"/>
            </a:pPr>
            <a:r>
              <a:rPr lang="en-US" sz="4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Full Adder (FA)</a:t>
            </a:r>
            <a:endParaRPr lang="en-GB" sz="4800" b="1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999491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/>
            <a:r>
              <a:rPr lang="en-GB" sz="4800" b="1" u="sng" dirty="0"/>
              <a:t>The Half Adder (HA)</a:t>
            </a:r>
            <a:r>
              <a:rPr lang="en-US" sz="4800" u="sng" dirty="0"/>
              <a:t>:</a:t>
            </a:r>
            <a:endParaRPr lang="en-US" sz="4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9411"/>
              </p:ext>
            </p:extLst>
          </p:nvPr>
        </p:nvGraphicFramePr>
        <p:xfrm>
          <a:off x="381000" y="2514600"/>
          <a:ext cx="3581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3" imgW="3554561" imgH="606087" progId="Visio.Drawing.11">
                  <p:embed/>
                </p:oleObj>
              </mc:Choice>
              <mc:Fallback>
                <p:oleObj r:id="rId3" imgW="3554561" imgH="60608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3581400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10644"/>
              </p:ext>
            </p:extLst>
          </p:nvPr>
        </p:nvGraphicFramePr>
        <p:xfrm>
          <a:off x="4267200" y="2438400"/>
          <a:ext cx="4191000" cy="23469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39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x1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x0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y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C out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39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39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39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39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117386"/>
            <a:ext cx="30632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/>
              <a:t>Block diagram</a:t>
            </a:r>
            <a:endParaRPr lang="ar-IQ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5100678"/>
            <a:ext cx="28041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Truth </a:t>
            </a:r>
            <a:r>
              <a:rPr lang="en-US" sz="3200" b="1" dirty="0" err="1" smtClean="0"/>
              <a:t>tablr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8600" y="1143000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/>
            <a:r>
              <a:rPr lang="en-GB" sz="4800" b="1" u="sng" dirty="0"/>
              <a:t>The Half Adder (HA)</a:t>
            </a:r>
            <a:r>
              <a:rPr lang="en-US" sz="4800" b="1" u="sng" dirty="0"/>
              <a:t>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489729"/>
              </p:ext>
            </p:extLst>
          </p:nvPr>
        </p:nvGraphicFramePr>
        <p:xfrm>
          <a:off x="533400" y="2539481"/>
          <a:ext cx="4343400" cy="229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r:id="rId3" imgW="2857899" imgH="1905266" progId="MSPhotoEd.3">
                  <p:embed/>
                </p:oleObj>
              </mc:Choice>
              <mc:Fallback>
                <p:oleObj r:id="rId3" imgW="2857899" imgH="1905266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39481"/>
                        <a:ext cx="4343400" cy="22979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876800" y="3272937"/>
                <a:ext cx="41148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Y=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𝟎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b="1" dirty="0"/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>
                        <a:latin typeface="Cambria Math"/>
                      </a:rPr>
                      <m:t>⊕ 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n-US" sz="2400" b="1" dirty="0"/>
              </a:p>
              <a:p>
                <a:r>
                  <a:rPr lang="en-US" sz="2400" b="1" dirty="0" err="1"/>
                  <a:t>Cout</a:t>
                </a:r>
                <a:r>
                  <a:rPr lang="en-US" sz="2400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𝟎</m:t>
                        </m:r>
                        <m:r>
                          <a:rPr lang="en-US" sz="2400" b="1">
                            <a:latin typeface="Cambria Math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72937"/>
                <a:ext cx="4114800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2222" t="-5882" b="-1617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19"/>
          <p:cNvSpPr txBox="1"/>
          <p:nvPr/>
        </p:nvSpPr>
        <p:spPr>
          <a:xfrm>
            <a:off x="457200" y="2600324"/>
            <a:ext cx="598170" cy="447675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ffectLst/>
                <a:latin typeface="Calibri"/>
                <a:ea typeface="Calibri"/>
                <a:cs typeface="Arial"/>
              </a:rPr>
              <a:t>Xo</a:t>
            </a:r>
          </a:p>
        </p:txBody>
      </p:sp>
      <p:sp>
        <p:nvSpPr>
          <p:cNvPr id="8" name="Text Box 19"/>
          <p:cNvSpPr txBox="1"/>
          <p:nvPr/>
        </p:nvSpPr>
        <p:spPr>
          <a:xfrm>
            <a:off x="582930" y="3215638"/>
            <a:ext cx="598170" cy="447675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Calibri"/>
                <a:ea typeface="Calibri"/>
                <a:cs typeface="Arial"/>
              </a:rPr>
              <a:t>X1</a:t>
            </a:r>
            <a:endParaRPr lang="en-US" b="1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117386"/>
            <a:ext cx="30632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Circuit Symbol</a:t>
            </a:r>
            <a:endParaRPr lang="ar-IQ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54880" y="5117385"/>
            <a:ext cx="42367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Boolean Expressions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2227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41313" y="998538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/>
            <a:r>
              <a:rPr lang="en-GB" sz="4800" b="1" u="sng" dirty="0"/>
              <a:t>The Full Adder (FA)</a:t>
            </a:r>
            <a:r>
              <a:rPr lang="en-US" sz="4800" b="1" u="sng" dirty="0"/>
              <a:t>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273966"/>
              </p:ext>
            </p:extLst>
          </p:nvPr>
        </p:nvGraphicFramePr>
        <p:xfrm>
          <a:off x="371793" y="2819400"/>
          <a:ext cx="3773487" cy="2513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r:id="rId3" imgW="3554537" imgH="821903" progId="Visio.Drawing.11">
                  <p:embed/>
                </p:oleObj>
              </mc:Choice>
              <mc:Fallback>
                <p:oleObj r:id="rId3" imgW="3554537" imgH="82190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93" y="2819400"/>
                        <a:ext cx="3773487" cy="25139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36034"/>
              </p:ext>
            </p:extLst>
          </p:nvPr>
        </p:nvGraphicFramePr>
        <p:xfrm>
          <a:off x="4532313" y="2057400"/>
          <a:ext cx="4154485" cy="3595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43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C in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x1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x0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 out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3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3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3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3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3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3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3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3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</a:rPr>
                        <a:t>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0853" y="5685452"/>
            <a:ext cx="30632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/>
              <a:t>Block diagram</a:t>
            </a:r>
            <a:endParaRPr lang="ar-IQ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25440" y="5977840"/>
            <a:ext cx="28041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Truth </a:t>
            </a:r>
            <a:r>
              <a:rPr lang="en-US" sz="3200" b="1" dirty="0" err="1" smtClean="0"/>
              <a:t>tablr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6073" y="1295400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/>
            <a:r>
              <a:rPr lang="en-GB" sz="4800" b="1" u="sng" dirty="0"/>
              <a:t>The Full Adder (FA)</a:t>
            </a:r>
            <a:r>
              <a:rPr lang="en-US" sz="4800" b="1" u="sng" dirty="0"/>
              <a:t>:</a:t>
            </a:r>
          </a:p>
        </p:txBody>
      </p:sp>
      <p:pic>
        <p:nvPicPr>
          <p:cNvPr id="4" name="Picture 3" descr="Full Adder Circuit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3" y="2438400"/>
            <a:ext cx="5029200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62000" y="5322599"/>
            <a:ext cx="30632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Circuit Symbol</a:t>
            </a:r>
            <a:endParaRPr lang="ar-IQ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181600" y="3247935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Y= (X0 </a:t>
            </a:r>
            <a:r>
              <a:rPr lang="en-US" sz="2400" b="1" dirty="0">
                <a:sym typeface="Symbol"/>
              </a:rPr>
              <a:t></a:t>
            </a:r>
            <a:r>
              <a:rPr lang="en-US" sz="2400" b="1" dirty="0"/>
              <a:t> X1) </a:t>
            </a:r>
            <a:r>
              <a:rPr lang="en-US" sz="2400" b="1" dirty="0">
                <a:sym typeface="Symbol"/>
              </a:rPr>
              <a:t></a:t>
            </a:r>
            <a:r>
              <a:rPr lang="en-US" sz="2400" b="1" dirty="0"/>
              <a:t> </a:t>
            </a:r>
            <a:r>
              <a:rPr lang="en-US" sz="2400" b="1" dirty="0" err="1"/>
              <a:t>Cin</a:t>
            </a:r>
            <a:endParaRPr lang="en-US" sz="2400" b="1" dirty="0"/>
          </a:p>
          <a:p>
            <a:r>
              <a:rPr lang="en-US" sz="2400" b="1" dirty="0" err="1"/>
              <a:t>Cout</a:t>
            </a:r>
            <a:r>
              <a:rPr lang="en-US" sz="2400" b="1" dirty="0"/>
              <a:t>= </a:t>
            </a:r>
            <a:r>
              <a:rPr lang="en-US" sz="2400" b="1" dirty="0" err="1"/>
              <a:t>Cin</a:t>
            </a:r>
            <a:r>
              <a:rPr lang="en-US" sz="2400" b="1" dirty="0"/>
              <a:t>(X0 </a:t>
            </a:r>
            <a:r>
              <a:rPr lang="en-US" sz="2400" b="1" dirty="0">
                <a:sym typeface="Symbol"/>
              </a:rPr>
              <a:t></a:t>
            </a:r>
            <a:r>
              <a:rPr lang="en-US" sz="2400" b="1" dirty="0"/>
              <a:t> X1) + X0X1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54880" y="5282625"/>
            <a:ext cx="42367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Boolean Expressions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115650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1457" y="977463"/>
            <a:ext cx="8981086" cy="74437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/>
            <a:r>
              <a:rPr lang="en-GB" sz="4800" b="1" u="sng" dirty="0"/>
              <a:t>Parallel Adder</a:t>
            </a:r>
            <a:endParaRPr lang="en-US" sz="4800" b="1" u="sng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457" y="977463"/>
            <a:ext cx="906254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3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3200" b="1" dirty="0">
                <a:solidFill>
                  <a:srgbClr val="0000FF"/>
                </a:solidFill>
              </a:rPr>
              <a:t>n-bit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binary adder have </a:t>
            </a:r>
            <a:r>
              <a:rPr lang="en-US" sz="3200" b="1" dirty="0">
                <a:solidFill>
                  <a:srgbClr val="0000FF"/>
                </a:solidFill>
              </a:rPr>
              <a:t>n full adder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units that each take three one-bit inputs: </a:t>
            </a:r>
            <a:r>
              <a:rPr lang="en-US" sz="3200" b="1" dirty="0">
                <a:solidFill>
                  <a:srgbClr val="0000FF"/>
                </a:solidFill>
              </a:rPr>
              <a:t>A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200" b="1" dirty="0">
                <a:solidFill>
                  <a:srgbClr val="0000FF"/>
                </a:solidFill>
              </a:rPr>
              <a:t>B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and carry </a:t>
            </a:r>
            <a:r>
              <a:rPr lang="en-US" sz="3200" b="1" dirty="0" err="1">
                <a:solidFill>
                  <a:srgbClr val="0000FF"/>
                </a:solidFill>
              </a:rPr>
              <a:t>Ci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and which generate </a:t>
            </a:r>
            <a:r>
              <a:rPr lang="en-US" sz="3200" b="1" dirty="0">
                <a:solidFill>
                  <a:srgbClr val="0000FF"/>
                </a:solidFill>
              </a:rPr>
              <a:t>sum S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3200" b="1" dirty="0">
                <a:solidFill>
                  <a:srgbClr val="0000FF"/>
                </a:solidFill>
              </a:rPr>
              <a:t>carry out Co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</a:p>
          <a:p>
            <a:pPr marL="0" marR="0" lvl="0" indent="968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3" name="Picture 27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36"/>
          <a:stretch>
            <a:fillRect/>
          </a:stretch>
        </p:blipFill>
        <p:spPr bwMode="auto">
          <a:xfrm>
            <a:off x="1679028" y="3810000"/>
            <a:ext cx="578594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6838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41313" y="1066800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Now we can add </a:t>
            </a:r>
            <a:r>
              <a:rPr lang="en-US" sz="3200" b="1" dirty="0">
                <a:solidFill>
                  <a:srgbClr val="0000FF"/>
                </a:solidFill>
              </a:rPr>
              <a:t>t</a:t>
            </a:r>
            <a:r>
              <a:rPr lang="en-US" sz="3200" b="1" dirty="0" smtClean="0">
                <a:solidFill>
                  <a:srgbClr val="0000FF"/>
                </a:solidFill>
              </a:rPr>
              <a:t>wo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binary bits together, accounting for a possible carry from the </a:t>
            </a:r>
            <a:r>
              <a:rPr lang="en-US" sz="3200" b="1" dirty="0">
                <a:solidFill>
                  <a:srgbClr val="0000FF"/>
                </a:solidFill>
              </a:rPr>
              <a:t>next lower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order of </a:t>
            </a:r>
            <a:r>
              <a:rPr lang="en-US" sz="3200" b="1" dirty="0">
                <a:solidFill>
                  <a:srgbClr val="0000FF"/>
                </a:solidFill>
              </a:rPr>
              <a:t>magnitude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and sending a </a:t>
            </a:r>
            <a:r>
              <a:rPr lang="en-US" sz="3200" b="1" dirty="0">
                <a:solidFill>
                  <a:srgbClr val="0000FF"/>
                </a:solidFill>
              </a:rPr>
              <a:t>carry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the </a:t>
            </a:r>
            <a:r>
              <a:rPr lang="en-US" sz="3200" b="1" dirty="0">
                <a:solidFill>
                  <a:srgbClr val="0000FF"/>
                </a:solidFill>
              </a:rPr>
              <a:t>next higher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order of </a:t>
            </a:r>
            <a:r>
              <a:rPr lang="en-US" sz="3200" b="1" dirty="0">
                <a:solidFill>
                  <a:srgbClr val="0000FF"/>
                </a:solidFill>
              </a:rPr>
              <a:t>magnitude</a:t>
            </a:r>
          </a:p>
          <a:p>
            <a:pPr algn="just" rtl="0"/>
            <a:endParaRPr lang="en-GB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8458200" cy="2514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55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367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Aparajita</vt:lpstr>
      <vt:lpstr>Arial</vt:lpstr>
      <vt:lpstr>Bell MT</vt:lpstr>
      <vt:lpstr>Calibri</vt:lpstr>
      <vt:lpstr>Cambria Math</vt:lpstr>
      <vt:lpstr>Constantia</vt:lpstr>
      <vt:lpstr>Majalla UI</vt:lpstr>
      <vt:lpstr>Symbol</vt:lpstr>
      <vt:lpstr>Times New Roman</vt:lpstr>
      <vt:lpstr>Wingdings 2</vt:lpstr>
      <vt:lpstr>Flow</vt:lpstr>
      <vt:lpstr>Visio.Drawing.11</vt:lpstr>
      <vt:lpstr>MSPhotoEd.3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60</cp:revision>
  <dcterms:created xsi:type="dcterms:W3CDTF">2006-08-16T00:00:00Z</dcterms:created>
  <dcterms:modified xsi:type="dcterms:W3CDTF">2018-12-29T10:43:37Z</dcterms:modified>
</cp:coreProperties>
</file>