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5"/>
  </p:notesMasterIdLst>
  <p:sldIdLst>
    <p:sldId id="256" r:id="rId2"/>
    <p:sldId id="276" r:id="rId3"/>
    <p:sldId id="259" r:id="rId4"/>
    <p:sldId id="326" r:id="rId5"/>
    <p:sldId id="260" r:id="rId6"/>
    <p:sldId id="261" r:id="rId7"/>
    <p:sldId id="262" r:id="rId8"/>
    <p:sldId id="327" r:id="rId9"/>
    <p:sldId id="287" r:id="rId10"/>
    <p:sldId id="288" r:id="rId11"/>
    <p:sldId id="278" r:id="rId12"/>
    <p:sldId id="323" r:id="rId13"/>
    <p:sldId id="325"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52" d="100"/>
          <a:sy n="52" d="100"/>
        </p:scale>
        <p:origin x="-1205"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05/06/1440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05/06/1440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4290"/>
            <a:ext cx="8229600" cy="4524388"/>
          </a:xfrm>
        </p:spPr>
        <p:txBody>
          <a:bodyPr>
            <a:normAutofit/>
          </a:bodyPr>
          <a:lstStyle/>
          <a:p>
            <a:pPr lvl="0">
              <a:buNone/>
            </a:pPr>
            <a:endParaRPr lang="en-US" sz="3600" dirty="0" smtClean="0">
              <a:solidFill>
                <a:srgbClr val="252525"/>
              </a:solidFill>
              <a:latin typeface="Arial" pitchFamily="34" charset="0"/>
              <a:ea typeface="Times New Roman" pitchFamily="18" charset="0"/>
              <a:cs typeface="Arial" pitchFamily="34" charset="0"/>
            </a:endParaRPr>
          </a:p>
          <a:p>
            <a:pPr>
              <a:buNone/>
            </a:pPr>
            <a:r>
              <a:rPr lang="ar-IQ" sz="3600" dirty="0" smtClean="0"/>
              <a:t> </a:t>
            </a:r>
            <a:r>
              <a:rPr lang="ar-SA" sz="3600" dirty="0" smtClean="0"/>
              <a:t>.</a:t>
            </a:r>
            <a:r>
              <a:rPr lang="en-US" sz="3600" dirty="0" smtClean="0"/>
              <a:t>  </a:t>
            </a:r>
          </a:p>
          <a:p>
            <a:pPr>
              <a:buNone/>
            </a:pPr>
            <a:endParaRPr lang="ar-IQ" sz="3600" dirty="0"/>
          </a:p>
        </p:txBody>
      </p:sp>
      <mc:AlternateContent xmlns:mc="http://schemas.openxmlformats.org/markup-compatibility/2006">
        <mc:Choice xmlns:a14="http://schemas.microsoft.com/office/drawing/2010/main" Requires="a14">
          <p:sp>
            <p:nvSpPr>
              <p:cNvPr id="36865" name="Rectangle 1"/>
              <p:cNvSpPr>
                <a:spLocks noChangeArrowheads="1"/>
              </p:cNvSpPr>
              <p:nvPr/>
            </p:nvSpPr>
            <p:spPr bwMode="auto">
              <a:xfrm>
                <a:off x="827584" y="-338145"/>
                <a:ext cx="8712968" cy="743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200" dirty="0" smtClean="0">
                  <a:solidFill>
                    <a:srgbClr val="252525"/>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252525"/>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algn="l" rtl="0"/>
                <a:r>
                  <a:rPr lang="en-US" sz="3200" dirty="0" smtClean="0">
                    <a:latin typeface="Times New Roman" pitchFamily="18" charset="0"/>
                    <a:cs typeface="Times New Roman" pitchFamily="18" charset="0"/>
                  </a:rPr>
                  <a:t> </a:t>
                </a:r>
                <a:r>
                  <a:rPr lang="en-US" sz="2000" dirty="0"/>
                  <a:t>Z</a:t>
                </a:r>
                <a:r>
                  <a:rPr lang="en-US" sz="2000" baseline="-25000" dirty="0"/>
                  <a:t>1</a:t>
                </a:r>
                <a:r>
                  <a:rPr lang="en-US" sz="2000" dirty="0"/>
                  <a:t>+</a:t>
                </a:r>
                <a14:m>
                  <m:oMath xmlns:m="http://schemas.openxmlformats.org/officeDocument/2006/math">
                    <m:f>
                      <m:fPr>
                        <m:ctrlPr>
                          <a:rPr lang="en-US" sz="2000" i="1"/>
                        </m:ctrlPr>
                      </m:fPr>
                      <m:num>
                        <m:r>
                          <a:rPr lang="en-US" sz="2000" i="1"/>
                          <m:t>𝑣</m:t>
                        </m:r>
                        <m:sSub>
                          <m:sSubPr>
                            <m:ctrlPr>
                              <a:rPr lang="en-US" sz="2000" i="1"/>
                            </m:ctrlPr>
                          </m:sSubPr>
                          <m:e>
                            <m:r>
                              <a:rPr lang="en-US" sz="2000" i="1"/>
                              <m:t> </m:t>
                            </m:r>
                          </m:e>
                          <m:sub>
                            <m:r>
                              <a:rPr lang="en-US" sz="2000" i="1"/>
                              <m:t>1</m:t>
                            </m:r>
                          </m:sub>
                        </m:sSub>
                        <m:sSup>
                          <m:sSupPr>
                            <m:ctrlPr>
                              <a:rPr lang="en-US" sz="2000" i="1"/>
                            </m:ctrlPr>
                          </m:sSupPr>
                          <m:e>
                            <m:r>
                              <a:rPr lang="en-US" sz="2000" i="1"/>
                              <m:t> </m:t>
                            </m:r>
                          </m:e>
                          <m:sup>
                            <m:r>
                              <a:rPr lang="en-US" sz="2000" i="1"/>
                              <m:t>2</m:t>
                            </m:r>
                          </m:sup>
                        </m:sSup>
                      </m:num>
                      <m:den>
                        <m:r>
                          <a:rPr lang="en-US" sz="2000" i="1"/>
                          <m:t>2</m:t>
                        </m:r>
                        <m:r>
                          <a:rPr lang="en-US" sz="2000" i="1"/>
                          <m:t>𝑔</m:t>
                        </m:r>
                      </m:den>
                    </m:f>
                    <m:r>
                      <a:rPr lang="en-US" sz="2000" i="1"/>
                      <m:t>+</m:t>
                    </m:r>
                    <m:f>
                      <m:fPr>
                        <m:ctrlPr>
                          <a:rPr lang="en-US" sz="2000" i="1"/>
                        </m:ctrlPr>
                      </m:fPr>
                      <m:num>
                        <m:r>
                          <a:rPr lang="en-US" sz="2000" i="1"/>
                          <m:t>𝑃</m:t>
                        </m:r>
                        <m:sSub>
                          <m:sSubPr>
                            <m:ctrlPr>
                              <a:rPr lang="en-US" sz="2000" i="1"/>
                            </m:ctrlPr>
                          </m:sSubPr>
                          <m:e>
                            <m:r>
                              <a:rPr lang="en-US" sz="2000" i="1"/>
                              <m:t> </m:t>
                            </m:r>
                          </m:e>
                          <m:sub>
                            <m:r>
                              <a:rPr lang="en-US" sz="2000" i="1"/>
                              <m:t>1</m:t>
                            </m:r>
                          </m:sub>
                        </m:sSub>
                      </m:num>
                      <m:den>
                        <m:r>
                          <a:rPr lang="en-US" sz="2000" i="1"/>
                          <m:t>𝛾</m:t>
                        </m:r>
                      </m:den>
                    </m:f>
                  </m:oMath>
                </a14:m>
                <a:r>
                  <a:rPr lang="en-US" sz="2000" dirty="0"/>
                  <a:t> </a:t>
                </a:r>
                <a:r>
                  <a:rPr lang="en-US" sz="2000" baseline="-25000" dirty="0"/>
                  <a:t> --</a:t>
                </a:r>
                <a:r>
                  <a:rPr lang="en-US" sz="2000" dirty="0"/>
                  <a:t>HL  = Z</a:t>
                </a:r>
                <a:r>
                  <a:rPr lang="en-US" sz="2000" baseline="-25000" dirty="0"/>
                  <a:t>2 </a:t>
                </a:r>
                <a:r>
                  <a:rPr lang="en-US" sz="2000" dirty="0"/>
                  <a:t>+</a:t>
                </a:r>
                <a14:m>
                  <m:oMath xmlns:m="http://schemas.openxmlformats.org/officeDocument/2006/math">
                    <m:f>
                      <m:fPr>
                        <m:ctrlPr>
                          <a:rPr lang="en-US" sz="2000" i="1"/>
                        </m:ctrlPr>
                      </m:fPr>
                      <m:num>
                        <m:r>
                          <a:rPr lang="en-US" sz="2000" i="1"/>
                          <m:t>𝑣</m:t>
                        </m:r>
                        <m:sSup>
                          <m:sSupPr>
                            <m:ctrlPr>
                              <a:rPr lang="en-US" sz="2000" i="1"/>
                            </m:ctrlPr>
                          </m:sSupPr>
                          <m:e>
                            <m:r>
                              <a:rPr lang="en-US" sz="2000" i="1"/>
                              <m:t> </m:t>
                            </m:r>
                            <m:sSub>
                              <m:sSubPr>
                                <m:ctrlPr>
                                  <a:rPr lang="en-US" sz="2000" i="1"/>
                                </m:ctrlPr>
                              </m:sSubPr>
                              <m:e>
                                <m:r>
                                  <a:rPr lang="en-US" sz="2000" i="1"/>
                                  <m:t> </m:t>
                                </m:r>
                              </m:e>
                              <m:sub>
                                <m:r>
                                  <a:rPr lang="en-US" sz="2000" i="1"/>
                                  <m:t>2</m:t>
                                </m:r>
                              </m:sub>
                            </m:sSub>
                          </m:e>
                          <m:sup>
                            <m:r>
                              <a:rPr lang="en-US" sz="2000" i="1"/>
                              <m:t>2</m:t>
                            </m:r>
                          </m:sup>
                        </m:sSup>
                      </m:num>
                      <m:den>
                        <m:r>
                          <a:rPr lang="en-US" sz="2000" i="1"/>
                          <m:t>2</m:t>
                        </m:r>
                        <m:r>
                          <a:rPr lang="en-US" sz="2000" i="1"/>
                          <m:t>𝑔</m:t>
                        </m:r>
                      </m:den>
                    </m:f>
                    <m:r>
                      <a:rPr lang="en-US" sz="2000" i="1"/>
                      <m:t>+</m:t>
                    </m:r>
                    <m:f>
                      <m:fPr>
                        <m:ctrlPr>
                          <a:rPr lang="en-US" sz="2000" i="1"/>
                        </m:ctrlPr>
                      </m:fPr>
                      <m:num>
                        <m:r>
                          <a:rPr lang="en-US" sz="2000" i="1"/>
                          <m:t>𝑃</m:t>
                        </m:r>
                        <m:sSub>
                          <m:sSubPr>
                            <m:ctrlPr>
                              <a:rPr lang="en-US" sz="2000" i="1"/>
                            </m:ctrlPr>
                          </m:sSubPr>
                          <m:e>
                            <m:r>
                              <a:rPr lang="en-US" sz="2000" i="1"/>
                              <m:t> </m:t>
                            </m:r>
                          </m:e>
                          <m:sub>
                            <m:r>
                              <a:rPr lang="en-US" sz="2000" i="1"/>
                              <m:t>2</m:t>
                            </m:r>
                          </m:sub>
                        </m:sSub>
                      </m:num>
                      <m:den>
                        <m:r>
                          <a:rPr lang="en-US" sz="2000" i="1"/>
                          <m:t>𝛾</m:t>
                        </m:r>
                      </m:den>
                    </m:f>
                  </m:oMath>
                </a14:m>
                <a:r>
                  <a:rPr lang="en-US" sz="2000" dirty="0"/>
                  <a:t> </a:t>
                </a:r>
              </a:p>
              <a:p>
                <a:pPr algn="l" rtl="0"/>
                <a:r>
                  <a:rPr lang="en-US" sz="2000" dirty="0"/>
                  <a:t>P1=P2=0 ,     v1=0</a:t>
                </a:r>
              </a:p>
              <a:p>
                <a:pPr algn="l" rtl="0"/>
                <a:r>
                  <a:rPr lang="en-US" sz="2000" dirty="0"/>
                  <a:t>H</a:t>
                </a:r>
                <a:r>
                  <a:rPr lang="en-US" sz="2000" baseline="-25000" dirty="0"/>
                  <a:t>L</a:t>
                </a:r>
                <a:r>
                  <a:rPr lang="en-US" sz="2000" dirty="0"/>
                  <a:t>=</a:t>
                </a:r>
                <a14:m>
                  <m:oMath xmlns:m="http://schemas.openxmlformats.org/officeDocument/2006/math">
                    <m:r>
                      <a:rPr lang="en-US" sz="2000"/>
                      <m:t>∑</m:t>
                    </m:r>
                    <m:r>
                      <a:rPr lang="en-US" sz="2000" i="1"/>
                      <m:t>𝑓</m:t>
                    </m:r>
                    <m:f>
                      <m:fPr>
                        <m:ctrlPr>
                          <a:rPr lang="en-US" sz="2000" i="1"/>
                        </m:ctrlPr>
                      </m:fPr>
                      <m:num>
                        <m:r>
                          <a:rPr lang="en-US" sz="2000" i="1"/>
                          <m:t>𝐿</m:t>
                        </m:r>
                      </m:num>
                      <m:den>
                        <m:r>
                          <a:rPr lang="en-US" sz="2000" i="1"/>
                          <m:t>𝐷</m:t>
                        </m:r>
                      </m:den>
                    </m:f>
                    <m:f>
                      <m:fPr>
                        <m:ctrlPr>
                          <a:rPr lang="en-US" sz="2000" i="1"/>
                        </m:ctrlPr>
                      </m:fPr>
                      <m:num>
                        <m:r>
                          <a:rPr lang="en-US" sz="2000" i="1"/>
                          <m:t>𝑣</m:t>
                        </m:r>
                        <m:sSup>
                          <m:sSupPr>
                            <m:ctrlPr>
                              <a:rPr lang="en-US" sz="2000" i="1"/>
                            </m:ctrlPr>
                          </m:sSupPr>
                          <m:e>
                            <m:r>
                              <a:rPr lang="en-US" sz="2000" i="1"/>
                              <m:t> </m:t>
                            </m:r>
                          </m:e>
                          <m:sup>
                            <m:r>
                              <a:rPr lang="en-US" sz="2000" i="1"/>
                              <m:t>2</m:t>
                            </m:r>
                          </m:sup>
                        </m:sSup>
                      </m:num>
                      <m:den>
                        <m:r>
                          <a:rPr lang="en-US" sz="2000" i="1"/>
                          <m:t>2</m:t>
                        </m:r>
                        <m:r>
                          <a:rPr lang="en-US" sz="2000" i="1"/>
                          <m:t>𝑔</m:t>
                        </m:r>
                      </m:den>
                    </m:f>
                    <m:r>
                      <a:rPr lang="en-US" sz="2000" i="1"/>
                      <m:t>+</m:t>
                    </m:r>
                    <m:nary>
                      <m:naryPr>
                        <m:chr m:val="∑"/>
                        <m:limLoc m:val="undOvr"/>
                        <m:subHide m:val="on"/>
                        <m:supHide m:val="on"/>
                        <m:ctrlPr>
                          <a:rPr lang="en-US" sz="2000" i="1"/>
                        </m:ctrlPr>
                      </m:naryPr>
                      <m:sub/>
                      <m:sup/>
                      <m:e>
                        <m:r>
                          <a:rPr lang="en-US" sz="2000" i="1"/>
                          <m:t>𝐾</m:t>
                        </m:r>
                        <m:f>
                          <m:fPr>
                            <m:ctrlPr>
                              <a:rPr lang="en-US" sz="2000" i="1"/>
                            </m:ctrlPr>
                          </m:fPr>
                          <m:num>
                            <m:r>
                              <a:rPr lang="en-US" sz="2000" i="1"/>
                              <m:t>𝑣</m:t>
                            </m:r>
                            <m:sSup>
                              <m:sSupPr>
                                <m:ctrlPr>
                                  <a:rPr lang="en-US" sz="2000" i="1"/>
                                </m:ctrlPr>
                              </m:sSupPr>
                              <m:e>
                                <m:r>
                                  <a:rPr lang="en-US" sz="2000" i="1"/>
                                  <m:t> </m:t>
                                </m:r>
                              </m:e>
                              <m:sup>
                                <m:r>
                                  <a:rPr lang="en-US" sz="2000" i="1"/>
                                  <m:t>2</m:t>
                                </m:r>
                              </m:sup>
                            </m:sSup>
                          </m:num>
                          <m:den>
                            <m:r>
                              <a:rPr lang="en-US" sz="2000" i="1"/>
                              <m:t>2</m:t>
                            </m:r>
                            <m:r>
                              <a:rPr lang="en-US" sz="2000" i="1"/>
                              <m:t>𝑔</m:t>
                            </m:r>
                          </m:den>
                        </m:f>
                      </m:e>
                    </m:nary>
                  </m:oMath>
                </a14:m>
                <a:r>
                  <a:rPr lang="en-US" sz="2000" dirty="0"/>
                  <a:t>  </a:t>
                </a:r>
              </a:p>
              <a:p>
                <a:pPr algn="l" rtl="0"/>
                <a:r>
                  <a:rPr lang="en-US" sz="2000" dirty="0"/>
                  <a:t>∑K= 0.5+2(0.75)+10=12</a:t>
                </a:r>
              </a:p>
              <a:p>
                <a:pPr algn="l" rtl="0"/>
                <a:r>
                  <a:rPr lang="en-US" sz="2000" dirty="0"/>
                  <a:t>H</a:t>
                </a:r>
                <a:r>
                  <a:rPr lang="en-US" sz="2000" baseline="-25000" dirty="0"/>
                  <a:t>L</a:t>
                </a:r>
                <a:r>
                  <a:rPr lang="en-US" sz="2000" dirty="0"/>
                  <a:t>+</a:t>
                </a:r>
                <a14:m>
                  <m:oMath xmlns:m="http://schemas.openxmlformats.org/officeDocument/2006/math">
                    <m:r>
                      <a:rPr lang="en-US" sz="2000" i="1"/>
                      <m:t> </m:t>
                    </m:r>
                    <m:f>
                      <m:fPr>
                        <m:ctrlPr>
                          <a:rPr lang="en-US" sz="2000" i="1"/>
                        </m:ctrlPr>
                      </m:fPr>
                      <m:num>
                        <m:r>
                          <a:rPr lang="en-US" sz="2000" i="1"/>
                          <m:t>𝑣</m:t>
                        </m:r>
                        <m:sSup>
                          <m:sSupPr>
                            <m:ctrlPr>
                              <a:rPr lang="en-US" sz="2000" i="1"/>
                            </m:ctrlPr>
                          </m:sSupPr>
                          <m:e>
                            <m:r>
                              <a:rPr lang="en-US" sz="2000" i="1"/>
                              <m:t> </m:t>
                            </m:r>
                          </m:e>
                          <m:sup>
                            <m:r>
                              <a:rPr lang="en-US" sz="2000" i="1"/>
                              <m:t>2</m:t>
                            </m:r>
                          </m:sup>
                        </m:sSup>
                      </m:num>
                      <m:den>
                        <m:r>
                          <a:rPr lang="en-US" sz="2000" i="1"/>
                          <m:t>2</m:t>
                        </m:r>
                        <m:r>
                          <a:rPr lang="en-US" sz="2000" i="1"/>
                          <m:t>𝑔</m:t>
                        </m:r>
                      </m:den>
                    </m:f>
                  </m:oMath>
                </a14:m>
                <a:r>
                  <a:rPr lang="en-US" sz="2000" dirty="0"/>
                  <a:t>  + (Z</a:t>
                </a:r>
                <a:r>
                  <a:rPr lang="en-US" sz="2000" baseline="-25000" dirty="0"/>
                  <a:t>2</a:t>
                </a:r>
                <a:r>
                  <a:rPr lang="en-US" sz="2000" dirty="0"/>
                  <a:t>-Z</a:t>
                </a:r>
                <a:r>
                  <a:rPr lang="en-US" sz="2000" baseline="-25000" dirty="0"/>
                  <a:t>1</a:t>
                </a:r>
                <a:r>
                  <a:rPr lang="en-US" sz="2000" dirty="0"/>
                  <a:t>) =0</a:t>
                </a:r>
              </a:p>
              <a:p>
                <a:pPr algn="l" rtl="0"/>
                <a:r>
                  <a:rPr lang="en-US" sz="2000" dirty="0"/>
                  <a:t>f(</a:t>
                </a:r>
                <a14:m>
                  <m:oMath xmlns:m="http://schemas.openxmlformats.org/officeDocument/2006/math">
                    <m:f>
                      <m:fPr>
                        <m:ctrlPr>
                          <a:rPr lang="en-US" sz="2000" i="1"/>
                        </m:ctrlPr>
                      </m:fPr>
                      <m:num>
                        <m:r>
                          <a:rPr lang="en-US" sz="2000" i="1"/>
                          <m:t>𝐿</m:t>
                        </m:r>
                      </m:num>
                      <m:den>
                        <m:r>
                          <a:rPr lang="en-US" sz="2000" i="1"/>
                          <m:t>𝐷</m:t>
                        </m:r>
                      </m:den>
                    </m:f>
                  </m:oMath>
                </a14:m>
                <a:r>
                  <a:rPr lang="en-US" sz="2000" dirty="0"/>
                  <a:t> +∑K+1)</a:t>
                </a:r>
                <a14:m>
                  <m:oMath xmlns:m="http://schemas.openxmlformats.org/officeDocument/2006/math">
                    <m:f>
                      <m:fPr>
                        <m:ctrlPr>
                          <a:rPr lang="en-US" sz="2000" i="1"/>
                        </m:ctrlPr>
                      </m:fPr>
                      <m:num>
                        <m:r>
                          <a:rPr lang="en-US" sz="2000" i="1"/>
                          <m:t>𝑣</m:t>
                        </m:r>
                        <m:sSup>
                          <m:sSupPr>
                            <m:ctrlPr>
                              <a:rPr lang="en-US" sz="2000" i="1"/>
                            </m:ctrlPr>
                          </m:sSupPr>
                          <m:e>
                            <m:r>
                              <a:rPr lang="en-US" sz="2000" i="1"/>
                              <m:t> </m:t>
                            </m:r>
                          </m:e>
                          <m:sup>
                            <m:r>
                              <a:rPr lang="en-US" sz="2000" i="1"/>
                              <m:t>2</m:t>
                            </m:r>
                          </m:sup>
                        </m:sSup>
                      </m:num>
                      <m:den>
                        <m:r>
                          <a:rPr lang="en-US" sz="2000" i="1"/>
                          <m:t>2</m:t>
                        </m:r>
                        <m:r>
                          <a:rPr lang="en-US" sz="2000" i="1"/>
                          <m:t>𝑔</m:t>
                        </m:r>
                      </m:den>
                    </m:f>
                  </m:oMath>
                </a14:m>
                <a:r>
                  <a:rPr lang="en-US" sz="2000" dirty="0"/>
                  <a:t> +(Z</a:t>
                </a:r>
                <a:r>
                  <a:rPr lang="en-US" sz="2000" baseline="-25000" dirty="0"/>
                  <a:t>2</a:t>
                </a:r>
                <a:r>
                  <a:rPr lang="en-US" sz="2000" dirty="0"/>
                  <a:t>-Z</a:t>
                </a:r>
                <a:r>
                  <a:rPr lang="en-US" sz="2000" baseline="-25000" dirty="0"/>
                  <a:t>1</a:t>
                </a:r>
                <a:r>
                  <a:rPr lang="en-US" sz="2000" dirty="0"/>
                  <a:t>)=0</a:t>
                </a:r>
              </a:p>
              <a:p>
                <a:pPr algn="l" rtl="0"/>
                <a:r>
                  <a:rPr lang="en-US" sz="2000" dirty="0"/>
                  <a:t>(f</a:t>
                </a:r>
                <a14:m>
                  <m:oMath xmlns:m="http://schemas.openxmlformats.org/officeDocument/2006/math">
                    <m:f>
                      <m:fPr>
                        <m:ctrlPr>
                          <a:rPr lang="en-US" sz="2000" i="1"/>
                        </m:ctrlPr>
                      </m:fPr>
                      <m:num>
                        <m:r>
                          <a:rPr lang="en-US" sz="2000" i="1"/>
                          <m:t>75</m:t>
                        </m:r>
                      </m:num>
                      <m:den>
                        <m:r>
                          <a:rPr lang="en-US" sz="2000" i="1"/>
                          <m:t>2</m:t>
                        </m:r>
                        <m:r>
                          <a:rPr lang="en-US" sz="2000" i="1"/>
                          <m:t>/</m:t>
                        </m:r>
                        <m:r>
                          <a:rPr lang="en-US" sz="2000" i="1"/>
                          <m:t>12</m:t>
                        </m:r>
                      </m:den>
                    </m:f>
                  </m:oMath>
                </a14:m>
                <a:r>
                  <a:rPr lang="en-US" sz="2000" dirty="0"/>
                  <a:t> +12+1) </a:t>
                </a:r>
                <a14:m>
                  <m:oMath xmlns:m="http://schemas.openxmlformats.org/officeDocument/2006/math">
                    <m:f>
                      <m:fPr>
                        <m:ctrlPr>
                          <a:rPr lang="en-US" sz="2000" i="1"/>
                        </m:ctrlPr>
                      </m:fPr>
                      <m:num>
                        <m:r>
                          <a:rPr lang="en-US" sz="2000" i="1"/>
                          <m:t>𝑣</m:t>
                        </m:r>
                        <m:sSup>
                          <m:sSupPr>
                            <m:ctrlPr>
                              <a:rPr lang="en-US" sz="2000" i="1"/>
                            </m:ctrlPr>
                          </m:sSupPr>
                          <m:e>
                            <m:r>
                              <a:rPr lang="en-US" sz="2000" i="1"/>
                              <m:t> </m:t>
                            </m:r>
                          </m:e>
                          <m:sup>
                            <m:r>
                              <a:rPr lang="en-US" sz="2000" i="1"/>
                              <m:t>2</m:t>
                            </m:r>
                          </m:sup>
                        </m:sSup>
                      </m:num>
                      <m:den>
                        <m:r>
                          <a:rPr lang="en-US" sz="2000" i="1"/>
                          <m:t>2</m:t>
                        </m:r>
                        <m:r>
                          <a:rPr lang="en-US" sz="2000" i="1"/>
                          <m:t>∗</m:t>
                        </m:r>
                        <m:r>
                          <a:rPr lang="en-US" sz="2000" i="1"/>
                          <m:t>32</m:t>
                        </m:r>
                        <m:r>
                          <a:rPr lang="en-US" sz="2000" i="1"/>
                          <m:t>.</m:t>
                        </m:r>
                        <m:r>
                          <a:rPr lang="en-US" sz="2000" i="1"/>
                          <m:t>2</m:t>
                        </m:r>
                      </m:den>
                    </m:f>
                  </m:oMath>
                </a14:m>
                <a:r>
                  <a:rPr lang="en-US" sz="2000" dirty="0"/>
                  <a:t> -50=0</a:t>
                </a:r>
              </a:p>
              <a:p>
                <a:pPr algn="l" rtl="0"/>
                <a:r>
                  <a:rPr lang="en-US" sz="2000" dirty="0"/>
                  <a:t>(450 f +13) v</a:t>
                </a:r>
                <a:r>
                  <a:rPr lang="en-US" sz="2000" baseline="30000" dirty="0"/>
                  <a:t>2</a:t>
                </a:r>
                <a:r>
                  <a:rPr lang="en-US" sz="2000" dirty="0"/>
                  <a:t> -3220=0</a:t>
                </a:r>
              </a:p>
              <a:p>
                <a:pPr algn="l" rtl="0"/>
                <a:r>
                  <a:rPr lang="en-US" sz="2000" dirty="0"/>
                  <a:t>V=</a:t>
                </a:r>
                <a14:m>
                  <m:oMath xmlns:m="http://schemas.openxmlformats.org/officeDocument/2006/math">
                    <m:rad>
                      <m:radPr>
                        <m:degHide m:val="on"/>
                        <m:ctrlPr>
                          <a:rPr lang="en-US" sz="2000" i="1"/>
                        </m:ctrlPr>
                      </m:radPr>
                      <m:deg/>
                      <m:e>
                        <m:f>
                          <m:fPr>
                            <m:ctrlPr>
                              <a:rPr lang="en-US" sz="2000" i="1"/>
                            </m:ctrlPr>
                          </m:fPr>
                          <m:num>
                            <m:r>
                              <a:rPr lang="en-US" sz="2000" i="1"/>
                              <m:t>3220</m:t>
                            </m:r>
                          </m:num>
                          <m:den>
                            <m:r>
                              <a:rPr lang="en-US" sz="2000" i="1"/>
                              <m:t>450</m:t>
                            </m:r>
                            <m:r>
                              <a:rPr lang="en-US" sz="2000" i="1"/>
                              <m:t> </m:t>
                            </m:r>
                            <m:r>
                              <a:rPr lang="en-US" sz="2000" i="1"/>
                              <m:t>𝑓</m:t>
                            </m:r>
                            <m:r>
                              <a:rPr lang="en-US" sz="2000" i="1"/>
                              <m:t>+</m:t>
                            </m:r>
                            <m:r>
                              <a:rPr lang="en-US" sz="2000" i="1"/>
                              <m:t>13</m:t>
                            </m:r>
                          </m:den>
                        </m:f>
                      </m:e>
                    </m:rad>
                  </m:oMath>
                </a14:m>
                <a:endParaRPr lang="en-US" sz="2000" dirty="0"/>
              </a:p>
              <a:p>
                <a:pPr algn="l" rtl="0"/>
                <a:r>
                  <a:rPr lang="en-US" sz="2000" dirty="0"/>
                  <a:t>Assume f=0.03   thus v=11ft/s</a:t>
                </a:r>
              </a:p>
              <a:p>
                <a:pPr algn="l" rtl="0"/>
                <a:r>
                  <a:rPr lang="en-US" sz="2000" dirty="0"/>
                  <a:t>R</a:t>
                </a:r>
                <a:r>
                  <a:rPr lang="en-US" sz="2000" baseline="-25000" dirty="0"/>
                  <a:t>e</a:t>
                </a:r>
                <a:r>
                  <a:rPr lang="en-US" sz="2000" dirty="0"/>
                  <a:t>=</a:t>
                </a:r>
                <a14:m>
                  <m:oMath xmlns:m="http://schemas.openxmlformats.org/officeDocument/2006/math">
                    <m:f>
                      <m:fPr>
                        <m:ctrlPr>
                          <a:rPr lang="en-US" sz="2000" i="1"/>
                        </m:ctrlPr>
                      </m:fPr>
                      <m:num>
                        <m:r>
                          <a:rPr lang="en-US" sz="2000" i="1"/>
                          <m:t>𝑉𝐷</m:t>
                        </m:r>
                      </m:num>
                      <m:den>
                        <m:r>
                          <a:rPr lang="en-US" sz="2000" i="1"/>
                          <m:t>𝑣</m:t>
                        </m:r>
                      </m:den>
                    </m:f>
                  </m:oMath>
                </a14:m>
                <a:r>
                  <a:rPr lang="en-US" sz="2000" dirty="0"/>
                  <a:t> =1.52*10</a:t>
                </a:r>
                <a:r>
                  <a:rPr lang="en-US" sz="2000" baseline="30000" dirty="0"/>
                  <a:t>5</a:t>
                </a:r>
                <a:endParaRPr lang="en-US" sz="2000" dirty="0"/>
              </a:p>
              <a:p>
                <a:pPr algn="l" rtl="0"/>
                <a14:m>
                  <m:oMath xmlns:m="http://schemas.openxmlformats.org/officeDocument/2006/math">
                    <m:f>
                      <m:fPr>
                        <m:ctrlPr>
                          <a:rPr lang="en-US" sz="2000" i="1"/>
                        </m:ctrlPr>
                      </m:fPr>
                      <m:num>
                        <m:r>
                          <a:rPr lang="en-US" sz="2000" i="1"/>
                          <m:t>𝜀</m:t>
                        </m:r>
                      </m:num>
                      <m:den>
                        <m:r>
                          <a:rPr lang="en-US" sz="2000" i="1"/>
                          <m:t>𝐷</m:t>
                        </m:r>
                      </m:den>
                    </m:f>
                  </m:oMath>
                </a14:m>
                <a:r>
                  <a:rPr lang="en-US" sz="2000" dirty="0"/>
                  <a:t> = 0.00085/(2/12) =0.0051     so   f= 0.03   (correct )</a:t>
                </a:r>
              </a:p>
              <a:p>
                <a:pPr algn="l" rtl="0"/>
                <a:r>
                  <a:rPr lang="en-US" sz="2000" dirty="0"/>
                  <a:t>V=10.2 </a:t>
                </a:r>
                <a:r>
                  <a:rPr lang="en-US" sz="2000" dirty="0" err="1"/>
                  <a:t>ft</a:t>
                </a:r>
                <a:r>
                  <a:rPr lang="en-US" sz="2000" dirty="0"/>
                  <a:t>/s,     R=1.41*10</a:t>
                </a:r>
                <a:r>
                  <a:rPr lang="en-US" sz="2000" baseline="30000" dirty="0"/>
                  <a:t>5</a:t>
                </a:r>
                <a:r>
                  <a:rPr lang="en-US" sz="2000" dirty="0"/>
                  <a:t>,    f=0.03,    v=11ft/s,       Re=1.52*10</a:t>
                </a:r>
                <a:r>
                  <a:rPr lang="en-US" sz="2000" baseline="30000" dirty="0"/>
                  <a:t>5</a:t>
                </a:r>
                <a:endParaRPr lang="en-US" sz="2000" dirty="0"/>
              </a:p>
              <a:p>
                <a:pPr algn="l" rtl="0"/>
                <a:r>
                  <a:rPr lang="en-US" sz="2000" dirty="0"/>
                  <a:t>Q=Av= </a:t>
                </a:r>
                <a14:m>
                  <m:oMath xmlns:m="http://schemas.openxmlformats.org/officeDocument/2006/math">
                    <m:f>
                      <m:fPr>
                        <m:ctrlPr>
                          <a:rPr lang="en-US" sz="2000" i="1"/>
                        </m:ctrlPr>
                      </m:fPr>
                      <m:num>
                        <m:r>
                          <a:rPr lang="en-US" sz="2000" i="1"/>
                          <m:t>𝜋</m:t>
                        </m:r>
                      </m:num>
                      <m:den>
                        <m:r>
                          <a:rPr lang="en-US" sz="2000" i="1"/>
                          <m:t>4</m:t>
                        </m:r>
                      </m:den>
                    </m:f>
                  </m:oMath>
                </a14:m>
                <a:r>
                  <a:rPr lang="en-US" sz="2000" dirty="0"/>
                  <a:t>(</a:t>
                </a:r>
                <a14:m>
                  <m:oMath xmlns:m="http://schemas.openxmlformats.org/officeDocument/2006/math">
                    <m:f>
                      <m:fPr>
                        <m:ctrlPr>
                          <a:rPr lang="en-US" sz="2000" i="1"/>
                        </m:ctrlPr>
                      </m:fPr>
                      <m:num>
                        <m:r>
                          <a:rPr lang="en-US" sz="2000" i="1"/>
                          <m:t>2</m:t>
                        </m:r>
                        <m:sSup>
                          <m:sSupPr>
                            <m:ctrlPr>
                              <a:rPr lang="en-US" sz="2000" i="1"/>
                            </m:ctrlPr>
                          </m:sSupPr>
                          <m:e>
                            <m:r>
                              <a:rPr lang="en-US" sz="2000" i="1"/>
                              <m:t> </m:t>
                            </m:r>
                          </m:e>
                          <m:sup>
                            <m:r>
                              <a:rPr lang="en-US" sz="2000" i="1"/>
                              <m:t> </m:t>
                            </m:r>
                          </m:sup>
                        </m:sSup>
                      </m:num>
                      <m:den>
                        <m:r>
                          <a:rPr lang="en-US" sz="2000" i="1"/>
                          <m:t>12</m:t>
                        </m:r>
                      </m:den>
                    </m:f>
                    <m:r>
                      <a:rPr lang="en-US" sz="2000" i="1"/>
                      <m:t>)</m:t>
                    </m:r>
                    <m:sSup>
                      <m:sSupPr>
                        <m:ctrlPr>
                          <a:rPr lang="en-US" sz="2000" i="1"/>
                        </m:ctrlPr>
                      </m:sSupPr>
                      <m:e>
                        <m:r>
                          <a:rPr lang="en-US" sz="2000" i="1"/>
                          <m:t> </m:t>
                        </m:r>
                      </m:e>
                      <m:sup>
                        <m:r>
                          <a:rPr lang="en-US" sz="2000" i="1"/>
                          <m:t>2</m:t>
                        </m:r>
                      </m:sup>
                    </m:sSup>
                  </m:oMath>
                </a14:m>
                <a:r>
                  <a:rPr lang="en-US" sz="2000" dirty="0"/>
                  <a:t> *11= 0.24 ft</a:t>
                </a:r>
                <a:r>
                  <a:rPr lang="en-US" sz="2000" baseline="30000" dirty="0"/>
                  <a:t>3</a:t>
                </a:r>
                <a:r>
                  <a:rPr lang="en-US" sz="2000" dirty="0"/>
                  <a:t>/s</a:t>
                </a:r>
              </a:p>
              <a:p>
                <a:pPr algn="just" rtl="0"/>
                <a:endParaRPr lang="en-US" sz="3200" dirty="0">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57200" algn="l"/>
                  </a:tabLst>
                </a:pPr>
                <a:r>
                  <a:rPr lang="ar-IQ" sz="3200" dirty="0" smtClean="0">
                    <a:solidFill>
                      <a:srgbClr val="252525"/>
                    </a:solidFill>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mc:Choice>
        <mc:Fallback>
          <p:sp>
            <p:nvSpPr>
              <p:cNvPr id="36865" name="Rectangle 1"/>
              <p:cNvSpPr>
                <a:spLocks noRot="1" noChangeAspect="1" noMove="1" noResize="1" noEditPoints="1" noAdjustHandles="1" noChangeArrowheads="1" noChangeShapeType="1" noTextEdit="1"/>
              </p:cNvSpPr>
              <p:nvPr/>
            </p:nvSpPr>
            <p:spPr bwMode="auto">
              <a:xfrm>
                <a:off x="827584" y="-338145"/>
                <a:ext cx="8712968" cy="7436908"/>
              </a:xfrm>
              <a:prstGeom prst="rect">
                <a:avLst/>
              </a:prstGeom>
              <a:blipFill rotWithShape="1">
                <a:blip r:embed="rId2"/>
                <a:stretch>
                  <a:fillRect l="-770" r="-1679" b="-2215"/>
                </a:stretch>
              </a:blipFill>
              <a:ln w="9525">
                <a:noFill/>
                <a:miter lim="800000"/>
                <a:headEnd/>
                <a:tailEnd/>
              </a:ln>
              <a:effectLst/>
            </p:spPr>
            <p:txBody>
              <a:bodyPr/>
              <a:lstStyle/>
              <a:p>
                <a:r>
                  <a:rPr lang="ar-IQ">
                    <a:noFill/>
                  </a:rPr>
                  <a:t> </a:t>
                </a:r>
              </a:p>
            </p:txBody>
          </p:sp>
        </mc:Fallback>
      </mc:AlternateContent>
      <p:sp>
        <p:nvSpPr>
          <p:cNvPr id="36866" name="Rectangle 2"/>
          <p:cNvSpPr>
            <a:spLocks noChangeArrowheads="1"/>
          </p:cNvSpPr>
          <p:nvPr/>
        </p:nvSpPr>
        <p:spPr bwMode="auto">
          <a:xfrm>
            <a:off x="-46516" y="170080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lang="ar-IQ" sz="3200" dirty="0" smtClean="0">
                <a:solidFill>
                  <a:srgbClr val="252525"/>
                </a:solidFill>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714348" y="2810424"/>
            <a:ext cx="8374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r>
              <a:rPr kumimoji="0" lang="ar-SA" sz="36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7632848" cy="5043264"/>
          </a:xfrm>
        </p:spPr>
        <p:txBody>
          <a:bodyPr>
            <a:normAutofit/>
          </a:bodyPr>
          <a:lstStyle/>
          <a:p>
            <a:pPr algn="just">
              <a:buNone/>
            </a:pPr>
            <a:r>
              <a:rPr lang="ar-IQ" sz="2400" dirty="0" smtClean="0">
                <a:solidFill>
                  <a:schemeClr val="tx1"/>
                </a:solidFill>
              </a:rPr>
              <a:t>  </a:t>
            </a:r>
          </a:p>
          <a:p>
            <a:pPr algn="just">
              <a:buNone/>
            </a:pPr>
            <a:endParaRPr lang="en-US" sz="2400" dirty="0" smtClean="0"/>
          </a:p>
          <a:p>
            <a:pPr>
              <a:buNone/>
            </a:pPr>
            <a:r>
              <a:rPr lang="ar-SA" sz="2400" dirty="0" smtClean="0"/>
              <a:t> </a:t>
            </a:r>
            <a:endParaRPr lang="ar-IQ" sz="2400" dirty="0"/>
          </a:p>
        </p:txBody>
      </p:sp>
      <p:sp>
        <p:nvSpPr>
          <p:cNvPr id="3" name="Rectangle 2"/>
          <p:cNvSpPr>
            <a:spLocks noChangeArrowheads="1"/>
          </p:cNvSpPr>
          <p:nvPr/>
        </p:nvSpPr>
        <p:spPr bwMode="auto">
          <a:xfrm>
            <a:off x="827584" y="-1100534"/>
            <a:ext cx="748883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259632" y="3540497"/>
            <a:ext cx="293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259632" y="836712"/>
            <a:ext cx="6909949" cy="3816429"/>
          </a:xfrm>
          <a:prstGeom prst="rect">
            <a:avLst/>
          </a:prstGeom>
        </p:spPr>
        <p:txBody>
          <a:bodyPr wrap="square">
            <a:spAutoFit/>
          </a:bodyPr>
          <a:lstStyle/>
          <a:p>
            <a:pPr algn="l" rtl="0"/>
            <a:r>
              <a:rPr lang="en-US" sz="2800" dirty="0"/>
              <a:t>Example3:</a:t>
            </a:r>
          </a:p>
          <a:p>
            <a:pPr algn="l" rtl="0"/>
            <a:r>
              <a:rPr lang="en-US" sz="2800" dirty="0"/>
              <a:t>Lubricating oil enters junction A @ flow rate 100 </a:t>
            </a:r>
            <a:r>
              <a:rPr lang="en-US" sz="2800" dirty="0" err="1"/>
              <a:t>gpm</a:t>
            </a:r>
            <a:r>
              <a:rPr lang="en-US" sz="2800" dirty="0"/>
              <a:t>, (γ=57 </a:t>
            </a:r>
            <a:r>
              <a:rPr lang="en-US" sz="2800" dirty="0" err="1"/>
              <a:t>lb</a:t>
            </a:r>
            <a:r>
              <a:rPr lang="en-US" sz="2800" dirty="0"/>
              <a:t>/ft</a:t>
            </a:r>
            <a:r>
              <a:rPr lang="en-US" sz="2800" baseline="30000" dirty="0"/>
              <a:t>3</a:t>
            </a:r>
            <a:r>
              <a:rPr lang="en-US" sz="2800" dirty="0"/>
              <a:t>, ν=1*10</a:t>
            </a:r>
            <a:r>
              <a:rPr lang="en-US" sz="2800" baseline="30000" dirty="0"/>
              <a:t>-3</a:t>
            </a:r>
            <a:r>
              <a:rPr lang="en-US" sz="2800" dirty="0"/>
              <a:t> </a:t>
            </a:r>
            <a:r>
              <a:rPr lang="en-US" sz="2800" dirty="0" err="1"/>
              <a:t>ft</a:t>
            </a:r>
            <a:r>
              <a:rPr lang="en-US" sz="2800" dirty="0"/>
              <a:t>/s). The loss coefficient K of each branch is 10, inlet and outlet pipe diameter @ junctions A &amp; Bare equals, thus </a:t>
            </a:r>
            <a:r>
              <a:rPr lang="en-US" sz="2800" dirty="0" err="1"/>
              <a:t>v</a:t>
            </a:r>
            <a:r>
              <a:rPr lang="en-US" sz="2800" baseline="-25000" dirty="0" err="1"/>
              <a:t>A</a:t>
            </a:r>
            <a:r>
              <a:rPr lang="en-US" sz="2800" dirty="0"/>
              <a:t>=</a:t>
            </a:r>
            <a:r>
              <a:rPr lang="en-US" sz="2800" dirty="0" err="1"/>
              <a:t>v</a:t>
            </a:r>
            <a:r>
              <a:rPr lang="en-US" sz="2800" baseline="-25000" dirty="0" err="1"/>
              <a:t>B</a:t>
            </a:r>
            <a:r>
              <a:rPr lang="en-US" sz="2800" dirty="0"/>
              <a:t>, if the diameter of pipelines 1 &amp; 2 is 1 in. find the flow rate in each pipeline and pressure drop (P</a:t>
            </a:r>
            <a:r>
              <a:rPr lang="en-US" sz="2800" baseline="-25000" dirty="0"/>
              <a:t>A</a:t>
            </a:r>
            <a:r>
              <a:rPr lang="en-US" sz="2800" dirty="0"/>
              <a:t>-P</a:t>
            </a:r>
            <a:r>
              <a:rPr lang="en-US" sz="2800" baseline="-25000" dirty="0"/>
              <a:t>B</a:t>
            </a:r>
            <a:r>
              <a:rPr lang="en-US" sz="2800" dirty="0"/>
              <a:t>) </a:t>
            </a:r>
            <a:r>
              <a:rPr lang="en-US" dirty="0"/>
              <a:t>across the branch network?</a:t>
            </a:r>
          </a:p>
        </p:txBody>
      </p:sp>
      <p:pic>
        <p:nvPicPr>
          <p:cNvPr id="7" name="Picture 6" descr="C:\Users\Nidaa\Desktop\1010.jpg"/>
          <p:cNvPicPr/>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0348" t="64" r="40380" b="64"/>
          <a:stretch/>
        </p:blipFill>
        <p:spPr bwMode="auto">
          <a:xfrm rot="5400000">
            <a:off x="4608004" y="3392996"/>
            <a:ext cx="1656184" cy="3888432"/>
          </a:xfrm>
          <a:prstGeom prst="rect">
            <a:avLst/>
          </a:prstGeom>
          <a:noFill/>
          <a:ln>
            <a:noFill/>
          </a:ln>
          <a:extLst>
            <a:ext uri="{53640926-AAD7-44D8-BBD7-CCE9431645EC}">
              <a14:shadowObscured xmlns:a14="http://schemas.microsoft.com/office/drawing/2010/main"/>
            </a:ext>
          </a:extLst>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67196"/>
            <a:ext cx="7520940" cy="5688632"/>
          </a:xfrm>
        </p:spPr>
        <p:txBody>
          <a:bodyPr>
            <a:noAutofit/>
          </a:bodyPr>
          <a:lstStyle/>
          <a:p>
            <a:pPr algn="just"/>
            <a:r>
              <a:rPr lang="ar-SA" dirty="0" smtClean="0">
                <a:solidFill>
                  <a:schemeClr val="tx1"/>
                </a:solidFill>
                <a:latin typeface="Times New Roman" pitchFamily="18" charset="0"/>
                <a:cs typeface="Times New Roman" pitchFamily="18" charset="0"/>
              </a:rPr>
              <a:t> </a:t>
            </a:r>
          </a:p>
          <a:p>
            <a:pPr algn="just" rtl="0"/>
            <a:endParaRPr lang="en-US" sz="2000" dirty="0"/>
          </a:p>
          <a:p>
            <a:pPr algn="just" rtl="0"/>
            <a:endParaRPr lang="en-US" sz="2000" dirty="0">
              <a:latin typeface="Times New Roman" pitchFamily="18" charset="0"/>
              <a:cs typeface="Times New Roman" pitchFamily="18" charset="0"/>
            </a:endParaRPr>
          </a:p>
          <a:p>
            <a:pPr marL="0" indent="0" algn="just">
              <a:buNone/>
            </a:pPr>
            <a:endParaRPr lang="ar-IQ" sz="3200" dirty="0">
              <a:solidFill>
                <a:schemeClr val="tx1"/>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465850" y="404664"/>
                <a:ext cx="7992888" cy="5802486"/>
              </a:xfrm>
              <a:prstGeom prst="rect">
                <a:avLst/>
              </a:prstGeom>
            </p:spPr>
            <p:txBody>
              <a:bodyPr wrap="square">
                <a:spAutoFit/>
              </a:bodyPr>
              <a:lstStyle/>
              <a:p>
                <a:pPr rtl="0"/>
                <a:r>
                  <a:rPr lang="en-US" dirty="0"/>
                  <a:t>Q</a:t>
                </a:r>
                <a:r>
                  <a:rPr lang="en-US" baseline="-25000" dirty="0"/>
                  <a:t>1</a:t>
                </a:r>
                <a:r>
                  <a:rPr lang="en-US" dirty="0"/>
                  <a:t>=Q</a:t>
                </a:r>
                <a:r>
                  <a:rPr lang="en-US" baseline="-25000" dirty="0"/>
                  <a:t>2</a:t>
                </a:r>
                <a:r>
                  <a:rPr lang="en-US" dirty="0"/>
                  <a:t>=50 </a:t>
                </a:r>
                <a:r>
                  <a:rPr lang="en-US" dirty="0" err="1"/>
                  <a:t>gpm</a:t>
                </a:r>
                <a:endParaRPr lang="en-US" dirty="0"/>
              </a:p>
              <a:p>
                <a:pPr rtl="0"/>
                <a:r>
                  <a:rPr lang="en-US" dirty="0"/>
                  <a:t>The pressure drop across the pipe 1 equals the pressure drop across pipe 2</a:t>
                </a:r>
              </a:p>
              <a:p>
                <a:pPr rtl="0"/>
                <a:r>
                  <a:rPr lang="en-US" dirty="0"/>
                  <a:t>So pipe 1 becomes a series pipeline.</a:t>
                </a:r>
              </a:p>
              <a:p>
                <a:pPr rtl="0"/>
                <a:r>
                  <a:rPr lang="en-US" dirty="0"/>
                  <a:t>The equivalent length of the pipe 1 is equal to:</a:t>
                </a:r>
              </a:p>
              <a:p>
                <a:pPr rtl="0"/>
                <a:r>
                  <a:rPr lang="en-US" dirty="0"/>
                  <a:t>L</a:t>
                </a:r>
                <a:r>
                  <a:rPr lang="en-US" baseline="-25000" dirty="0"/>
                  <a:t>TOTAL</a:t>
                </a:r>
                <a:r>
                  <a:rPr lang="en-US" dirty="0"/>
                  <a:t>=30+30+20+20+2(</a:t>
                </a:r>
                <a14:m>
                  <m:oMath xmlns:m="http://schemas.openxmlformats.org/officeDocument/2006/math">
                    <m:f>
                      <m:fPr>
                        <m:ctrlPr>
                          <a:rPr lang="en-US" i="1"/>
                        </m:ctrlPr>
                      </m:fPr>
                      <m:num>
                        <m:r>
                          <a:rPr lang="en-US" i="1"/>
                          <m:t>𝐾𝐷</m:t>
                        </m:r>
                      </m:num>
                      <m:den>
                        <m:r>
                          <a:rPr lang="en-US" i="1"/>
                          <m:t>𝑓</m:t>
                        </m:r>
                      </m:den>
                    </m:f>
                    <m:r>
                      <a:rPr lang="en-US" i="1"/>
                      <m:t>)</m:t>
                    </m:r>
                    <m:sSub>
                      <m:sSubPr>
                        <m:ctrlPr>
                          <a:rPr lang="en-US" i="1"/>
                        </m:ctrlPr>
                      </m:sSubPr>
                      <m:e>
                        <m:r>
                          <a:rPr lang="en-US" i="1"/>
                          <m:t> </m:t>
                        </m:r>
                      </m:e>
                      <m:sub>
                        <m:r>
                          <a:rPr lang="en-US" i="1"/>
                          <m:t>𝑡𝑒𝑒</m:t>
                        </m:r>
                      </m:sub>
                    </m:sSub>
                    <m:r>
                      <a:rPr lang="en-US" i="1"/>
                      <m:t>+</m:t>
                    </m:r>
                    <m:f>
                      <m:fPr>
                        <m:ctrlPr>
                          <a:rPr lang="en-US" i="1"/>
                        </m:ctrlPr>
                      </m:fPr>
                      <m:num>
                        <m:r>
                          <a:rPr lang="en-US" i="1"/>
                          <m:t>𝐾𝐷</m:t>
                        </m:r>
                      </m:num>
                      <m:den>
                        <m:r>
                          <a:rPr lang="en-US" i="1"/>
                          <m:t>𝑓</m:t>
                        </m:r>
                      </m:den>
                    </m:f>
                    <m:sSub>
                      <m:sSubPr>
                        <m:ctrlPr>
                          <a:rPr lang="en-US" i="1"/>
                        </m:ctrlPr>
                      </m:sSubPr>
                      <m:e>
                        <m:r>
                          <a:rPr lang="en-US" i="1"/>
                          <m:t> </m:t>
                        </m:r>
                      </m:e>
                      <m:sub>
                        <m:r>
                          <a:rPr lang="en-US" i="1"/>
                          <m:t>𝑏𝑒𝑎𝑟𝑖𝑛𝑔</m:t>
                        </m:r>
                      </m:sub>
                    </m:sSub>
                    <m:r>
                      <a:rPr lang="en-US" i="1"/>
                      <m:t>+</m:t>
                    </m:r>
                    <m:r>
                      <a:rPr lang="en-US" i="1"/>
                      <m:t>2</m:t>
                    </m:r>
                    <m:r>
                      <a:rPr lang="en-US" i="1"/>
                      <m:t>(</m:t>
                    </m:r>
                    <m:f>
                      <m:fPr>
                        <m:ctrlPr>
                          <a:rPr lang="en-US" i="1"/>
                        </m:ctrlPr>
                      </m:fPr>
                      <m:num>
                        <m:r>
                          <a:rPr lang="en-US" i="1"/>
                          <m:t>𝐾𝐷</m:t>
                        </m:r>
                      </m:num>
                      <m:den>
                        <m:r>
                          <a:rPr lang="en-US" i="1"/>
                          <m:t>𝑓</m:t>
                        </m:r>
                      </m:den>
                    </m:f>
                    <m:r>
                      <a:rPr lang="en-US" i="1"/>
                      <m:t>)</m:t>
                    </m:r>
                    <m:sSub>
                      <m:sSubPr>
                        <m:ctrlPr>
                          <a:rPr lang="en-US" i="1"/>
                        </m:ctrlPr>
                      </m:sSubPr>
                      <m:e>
                        <m:r>
                          <a:rPr lang="en-US" i="1"/>
                          <m:t> </m:t>
                        </m:r>
                      </m:e>
                      <m:sub>
                        <m:r>
                          <a:rPr lang="en-US" i="1"/>
                          <m:t>𝑒𝑙𝑏𝑜𝑤</m:t>
                        </m:r>
                      </m:sub>
                    </m:sSub>
                  </m:oMath>
                </a14:m>
                <a:endParaRPr lang="en-US" dirty="0"/>
              </a:p>
              <a:p>
                <a:pPr rtl="0"/>
                <a:r>
                  <a:rPr lang="en-US" dirty="0"/>
                  <a:t>V=</a:t>
                </a:r>
                <a14:m>
                  <m:oMath xmlns:m="http://schemas.openxmlformats.org/officeDocument/2006/math">
                    <m:f>
                      <m:fPr>
                        <m:ctrlPr>
                          <a:rPr lang="en-US" i="1"/>
                        </m:ctrlPr>
                      </m:fPr>
                      <m:num>
                        <m:r>
                          <a:rPr lang="en-US" i="1"/>
                          <m:t>𝑄</m:t>
                        </m:r>
                      </m:num>
                      <m:den>
                        <m:r>
                          <a:rPr lang="en-US" i="1"/>
                          <m:t>𝐴</m:t>
                        </m:r>
                      </m:den>
                    </m:f>
                  </m:oMath>
                </a14:m>
                <a:r>
                  <a:rPr lang="en-US" dirty="0"/>
                  <a:t>=</a:t>
                </a:r>
                <a14:m>
                  <m:oMath xmlns:m="http://schemas.openxmlformats.org/officeDocument/2006/math">
                    <m:f>
                      <m:fPr>
                        <m:ctrlPr>
                          <a:rPr lang="en-US" i="1"/>
                        </m:ctrlPr>
                      </m:fPr>
                      <m:num>
                        <m:r>
                          <a:rPr lang="en-US" i="1"/>
                          <m:t>50</m:t>
                        </m:r>
                        <m:r>
                          <a:rPr lang="en-US" i="1"/>
                          <m:t>∗</m:t>
                        </m:r>
                        <m:r>
                          <a:rPr lang="en-US" i="1"/>
                          <m:t>231</m:t>
                        </m:r>
                        <m:r>
                          <a:rPr lang="en-US" i="1"/>
                          <m:t>∗</m:t>
                        </m:r>
                        <m:r>
                          <a:rPr lang="en-US" i="1"/>
                          <m:t>1</m:t>
                        </m:r>
                        <m:r>
                          <a:rPr lang="en-US" i="1"/>
                          <m:t>∗</m:t>
                        </m:r>
                        <m:r>
                          <a:rPr lang="en-US" i="1"/>
                          <m:t>1</m:t>
                        </m:r>
                      </m:num>
                      <m:den>
                        <m:f>
                          <m:fPr>
                            <m:ctrlPr>
                              <a:rPr lang="en-US" i="1"/>
                            </m:ctrlPr>
                          </m:fPr>
                          <m:num>
                            <m:r>
                              <a:rPr lang="en-US" i="1"/>
                              <m:t>𝜋</m:t>
                            </m:r>
                          </m:num>
                          <m:den>
                            <m:r>
                              <a:rPr lang="en-US" i="1"/>
                              <m:t>4</m:t>
                            </m:r>
                          </m:den>
                        </m:f>
                        <m:r>
                          <a:rPr lang="en-US" i="1"/>
                          <m:t>∗</m:t>
                        </m:r>
                        <m:f>
                          <m:fPr>
                            <m:ctrlPr>
                              <a:rPr lang="en-US" i="1"/>
                            </m:ctrlPr>
                          </m:fPr>
                          <m:num>
                            <m:r>
                              <a:rPr lang="en-US" i="1"/>
                              <m:t>1</m:t>
                            </m:r>
                          </m:num>
                          <m:den>
                            <m:r>
                              <a:rPr lang="en-US" i="1"/>
                              <m:t>12</m:t>
                            </m:r>
                          </m:den>
                        </m:f>
                        <m:r>
                          <a:rPr lang="en-US" i="1"/>
                          <m:t>∗</m:t>
                        </m:r>
                        <m:r>
                          <a:rPr lang="en-US" i="1"/>
                          <m:t>1728</m:t>
                        </m:r>
                        <m:r>
                          <a:rPr lang="en-US" i="1"/>
                          <m:t>∗</m:t>
                        </m:r>
                        <m:r>
                          <a:rPr lang="en-US" i="1"/>
                          <m:t>60</m:t>
                        </m:r>
                      </m:den>
                    </m:f>
                  </m:oMath>
                </a14:m>
                <a:r>
                  <a:rPr lang="en-US" dirty="0"/>
                  <a:t>=20.4 </a:t>
                </a:r>
                <a:r>
                  <a:rPr lang="en-US" dirty="0" err="1"/>
                  <a:t>ft</a:t>
                </a:r>
                <a:r>
                  <a:rPr lang="en-US" dirty="0"/>
                  <a:t>/s</a:t>
                </a:r>
              </a:p>
              <a:p>
                <a:pPr rtl="0"/>
                <a:r>
                  <a:rPr lang="en-US" dirty="0"/>
                  <a:t>Re= </a:t>
                </a:r>
                <a14:m>
                  <m:oMath xmlns:m="http://schemas.openxmlformats.org/officeDocument/2006/math">
                    <m:f>
                      <m:fPr>
                        <m:ctrlPr>
                          <a:rPr lang="en-US" i="1"/>
                        </m:ctrlPr>
                      </m:fPr>
                      <m:num>
                        <m:r>
                          <a:rPr lang="en-US" i="1"/>
                          <m:t>𝑉𝐷</m:t>
                        </m:r>
                      </m:num>
                      <m:den>
                        <m:r>
                          <a:rPr lang="en-US" i="1"/>
                          <m:t>𝑣</m:t>
                        </m:r>
                      </m:den>
                    </m:f>
                  </m:oMath>
                </a14:m>
                <a:r>
                  <a:rPr lang="en-US" dirty="0"/>
                  <a:t>=</a:t>
                </a:r>
                <a14:m>
                  <m:oMath xmlns:m="http://schemas.openxmlformats.org/officeDocument/2006/math">
                    <m:f>
                      <m:fPr>
                        <m:ctrlPr>
                          <a:rPr lang="en-US" i="1"/>
                        </m:ctrlPr>
                      </m:fPr>
                      <m:num>
                        <m:r>
                          <a:rPr lang="en-US" i="1"/>
                          <m:t>20</m:t>
                        </m:r>
                        <m:r>
                          <a:rPr lang="en-US" i="1"/>
                          <m:t>.</m:t>
                        </m:r>
                        <m:r>
                          <a:rPr lang="en-US" i="1"/>
                          <m:t>4</m:t>
                        </m:r>
                        <m:r>
                          <a:rPr lang="en-US" i="1"/>
                          <m:t>∗</m:t>
                        </m:r>
                        <m:r>
                          <a:rPr lang="en-US" i="1"/>
                          <m:t>1</m:t>
                        </m:r>
                      </m:num>
                      <m:den>
                        <m:r>
                          <a:rPr lang="en-US" i="1"/>
                          <m:t>1</m:t>
                        </m:r>
                        <m:r>
                          <a:rPr lang="en-US" i="1"/>
                          <m:t>∗</m:t>
                        </m:r>
                        <m:r>
                          <a:rPr lang="en-US" i="1"/>
                          <m:t>10</m:t>
                        </m:r>
                        <m:sSup>
                          <m:sSupPr>
                            <m:ctrlPr>
                              <a:rPr lang="en-US" i="1"/>
                            </m:ctrlPr>
                          </m:sSupPr>
                          <m:e>
                            <m:r>
                              <a:rPr lang="en-US" i="1"/>
                              <m:t> </m:t>
                            </m:r>
                          </m:e>
                          <m:sup>
                            <m:r>
                              <a:rPr lang="en-US" i="1"/>
                              <m:t>−</m:t>
                            </m:r>
                            <m:r>
                              <a:rPr lang="en-US" i="1"/>
                              <m:t>5</m:t>
                            </m:r>
                          </m:sup>
                        </m:sSup>
                        <m:r>
                          <a:rPr lang="en-US" i="1"/>
                          <m:t>∗</m:t>
                        </m:r>
                        <m:r>
                          <a:rPr lang="en-US" i="1"/>
                          <m:t>12</m:t>
                        </m:r>
                      </m:den>
                    </m:f>
                  </m:oMath>
                </a14:m>
                <a:r>
                  <a:rPr lang="en-US" dirty="0"/>
                  <a:t>=1700     (laminar flow)</a:t>
                </a:r>
              </a:p>
              <a:p>
                <a:pPr rtl="0"/>
                <a:r>
                  <a:rPr lang="en-US" dirty="0"/>
                  <a:t>F=64/Re=64/1700=0.0376</a:t>
                </a:r>
              </a:p>
              <a:p>
                <a:pPr rtl="0"/>
                <a:r>
                  <a:rPr lang="en-US" dirty="0" err="1"/>
                  <a:t>L</a:t>
                </a:r>
                <a:r>
                  <a:rPr lang="en-US" baseline="-25000" dirty="0" err="1"/>
                  <a:t>total</a:t>
                </a:r>
                <a:r>
                  <a:rPr lang="en-US" dirty="0"/>
                  <a:t> =100+2(</a:t>
                </a:r>
                <a14:m>
                  <m:oMath xmlns:m="http://schemas.openxmlformats.org/officeDocument/2006/math">
                    <m:f>
                      <m:fPr>
                        <m:ctrlPr>
                          <a:rPr lang="en-US" i="1"/>
                        </m:ctrlPr>
                      </m:fPr>
                      <m:num>
                        <m:r>
                          <a:rPr lang="en-US" i="1"/>
                          <m:t>1</m:t>
                        </m:r>
                        <m:r>
                          <a:rPr lang="en-US" i="1"/>
                          <m:t>.</m:t>
                        </m:r>
                        <m:r>
                          <a:rPr lang="en-US" i="1"/>
                          <m:t>5</m:t>
                        </m:r>
                        <m:r>
                          <a:rPr lang="en-US" i="1"/>
                          <m:t>∗</m:t>
                        </m:r>
                        <m:r>
                          <a:rPr lang="en-US" i="1"/>
                          <m:t>1</m:t>
                        </m:r>
                      </m:num>
                      <m:den>
                        <m:r>
                          <a:rPr lang="en-US" i="1"/>
                          <m:t>0</m:t>
                        </m:r>
                        <m:r>
                          <a:rPr lang="en-US" i="1"/>
                          <m:t>.</m:t>
                        </m:r>
                        <m:r>
                          <a:rPr lang="en-US" i="1"/>
                          <m:t>0376</m:t>
                        </m:r>
                        <m:r>
                          <a:rPr lang="en-US" i="1"/>
                          <m:t>∗</m:t>
                        </m:r>
                        <m:r>
                          <a:rPr lang="en-US" i="1"/>
                          <m:t>12</m:t>
                        </m:r>
                      </m:den>
                    </m:f>
                    <m:r>
                      <a:rPr lang="en-US" i="1"/>
                      <m:t>)+</m:t>
                    </m:r>
                    <m:f>
                      <m:fPr>
                        <m:ctrlPr>
                          <a:rPr lang="en-US" i="1"/>
                        </m:ctrlPr>
                      </m:fPr>
                      <m:num>
                        <m:r>
                          <a:rPr lang="en-US" i="1"/>
                          <m:t>10</m:t>
                        </m:r>
                        <m:r>
                          <a:rPr lang="en-US" i="1"/>
                          <m:t>∗</m:t>
                        </m:r>
                        <m:r>
                          <a:rPr lang="en-US" i="1"/>
                          <m:t>1</m:t>
                        </m:r>
                      </m:num>
                      <m:den>
                        <m:r>
                          <a:rPr lang="en-US" i="1"/>
                          <m:t>0</m:t>
                        </m:r>
                        <m:r>
                          <a:rPr lang="en-US" i="1"/>
                          <m:t>.</m:t>
                        </m:r>
                        <m:r>
                          <a:rPr lang="en-US" i="1"/>
                          <m:t>0376</m:t>
                        </m:r>
                        <m:r>
                          <a:rPr lang="en-US" i="1"/>
                          <m:t>∗</m:t>
                        </m:r>
                        <m:r>
                          <a:rPr lang="en-US" i="1"/>
                          <m:t>12</m:t>
                        </m:r>
                      </m:den>
                    </m:f>
                    <m:r>
                      <a:rPr lang="en-US" i="1"/>
                      <m:t>+</m:t>
                    </m:r>
                    <m:r>
                      <a:rPr lang="en-US" i="1"/>
                      <m:t>2</m:t>
                    </m:r>
                    <m:r>
                      <a:rPr lang="en-US" i="1"/>
                      <m:t>(</m:t>
                    </m:r>
                    <m:f>
                      <m:fPr>
                        <m:ctrlPr>
                          <a:rPr lang="en-US" i="1"/>
                        </m:ctrlPr>
                      </m:fPr>
                      <m:num>
                        <m:r>
                          <a:rPr lang="en-US" i="1"/>
                          <m:t>0</m:t>
                        </m:r>
                        <m:r>
                          <a:rPr lang="en-US" i="1"/>
                          <m:t>.</m:t>
                        </m:r>
                        <m:r>
                          <a:rPr lang="en-US" i="1"/>
                          <m:t>75</m:t>
                        </m:r>
                        <m:r>
                          <a:rPr lang="en-US" i="1"/>
                          <m:t>∗</m:t>
                        </m:r>
                        <m:r>
                          <a:rPr lang="en-US" i="1"/>
                          <m:t>1</m:t>
                        </m:r>
                      </m:num>
                      <m:den>
                        <m:r>
                          <a:rPr lang="en-US" i="1"/>
                          <m:t>0</m:t>
                        </m:r>
                        <m:r>
                          <a:rPr lang="en-US" i="1"/>
                          <m:t>.</m:t>
                        </m:r>
                        <m:r>
                          <a:rPr lang="en-US" i="1"/>
                          <m:t>0376</m:t>
                        </m:r>
                        <m:r>
                          <a:rPr lang="en-US" i="1"/>
                          <m:t>∗</m:t>
                        </m:r>
                        <m:r>
                          <a:rPr lang="en-US" i="1"/>
                          <m:t>12</m:t>
                        </m:r>
                      </m:den>
                    </m:f>
                    <m:r>
                      <a:rPr lang="en-US" i="1"/>
                      <m:t>)</m:t>
                    </m:r>
                  </m:oMath>
                </a14:m>
                <a:endParaRPr lang="en-US" dirty="0"/>
              </a:p>
              <a:p>
                <a:pPr rtl="0"/>
                <a:r>
                  <a:rPr lang="en-US" dirty="0"/>
                  <a:t>=132.2 </a:t>
                </a:r>
                <a:r>
                  <a:rPr lang="en-US" dirty="0" err="1"/>
                  <a:t>ft</a:t>
                </a:r>
                <a:endParaRPr lang="en-US" dirty="0"/>
              </a:p>
              <a:p>
                <a:pPr rtl="0"/>
                <a:r>
                  <a:rPr lang="en-US" dirty="0"/>
                  <a:t>To find the head loss </a:t>
                </a:r>
              </a:p>
              <a:p>
                <a:pPr rtl="0"/>
                <a:r>
                  <a:rPr lang="en-US" dirty="0"/>
                  <a:t>H</a:t>
                </a:r>
                <a:r>
                  <a:rPr lang="en-US" baseline="-25000" dirty="0"/>
                  <a:t>L A TO B</a:t>
                </a:r>
                <a:r>
                  <a:rPr lang="en-US" dirty="0"/>
                  <a:t>=H</a:t>
                </a:r>
                <a:r>
                  <a:rPr lang="en-US" baseline="-25000" dirty="0"/>
                  <a:t>L PIPE 1</a:t>
                </a:r>
                <a:r>
                  <a:rPr lang="en-US" dirty="0"/>
                  <a:t>=H</a:t>
                </a:r>
                <a:r>
                  <a:rPr lang="en-US" baseline="-25000" dirty="0"/>
                  <a:t>L PIPE 2</a:t>
                </a:r>
                <a:r>
                  <a:rPr lang="en-US" dirty="0"/>
                  <a:t>=f</a:t>
                </a:r>
                <a14:m>
                  <m:oMath xmlns:m="http://schemas.openxmlformats.org/officeDocument/2006/math">
                    <m:f>
                      <m:fPr>
                        <m:ctrlPr>
                          <a:rPr lang="en-US" i="1"/>
                        </m:ctrlPr>
                      </m:fPr>
                      <m:num>
                        <m:r>
                          <a:rPr lang="en-US" i="1"/>
                          <m:t>𝐿𝑣</m:t>
                        </m:r>
                        <m:sSup>
                          <m:sSupPr>
                            <m:ctrlPr>
                              <a:rPr lang="en-US" i="1"/>
                            </m:ctrlPr>
                          </m:sSupPr>
                          <m:e>
                            <m:r>
                              <a:rPr lang="en-US" i="1"/>
                              <m:t> </m:t>
                            </m:r>
                          </m:e>
                          <m:sup>
                            <m:r>
                              <a:rPr lang="en-US" i="1"/>
                              <m:t>2</m:t>
                            </m:r>
                          </m:sup>
                        </m:sSup>
                      </m:num>
                      <m:den>
                        <m:r>
                          <a:rPr lang="en-US" i="1"/>
                          <m:t>𝐷</m:t>
                        </m:r>
                        <m:r>
                          <a:rPr lang="en-US" i="1"/>
                          <m:t>2</m:t>
                        </m:r>
                        <m:r>
                          <a:rPr lang="en-US" i="1"/>
                          <m:t>𝑔</m:t>
                        </m:r>
                      </m:den>
                    </m:f>
                  </m:oMath>
                </a14:m>
                <a:r>
                  <a:rPr lang="en-US" dirty="0"/>
                  <a:t>= 0.0376*</a:t>
                </a:r>
                <a14:m>
                  <m:oMath xmlns:m="http://schemas.openxmlformats.org/officeDocument/2006/math">
                    <m:f>
                      <m:fPr>
                        <m:ctrlPr>
                          <a:rPr lang="en-US" i="1"/>
                        </m:ctrlPr>
                      </m:fPr>
                      <m:num>
                        <m:r>
                          <a:rPr lang="en-US" i="1"/>
                          <m:t>132</m:t>
                        </m:r>
                        <m:r>
                          <a:rPr lang="en-US" i="1"/>
                          <m:t>.</m:t>
                        </m:r>
                        <m:r>
                          <a:rPr lang="en-US" i="1"/>
                          <m:t>2</m:t>
                        </m:r>
                      </m:num>
                      <m:den>
                        <m:r>
                          <a:rPr lang="en-US" i="1"/>
                          <m:t>1</m:t>
                        </m:r>
                        <m:r>
                          <a:rPr lang="en-US" i="1"/>
                          <m:t>/</m:t>
                        </m:r>
                        <m:r>
                          <a:rPr lang="en-US" i="1"/>
                          <m:t>12</m:t>
                        </m:r>
                      </m:den>
                    </m:f>
                    <m:r>
                      <a:rPr lang="en-US" i="1"/>
                      <m:t>∗</m:t>
                    </m:r>
                    <m:f>
                      <m:fPr>
                        <m:ctrlPr>
                          <a:rPr lang="en-US" i="1"/>
                        </m:ctrlPr>
                      </m:fPr>
                      <m:num>
                        <m:r>
                          <a:rPr lang="en-US" i="1"/>
                          <m:t>20</m:t>
                        </m:r>
                        <m:r>
                          <a:rPr lang="en-US" i="1"/>
                          <m:t>.</m:t>
                        </m:r>
                        <m:r>
                          <a:rPr lang="en-US" i="1"/>
                          <m:t>4</m:t>
                        </m:r>
                        <m:sSup>
                          <m:sSupPr>
                            <m:ctrlPr>
                              <a:rPr lang="en-US" i="1"/>
                            </m:ctrlPr>
                          </m:sSupPr>
                          <m:e>
                            <m:r>
                              <a:rPr lang="en-US" i="1"/>
                              <m:t> </m:t>
                            </m:r>
                          </m:e>
                          <m:sup>
                            <m:r>
                              <a:rPr lang="en-US" i="1"/>
                              <m:t>2</m:t>
                            </m:r>
                          </m:sup>
                        </m:sSup>
                      </m:num>
                      <m:den>
                        <m:r>
                          <a:rPr lang="en-US" i="1"/>
                          <m:t>2</m:t>
                        </m:r>
                        <m:r>
                          <a:rPr lang="en-US" i="1"/>
                          <m:t>∗</m:t>
                        </m:r>
                        <m:r>
                          <a:rPr lang="en-US" i="1"/>
                          <m:t>32</m:t>
                        </m:r>
                        <m:r>
                          <a:rPr lang="en-US" i="1"/>
                          <m:t>.</m:t>
                        </m:r>
                        <m:r>
                          <a:rPr lang="en-US" i="1"/>
                          <m:t>2</m:t>
                        </m:r>
                      </m:den>
                    </m:f>
                  </m:oMath>
                </a14:m>
                <a:r>
                  <a:rPr lang="en-US" dirty="0"/>
                  <a:t>=385 </a:t>
                </a:r>
                <a:r>
                  <a:rPr lang="en-US" dirty="0" err="1"/>
                  <a:t>ft</a:t>
                </a:r>
                <a:r>
                  <a:rPr lang="en-US" dirty="0"/>
                  <a:t> of oil</a:t>
                </a:r>
              </a:p>
              <a:p>
                <a:pPr rtl="0"/>
                <a:r>
                  <a:rPr lang="en-US" dirty="0"/>
                  <a:t>To find pressure drop</a:t>
                </a:r>
              </a:p>
              <a:p>
                <a:pPr rtl="0"/>
                <a:r>
                  <a:rPr lang="en-US" dirty="0"/>
                  <a:t>Fig.4</a:t>
                </a:r>
              </a:p>
              <a:p>
                <a:pPr rtl="0"/>
                <a:r>
                  <a:rPr lang="en-US" dirty="0"/>
                  <a:t>Z</a:t>
                </a:r>
                <a:r>
                  <a:rPr lang="en-US" baseline="-25000" dirty="0"/>
                  <a:t>1</a:t>
                </a:r>
                <a:r>
                  <a:rPr lang="en-US" dirty="0"/>
                  <a:t>+</a:t>
                </a:r>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a:t>
                </a:r>
                <a:r>
                  <a:rPr lang="en-US" baseline="-25000" dirty="0"/>
                  <a:t> --</a:t>
                </a:r>
                <a:r>
                  <a:rPr lang="en-US" dirty="0"/>
                  <a:t>HL  = Z</a:t>
                </a:r>
                <a:r>
                  <a:rPr lang="en-US" baseline="-25000" dirty="0"/>
                  <a:t>2 </a:t>
                </a:r>
                <a:r>
                  <a:rPr lang="en-US" dirty="0"/>
                  <a:t>+</a:t>
                </a:r>
                <a14:m>
                  <m:oMath xmlns:m="http://schemas.openxmlformats.org/officeDocument/2006/math">
                    <m:f>
                      <m:fPr>
                        <m:ctrlPr>
                          <a:rPr lang="en-US" i="1"/>
                        </m:ctrlPr>
                      </m:fPr>
                      <m:num>
                        <m:r>
                          <a:rPr lang="en-US" i="1"/>
                          <m:t>𝑣</m:t>
                        </m:r>
                        <m:sSup>
                          <m:sSupPr>
                            <m:ctrlPr>
                              <a:rPr lang="en-US" i="1"/>
                            </m:ctrlPr>
                          </m:sSupPr>
                          <m:e>
                            <m:r>
                              <a:rPr lang="en-US" i="1"/>
                              <m:t> </m:t>
                            </m:r>
                            <m:sSub>
                              <m:sSubPr>
                                <m:ctrlPr>
                                  <a:rPr lang="en-US" i="1"/>
                                </m:ctrlPr>
                              </m:sSubPr>
                              <m:e>
                                <m:r>
                                  <a:rPr lang="en-US" i="1"/>
                                  <m:t> </m:t>
                                </m:r>
                              </m:e>
                              <m:sub>
                                <m:r>
                                  <a:rPr lang="en-US" i="1"/>
                                  <m:t>2</m:t>
                                </m:r>
                              </m:sub>
                            </m:sSub>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r>
                  <a:rPr lang="en-US" dirty="0"/>
                  <a:t> </a:t>
                </a:r>
              </a:p>
              <a:p>
                <a:pPr rtl="0"/>
                <a:r>
                  <a:rPr lang="en-US" dirty="0"/>
                  <a:t>Z</a:t>
                </a:r>
                <a:r>
                  <a:rPr lang="en-US" baseline="-25000" dirty="0"/>
                  <a:t>A</a:t>
                </a:r>
                <a:r>
                  <a:rPr lang="en-US" dirty="0"/>
                  <a:t>=Z</a:t>
                </a:r>
                <a:r>
                  <a:rPr lang="en-US" baseline="-25000" dirty="0"/>
                  <a:t>B</a:t>
                </a:r>
                <a:r>
                  <a:rPr lang="en-US" dirty="0"/>
                  <a:t>    ,     </a:t>
                </a:r>
                <a:r>
                  <a:rPr lang="en-US" dirty="0" err="1"/>
                  <a:t>v</a:t>
                </a:r>
                <a:r>
                  <a:rPr lang="en-US" baseline="-25000" dirty="0" err="1"/>
                  <a:t>A</a:t>
                </a:r>
                <a:r>
                  <a:rPr lang="en-US" dirty="0"/>
                  <a:t>=</a:t>
                </a:r>
                <a:r>
                  <a:rPr lang="en-US" dirty="0" err="1"/>
                  <a:t>v</a:t>
                </a:r>
                <a:r>
                  <a:rPr lang="en-US" baseline="-25000" dirty="0" err="1"/>
                  <a:t>B</a:t>
                </a:r>
                <a:endParaRPr lang="en-US" dirty="0"/>
              </a:p>
              <a:p>
                <a:pPr rtl="0"/>
                <a:r>
                  <a:rPr lang="en-US" dirty="0"/>
                  <a:t>ΔP</a:t>
                </a:r>
                <a:r>
                  <a:rPr lang="en-US" baseline="-25000" dirty="0"/>
                  <a:t>A TO B</a:t>
                </a:r>
                <a:r>
                  <a:rPr lang="en-US" dirty="0"/>
                  <a:t>=PA-PB=γ H </a:t>
                </a:r>
                <a:r>
                  <a:rPr lang="en-US" baseline="-25000" dirty="0"/>
                  <a:t>L TO B</a:t>
                </a:r>
                <a:r>
                  <a:rPr lang="en-US" dirty="0"/>
                  <a:t>=21900 </a:t>
                </a:r>
                <a:r>
                  <a:rPr lang="en-US" dirty="0" err="1"/>
                  <a:t>lb</a:t>
                </a:r>
                <a:r>
                  <a:rPr lang="en-US" dirty="0"/>
                  <a:t>/ft</a:t>
                </a:r>
                <a:r>
                  <a:rPr lang="en-US" baseline="30000" dirty="0"/>
                  <a:t>2</a:t>
                </a:r>
                <a:r>
                  <a:rPr lang="en-US" dirty="0"/>
                  <a:t>=152 psi</a:t>
                </a:r>
              </a:p>
            </p:txBody>
          </p:sp>
        </mc:Choice>
        <mc:Fallback>
          <p:sp>
            <p:nvSpPr>
              <p:cNvPr id="2" name="Rectangle 1"/>
              <p:cNvSpPr>
                <a:spLocks noRot="1" noChangeAspect="1" noMove="1" noResize="1" noEditPoints="1" noAdjustHandles="1" noChangeArrowheads="1" noChangeShapeType="1" noTextEdit="1"/>
              </p:cNvSpPr>
              <p:nvPr/>
            </p:nvSpPr>
            <p:spPr>
              <a:xfrm>
                <a:off x="465850" y="404664"/>
                <a:ext cx="7992888" cy="5802486"/>
              </a:xfrm>
              <a:prstGeom prst="rect">
                <a:avLst/>
              </a:prstGeom>
              <a:blipFill rotWithShape="1">
                <a:blip r:embed="rId2"/>
                <a:stretch>
                  <a:fillRect t="-525" r="-1143" b="-735"/>
                </a:stretch>
              </a:blipFill>
            </p:spPr>
            <p:txBody>
              <a:bodyPr/>
              <a:lstStyle/>
              <a:p>
                <a:r>
                  <a:rPr lang="ar-IQ">
                    <a:noFill/>
                  </a:rPr>
                  <a:t> </a:t>
                </a:r>
              </a:p>
            </p:txBody>
          </p:sp>
        </mc:Fallback>
      </mc:AlternateContent>
    </p:spTree>
    <p:extLst>
      <p:ext uri="{BB962C8B-B14F-4D97-AF65-F5344CB8AC3E}">
        <p14:creationId xmlns:p14="http://schemas.microsoft.com/office/powerpoint/2010/main" val="11651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fontScale="92500" lnSpcReduction="10000"/>
          </a:bodyPr>
          <a:lstStyle/>
          <a:p>
            <a:pPr algn="l" rtl="0"/>
            <a:r>
              <a:rPr lang="ar-IQ" sz="3600" dirty="0" smtClean="0"/>
              <a:t> </a:t>
            </a:r>
            <a:r>
              <a:rPr lang="ar-SA" sz="3600" dirty="0" smtClean="0"/>
              <a:t>.</a:t>
            </a:r>
            <a:r>
              <a:rPr lang="en-US" sz="3600" b="1" dirty="0"/>
              <a:t> Series, parallel and network pipe system</a:t>
            </a:r>
            <a:endParaRPr lang="en-US" sz="3600" dirty="0"/>
          </a:p>
          <a:p>
            <a:pPr algn="l" rtl="0"/>
            <a:r>
              <a:rPr lang="en-US" sz="3600" b="1" dirty="0"/>
              <a:t>The two basic </a:t>
            </a:r>
            <a:r>
              <a:rPr lang="en-US" sz="3600" dirty="0"/>
              <a:t>categories of fluid piping system are series and parallel. </a:t>
            </a:r>
          </a:p>
          <a:p>
            <a:pPr algn="l" rtl="0"/>
            <a:r>
              <a:rPr lang="en-US" sz="3600" dirty="0"/>
              <a:t>Series pipe system:</a:t>
            </a:r>
          </a:p>
          <a:p>
            <a:pPr algn="l" rtl="0"/>
            <a:r>
              <a:rPr lang="en-US" sz="3600" dirty="0"/>
              <a:t>In series pipe system (fig</a:t>
            </a:r>
            <a:r>
              <a:rPr lang="en-US" sz="3600" dirty="0" smtClean="0"/>
              <a:t>.), </a:t>
            </a:r>
            <a:r>
              <a:rPr lang="en-US" sz="3600" dirty="0"/>
              <a:t>there is only one path of fluid to take from the beginning to the end. Thus the flow rates through all components are equal and the total pressure drop across the entire system equals the summation of pressure drops across each component. </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400110"/>
          </a:xfrm>
          <a:prstGeom prst="rect">
            <a:avLst/>
          </a:prstGeom>
        </p:spPr>
        <p:txBody>
          <a:bodyPr wrap="square">
            <a:spAutoFit/>
          </a:bodyPr>
          <a:lstStyle/>
          <a:p>
            <a:pPr algn="just" rtl="0"/>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pic>
        <p:nvPicPr>
          <p:cNvPr id="7" name="Picture 6" descr="C:\Users\Nidaa\Desktop\55.jpg"/>
          <p:cNvPicPr/>
          <p:nvPr/>
        </p:nvPicPr>
        <p:blipFill rotWithShape="1">
          <a:blip r:embed="rId2">
            <a:extLst>
              <a:ext uri="{BEBA8EAE-BF5A-486C-A8C5-ECC9F3942E4B}">
                <a14:imgProps xmlns:a14="http://schemas.microsoft.com/office/drawing/2010/main">
                  <a14:imgLayer r:embed="rId3">
                    <a14:imgEffect>
                      <a14:brightnessContrast bright="18000" contrast="64000"/>
                    </a14:imgEffect>
                  </a14:imgLayer>
                </a14:imgProps>
              </a:ext>
              <a:ext uri="{28A0092B-C50C-407E-A947-70E740481C1C}">
                <a14:useLocalDpi xmlns:a14="http://schemas.microsoft.com/office/drawing/2010/main" val="0"/>
              </a:ext>
            </a:extLst>
          </a:blip>
          <a:srcRect l="297" t="18902" r="3308" b="51981"/>
          <a:stretch/>
        </p:blipFill>
        <p:spPr bwMode="auto">
          <a:xfrm>
            <a:off x="3563888" y="3792164"/>
            <a:ext cx="4401820" cy="108204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 name="Rectangle 3"/>
              <p:cNvSpPr/>
              <p:nvPr/>
            </p:nvSpPr>
            <p:spPr>
              <a:xfrm>
                <a:off x="1403648" y="1357298"/>
                <a:ext cx="6192688" cy="1818511"/>
              </a:xfrm>
              <a:prstGeom prst="rect">
                <a:avLst/>
              </a:prstGeom>
            </p:spPr>
            <p:txBody>
              <a:bodyPr wrap="square">
                <a:spAutoFit/>
              </a:bodyPr>
              <a:lstStyle/>
              <a:p>
                <a:pPr algn="l" rtl="0"/>
                <a:r>
                  <a:rPr lang="en-US" sz="2400" dirty="0"/>
                  <a:t>The total head loss across the system can be as follows:</a:t>
                </a:r>
              </a:p>
              <a:p>
                <a:pPr algn="l" rtl="0"/>
                <a:r>
                  <a:rPr lang="en-US" sz="2400" dirty="0"/>
                  <a:t>H</a:t>
                </a:r>
                <a:r>
                  <a:rPr lang="en-US" sz="2400" baseline="-25000" dirty="0"/>
                  <a:t>L tot.</a:t>
                </a:r>
                <a14:m>
                  <m:oMath xmlns:m="http://schemas.openxmlformats.org/officeDocument/2006/math">
                    <m:r>
                      <a:rPr lang="en-US" sz="2400" i="1"/>
                      <m:t>=</m:t>
                    </m:r>
                    <m:r>
                      <a:rPr lang="en-US" sz="2400"/>
                      <m:t>∑</m:t>
                    </m:r>
                    <m:r>
                      <a:rPr lang="en-US" sz="2400" i="1"/>
                      <m:t>𝑓</m:t>
                    </m:r>
                    <m:f>
                      <m:fPr>
                        <m:ctrlPr>
                          <a:rPr lang="en-US" sz="2400" i="1"/>
                        </m:ctrlPr>
                      </m:fPr>
                      <m:num>
                        <m:r>
                          <a:rPr lang="en-US" sz="2400" i="1"/>
                          <m:t>𝐿</m:t>
                        </m:r>
                      </m:num>
                      <m:den>
                        <m:r>
                          <a:rPr lang="en-US" sz="2400" i="1"/>
                          <m:t>𝐷</m:t>
                        </m:r>
                      </m:den>
                    </m:f>
                    <m:f>
                      <m:fPr>
                        <m:ctrlPr>
                          <a:rPr lang="en-US" sz="2400" i="1"/>
                        </m:ctrlPr>
                      </m:fPr>
                      <m:num>
                        <m:r>
                          <a:rPr lang="en-US" sz="2400" i="1"/>
                          <m:t>𝑣</m:t>
                        </m:r>
                        <m:sSup>
                          <m:sSupPr>
                            <m:ctrlPr>
                              <a:rPr lang="en-US" sz="2400" i="1"/>
                            </m:ctrlPr>
                          </m:sSupPr>
                          <m:e>
                            <m:r>
                              <a:rPr lang="en-US" sz="2400" i="1"/>
                              <m:t> </m:t>
                            </m:r>
                          </m:e>
                          <m:sup>
                            <m:r>
                              <a:rPr lang="en-US" sz="2400" i="1"/>
                              <m:t>2</m:t>
                            </m:r>
                          </m:sup>
                        </m:sSup>
                      </m:num>
                      <m:den>
                        <m:r>
                          <a:rPr lang="en-US" sz="2400" i="1"/>
                          <m:t>2</m:t>
                        </m:r>
                        <m:r>
                          <a:rPr lang="en-US" sz="2400" i="1"/>
                          <m:t>𝑔</m:t>
                        </m:r>
                      </m:den>
                    </m:f>
                    <m:r>
                      <a:rPr lang="en-US" sz="2400" i="1"/>
                      <m:t>+</m:t>
                    </m:r>
                    <m:nary>
                      <m:naryPr>
                        <m:chr m:val="∑"/>
                        <m:limLoc m:val="undOvr"/>
                        <m:subHide m:val="on"/>
                        <m:supHide m:val="on"/>
                        <m:ctrlPr>
                          <a:rPr lang="en-US" sz="2400" i="1"/>
                        </m:ctrlPr>
                      </m:naryPr>
                      <m:sub/>
                      <m:sup/>
                      <m:e>
                        <m:r>
                          <a:rPr lang="en-US" sz="2400" i="1"/>
                          <m:t>𝐾</m:t>
                        </m:r>
                        <m:f>
                          <m:fPr>
                            <m:ctrlPr>
                              <a:rPr lang="en-US" sz="2400" i="1"/>
                            </m:ctrlPr>
                          </m:fPr>
                          <m:num>
                            <m:r>
                              <a:rPr lang="en-US" sz="2400" i="1"/>
                              <m:t>𝑣</m:t>
                            </m:r>
                            <m:sSup>
                              <m:sSupPr>
                                <m:ctrlPr>
                                  <a:rPr lang="en-US" sz="2400" i="1"/>
                                </m:ctrlPr>
                              </m:sSupPr>
                              <m:e>
                                <m:r>
                                  <a:rPr lang="en-US" sz="2400" i="1"/>
                                  <m:t> </m:t>
                                </m:r>
                              </m:e>
                              <m:sup>
                                <m:r>
                                  <a:rPr lang="en-US" sz="2400" i="1"/>
                                  <m:t>2</m:t>
                                </m:r>
                              </m:sup>
                            </m:sSup>
                          </m:num>
                          <m:den>
                            <m:r>
                              <a:rPr lang="en-US" sz="2400" i="1"/>
                              <m:t>2</m:t>
                            </m:r>
                            <m:r>
                              <a:rPr lang="en-US" sz="2400" i="1"/>
                              <m:t>𝑔</m:t>
                            </m:r>
                          </m:den>
                        </m:f>
                      </m:e>
                    </m:nary>
                  </m:oMath>
                </a14:m>
                <a:r>
                  <a:rPr lang="en-US" sz="2400" dirty="0"/>
                  <a:t>  </a:t>
                </a:r>
              </a:p>
              <a:p>
                <a:pPr algn="l" rtl="0"/>
                <a:r>
                  <a:rPr lang="en-US" sz="2400" dirty="0"/>
                  <a:t>Q</a:t>
                </a:r>
                <a:r>
                  <a:rPr lang="en-US" sz="2400" baseline="-25000" dirty="0"/>
                  <a:t>T</a:t>
                </a:r>
                <a:r>
                  <a:rPr lang="en-US" sz="2400" dirty="0"/>
                  <a:t> = Q1= Q2=Q3---</a:t>
                </a:r>
              </a:p>
            </p:txBody>
          </p:sp>
        </mc:Choice>
        <mc:Fallback>
          <p:sp>
            <p:nvSpPr>
              <p:cNvPr id="4" name="Rectangle 3"/>
              <p:cNvSpPr>
                <a:spLocks noRot="1" noChangeAspect="1" noMove="1" noResize="1" noEditPoints="1" noAdjustHandles="1" noChangeArrowheads="1" noChangeShapeType="1" noTextEdit="1"/>
              </p:cNvSpPr>
              <p:nvPr/>
            </p:nvSpPr>
            <p:spPr>
              <a:xfrm>
                <a:off x="1403648" y="1357298"/>
                <a:ext cx="6192688" cy="1818511"/>
              </a:xfrm>
              <a:prstGeom prst="rect">
                <a:avLst/>
              </a:prstGeom>
              <a:blipFill rotWithShape="1">
                <a:blip r:embed="rId4"/>
                <a:stretch>
                  <a:fillRect l="-1476" t="-2349" b="-7047"/>
                </a:stretch>
              </a:blipFill>
            </p:spPr>
            <p:txBody>
              <a:bodyPr/>
              <a:lstStyle/>
              <a:p>
                <a:r>
                  <a:rPr lang="ar-IQ">
                    <a:noFill/>
                  </a:rPr>
                  <a:t> </a:t>
                </a:r>
              </a:p>
            </p:txBody>
          </p:sp>
        </mc:Fallback>
      </mc:AlternateContent>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3960440"/>
          </a:xfrm>
        </p:spPr>
        <p:txBody>
          <a:bodyPr>
            <a:normAutofit fontScale="25000" lnSpcReduction="20000"/>
          </a:bodyPr>
          <a:lstStyle/>
          <a:p>
            <a:pPr marL="0" indent="0" algn="just" rtl="0">
              <a:buNone/>
            </a:pPr>
            <a:endParaRPr lang="en-US" sz="2000" dirty="0">
              <a:latin typeface="Times New Roman" pitchFamily="18" charset="0"/>
              <a:cs typeface="Times New Roman" pitchFamily="18" charset="0"/>
            </a:endParaRPr>
          </a:p>
          <a:p>
            <a:pPr algn="l" rtl="0"/>
            <a:r>
              <a:rPr lang="en-US" sz="11200" dirty="0"/>
              <a:t>Three different types of problems are involved in series piping system:</a:t>
            </a:r>
          </a:p>
          <a:p>
            <a:pPr algn="l" rtl="0"/>
            <a:r>
              <a:rPr lang="en-US" sz="11200" dirty="0"/>
              <a:t>1-For a given flow rate and pipe dia., determine the pressure drop.</a:t>
            </a:r>
          </a:p>
          <a:p>
            <a:pPr algn="l" rtl="0"/>
            <a:r>
              <a:rPr lang="en-US" sz="11200" dirty="0"/>
              <a:t>2-For a given pressure drop across any component and given pipe dia., determine the flow rate.</a:t>
            </a:r>
          </a:p>
          <a:p>
            <a:pPr algn="l" rtl="0"/>
            <a:r>
              <a:rPr lang="en-US" sz="11200" dirty="0"/>
              <a:t>3-For a given flow rate and given pressure drop, determine the pipe dia</a:t>
            </a:r>
            <a:r>
              <a:rPr lang="en-US" dirty="0"/>
              <a:t>.</a:t>
            </a:r>
          </a:p>
          <a:p>
            <a:endParaRPr lang="ar-IQ" dirty="0"/>
          </a:p>
        </p:txBody>
      </p:sp>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2332367"/>
          </a:xfrm>
        </p:spPr>
        <p:txBody>
          <a:bodyPr>
            <a:normAutofit fontScale="25000" lnSpcReduction="20000"/>
          </a:bodyPr>
          <a:lstStyle/>
          <a:p>
            <a:pPr marL="0" indent="0" algn="just">
              <a:buNone/>
            </a:pPr>
            <a:r>
              <a:rPr lang="ar-IQ" sz="2800" dirty="0" smtClean="0">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endParaRPr lang="en-US" sz="3600" dirty="0" smtClean="0"/>
          </a:p>
          <a:p>
            <a:pPr algn="just">
              <a:buNone/>
            </a:pPr>
            <a:endParaRPr lang="en-US" sz="3600" dirty="0" smtClean="0"/>
          </a:p>
          <a:p>
            <a:pPr algn="l" rtl="0"/>
            <a:r>
              <a:rPr lang="en-US" sz="9600" dirty="0"/>
              <a:t>Parallel pipe system:</a:t>
            </a:r>
          </a:p>
          <a:p>
            <a:pPr algn="l" rtl="0"/>
            <a:r>
              <a:rPr lang="en-US" sz="9600" dirty="0"/>
              <a:t>In parallel pipe system (fig</a:t>
            </a:r>
            <a:r>
              <a:rPr lang="en-US" sz="9600" dirty="0" smtClean="0"/>
              <a:t>.), </a:t>
            </a:r>
            <a:r>
              <a:rPr lang="en-US" sz="9600" dirty="0"/>
              <a:t>the fluid has more than one path to take, the total flow entering a junction equals the sum of the branch flows leaving the junction. Thus the continuity equation becomes:</a:t>
            </a:r>
          </a:p>
          <a:p>
            <a:pPr algn="l" rtl="0"/>
            <a:r>
              <a:rPr lang="en-US" sz="9600" dirty="0"/>
              <a:t>Q</a:t>
            </a:r>
            <a:r>
              <a:rPr lang="en-US" sz="9600" baseline="-25000" dirty="0"/>
              <a:t>T =</a:t>
            </a:r>
            <a:r>
              <a:rPr lang="en-US" sz="9600" dirty="0"/>
              <a:t> Q</a:t>
            </a:r>
            <a:r>
              <a:rPr lang="en-US" sz="9600" baseline="-25000" dirty="0"/>
              <a:t>1</a:t>
            </a:r>
            <a:r>
              <a:rPr lang="en-US" sz="9600" dirty="0"/>
              <a:t> + Q</a:t>
            </a:r>
            <a:r>
              <a:rPr lang="en-US" sz="9600" baseline="-25000" dirty="0"/>
              <a:t>2</a:t>
            </a:r>
            <a:endParaRPr lang="en-US" sz="9600" dirty="0"/>
          </a:p>
          <a:p>
            <a:pPr algn="l" rtl="0"/>
            <a:r>
              <a:rPr lang="en-US" sz="9600" baseline="-25000" dirty="0"/>
              <a:t>Δ</a:t>
            </a:r>
            <a:r>
              <a:rPr lang="en-US" sz="9600" dirty="0"/>
              <a:t>P1=ΔP2 =P</a:t>
            </a:r>
            <a:r>
              <a:rPr lang="en-US" sz="9600" baseline="-25000" dirty="0"/>
              <a:t>in</a:t>
            </a:r>
            <a:r>
              <a:rPr lang="en-US" sz="9600" dirty="0"/>
              <a:t> + P</a:t>
            </a:r>
            <a:r>
              <a:rPr lang="en-US" sz="9600" baseline="-25000" dirty="0"/>
              <a:t>out</a:t>
            </a:r>
            <a:endParaRPr lang="en-US" sz="9600" dirty="0"/>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Nidaa\Desktop\66.jpg"/>
          <p:cNvPicPr/>
          <p:nvPr/>
        </p:nvPicPr>
        <p:blipFill rotWithShape="1">
          <a:blip r:embed="rId2">
            <a:extLst>
              <a:ext uri="{BEBA8EAE-BF5A-486C-A8C5-ECC9F3942E4B}">
                <a14:imgProps xmlns:a14="http://schemas.microsoft.com/office/drawing/2010/main">
                  <a14:imgLayer r:embed="rId3">
                    <a14:imgEffect>
                      <a14:brightnessContrast bright="40000" contrast="-22000"/>
                    </a14:imgEffect>
                  </a14:imgLayer>
                </a14:imgProps>
              </a:ext>
              <a:ext uri="{28A0092B-C50C-407E-A947-70E740481C1C}">
                <a14:useLocalDpi xmlns:a14="http://schemas.microsoft.com/office/drawing/2010/main" val="0"/>
              </a:ext>
            </a:extLst>
          </a:blip>
          <a:srcRect l="64280" t="1797" r="10265" b="8249"/>
          <a:stretch/>
        </p:blipFill>
        <p:spPr bwMode="auto">
          <a:xfrm rot="16200000">
            <a:off x="3860588" y="2768286"/>
            <a:ext cx="1778894" cy="3676383"/>
          </a:xfrm>
          <a:prstGeom prst="rect">
            <a:avLst/>
          </a:prstGeom>
          <a:noFill/>
          <a:ln>
            <a:noFill/>
          </a:ln>
          <a:extLst>
            <a:ext uri="{53640926-AAD7-44D8-BBD7-CCE9431645EC}">
              <a14:shadowObscured xmlns:a14="http://schemas.microsoft.com/office/drawing/2010/main"/>
            </a:ext>
          </a:extLst>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55576" y="500042"/>
                <a:ext cx="7514006" cy="5738834"/>
              </a:xfrm>
            </p:spPr>
            <p:txBody>
              <a:bodyPr>
                <a:normAutofit fontScale="92500" lnSpcReduction="20000"/>
              </a:bodyPr>
              <a:lstStyle/>
              <a:p>
                <a:pPr algn="l" rtl="0"/>
                <a:r>
                  <a:rPr lang="ar-IQ" sz="3600" dirty="0" smtClean="0"/>
                  <a:t> </a:t>
                </a:r>
                <a:r>
                  <a:rPr lang="ar-IQ" sz="3200" dirty="0" smtClean="0">
                    <a:latin typeface="Times New Roman" pitchFamily="18" charset="0"/>
                    <a:cs typeface="Times New Roman" pitchFamily="18" charset="0"/>
                  </a:rPr>
                  <a:t> </a:t>
                </a:r>
                <a:r>
                  <a:rPr lang="en-US" sz="3200" b="1" dirty="0"/>
                  <a:t>Pipes Network (Hardy-Cross method):</a:t>
                </a:r>
                <a:endParaRPr lang="en-US" sz="3200" dirty="0"/>
              </a:p>
              <a:p>
                <a:pPr algn="l" rtl="0"/>
                <a:r>
                  <a:rPr lang="en-US" sz="3200" dirty="0"/>
                  <a:t>This method consist of assuming a distribution of flow in network in such a way that principle of continuity is satisfied at each junction. A correction to these assumed flow is then computed successively for each pipe loop in the network until the correction is reduced to an acceptable value.</a:t>
                </a:r>
              </a:p>
              <a:p>
                <a:pPr algn="l" rtl="0"/>
                <a:r>
                  <a:rPr lang="en-US" sz="3200" dirty="0"/>
                  <a:t>Correction factor is :</a:t>
                </a:r>
              </a:p>
              <a:p>
                <a:pPr algn="l" rtl="0"/>
                <a:r>
                  <a:rPr lang="en-US" sz="3200" dirty="0"/>
                  <a:t>ΔQ =</a:t>
                </a:r>
                <a14:m>
                  <m:oMath xmlns:m="http://schemas.openxmlformats.org/officeDocument/2006/math">
                    <m:f>
                      <m:fPr>
                        <m:ctrlPr>
                          <a:rPr lang="en-US" sz="3200" i="1"/>
                        </m:ctrlPr>
                      </m:fPr>
                      <m:num>
                        <m:r>
                          <a:rPr lang="en-US" sz="3200" i="1"/>
                          <m:t>−</m:t>
                        </m:r>
                        <m:nary>
                          <m:naryPr>
                            <m:chr m:val="∑"/>
                            <m:limLoc m:val="undOvr"/>
                            <m:subHide m:val="on"/>
                            <m:supHide m:val="on"/>
                            <m:ctrlPr>
                              <a:rPr lang="en-US" sz="3200" i="1"/>
                            </m:ctrlPr>
                          </m:naryPr>
                          <m:sub/>
                          <m:sup/>
                          <m:e>
                            <m:r>
                              <a:rPr lang="en-US" sz="3200" i="1"/>
                              <m:t>h</m:t>
                            </m:r>
                            <m:r>
                              <a:rPr lang="en-US" sz="3200" i="1"/>
                              <m:t>𝑓</m:t>
                            </m:r>
                          </m:e>
                        </m:nary>
                      </m:num>
                      <m:den>
                        <m:r>
                          <a:rPr lang="en-US" sz="3200" i="1"/>
                          <m:t>1</m:t>
                        </m:r>
                        <m:r>
                          <a:rPr lang="en-US" sz="3200" i="1"/>
                          <m:t>.</m:t>
                        </m:r>
                        <m:r>
                          <a:rPr lang="en-US" sz="3200" i="1"/>
                          <m:t>85</m:t>
                        </m:r>
                        <m:r>
                          <a:rPr lang="en-US" sz="3200" i="1"/>
                          <m:t>(</m:t>
                        </m:r>
                        <m:nary>
                          <m:naryPr>
                            <m:chr m:val="∑"/>
                            <m:limLoc m:val="undOvr"/>
                            <m:subHide m:val="on"/>
                            <m:supHide m:val="on"/>
                            <m:ctrlPr>
                              <a:rPr lang="en-US" sz="3200" i="1"/>
                            </m:ctrlPr>
                          </m:naryPr>
                          <m:sub/>
                          <m:sup/>
                          <m:e>
                            <m:r>
                              <a:rPr lang="en-US" sz="3200" i="1"/>
                              <m:t>h</m:t>
                            </m:r>
                            <m:r>
                              <a:rPr lang="en-US" sz="3200" i="1"/>
                              <m:t>𝑓</m:t>
                            </m:r>
                            <m:r>
                              <a:rPr lang="en-US" sz="3200" i="1"/>
                              <m:t>/</m:t>
                            </m:r>
                            <m:r>
                              <a:rPr lang="en-US" sz="3200" i="1"/>
                              <m:t>𝑄</m:t>
                            </m:r>
                            <m:r>
                              <a:rPr lang="en-US" sz="3200" i="1"/>
                              <m:t>)</m:t>
                            </m:r>
                          </m:e>
                        </m:nary>
                      </m:den>
                    </m:f>
                  </m:oMath>
                </a14:m>
                <a:endParaRPr lang="en-US" sz="3200" dirty="0"/>
              </a:p>
              <a:p>
                <a:pPr algn="l" rtl="0"/>
                <a:r>
                  <a:rPr lang="en-US" sz="3200" dirty="0"/>
                  <a:t>˂ 0.2 m</a:t>
                </a:r>
                <a:r>
                  <a:rPr lang="en-US" sz="3200" baseline="30000" dirty="0"/>
                  <a:t>3</a:t>
                </a:r>
                <a:r>
                  <a:rPr lang="en-US" sz="3200" dirty="0"/>
                  <a:t>/min or   </a:t>
                </a:r>
                <a14:m>
                  <m:oMath xmlns:m="http://schemas.openxmlformats.org/officeDocument/2006/math">
                    <m:r>
                      <a:rPr lang="en-US" sz="3200" i="1"/>
                      <m:t>± </m:t>
                    </m:r>
                    <m:r>
                      <a:rPr lang="en-US" sz="3200" i="1"/>
                      <m:t>3</m:t>
                    </m:r>
                    <m:r>
                      <a:rPr lang="en-US" sz="3200" i="1"/>
                      <m:t> </m:t>
                    </m:r>
                    <m:r>
                      <a:rPr lang="en-US" sz="3200" i="1"/>
                      <m:t>𝑙</m:t>
                    </m:r>
                    <m:r>
                      <a:rPr lang="en-US" sz="3200" i="1"/>
                      <m:t>/</m:t>
                    </m:r>
                    <m:r>
                      <a:rPr lang="en-US" sz="3200" i="1"/>
                      <m:t>𝑠</m:t>
                    </m:r>
                  </m:oMath>
                </a14:m>
                <a:endParaRPr lang="en-US" sz="3200" dirty="0"/>
              </a:p>
              <a:p>
                <a:pPr algn="just">
                  <a:buNone/>
                </a:pPr>
                <a:endParaRPr lang="ar-IQ" sz="3200" dirty="0" smtClean="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55576" y="500042"/>
                <a:ext cx="7514006" cy="5738834"/>
              </a:xfrm>
              <a:blipFill rotWithShape="1">
                <a:blip r:embed="rId2"/>
                <a:stretch>
                  <a:fillRect l="-1784" t="-3188" r="-2028"/>
                </a:stretch>
              </a:blipFill>
            </p:spPr>
            <p:txBody>
              <a:bodyPr/>
              <a:lstStyle/>
              <a:p>
                <a:r>
                  <a:rPr lang="ar-IQ">
                    <a:noFill/>
                  </a:rPr>
                  <a:t> </a:t>
                </a:r>
              </a:p>
            </p:txBody>
          </p:sp>
        </mc:Fallback>
      </mc:AlternateContent>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marL="0" indent="0" algn="l" rtl="0">
              <a:buNone/>
            </a:pPr>
            <a:endParaRPr lang="en-US" sz="3600" dirty="0">
              <a:latin typeface="Times New Roman" pitchFamily="18" charset="0"/>
              <a:cs typeface="Times New Roman" pitchFamily="18" charset="0"/>
            </a:endParaRPr>
          </a:p>
          <a:p>
            <a:pPr algn="l">
              <a:buNone/>
            </a:pPr>
            <a:r>
              <a:rPr lang="en-US" sz="2800" b="1" dirty="0"/>
              <a:t>Example 1: </a:t>
            </a:r>
            <a:r>
              <a:rPr lang="en-US" sz="2800" dirty="0"/>
              <a:t>Water</a:t>
            </a:r>
            <a:r>
              <a:rPr lang="en-US" sz="2800" b="1" dirty="0"/>
              <a:t> </a:t>
            </a:r>
            <a:r>
              <a:rPr lang="en-US" sz="2800" dirty="0"/>
              <a:t>(ν= 1.1*10</a:t>
            </a:r>
            <a:r>
              <a:rPr lang="en-US" sz="2800" baseline="30000" dirty="0"/>
              <a:t>-5</a:t>
            </a:r>
            <a:r>
              <a:rPr lang="en-US" sz="2800" dirty="0"/>
              <a:t> ft</a:t>
            </a:r>
            <a:r>
              <a:rPr lang="en-US" sz="2800" baseline="30000" dirty="0"/>
              <a:t>2</a:t>
            </a:r>
            <a:r>
              <a:rPr lang="en-US" sz="2800" dirty="0"/>
              <a:t>/s) is pumped from one tank to another at rate 0.25 ft</a:t>
            </a:r>
            <a:r>
              <a:rPr lang="en-US" sz="2800" baseline="30000" dirty="0"/>
              <a:t>3</a:t>
            </a:r>
            <a:r>
              <a:rPr lang="en-US" sz="2800" dirty="0"/>
              <a:t>/s, the pipe has a length of 300 </a:t>
            </a:r>
            <a:r>
              <a:rPr lang="en-US" sz="2800" dirty="0" err="1"/>
              <a:t>ft</a:t>
            </a:r>
            <a:r>
              <a:rPr lang="en-US" sz="2800" dirty="0"/>
              <a:t> and dia.2 in, if the pump has an efficiency of 80%, find the horsepower that must be delivered by an electric motor to drive the pump?</a:t>
            </a:r>
          </a:p>
          <a:p>
            <a:pPr>
              <a:buNone/>
            </a:pP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77.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51" t="1815" r="9294" b="-146"/>
          <a:stretch/>
        </p:blipFill>
        <p:spPr bwMode="auto">
          <a:xfrm rot="16200000">
            <a:off x="4093677" y="2899213"/>
            <a:ext cx="2072005" cy="42837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764704"/>
            <a:ext cx="6196405" cy="3603812"/>
          </a:xfrm>
        </p:spPr>
        <p:txBody>
          <a:bodyPr>
            <a:noAutofit/>
          </a:bodyPr>
          <a:lstStyle/>
          <a:p>
            <a:pPr marL="0" indent="0">
              <a:buNone/>
            </a:pPr>
            <a:endParaRPr lang="ar-IQ" sz="1800" dirty="0" smtClean="0"/>
          </a:p>
          <a:p>
            <a:pPr algn="just" rtl="0"/>
            <a:endParaRPr lang="en-US" sz="2000" dirty="0">
              <a:latin typeface="Times New Roman" pitchFamily="18" charset="0"/>
              <a:cs typeface="Times New Roman" pitchFamily="18" charset="0"/>
            </a:endParaRPr>
          </a:p>
          <a:p>
            <a:endParaRPr lang="ar-IQ" sz="2000" dirty="0" smtClean="0"/>
          </a:p>
        </p:txBody>
      </p:sp>
      <mc:AlternateContent xmlns:mc="http://schemas.openxmlformats.org/markup-compatibility/2006">
        <mc:Choice xmlns:a14="http://schemas.microsoft.com/office/drawing/2010/main" Requires="a14">
          <p:sp>
            <p:nvSpPr>
              <p:cNvPr id="2" name="Rectangle 1"/>
              <p:cNvSpPr/>
              <p:nvPr/>
            </p:nvSpPr>
            <p:spPr>
              <a:xfrm>
                <a:off x="467544" y="764704"/>
                <a:ext cx="7776864" cy="6161623"/>
              </a:xfrm>
              <a:prstGeom prst="rect">
                <a:avLst/>
              </a:prstGeom>
            </p:spPr>
            <p:txBody>
              <a:bodyPr wrap="square">
                <a:spAutoFit/>
              </a:bodyPr>
              <a:lstStyle/>
              <a:p>
                <a:pPr rtl="0"/>
                <a:r>
                  <a:rPr lang="en-US" dirty="0"/>
                  <a:t>Energy eq. between 1 –2</a:t>
                </a:r>
              </a:p>
              <a:p>
                <a:pPr rtl="0"/>
                <a:r>
                  <a:rPr lang="en-US" dirty="0"/>
                  <a:t>Z</a:t>
                </a:r>
                <a:r>
                  <a:rPr lang="en-US" baseline="-25000" dirty="0"/>
                  <a:t>1</a:t>
                </a:r>
                <a:r>
                  <a:rPr lang="en-US" dirty="0"/>
                  <a:t>+</a:t>
                </a:r>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a:t>
                </a:r>
                <a:r>
                  <a:rPr lang="en-US" baseline="-25000" dirty="0"/>
                  <a:t> + </a:t>
                </a:r>
                <a:r>
                  <a:rPr lang="en-US" dirty="0" err="1"/>
                  <a:t>Hp</a:t>
                </a:r>
                <a:r>
                  <a:rPr lang="en-US" dirty="0"/>
                  <a:t> - </a:t>
                </a:r>
                <a14:m>
                  <m:oMath xmlns:m="http://schemas.openxmlformats.org/officeDocument/2006/math">
                    <m:r>
                      <a:rPr lang="en-US" i="1"/>
                      <m:t>𝑓</m:t>
                    </m:r>
                    <m:f>
                      <m:fPr>
                        <m:ctrlPr>
                          <a:rPr lang="en-US" i="1"/>
                        </m:ctrlPr>
                      </m:fPr>
                      <m:num>
                        <m:r>
                          <a:rPr lang="en-US" i="1"/>
                          <m:t>𝐿</m:t>
                        </m:r>
                      </m:num>
                      <m:den>
                        <m:r>
                          <a:rPr lang="en-US" i="1"/>
                          <m:t>𝐷</m:t>
                        </m:r>
                      </m:den>
                    </m:f>
                    <m:f>
                      <m:fPr>
                        <m:ctrlPr>
                          <a:rPr lang="en-US" i="1"/>
                        </m:ctrlPr>
                      </m:fPr>
                      <m:num>
                        <m:sSup>
                          <m:sSupPr>
                            <m:ctrlPr>
                              <a:rPr lang="en-US" i="1"/>
                            </m:ctrlPr>
                          </m:sSupPr>
                          <m:e>
                            <m:r>
                              <a:rPr lang="en-US" i="1"/>
                              <m:t>𝑣</m:t>
                            </m:r>
                          </m:e>
                          <m:sup>
                            <m:r>
                              <a:rPr lang="en-US" i="1"/>
                              <m:t>2</m:t>
                            </m:r>
                          </m:sup>
                        </m:sSup>
                      </m:num>
                      <m:den>
                        <m:r>
                          <a:rPr lang="en-US" i="1"/>
                          <m:t>2</m:t>
                        </m:r>
                        <m:r>
                          <a:rPr lang="en-US" i="1"/>
                          <m:t>𝑔</m:t>
                        </m:r>
                      </m:den>
                    </m:f>
                    <m:r>
                      <a:rPr lang="en-US" i="1"/>
                      <m:t>+</m:t>
                    </m:r>
                    <m:r>
                      <a:rPr lang="en-US" i="1"/>
                      <m:t>𝐾</m:t>
                    </m:r>
                    <m:sSub>
                      <m:sSubPr>
                        <m:ctrlPr>
                          <a:rPr lang="en-US" i="1"/>
                        </m:ctrlPr>
                      </m:sSubPr>
                      <m:e>
                        <m:r>
                          <a:rPr lang="en-US" i="1"/>
                          <m:t> </m:t>
                        </m:r>
                      </m:e>
                      <m:sub>
                        <m:r>
                          <a:rPr lang="en-US" i="1"/>
                          <m:t>𝐿</m:t>
                        </m:r>
                      </m:sub>
                    </m:sSub>
                    <m:f>
                      <m:fPr>
                        <m:ctrlPr>
                          <a:rPr lang="en-US" i="1"/>
                        </m:ctrlPr>
                      </m:fPr>
                      <m:num>
                        <m:r>
                          <a:rPr lang="en-US" i="1"/>
                          <m:t>𝑣</m:t>
                        </m:r>
                        <m:sSup>
                          <m:sSupPr>
                            <m:ctrlPr>
                              <a:rPr lang="en-US" i="1"/>
                            </m:ctrlPr>
                          </m:sSupPr>
                          <m:e>
                            <m:r>
                              <a:rPr lang="en-US" i="1"/>
                              <m:t> </m:t>
                            </m:r>
                          </m:e>
                          <m:sup>
                            <m:r>
                              <a:rPr lang="en-US" i="1"/>
                              <m:t>2</m:t>
                            </m:r>
                          </m:sup>
                        </m:sSup>
                      </m:num>
                      <m:den>
                        <m:r>
                          <a:rPr lang="en-US" i="1"/>
                          <m:t>2</m:t>
                        </m:r>
                        <m:r>
                          <a:rPr lang="en-US" i="1"/>
                          <m:t>𝑔</m:t>
                        </m:r>
                      </m:den>
                    </m:f>
                  </m:oMath>
                </a14:m>
                <a:r>
                  <a:rPr lang="en-US" dirty="0"/>
                  <a:t>  = Z</a:t>
                </a:r>
                <a:r>
                  <a:rPr lang="en-US" baseline="-25000" dirty="0"/>
                  <a:t>2 </a:t>
                </a:r>
                <a:r>
                  <a:rPr lang="en-US" dirty="0"/>
                  <a:t>+</a:t>
                </a:r>
                <a14:m>
                  <m:oMath xmlns:m="http://schemas.openxmlformats.org/officeDocument/2006/math">
                    <m:f>
                      <m:fPr>
                        <m:ctrlPr>
                          <a:rPr lang="en-US" i="1"/>
                        </m:ctrlPr>
                      </m:fPr>
                      <m:num>
                        <m:r>
                          <a:rPr lang="en-US" i="1"/>
                          <m:t>𝑣</m:t>
                        </m:r>
                        <m:sSup>
                          <m:sSupPr>
                            <m:ctrlPr>
                              <a:rPr lang="en-US" i="1"/>
                            </m:ctrlPr>
                          </m:sSupPr>
                          <m:e>
                            <m:r>
                              <a:rPr lang="en-US" i="1"/>
                              <m:t> </m:t>
                            </m:r>
                            <m:sSub>
                              <m:sSubPr>
                                <m:ctrlPr>
                                  <a:rPr lang="en-US" i="1"/>
                                </m:ctrlPr>
                              </m:sSubPr>
                              <m:e>
                                <m:r>
                                  <a:rPr lang="en-US" i="1"/>
                                  <m:t> </m:t>
                                </m:r>
                              </m:e>
                              <m:sub>
                                <m:r>
                                  <a:rPr lang="en-US" i="1"/>
                                  <m:t>2</m:t>
                                </m:r>
                              </m:sub>
                            </m:sSub>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r>
                  <a:rPr lang="en-US" dirty="0"/>
                  <a:t> </a:t>
                </a:r>
              </a:p>
              <a:p>
                <a:pPr rtl="0"/>
                <a:r>
                  <a:rPr lang="en-US" dirty="0"/>
                  <a:t>Z</a:t>
                </a:r>
                <a:r>
                  <a:rPr lang="en-US" baseline="-25000" dirty="0"/>
                  <a:t>1</a:t>
                </a:r>
                <a:r>
                  <a:rPr lang="en-US" dirty="0"/>
                  <a:t>+</a:t>
                </a:r>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a:t>
                </a:r>
                <a:r>
                  <a:rPr lang="en-US" baseline="-25000" dirty="0"/>
                  <a:t> + </a:t>
                </a:r>
                <a:r>
                  <a:rPr lang="en-US" dirty="0" err="1"/>
                  <a:t>Hp</a:t>
                </a:r>
                <a:r>
                  <a:rPr lang="en-US" dirty="0"/>
                  <a:t> - </a:t>
                </a:r>
                <a14:m>
                  <m:oMath xmlns:m="http://schemas.openxmlformats.org/officeDocument/2006/math">
                    <m:r>
                      <a:rPr lang="en-US" i="1"/>
                      <m:t> </m:t>
                    </m:r>
                    <m:r>
                      <a:rPr lang="en-US" i="1"/>
                      <m:t>𝐻</m:t>
                    </m:r>
                    <m:sSub>
                      <m:sSubPr>
                        <m:ctrlPr>
                          <a:rPr lang="en-US" i="1"/>
                        </m:ctrlPr>
                      </m:sSubPr>
                      <m:e>
                        <m:r>
                          <a:rPr lang="en-US" i="1"/>
                          <m:t> </m:t>
                        </m:r>
                      </m:e>
                      <m:sub>
                        <m:r>
                          <a:rPr lang="en-US" i="1"/>
                          <m:t>𝐿</m:t>
                        </m:r>
                      </m:sub>
                    </m:sSub>
                  </m:oMath>
                </a14:m>
                <a:r>
                  <a:rPr lang="en-US" dirty="0"/>
                  <a:t>  = Z</a:t>
                </a:r>
                <a:r>
                  <a:rPr lang="en-US" baseline="-25000" dirty="0"/>
                  <a:t>2 </a:t>
                </a:r>
                <a:r>
                  <a:rPr lang="en-US" dirty="0"/>
                  <a:t>+</a:t>
                </a:r>
                <a14:m>
                  <m:oMath xmlns:m="http://schemas.openxmlformats.org/officeDocument/2006/math">
                    <m:f>
                      <m:fPr>
                        <m:ctrlPr>
                          <a:rPr lang="en-US" i="1"/>
                        </m:ctrlPr>
                      </m:fPr>
                      <m:num>
                        <m:r>
                          <a:rPr lang="en-US" i="1"/>
                          <m:t>𝑣</m:t>
                        </m:r>
                        <m:sSup>
                          <m:sSupPr>
                            <m:ctrlPr>
                              <a:rPr lang="en-US" i="1"/>
                            </m:ctrlPr>
                          </m:sSupPr>
                          <m:e>
                            <m:r>
                              <a:rPr lang="en-US" i="1"/>
                              <m:t> </m:t>
                            </m:r>
                            <m:sSub>
                              <m:sSubPr>
                                <m:ctrlPr>
                                  <a:rPr lang="en-US" i="1"/>
                                </m:ctrlPr>
                              </m:sSubPr>
                              <m:e>
                                <m:r>
                                  <a:rPr lang="en-US" i="1"/>
                                  <m:t> </m:t>
                                </m:r>
                              </m:e>
                              <m:sub>
                                <m:r>
                                  <a:rPr lang="en-US" i="1"/>
                                  <m:t>2</m:t>
                                </m:r>
                              </m:sub>
                            </m:sSub>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r>
                  <a:rPr lang="en-US" dirty="0"/>
                  <a:t> </a:t>
                </a:r>
              </a:p>
              <a:p>
                <a:pPr rtl="0"/>
                <a:r>
                  <a:rPr lang="en-US" dirty="0"/>
                  <a:t>P1=P2=0</a:t>
                </a:r>
              </a:p>
              <a:p>
                <a:pPr rtl="0"/>
                <a:r>
                  <a:rPr lang="en-US" dirty="0"/>
                  <a:t>V1=V2=0</a:t>
                </a:r>
              </a:p>
              <a:p>
                <a:pPr rtl="0"/>
                <a:r>
                  <a:rPr lang="en-US" dirty="0" err="1"/>
                  <a:t>H</a:t>
                </a:r>
                <a:r>
                  <a:rPr lang="en-US" baseline="-25000" dirty="0" err="1"/>
                  <a:t>p</a:t>
                </a:r>
                <a:r>
                  <a:rPr lang="en-US" dirty="0"/>
                  <a:t>=(Z</a:t>
                </a:r>
                <a:r>
                  <a:rPr lang="en-US" baseline="-25000" dirty="0"/>
                  <a:t>2</a:t>
                </a:r>
                <a:r>
                  <a:rPr lang="en-US" dirty="0"/>
                  <a:t>-Z</a:t>
                </a:r>
                <a:r>
                  <a:rPr lang="en-US" baseline="-25000" dirty="0"/>
                  <a:t>1</a:t>
                </a:r>
                <a:r>
                  <a:rPr lang="en-US" dirty="0"/>
                  <a:t>)+H</a:t>
                </a:r>
                <a:r>
                  <a:rPr lang="en-US" baseline="-25000" dirty="0"/>
                  <a:t>L</a:t>
                </a:r>
                <a:endParaRPr lang="en-US" dirty="0"/>
              </a:p>
              <a:p>
                <a:pPr rtl="0"/>
                <a:r>
                  <a:rPr lang="en-US" dirty="0"/>
                  <a:t>H</a:t>
                </a:r>
                <a:r>
                  <a:rPr lang="en-US" baseline="-25000" dirty="0"/>
                  <a:t>L</a:t>
                </a:r>
                <a:r>
                  <a:rPr lang="en-US" dirty="0"/>
                  <a:t>=</a:t>
                </a:r>
                <a14:m>
                  <m:oMath xmlns:m="http://schemas.openxmlformats.org/officeDocument/2006/math">
                    <m:r>
                      <a:rPr lang="en-US"/>
                      <m:t>∑</m:t>
                    </m:r>
                    <m:r>
                      <a:rPr lang="en-US" i="1"/>
                      <m:t>𝑓</m:t>
                    </m:r>
                    <m:f>
                      <m:fPr>
                        <m:ctrlPr>
                          <a:rPr lang="en-US" i="1"/>
                        </m:ctrlPr>
                      </m:fPr>
                      <m:num>
                        <m:r>
                          <a:rPr lang="en-US" i="1"/>
                          <m:t>𝐿</m:t>
                        </m:r>
                      </m:num>
                      <m:den>
                        <m:r>
                          <a:rPr lang="en-US" i="1"/>
                          <m:t>𝐷</m:t>
                        </m:r>
                      </m:den>
                    </m:f>
                    <m:f>
                      <m:fPr>
                        <m:ctrlPr>
                          <a:rPr lang="en-US" i="1"/>
                        </m:ctrlPr>
                      </m:fPr>
                      <m:num>
                        <m:r>
                          <a:rPr lang="en-US" i="1"/>
                          <m:t>𝑣</m:t>
                        </m:r>
                        <m:sSup>
                          <m:sSupPr>
                            <m:ctrlPr>
                              <a:rPr lang="en-US" i="1"/>
                            </m:ctrlPr>
                          </m:sSupPr>
                          <m:e>
                            <m:r>
                              <a:rPr lang="en-US" i="1"/>
                              <m:t> </m:t>
                            </m:r>
                          </m:e>
                          <m:sup>
                            <m:r>
                              <a:rPr lang="en-US" i="1"/>
                              <m:t>2</m:t>
                            </m:r>
                          </m:sup>
                        </m:sSup>
                      </m:num>
                      <m:den>
                        <m:r>
                          <a:rPr lang="en-US" i="1"/>
                          <m:t>2</m:t>
                        </m:r>
                        <m:r>
                          <a:rPr lang="en-US" i="1"/>
                          <m:t>𝑔</m:t>
                        </m:r>
                      </m:den>
                    </m:f>
                    <m:r>
                      <a:rPr lang="en-US" i="1"/>
                      <m:t>+</m:t>
                    </m:r>
                    <m:nary>
                      <m:naryPr>
                        <m:chr m:val="∑"/>
                        <m:limLoc m:val="undOvr"/>
                        <m:subHide m:val="on"/>
                        <m:supHide m:val="on"/>
                        <m:ctrlPr>
                          <a:rPr lang="en-US" i="1"/>
                        </m:ctrlPr>
                      </m:naryPr>
                      <m:sub/>
                      <m:sup/>
                      <m:e>
                        <m:r>
                          <a:rPr lang="en-US" i="1"/>
                          <m:t>𝐾</m:t>
                        </m:r>
                        <m:f>
                          <m:fPr>
                            <m:ctrlPr>
                              <a:rPr lang="en-US" i="1"/>
                            </m:ctrlPr>
                          </m:fPr>
                          <m:num>
                            <m:r>
                              <a:rPr lang="en-US" i="1"/>
                              <m:t>𝑣</m:t>
                            </m:r>
                            <m:sSup>
                              <m:sSupPr>
                                <m:ctrlPr>
                                  <a:rPr lang="en-US" i="1"/>
                                </m:ctrlPr>
                              </m:sSupPr>
                              <m:e>
                                <m:r>
                                  <a:rPr lang="en-US" i="1"/>
                                  <m:t> </m:t>
                                </m:r>
                              </m:e>
                              <m:sup>
                                <m:r>
                                  <a:rPr lang="en-US" i="1"/>
                                  <m:t>2</m:t>
                                </m:r>
                              </m:sup>
                            </m:sSup>
                          </m:num>
                          <m:den>
                            <m:r>
                              <a:rPr lang="en-US" i="1"/>
                              <m:t>2</m:t>
                            </m:r>
                            <m:r>
                              <a:rPr lang="en-US" i="1"/>
                              <m:t>𝑔</m:t>
                            </m:r>
                          </m:den>
                        </m:f>
                      </m:e>
                    </m:nary>
                  </m:oMath>
                </a14:m>
                <a:r>
                  <a:rPr lang="en-US" dirty="0"/>
                  <a:t>  </a:t>
                </a:r>
              </a:p>
              <a:p>
                <a:pPr rtl="0"/>
                <a:r>
                  <a:rPr lang="en-US" dirty="0" err="1"/>
                  <a:t>H</a:t>
                </a:r>
                <a:r>
                  <a:rPr lang="en-US" baseline="-25000" dirty="0" err="1"/>
                  <a:t>p</a:t>
                </a:r>
                <a:r>
                  <a:rPr lang="en-US" dirty="0"/>
                  <a:t>=(Z</a:t>
                </a:r>
                <a:r>
                  <a:rPr lang="en-US" baseline="-25000" dirty="0"/>
                  <a:t>2</a:t>
                </a:r>
                <a:r>
                  <a:rPr lang="en-US" dirty="0"/>
                  <a:t>-Z</a:t>
                </a:r>
                <a:r>
                  <a:rPr lang="en-US" baseline="-25000" dirty="0"/>
                  <a:t>1</a:t>
                </a:r>
                <a:r>
                  <a:rPr lang="en-US" dirty="0"/>
                  <a:t>)+ </a:t>
                </a:r>
                <a14:m>
                  <m:oMath xmlns:m="http://schemas.openxmlformats.org/officeDocument/2006/math">
                    <m:r>
                      <a:rPr lang="en-US"/>
                      <m:t>∑</m:t>
                    </m:r>
                    <m:r>
                      <a:rPr lang="en-US" i="1"/>
                      <m:t>𝑓</m:t>
                    </m:r>
                    <m:f>
                      <m:fPr>
                        <m:ctrlPr>
                          <a:rPr lang="en-US" i="1"/>
                        </m:ctrlPr>
                      </m:fPr>
                      <m:num>
                        <m:r>
                          <a:rPr lang="en-US" i="1"/>
                          <m:t>𝐿</m:t>
                        </m:r>
                      </m:num>
                      <m:den>
                        <m:r>
                          <a:rPr lang="en-US" i="1"/>
                          <m:t>𝐷</m:t>
                        </m:r>
                      </m:den>
                    </m:f>
                    <m:f>
                      <m:fPr>
                        <m:ctrlPr>
                          <a:rPr lang="en-US" i="1"/>
                        </m:ctrlPr>
                      </m:fPr>
                      <m:num>
                        <m:r>
                          <a:rPr lang="en-US" i="1"/>
                          <m:t>𝑣</m:t>
                        </m:r>
                        <m:sSup>
                          <m:sSupPr>
                            <m:ctrlPr>
                              <a:rPr lang="en-US" i="1"/>
                            </m:ctrlPr>
                          </m:sSupPr>
                          <m:e>
                            <m:r>
                              <a:rPr lang="en-US" i="1"/>
                              <m:t> </m:t>
                            </m:r>
                          </m:e>
                          <m:sup>
                            <m:r>
                              <a:rPr lang="en-US" i="1"/>
                              <m:t>2</m:t>
                            </m:r>
                          </m:sup>
                        </m:sSup>
                      </m:num>
                      <m:den>
                        <m:r>
                          <a:rPr lang="en-US" i="1"/>
                          <m:t>2</m:t>
                        </m:r>
                        <m:r>
                          <a:rPr lang="en-US" i="1"/>
                          <m:t>𝑔</m:t>
                        </m:r>
                      </m:den>
                    </m:f>
                    <m:r>
                      <a:rPr lang="en-US" i="1"/>
                      <m:t>+</m:t>
                    </m:r>
                    <m:nary>
                      <m:naryPr>
                        <m:chr m:val="∑"/>
                        <m:limLoc m:val="undOvr"/>
                        <m:subHide m:val="on"/>
                        <m:supHide m:val="on"/>
                        <m:ctrlPr>
                          <a:rPr lang="en-US" i="1"/>
                        </m:ctrlPr>
                      </m:naryPr>
                      <m:sub/>
                      <m:sup/>
                      <m:e>
                        <m:r>
                          <a:rPr lang="en-US" i="1"/>
                          <m:t>𝐾</m:t>
                        </m:r>
                        <m:f>
                          <m:fPr>
                            <m:ctrlPr>
                              <a:rPr lang="en-US" i="1"/>
                            </m:ctrlPr>
                          </m:fPr>
                          <m:num>
                            <m:r>
                              <a:rPr lang="en-US" i="1"/>
                              <m:t>𝑣</m:t>
                            </m:r>
                            <m:sSup>
                              <m:sSupPr>
                                <m:ctrlPr>
                                  <a:rPr lang="en-US" i="1"/>
                                </m:ctrlPr>
                              </m:sSupPr>
                              <m:e>
                                <m:r>
                                  <a:rPr lang="en-US" i="1"/>
                                  <m:t> </m:t>
                                </m:r>
                              </m:e>
                              <m:sup>
                                <m:r>
                                  <a:rPr lang="en-US" i="1"/>
                                  <m:t>2</m:t>
                                </m:r>
                              </m:sup>
                            </m:sSup>
                          </m:num>
                          <m:den>
                            <m:r>
                              <a:rPr lang="en-US" i="1"/>
                              <m:t>2</m:t>
                            </m:r>
                            <m:r>
                              <a:rPr lang="en-US" i="1"/>
                              <m:t>𝑔</m:t>
                            </m:r>
                          </m:den>
                        </m:f>
                      </m:e>
                    </m:nary>
                  </m:oMath>
                </a14:m>
                <a:r>
                  <a:rPr lang="en-US" dirty="0"/>
                  <a:t>  </a:t>
                </a:r>
              </a:p>
              <a:p>
                <a:pPr rtl="0"/>
                <a:r>
                  <a:rPr lang="en-US" dirty="0"/>
                  <a:t>V=</a:t>
                </a:r>
                <a14:m>
                  <m:oMath xmlns:m="http://schemas.openxmlformats.org/officeDocument/2006/math">
                    <m:f>
                      <m:fPr>
                        <m:ctrlPr>
                          <a:rPr lang="en-US" i="1"/>
                        </m:ctrlPr>
                      </m:fPr>
                      <m:num>
                        <m:r>
                          <a:rPr lang="en-US" i="1"/>
                          <m:t>𝑄</m:t>
                        </m:r>
                      </m:num>
                      <m:den>
                        <m:r>
                          <a:rPr lang="en-US" i="1"/>
                          <m:t>𝐴</m:t>
                        </m:r>
                      </m:den>
                    </m:f>
                  </m:oMath>
                </a14:m>
                <a:r>
                  <a:rPr lang="en-US" dirty="0"/>
                  <a:t> =</a:t>
                </a:r>
                <a14:m>
                  <m:oMath xmlns:m="http://schemas.openxmlformats.org/officeDocument/2006/math">
                    <m:f>
                      <m:fPr>
                        <m:ctrlPr>
                          <a:rPr lang="en-US" i="1"/>
                        </m:ctrlPr>
                      </m:fPr>
                      <m:num>
                        <m:r>
                          <a:rPr lang="en-US" i="1"/>
                          <m:t>0</m:t>
                        </m:r>
                        <m:r>
                          <a:rPr lang="en-US" i="1"/>
                          <m:t>.</m:t>
                        </m:r>
                        <m:r>
                          <a:rPr lang="en-US" i="1"/>
                          <m:t>25</m:t>
                        </m:r>
                      </m:num>
                      <m:den>
                        <m:f>
                          <m:fPr>
                            <m:ctrlPr>
                              <a:rPr lang="en-US" i="1"/>
                            </m:ctrlPr>
                          </m:fPr>
                          <m:num>
                            <m:r>
                              <a:rPr lang="en-US" i="1"/>
                              <m:t>𝜋</m:t>
                            </m:r>
                          </m:num>
                          <m:den>
                            <m:r>
                              <a:rPr lang="en-US" i="1"/>
                              <m:t>4</m:t>
                            </m:r>
                          </m:den>
                        </m:f>
                        <m:r>
                          <a:rPr lang="en-US" i="1"/>
                          <m:t>(</m:t>
                        </m:r>
                        <m:f>
                          <m:fPr>
                            <m:ctrlPr>
                              <a:rPr lang="en-US" i="1"/>
                            </m:ctrlPr>
                          </m:fPr>
                          <m:num>
                            <m:r>
                              <a:rPr lang="en-US" i="1"/>
                              <m:t>2</m:t>
                            </m:r>
                          </m:num>
                          <m:den>
                            <m:r>
                              <a:rPr lang="en-US" i="1"/>
                              <m:t>12</m:t>
                            </m:r>
                            <m:r>
                              <a:rPr lang="en-US" i="1"/>
                              <m:t>  </m:t>
                            </m:r>
                          </m:den>
                        </m:f>
                        <m:r>
                          <a:rPr lang="en-US" i="1"/>
                          <m:t>)</m:t>
                        </m:r>
                        <m:sSup>
                          <m:sSupPr>
                            <m:ctrlPr>
                              <a:rPr lang="en-US" i="1"/>
                            </m:ctrlPr>
                          </m:sSupPr>
                          <m:e>
                            <m:r>
                              <a:rPr lang="en-US" i="1"/>
                              <m:t> </m:t>
                            </m:r>
                          </m:e>
                          <m:sup>
                            <m:r>
                              <a:rPr lang="en-US" i="1"/>
                              <m:t>2</m:t>
                            </m:r>
                          </m:sup>
                        </m:sSup>
                      </m:den>
                    </m:f>
                  </m:oMath>
                </a14:m>
                <a:r>
                  <a:rPr lang="en-US" dirty="0"/>
                  <a:t>=11.5 </a:t>
                </a:r>
                <a:r>
                  <a:rPr lang="en-US" dirty="0" err="1"/>
                  <a:t>ft</a:t>
                </a:r>
                <a:r>
                  <a:rPr lang="en-US" dirty="0"/>
                  <a:t>/s</a:t>
                </a:r>
              </a:p>
              <a:p>
                <a:pPr rtl="0"/>
                <a:r>
                  <a:rPr lang="en-US" dirty="0"/>
                  <a:t>R</a:t>
                </a:r>
                <a:r>
                  <a:rPr lang="en-US" baseline="-25000" dirty="0"/>
                  <a:t>e</a:t>
                </a:r>
                <a:r>
                  <a:rPr lang="en-US" dirty="0"/>
                  <a:t>= </a:t>
                </a:r>
                <a14:m>
                  <m:oMath xmlns:m="http://schemas.openxmlformats.org/officeDocument/2006/math">
                    <m:f>
                      <m:fPr>
                        <m:ctrlPr>
                          <a:rPr lang="en-US" i="1"/>
                        </m:ctrlPr>
                      </m:fPr>
                      <m:num>
                        <m:r>
                          <a:rPr lang="en-US" i="1"/>
                          <m:t>𝑣</m:t>
                        </m:r>
                        <m:r>
                          <a:rPr lang="en-US" i="1"/>
                          <m:t> </m:t>
                        </m:r>
                        <m:r>
                          <a:rPr lang="en-US" i="1"/>
                          <m:t>𝐷</m:t>
                        </m:r>
                      </m:num>
                      <m:den>
                        <m:r>
                          <a:rPr lang="en-US" i="1"/>
                          <m:t>𝜈</m:t>
                        </m:r>
                      </m:den>
                    </m:f>
                  </m:oMath>
                </a14:m>
                <a:r>
                  <a:rPr lang="en-US" dirty="0"/>
                  <a:t> =</a:t>
                </a:r>
                <a14:m>
                  <m:oMath xmlns:m="http://schemas.openxmlformats.org/officeDocument/2006/math">
                    <m:f>
                      <m:fPr>
                        <m:ctrlPr>
                          <a:rPr lang="en-US" i="1"/>
                        </m:ctrlPr>
                      </m:fPr>
                      <m:num>
                        <m:r>
                          <a:rPr lang="en-US" i="1"/>
                          <m:t>11</m:t>
                        </m:r>
                        <m:r>
                          <a:rPr lang="en-US" i="1"/>
                          <m:t>.</m:t>
                        </m:r>
                        <m:r>
                          <a:rPr lang="en-US" i="1"/>
                          <m:t>5</m:t>
                        </m:r>
                        <m:r>
                          <a:rPr lang="en-US" i="1"/>
                          <m:t>∗</m:t>
                        </m:r>
                        <m:r>
                          <a:rPr lang="en-US" i="1"/>
                          <m:t>2</m:t>
                        </m:r>
                        <m:r>
                          <a:rPr lang="en-US" i="1"/>
                          <m:t>/</m:t>
                        </m:r>
                        <m:r>
                          <a:rPr lang="en-US" i="1"/>
                          <m:t>12</m:t>
                        </m:r>
                      </m:num>
                      <m:den>
                        <m:r>
                          <a:rPr lang="en-US" i="1"/>
                          <m:t>1</m:t>
                        </m:r>
                        <m:r>
                          <a:rPr lang="en-US" i="1"/>
                          <m:t>.</m:t>
                        </m:r>
                        <m:r>
                          <a:rPr lang="en-US" i="1"/>
                          <m:t>1</m:t>
                        </m:r>
                        <m:r>
                          <a:rPr lang="en-US" i="1"/>
                          <m:t>∗</m:t>
                        </m:r>
                        <m:r>
                          <a:rPr lang="en-US" i="1"/>
                          <m:t>10</m:t>
                        </m:r>
                        <m:sSup>
                          <m:sSupPr>
                            <m:ctrlPr>
                              <a:rPr lang="en-US" i="1"/>
                            </m:ctrlPr>
                          </m:sSupPr>
                          <m:e>
                            <m:r>
                              <a:rPr lang="en-US" i="1"/>
                              <m:t> </m:t>
                            </m:r>
                          </m:e>
                          <m:sup>
                            <m:r>
                              <a:rPr lang="en-US" i="1"/>
                              <m:t>−</m:t>
                            </m:r>
                            <m:r>
                              <a:rPr lang="en-US" i="1"/>
                              <m:t>5</m:t>
                            </m:r>
                          </m:sup>
                        </m:sSup>
                      </m:den>
                    </m:f>
                  </m:oMath>
                </a14:m>
                <a:r>
                  <a:rPr lang="en-US" dirty="0"/>
                  <a:t> = 1.74*10</a:t>
                </a:r>
                <a:r>
                  <a:rPr lang="en-US" baseline="30000" dirty="0"/>
                  <a:t>5</a:t>
                </a:r>
                <a:endParaRPr lang="en-US" dirty="0"/>
              </a:p>
              <a:p>
                <a:pPr rtl="0"/>
                <a:r>
                  <a:rPr lang="en-US" dirty="0"/>
                  <a:t>The flow is turbulent table ,  ε= 0.00085 and the relative roughness is</a:t>
                </a:r>
              </a:p>
              <a:p>
                <a:pPr rtl="0"/>
                <a14:m>
                  <m:oMath xmlns:m="http://schemas.openxmlformats.org/officeDocument/2006/math">
                    <m:f>
                      <m:fPr>
                        <m:ctrlPr>
                          <a:rPr lang="en-US" i="1"/>
                        </m:ctrlPr>
                      </m:fPr>
                      <m:num>
                        <m:r>
                          <a:rPr lang="en-US" i="1"/>
                          <m:t>𝜀</m:t>
                        </m:r>
                      </m:num>
                      <m:den>
                        <m:r>
                          <a:rPr lang="en-US" i="1"/>
                          <m:t>𝐷</m:t>
                        </m:r>
                      </m:den>
                    </m:f>
                  </m:oMath>
                </a14:m>
                <a:r>
                  <a:rPr lang="en-US" dirty="0"/>
                  <a:t>= </a:t>
                </a:r>
                <a14:m>
                  <m:oMath xmlns:m="http://schemas.openxmlformats.org/officeDocument/2006/math">
                    <m:f>
                      <m:fPr>
                        <m:ctrlPr>
                          <a:rPr lang="en-US" i="1"/>
                        </m:ctrlPr>
                      </m:fPr>
                      <m:num>
                        <m:r>
                          <a:rPr lang="en-US" i="1"/>
                          <m:t>0</m:t>
                        </m:r>
                        <m:r>
                          <a:rPr lang="en-US" i="1"/>
                          <m:t>.</m:t>
                        </m:r>
                        <m:r>
                          <a:rPr lang="en-US" i="1"/>
                          <m:t>00085</m:t>
                        </m:r>
                      </m:num>
                      <m:den>
                        <m:r>
                          <a:rPr lang="en-US" i="1"/>
                          <m:t>2</m:t>
                        </m:r>
                        <m:r>
                          <a:rPr lang="en-US" i="1"/>
                          <m:t>/</m:t>
                        </m:r>
                        <m:r>
                          <a:rPr lang="en-US" i="1"/>
                          <m:t>12</m:t>
                        </m:r>
                      </m:den>
                    </m:f>
                  </m:oMath>
                </a14:m>
                <a:r>
                  <a:rPr lang="en-US" dirty="0"/>
                  <a:t> = 0.0051</a:t>
                </a:r>
              </a:p>
              <a:p>
                <a:pPr rtl="0"/>
                <a:r>
                  <a:rPr lang="en-US" dirty="0"/>
                  <a:t>From moody diagram f=0.031</a:t>
                </a:r>
              </a:p>
              <a:p>
                <a:pPr rtl="0"/>
                <a:r>
                  <a:rPr lang="en-US" dirty="0"/>
                  <a:t>Then ∑K=0.5+10+(2*0.75)+0.91+1=13.19</a:t>
                </a:r>
              </a:p>
              <a:p>
                <a:pPr rtl="0"/>
                <a:r>
                  <a:rPr lang="en-US" dirty="0" err="1"/>
                  <a:t>H</a:t>
                </a:r>
                <a:r>
                  <a:rPr lang="en-US" baseline="-25000" dirty="0" err="1"/>
                  <a:t>p</a:t>
                </a:r>
                <a:r>
                  <a:rPr lang="en-US" dirty="0"/>
                  <a:t>=50 + </a:t>
                </a:r>
                <a14:m>
                  <m:oMath xmlns:m="http://schemas.openxmlformats.org/officeDocument/2006/math">
                    <m:d>
                      <m:dPr>
                        <m:ctrlPr>
                          <a:rPr lang="en-US" i="1"/>
                        </m:ctrlPr>
                      </m:dPr>
                      <m:e>
                        <m:r>
                          <a:rPr lang="en-US" i="1"/>
                          <m:t>0</m:t>
                        </m:r>
                        <m:r>
                          <a:rPr lang="en-US" i="1"/>
                          <m:t>.</m:t>
                        </m:r>
                        <m:r>
                          <a:rPr lang="en-US" i="1"/>
                          <m:t>031</m:t>
                        </m:r>
                        <m:f>
                          <m:fPr>
                            <m:ctrlPr>
                              <a:rPr lang="en-US" i="1"/>
                            </m:ctrlPr>
                          </m:fPr>
                          <m:num>
                            <m:r>
                              <a:rPr lang="en-US" i="1"/>
                              <m:t>300</m:t>
                            </m:r>
                          </m:num>
                          <m:den>
                            <m:f>
                              <m:fPr>
                                <m:ctrlPr>
                                  <a:rPr lang="en-US" i="1"/>
                                </m:ctrlPr>
                              </m:fPr>
                              <m:num>
                                <m:r>
                                  <a:rPr lang="en-US" i="1"/>
                                  <m:t>2</m:t>
                                </m:r>
                              </m:num>
                              <m:den>
                                <m:r>
                                  <a:rPr lang="en-US" i="1"/>
                                  <m:t>12</m:t>
                                </m:r>
                              </m:den>
                            </m:f>
                          </m:den>
                        </m:f>
                        <m:r>
                          <a:rPr lang="en-US" i="1"/>
                          <m:t>+ </m:t>
                        </m:r>
                        <m:r>
                          <a:rPr lang="en-US" i="1"/>
                          <m:t>13</m:t>
                        </m:r>
                        <m:r>
                          <a:rPr lang="en-US" i="1"/>
                          <m:t>.</m:t>
                        </m:r>
                        <m:r>
                          <a:rPr lang="en-US" i="1"/>
                          <m:t>19</m:t>
                        </m:r>
                      </m:e>
                    </m:d>
                    <m:r>
                      <a:rPr lang="en-US" i="1"/>
                      <m:t>∗</m:t>
                    </m:r>
                    <m:f>
                      <m:fPr>
                        <m:ctrlPr>
                          <a:rPr lang="en-US" i="1"/>
                        </m:ctrlPr>
                      </m:fPr>
                      <m:num>
                        <m:r>
                          <a:rPr lang="en-US" i="1"/>
                          <m:t>11</m:t>
                        </m:r>
                        <m:r>
                          <a:rPr lang="en-US" i="1"/>
                          <m:t>.</m:t>
                        </m:r>
                        <m:r>
                          <a:rPr lang="en-US" i="1"/>
                          <m:t>5</m:t>
                        </m:r>
                        <m:sSup>
                          <m:sSupPr>
                            <m:ctrlPr>
                              <a:rPr lang="en-US" i="1"/>
                            </m:ctrlPr>
                          </m:sSupPr>
                          <m:e>
                            <m:r>
                              <a:rPr lang="en-US" i="1"/>
                              <m:t> </m:t>
                            </m:r>
                          </m:e>
                          <m:sup>
                            <m:r>
                              <a:rPr lang="en-US" i="1"/>
                              <m:t>2</m:t>
                            </m:r>
                          </m:sup>
                        </m:sSup>
                      </m:num>
                      <m:den>
                        <m:r>
                          <a:rPr lang="en-US" i="1"/>
                          <m:t>2</m:t>
                        </m:r>
                        <m:r>
                          <a:rPr lang="en-US" i="1"/>
                          <m:t>∗</m:t>
                        </m:r>
                        <m:r>
                          <a:rPr lang="en-US" i="1"/>
                          <m:t>32</m:t>
                        </m:r>
                        <m:r>
                          <a:rPr lang="en-US" i="1"/>
                          <m:t>.</m:t>
                        </m:r>
                        <m:r>
                          <a:rPr lang="en-US" i="1"/>
                          <m:t>2</m:t>
                        </m:r>
                      </m:den>
                    </m:f>
                  </m:oMath>
                </a14:m>
                <a:r>
                  <a:rPr lang="en-US" dirty="0"/>
                  <a:t>  = 191 </a:t>
                </a:r>
                <a:r>
                  <a:rPr lang="en-US" dirty="0" err="1"/>
                  <a:t>ft</a:t>
                </a:r>
                <a:endParaRPr lang="en-US" dirty="0"/>
              </a:p>
              <a:p>
                <a:r>
                  <a:rPr lang="en-US" dirty="0" err="1"/>
                  <a:t>H</a:t>
                </a:r>
                <a:r>
                  <a:rPr lang="en-US" baseline="-25000" dirty="0" err="1"/>
                  <a:t>p</a:t>
                </a:r>
                <a:r>
                  <a:rPr lang="en-US" dirty="0"/>
                  <a:t> =</a:t>
                </a:r>
                <a14:m>
                  <m:oMath xmlns:m="http://schemas.openxmlformats.org/officeDocument/2006/math">
                    <m:f>
                      <m:fPr>
                        <m:ctrlPr>
                          <a:rPr lang="en-US" i="1"/>
                        </m:ctrlPr>
                      </m:fPr>
                      <m:num>
                        <m:r>
                          <a:rPr lang="en-US" i="1"/>
                          <m:t>𝛾</m:t>
                        </m:r>
                        <m:r>
                          <a:rPr lang="en-US" i="1"/>
                          <m:t> </m:t>
                        </m:r>
                        <m:r>
                          <a:rPr lang="en-US" i="1"/>
                          <m:t>𝐻</m:t>
                        </m:r>
                        <m:r>
                          <a:rPr lang="en-US" i="1"/>
                          <m:t> </m:t>
                        </m:r>
                        <m:r>
                          <a:rPr lang="en-US" i="1"/>
                          <m:t>𝑄</m:t>
                        </m:r>
                      </m:num>
                      <m:den>
                        <m:r>
                          <a:rPr lang="en-US" i="1"/>
                          <m:t>550</m:t>
                        </m:r>
                      </m:den>
                    </m:f>
                    <m:r>
                      <a:rPr lang="en-US" i="1"/>
                      <m:t>=</m:t>
                    </m:r>
                    <m:f>
                      <m:fPr>
                        <m:ctrlPr>
                          <a:rPr lang="en-US" i="1"/>
                        </m:ctrlPr>
                      </m:fPr>
                      <m:num>
                        <m:r>
                          <a:rPr lang="en-US" i="1"/>
                          <m:t>62</m:t>
                        </m:r>
                        <m:r>
                          <a:rPr lang="en-US" i="1"/>
                          <m:t>.</m:t>
                        </m:r>
                        <m:r>
                          <a:rPr lang="en-US" i="1"/>
                          <m:t>4</m:t>
                        </m:r>
                        <m:r>
                          <a:rPr lang="en-US" i="1"/>
                          <m:t>∗</m:t>
                        </m:r>
                        <m:r>
                          <a:rPr lang="en-US" i="1"/>
                          <m:t>0</m:t>
                        </m:r>
                        <m:r>
                          <a:rPr lang="en-US" i="1"/>
                          <m:t>.</m:t>
                        </m:r>
                        <m:r>
                          <a:rPr lang="en-US" i="1"/>
                          <m:t>25</m:t>
                        </m:r>
                        <m:r>
                          <a:rPr lang="en-US" i="1"/>
                          <m:t>∗</m:t>
                        </m:r>
                        <m:r>
                          <a:rPr lang="en-US" i="1"/>
                          <m:t>191</m:t>
                        </m:r>
                      </m:num>
                      <m:den>
                        <m:r>
                          <a:rPr lang="en-US" i="1"/>
                          <m:t>550</m:t>
                        </m:r>
                      </m:den>
                    </m:f>
                  </m:oMath>
                </a14:m>
                <a:r>
                  <a:rPr lang="en-US" dirty="0"/>
                  <a:t> = 5.42 </a:t>
                </a:r>
                <a:r>
                  <a:rPr lang="en-US" dirty="0" err="1"/>
                  <a:t>hp</a:t>
                </a:r>
                <a:r>
                  <a:rPr lang="en-US" dirty="0"/>
                  <a:t>                   HP= </a:t>
                </a:r>
                <a14:m>
                  <m:oMath xmlns:m="http://schemas.openxmlformats.org/officeDocument/2006/math">
                    <m:f>
                      <m:fPr>
                        <m:ctrlPr>
                          <a:rPr lang="en-US" i="1"/>
                        </m:ctrlPr>
                      </m:fPr>
                      <m:num>
                        <m:r>
                          <a:rPr lang="en-US" i="1"/>
                          <m:t>5</m:t>
                        </m:r>
                        <m:r>
                          <a:rPr lang="en-US" i="1"/>
                          <m:t>.</m:t>
                        </m:r>
                        <m:r>
                          <a:rPr lang="en-US" i="1"/>
                          <m:t>42</m:t>
                        </m:r>
                      </m:num>
                      <m:den>
                        <m:r>
                          <a:rPr lang="en-US" i="1"/>
                          <m:t>0</m:t>
                        </m:r>
                        <m:r>
                          <a:rPr lang="en-US" i="1"/>
                          <m:t>.</m:t>
                        </m:r>
                        <m:r>
                          <a:rPr lang="en-US" i="1"/>
                          <m:t>8</m:t>
                        </m:r>
                      </m:den>
                    </m:f>
                  </m:oMath>
                </a14:m>
                <a:r>
                  <a:rPr lang="en-US" dirty="0"/>
                  <a:t>= 6.77 </a:t>
                </a:r>
                <a:r>
                  <a:rPr lang="en-US" dirty="0" err="1"/>
                  <a:t>hp</a:t>
                </a:r>
                <a:endParaRPr lang="ar-IQ" dirty="0"/>
              </a:p>
            </p:txBody>
          </p:sp>
        </mc:Choice>
        <mc:Fallback>
          <p:sp>
            <p:nvSpPr>
              <p:cNvPr id="2" name="Rectangle 1"/>
              <p:cNvSpPr>
                <a:spLocks noRot="1" noChangeAspect="1" noMove="1" noResize="1" noEditPoints="1" noAdjustHandles="1" noChangeArrowheads="1" noChangeShapeType="1" noTextEdit="1"/>
              </p:cNvSpPr>
              <p:nvPr/>
            </p:nvSpPr>
            <p:spPr>
              <a:xfrm>
                <a:off x="467544" y="764704"/>
                <a:ext cx="7776864" cy="6161623"/>
              </a:xfrm>
              <a:prstGeom prst="rect">
                <a:avLst/>
              </a:prstGeom>
              <a:blipFill rotWithShape="1">
                <a:blip r:embed="rId2"/>
                <a:stretch>
                  <a:fillRect t="-495" r="-784"/>
                </a:stretch>
              </a:blipFill>
            </p:spPr>
            <p:txBody>
              <a:bodyPr/>
              <a:lstStyle/>
              <a:p>
                <a:r>
                  <a:rPr lang="ar-IQ">
                    <a:noFill/>
                  </a:rPr>
                  <a:t> </a:t>
                </a:r>
              </a:p>
            </p:txBody>
          </p:sp>
        </mc:Fallback>
      </mc:AlternateContent>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5616" y="1772816"/>
            <a:ext cx="6696744" cy="461665"/>
          </a:xfrm>
          <a:prstGeom prst="rect">
            <a:avLst/>
          </a:prstGeom>
        </p:spPr>
        <p:txBody>
          <a:bodyPr wrap="square">
            <a:spAutoFit/>
          </a:bodyPr>
          <a:lstStyle/>
          <a:p>
            <a:pPr algn="just" rtl="0"/>
            <a:r>
              <a:rPr lang="en-US" sz="2400" u="sng"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 name="Rectangle 1"/>
          <p:cNvSpPr/>
          <p:nvPr/>
        </p:nvSpPr>
        <p:spPr>
          <a:xfrm>
            <a:off x="1005382" y="793375"/>
            <a:ext cx="7344816" cy="2062103"/>
          </a:xfrm>
          <a:prstGeom prst="rect">
            <a:avLst/>
          </a:prstGeom>
        </p:spPr>
        <p:txBody>
          <a:bodyPr wrap="square">
            <a:spAutoFit/>
          </a:bodyPr>
          <a:lstStyle/>
          <a:p>
            <a:pPr rtl="0"/>
            <a:r>
              <a:rPr lang="en-US" sz="3200" dirty="0"/>
              <a:t>Example 2: Determine the flow rate of water from the large reservoir (fig.4), ν= 1.21*10</a:t>
            </a:r>
            <a:r>
              <a:rPr lang="en-US" sz="3200" baseline="30000" dirty="0"/>
              <a:t>-5</a:t>
            </a:r>
            <a:r>
              <a:rPr lang="en-US" sz="3200" dirty="0"/>
              <a:t> ft</a:t>
            </a:r>
            <a:r>
              <a:rPr lang="en-US" sz="3200" baseline="30000" dirty="0"/>
              <a:t>2</a:t>
            </a:r>
            <a:r>
              <a:rPr lang="en-US" sz="3200" dirty="0"/>
              <a:t>/s, pipe long = 75 </a:t>
            </a:r>
            <a:r>
              <a:rPr lang="en-US" sz="3200" dirty="0" err="1"/>
              <a:t>ft</a:t>
            </a:r>
            <a:r>
              <a:rPr lang="en-US" sz="3200" dirty="0"/>
              <a:t> and dia.= 2 in, ε=0.00085 </a:t>
            </a:r>
            <a:r>
              <a:rPr lang="en-US" sz="3200" dirty="0" err="1"/>
              <a:t>ft</a:t>
            </a:r>
            <a:r>
              <a:rPr lang="en-US" sz="3200" dirty="0"/>
              <a:t>?</a:t>
            </a:r>
          </a:p>
        </p:txBody>
      </p:sp>
      <p:pic>
        <p:nvPicPr>
          <p:cNvPr id="7" name="Picture 6" descr="C:\Users\Nidaa\Desktop\88.jpg"/>
          <p:cNvPicPr/>
          <p:nvPr/>
        </p:nvPicPr>
        <p:blipFill rotWithShape="1">
          <a:blip r:embed="rId2">
            <a:extLst>
              <a:ext uri="{28A0092B-C50C-407E-A947-70E740481C1C}">
                <a14:useLocalDpi xmlns:a14="http://schemas.microsoft.com/office/drawing/2010/main" val="0"/>
              </a:ext>
            </a:extLst>
          </a:blip>
          <a:srcRect l="12" t="10194" r="12" b="58651"/>
          <a:stretch/>
        </p:blipFill>
        <p:spPr bwMode="auto">
          <a:xfrm>
            <a:off x="2339752" y="3212976"/>
            <a:ext cx="5256584" cy="2389624"/>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2223</TotalTime>
  <Words>1329</Words>
  <Application>Microsoft Office PowerPoint</Application>
  <PresentationFormat>On-screen Show (4:3)</PresentationFormat>
  <Paragraphs>146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 Fluid Mechanics Lectures 2nd year/2nd semister/2018-2019/Al-Mustansiriyah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cp:lastModifiedBy>
  <cp:revision>293</cp:revision>
  <dcterms:created xsi:type="dcterms:W3CDTF">2015-11-22T08:38:51Z</dcterms:created>
  <dcterms:modified xsi:type="dcterms:W3CDTF">2019-02-10T18:46:31Z</dcterms:modified>
</cp:coreProperties>
</file>