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8BA751-8622-41FB-B327-6126D945BD54}" type="datetimeFigureOut">
              <a:rPr lang="ar-IQ" smtClean="0"/>
              <a:pPr/>
              <a:t>17/02/1441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7CFCE2-3FF9-488E-873B-9488AE715A0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1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F994-6C2E-48DF-9E35-C688E26467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F994-6C2E-48DF-9E35-C688E26467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F994-6C2E-48DF-9E35-C688E26467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15399-9E89-4B57-8C69-9B294B3098EB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028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314-E352-4145-A0C4-3E1E04F55F18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8452-2A56-4BC6-8CD1-87A2E0B2D3ED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FD2D-E0B9-4C93-9D40-545289ADD5AB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5693-9DB4-47A7-9D78-AD078190B864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AA64-1122-4941-BC34-E1016CB04C8D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CD5C-1E94-4C3F-97BC-FF585BF16352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B7D-B42D-437F-9DFE-9B0CE5E43C23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0689-4D64-4D2E-A679-BA839232FEB8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059-B91D-4135-9770-AF418F2925D9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7FA4-AB21-4EE5-B339-AB729BEA9B65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6CE6-4FC5-4C2F-B8AA-23D7C77B65E3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7155-7240-44C3-B590-3B97B4006D07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microsoft.com/office/2007/relationships/hdphoto" Target="../media/hdphoto2.wdp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3.wdp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2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9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10" Type="http://schemas.openxmlformats.org/officeDocument/2006/relationships/image" Target="../media/image75.png"/><Relationship Id="rId4" Type="http://schemas.microsoft.com/office/2007/relationships/hdphoto" Target="../media/hdphoto4.wdp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5" Type="http://schemas.openxmlformats.org/officeDocument/2006/relationships/image" Target="../media/image77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52400"/>
                <a:ext cx="8458200" cy="6270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2- PIPE </a:t>
                </a:r>
                <a:r>
                  <a:rPr lang="en-US" sz="2400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FLOW </a:t>
                </a:r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PROBLEMS</a:t>
                </a:r>
              </a:p>
              <a:p>
                <a:endParaRPr lang="en-US" sz="2400" b="1" u="sng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 pipe flow, there are three types of problems pertaining to determination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of: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nodal head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b) the discharge through a pipe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link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(c) the pipe diameter.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Problems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2.1-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Nodal Head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Problem</a:t>
                </a:r>
              </a:p>
              <a:p>
                <a:endParaRPr lang="en-US" sz="2000" b="1" i="1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 the nodal head problem, the known quantities are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L, D, </a:t>
                </a:r>
                <a:r>
                  <a:rPr lang="en-US" sz="20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hL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Q, </a:t>
                </a:r>
                <a:r>
                  <a:rPr lang="el-GR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en-US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l-GR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υ</a:t>
                </a:r>
                <a:r>
                  <a:rPr lang="en-US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0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kf</a:t>
                </a:r>
                <a:r>
                  <a:rPr lang="en-US" sz="2000" b="1" i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So, 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nodal head h2 (as shown in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Figure )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is obtained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as: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                   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𝑉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𝑉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𝑓𝐿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"/>
                <a:ext cx="8458200" cy="627062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54" t="-777" b="-77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5410200" y="4191000"/>
            <a:ext cx="3581400" cy="2514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709"/>
            <a:ext cx="9143999" cy="193899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Example 5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For a given parallel pipe arrangement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below,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calculate equivalent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pipe diameter and corresponding flow. Assume Darcy–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Weisbach’s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friction factor f = 0.02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neglect entry and exit (minor) losses. Length of equivalent pipe can be assumed as 500 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2743200" y="4038600"/>
            <a:ext cx="6300581" cy="2722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710" y="2217049"/>
                <a:ext cx="9123217" cy="1481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b>
                    </m:sSub>
                    <m:r>
                      <a:rPr lang="en-US" sz="22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2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2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𝒆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.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𝑫𝒊</m:t>
                                    </m:r>
                                  </m:e>
                                  <m:sup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.</m:t>
                                    </m:r>
                                    <m:r>
                                      <a:rPr lang="en-US" sz="22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  <m:r>
                      <a:rPr lang="en-US" sz="22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500</m:t>
                                        </m:r>
                                      </m:num>
                                      <m:den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700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25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500</m:t>
                                        </m:r>
                                      </m:num>
                                      <m:den>
                                        <m:r>
                                          <a:rPr lang="en-US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600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283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𝑸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𝑫𝒆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𝒈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𝟖</m:t>
                                </m:r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𝒇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283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9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81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×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283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×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×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02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×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500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210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" y="2217049"/>
                <a:ext cx="9123217" cy="14814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70" r="-735" b="-41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1" y="187204"/>
                <a:ext cx="899160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Example 6: Graph the energy line and hydraulic grade line and calculate the discharge in the pipe shown in figure.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 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𝟖𝟓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𝐦𝐦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87204"/>
                <a:ext cx="8991600" cy="830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17" t="-5882" r="-1898" b="-1617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4238044" y="3046410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275 m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0.9 m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282075"/>
            <a:ext cx="6511563" cy="1994525"/>
            <a:chOff x="685800" y="1282075"/>
            <a:chExt cx="6511563" cy="199452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" y="1524000"/>
              <a:ext cx="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5800" y="23622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600200" y="1524000"/>
              <a:ext cx="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5800" y="16764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90600" y="1752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0600" y="1828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0200" y="2209800"/>
              <a:ext cx="1219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0" y="2362200"/>
              <a:ext cx="12319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Connector 18"/>
            <p:cNvCxnSpPr>
              <a:endCxn id="1026" idx="3"/>
            </p:cNvCxnSpPr>
            <p:nvPr/>
          </p:nvCxnSpPr>
          <p:spPr>
            <a:xfrm>
              <a:off x="2819400" y="2438400"/>
              <a:ext cx="0" cy="46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2560637"/>
              <a:ext cx="0" cy="46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26" idx="3"/>
            </p:cNvCxnSpPr>
            <p:nvPr/>
          </p:nvCxnSpPr>
          <p:spPr>
            <a:xfrm>
              <a:off x="2819400" y="2484438"/>
              <a:ext cx="990600" cy="258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19400" y="2569368"/>
              <a:ext cx="990600" cy="258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810000" y="2667000"/>
              <a:ext cx="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810000" y="2828130"/>
              <a:ext cx="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10000" y="2667000"/>
              <a:ext cx="1524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10000" y="2894010"/>
              <a:ext cx="1524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334000" y="2069306"/>
              <a:ext cx="0" cy="902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334000" y="3198810"/>
              <a:ext cx="0" cy="77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34000" y="32766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248400" y="2088285"/>
              <a:ext cx="0" cy="11883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0" y="24384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638800" y="2514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595937" y="2484438"/>
              <a:ext cx="2714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87500" y="1676400"/>
              <a:ext cx="42037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753100" y="1676400"/>
              <a:ext cx="0" cy="7810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026" idx="3"/>
            </p:cNvCxnSpPr>
            <p:nvPr/>
          </p:nvCxnSpPr>
          <p:spPr>
            <a:xfrm flipV="1">
              <a:off x="2819400" y="1676400"/>
              <a:ext cx="0" cy="8080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810000" y="1676400"/>
              <a:ext cx="0" cy="9906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00200" y="1752600"/>
              <a:ext cx="12192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>
              <a:off x="1600200" y="1943100"/>
              <a:ext cx="1219200" cy="1373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2819400" y="1912540"/>
              <a:ext cx="990600" cy="1373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>
              <a:off x="2833436" y="2173801"/>
              <a:ext cx="990600" cy="1524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3810000" y="2133600"/>
              <a:ext cx="1524000" cy="190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>
              <a:off x="3810000" y="2209800"/>
              <a:ext cx="1524000" cy="2286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3" name="TextBox 1042"/>
            <p:cNvSpPr txBox="1"/>
            <p:nvPr/>
          </p:nvSpPr>
          <p:spPr>
            <a:xfrm>
              <a:off x="2133600" y="1517252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</a:rPr>
                <a:t>E.L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1861593" y="1919008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</a:rPr>
                <a:t>H.G.L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045" name="TextBox 1044"/>
            <p:cNvSpPr txBox="1"/>
            <p:nvPr/>
          </p:nvSpPr>
          <p:spPr>
            <a:xfrm>
              <a:off x="2018719" y="1288622"/>
              <a:ext cx="1475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rgbClr val="002060"/>
                  </a:solidFill>
                </a:defRPr>
              </a:lvl1pPr>
            </a:lstStyle>
            <a:p>
              <a:r>
                <a:rPr lang="en-US" dirty="0"/>
                <a:t>Entrance loss</a:t>
              </a:r>
            </a:p>
          </p:txBody>
        </p:sp>
        <p:cxnSp>
          <p:nvCxnSpPr>
            <p:cNvPr id="1047" name="Straight Arrow Connector 1046"/>
            <p:cNvCxnSpPr>
              <a:stCxn id="1045" idx="1"/>
            </p:cNvCxnSpPr>
            <p:nvPr/>
          </p:nvCxnSpPr>
          <p:spPr>
            <a:xfrm flipH="1">
              <a:off x="1600201" y="1457899"/>
              <a:ext cx="418518" cy="294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819400" y="1591565"/>
              <a:ext cx="418519" cy="294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flipV="1">
              <a:off x="3237919" y="1517252"/>
              <a:ext cx="419681" cy="7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0" name="TextBox 1049"/>
            <p:cNvSpPr txBox="1"/>
            <p:nvPr/>
          </p:nvSpPr>
          <p:spPr>
            <a:xfrm>
              <a:off x="3581400" y="1294274"/>
              <a:ext cx="1778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Contraction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srgbClr val="002060"/>
                  </a:solidFill>
                </a:rPr>
                <a:t>loss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3810000" y="1819275"/>
              <a:ext cx="418519" cy="2947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flipV="1">
              <a:off x="4228518" y="1609767"/>
              <a:ext cx="1719845" cy="205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3" name="TextBox 1052"/>
            <p:cNvSpPr txBox="1"/>
            <p:nvPr/>
          </p:nvSpPr>
          <p:spPr>
            <a:xfrm>
              <a:off x="5350383" y="1282075"/>
              <a:ext cx="1846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1600" dirty="0">
                  <a:solidFill>
                    <a:srgbClr val="002060"/>
                  </a:solidFill>
                </a:rPr>
                <a:t>Enlargement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loss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054" name="TextBox 1053"/>
            <p:cNvSpPr txBox="1"/>
            <p:nvPr/>
          </p:nvSpPr>
          <p:spPr>
            <a:xfrm>
              <a:off x="5788132" y="1833146"/>
              <a:ext cx="1231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2060"/>
                  </a:solidFill>
                </a:rPr>
                <a:t>hL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= 9.15 m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09459" y="2461419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153 m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</a:rPr>
                <a:t>0.6 m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40539" y="2658629"/>
              <a:ext cx="774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244 m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</a:rPr>
                <a:t>0.3 m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82485" y="1833146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Exit loss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5334000" y="2257562"/>
              <a:ext cx="261937" cy="1046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5104830" y="2088285"/>
              <a:ext cx="491107" cy="169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201827" y="3658577"/>
                <a:ext cx="31469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     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27" y="3658577"/>
                <a:ext cx="3146952" cy="83099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907" t="-5882" r="-3488" b="-1617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852923" y="4004320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0.02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9766" y="4724400"/>
                <a:ext cx="4609275" cy="728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9.15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6" y="4724400"/>
                <a:ext cx="4609275" cy="728276"/>
              </a:xfrm>
              <a:prstGeom prst="rect">
                <a:avLst/>
              </a:prstGeom>
              <a:blipFill rotWithShape="1">
                <a:blip r:embed="rId6"/>
                <a:stretch>
                  <a:fillRect l="-198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68065" y="5646192"/>
                <a:ext cx="531786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9.15 = 3.252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165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933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+0.77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5" y="5646192"/>
                <a:ext cx="5317866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1835" t="-10390" b="-2727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878010" y="6218566"/>
                <a:ext cx="297491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Q = 0.232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10" y="6218566"/>
                <a:ext cx="2974913" cy="470000"/>
              </a:xfrm>
              <a:prstGeom prst="rect">
                <a:avLst/>
              </a:prstGeom>
              <a:blipFill rotWithShape="1">
                <a:blip r:embed="rId8"/>
                <a:stretch>
                  <a:fillRect l="-3074" t="-10390" b="-2727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095909" y="6449398"/>
            <a:ext cx="5797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 animBg="1"/>
      <p:bldP spid="83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590800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0.022, 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0.026 ,  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0.0204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46568" y="3954107"/>
                <a:ext cx="2363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</a:rPr>
                  <a:t>Q = 0.204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68" y="3954107"/>
                <a:ext cx="2363404" cy="461665"/>
              </a:xfrm>
              <a:prstGeom prst="rect">
                <a:avLst/>
              </a:prstGeom>
              <a:blipFill>
                <a:blip r:embed="rId4" cstate="print"/>
                <a:stretch>
                  <a:fillRect l="-3866" t="-10667" b="-30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084864" y="4195465"/>
            <a:ext cx="549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6366" y="5368501"/>
            <a:ext cx="4269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0.022,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0.026, 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0.0205 </a:t>
            </a:r>
          </a:p>
          <a:p>
            <a:r>
              <a:rPr lang="en-US" sz="2400" dirty="0" smtClean="0"/>
              <a:t>                  Say ok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5033" y="6255657"/>
                <a:ext cx="42998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</a:rPr>
                  <a:t>So, Consider Q = 0.204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033" y="6255657"/>
                <a:ext cx="429983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270" t="-10526" b="-2894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14400" y="527934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/>
              <a:t>For checking calculate f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 , f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 and f</a:t>
            </a:r>
            <a:r>
              <a:rPr lang="en-US" sz="2400" b="1" i="1" baseline="-25000" dirty="0" smtClean="0"/>
              <a:t>3  </a:t>
            </a:r>
            <a:r>
              <a:rPr lang="en-US" sz="2400" b="1" i="1" dirty="0"/>
              <a:t>From</a:t>
            </a:r>
            <a:r>
              <a:rPr lang="en-US" sz="2400" b="1" i="1" dirty="0" smtClean="0"/>
              <a:t> Eq. 1</a:t>
            </a:r>
            <a:endParaRPr lang="en-US" sz="2400" b="1" i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4636078"/>
            <a:ext cx="77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/>
              <a:t>Next, for checking calculate f</a:t>
            </a:r>
            <a:r>
              <a:rPr lang="en-US" sz="2400" b="1" i="1" baseline="-25000" dirty="0" smtClean="0"/>
              <a:t>1</a:t>
            </a:r>
            <a:r>
              <a:rPr lang="en-US" sz="2400" b="1" i="1" dirty="0" smtClean="0"/>
              <a:t> , f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 and f</a:t>
            </a:r>
            <a:r>
              <a:rPr lang="en-US" sz="2400" b="1" i="1" baseline="-25000" dirty="0" smtClean="0"/>
              <a:t>3  </a:t>
            </a:r>
            <a:r>
              <a:rPr lang="en-US" sz="2400" b="1" i="1" dirty="0"/>
              <a:t>From</a:t>
            </a:r>
            <a:r>
              <a:rPr lang="en-US" sz="2400" b="1" i="1" dirty="0" smtClean="0"/>
              <a:t> Eq. 1</a:t>
            </a:r>
            <a:endParaRPr lang="en-US" sz="2400" b="1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7487" y="3115995"/>
                <a:ext cx="4609275" cy="728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9.15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g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g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g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87" y="3115995"/>
                <a:ext cx="4609275" cy="728276"/>
              </a:xfrm>
              <a:prstGeom prst="rect">
                <a:avLst/>
              </a:prstGeom>
              <a:blipFill rotWithShape="1">
                <a:blip r:embed="rId6"/>
                <a:stretch>
                  <a:fillRect l="-211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4015" y="1219200"/>
                <a:ext cx="8305800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325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∈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618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Ʋ 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𝐷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𝑄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Cambria Math"/>
                    <a:ea typeface="Cambria Math"/>
                    <a:cs typeface="Times New Roman" pitchFamily="18" charset="0"/>
                  </a:rPr>
                  <a:t>--------------(1)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5" y="1219200"/>
                <a:ext cx="8305800" cy="843885"/>
              </a:xfrm>
              <a:prstGeom prst="rect">
                <a:avLst/>
              </a:prstGeom>
              <a:blipFill rotWithShape="1">
                <a:blip r:embed="rId7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3964632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/>
                  <a:t>9.15=3.577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+ 215.714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+ 0.785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endParaRPr lang="ar-IQ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64632"/>
                <a:ext cx="533400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714" t="-11842" b="-2894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6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3074133"/>
                <a:ext cx="8305800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325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𝑙𝑛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∈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 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618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Ʋ 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𝐷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𝑄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0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.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>
                    <a:latin typeface="Cambria Math"/>
                    <a:ea typeface="Cambria Math"/>
                    <a:cs typeface="Times New Roman" pitchFamily="18" charset="0"/>
                  </a:rPr>
                  <a:t> -------  </a:t>
                </a:r>
                <a:r>
                  <a:rPr lang="en-US" i="1" dirty="0" smtClean="0">
                    <a:latin typeface="Cambria Math"/>
                    <a:ea typeface="Cambria Math"/>
                    <a:cs typeface="Times New Roman" pitchFamily="18" charset="0"/>
                  </a:rPr>
                  <a:t>(B)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74133"/>
                <a:ext cx="8305800" cy="84388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1461" y="6125823"/>
                <a:ext cx="45034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</a:rPr>
                  <a:t> So, consider Q = 0.2088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461" y="6125823"/>
                <a:ext cx="4503412" cy="461665"/>
              </a:xfrm>
              <a:prstGeom prst="rect">
                <a:avLst/>
              </a:prstGeom>
              <a:blipFill>
                <a:blip r:embed="rId3" cstate="print"/>
                <a:stretch>
                  <a:fillRect l="-271" t="-10526" b="-2894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1000" y="670975"/>
                <a:ext cx="8915400" cy="2403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𝐷𝑖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153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244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275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153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6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244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275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9</m:t>
                                        </m:r>
                                      </m:e>
                                      <m:sup>
                                        <m:r>
                                          <a:rPr lang="en-US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0.3656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𝑓𝐿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9.15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672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3656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15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8500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796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𝑓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000" i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            Or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9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8500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796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  -------  (A)</a:t>
                </a:r>
                <a:endParaRPr lang="en-US" sz="2000" i="1" dirty="0">
                  <a:solidFill>
                    <a:schemeClr val="tx1"/>
                  </a:solidFill>
                  <a:latin typeface="Cambria Math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70975"/>
                <a:ext cx="8915400" cy="240315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5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37902"/>
              </p:ext>
            </p:extLst>
          </p:nvPr>
        </p:nvGraphicFramePr>
        <p:xfrm>
          <a:off x="838200" y="4191000"/>
          <a:ext cx="7543800" cy="1820499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1836441">
                  <a:extLst>
                    <a:ext uri="{9D8B030D-6E8A-4147-A177-3AD203B41FA5}">
                      <a16:colId xmlns:a16="http://schemas.microsoft.com/office/drawing/2014/main" xmlns="" val="1618832866"/>
                    </a:ext>
                  </a:extLst>
                </a:gridCol>
                <a:gridCol w="1769294">
                  <a:extLst>
                    <a:ext uri="{9D8B030D-6E8A-4147-A177-3AD203B41FA5}">
                      <a16:colId xmlns:a16="http://schemas.microsoft.com/office/drawing/2014/main" xmlns="" val="1732483588"/>
                    </a:ext>
                  </a:extLst>
                </a:gridCol>
                <a:gridCol w="1707624">
                  <a:extLst>
                    <a:ext uri="{9D8B030D-6E8A-4147-A177-3AD203B41FA5}">
                      <a16:colId xmlns:a16="http://schemas.microsoft.com/office/drawing/2014/main" xmlns="" val="2421306832"/>
                    </a:ext>
                  </a:extLst>
                </a:gridCol>
                <a:gridCol w="1500586">
                  <a:extLst>
                    <a:ext uri="{9D8B030D-6E8A-4147-A177-3AD203B41FA5}">
                      <a16:colId xmlns:a16="http://schemas.microsoft.com/office/drawing/2014/main" xmlns="" val="1839760857"/>
                    </a:ext>
                  </a:extLst>
                </a:gridCol>
                <a:gridCol w="729855">
                  <a:extLst>
                    <a:ext uri="{9D8B030D-6E8A-4147-A177-3AD203B41FA5}">
                      <a16:colId xmlns:a16="http://schemas.microsoft.com/office/drawing/2014/main" xmlns="" val="206714175"/>
                    </a:ext>
                  </a:extLst>
                </a:gridCol>
              </a:tblGrid>
              <a:tr h="70797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Remark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Calculated   f from </a:t>
                      </a:r>
                      <a:r>
                        <a:rPr lang="en-US" dirty="0" err="1" smtClean="0"/>
                        <a:t>Eq.B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 from </a:t>
                      </a:r>
                      <a:r>
                        <a:rPr lang="en-US" dirty="0" err="1" smtClean="0"/>
                        <a:t>Eq.A</a:t>
                      </a:r>
                      <a:endParaRPr lang="ar-IQ" dirty="0" smtClean="0"/>
                    </a:p>
                    <a:p>
                      <a:pPr algn="ctr"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Assumed  f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It.</a:t>
                      </a:r>
                      <a:r>
                        <a:rPr lang="en-US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41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Use f= 0.02467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0.02467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0.2320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0.02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ar-IQ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70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Use f= 0.0247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0.02470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0.2089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0.02467</a:t>
                      </a:r>
                      <a:endParaRPr lang="ar-IQ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IQ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673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Ok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0.0247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0.2088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0.02470</a:t>
                      </a:r>
                      <a:endParaRPr lang="ar-IQ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ar-IQ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92795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155373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u="sng" dirty="0"/>
              <a:t>Another Solution :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3- Branch Piping </a:t>
            </a:r>
            <a:endParaRPr lang="ar-IQ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371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cs typeface="+mj-cs"/>
              </a:rPr>
              <a:t>Branching network illustrated in Figure below is made of three elements connected to a single junction. In contrast to parallel system , no closed loops exist. </a:t>
            </a:r>
          </a:p>
          <a:p>
            <a:pPr algn="just"/>
            <a:endParaRPr lang="en-US" sz="2000" dirty="0" smtClean="0">
              <a:cs typeface="+mj-cs"/>
            </a:endParaRPr>
          </a:p>
          <a:p>
            <a:pPr algn="just"/>
            <a:endParaRPr lang="ar-IQ" sz="2000" dirty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-10000" contrast="12000"/>
          </a:blip>
          <a:srcRect l="9931" t="7974" r="9517" b="6473"/>
          <a:stretch>
            <a:fillRect/>
          </a:stretch>
        </p:blipFill>
        <p:spPr bwMode="auto">
          <a:xfrm>
            <a:off x="2819400" y="17526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38400" y="6096000"/>
            <a:ext cx="6477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cs typeface="+mj-cs"/>
              </a:rPr>
              <a:t>Figure: Branch piping systems: (a) gravity flow; (b) pump driven flow</a:t>
            </a:r>
            <a:endParaRPr lang="ar-IQ" sz="1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911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676"/>
            <a:ext cx="8991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/>
              <a:t>Example: 7</a:t>
            </a:r>
          </a:p>
          <a:p>
            <a:pPr algn="just"/>
            <a:r>
              <a:rPr lang="en-US" sz="2200" b="1" i="1" dirty="0" smtClean="0"/>
              <a:t>The following figure shows three reservoirs connected by pipes. Each pipe is 300 mm in diameter and 1500 m long. Assume f = 0.01 for each pipe, find the discharge in each pipe.</a:t>
            </a:r>
          </a:p>
          <a:p>
            <a:pPr algn="just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456063" y="2747935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30 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57200" y="4222376"/>
                <a:ext cx="8257325" cy="884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For pipe 1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40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1500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81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000" b="1" i="1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b="1" i="1" dirty="0">
                        <a:solidFill>
                          <a:schemeClr val="tx1"/>
                        </a:solidFill>
                      </a:rPr>
                      <m:t>1 </m:t>
                    </m:r>
                    <m:r>
                      <m:rPr>
                        <m:nor/>
                      </m:rPr>
                      <a:rPr lang="en-US" sz="2000" b="1" i="1" dirty="0">
                        <a:solidFill>
                          <a:schemeClr val="tx1"/>
                        </a:solidFill>
                      </a:rPr>
                      <m:t>= </m:t>
                    </m:r>
                    <m:r>
                      <m:rPr>
                        <m:nor/>
                      </m:rPr>
                      <a:rPr lang="en-US" sz="2000" b="1" i="1" dirty="0">
                        <a:solidFill>
                          <a:schemeClr val="tx1"/>
                        </a:solidFill>
                      </a:rPr>
                      <m:t>0.28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22376"/>
                <a:ext cx="8257325" cy="8845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590" r="-443" b="-1034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9733" y="5079290"/>
                <a:ext cx="8486169" cy="899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</a:rPr>
                          <m:t>For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</a:rPr>
                          <m:t>pipe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i="1" dirty="0">
                            <a:solidFill>
                              <a:schemeClr val="tx1"/>
                            </a:solidFill>
                          </a:rPr>
                          <m:t>3  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𝑸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15 =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𝟏𝟓𝟎𝟎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</a:rPr>
                      <m:t>3 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</a:rPr>
                      <m:t>= 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</a:rPr>
                      <m:t>0.171 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33" y="5079290"/>
                <a:ext cx="8486169" cy="89941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75" r="-575" b="-94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0941" y="5987950"/>
            <a:ext cx="873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Q1 ≠ Q3 and Q1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Q3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a direction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flow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be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to reservoir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2" name="Picture 41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1" t="31478" r="47808" b="40899"/>
          <a:stretch/>
        </p:blipFill>
        <p:spPr bwMode="auto">
          <a:xfrm>
            <a:off x="4343400" y="1600200"/>
            <a:ext cx="4489204" cy="2362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19733" y="1912693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3" grpId="0" animBg="1"/>
      <p:bldP spid="13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046" y="135871"/>
            <a:ext cx="820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So,  Assume flow for Q2 Such that:  Q1 = Q2 + Q3 ……….. (1)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7640" y="625392"/>
                <a:ext cx="7597849" cy="728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tx1"/>
                    </a:solidFill>
                  </a:rPr>
                  <a:t>From Res. A to Res. B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𝒇𝑳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𝑸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𝑫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𝒇𝑳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𝑸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𝑫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𝟒𝟎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0" y="625392"/>
                <a:ext cx="7597849" cy="7282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84" r="-1204" b="-168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4046" y="1313940"/>
                <a:ext cx="3656835" cy="67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𝑓𝐿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= 40   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6" y="1313940"/>
                <a:ext cx="3656835" cy="670055"/>
              </a:xfrm>
              <a:prstGeom prst="rect">
                <a:avLst/>
              </a:prstGeom>
              <a:blipFill>
                <a:blip r:embed="rId4" cstate="print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3154" y="2146917"/>
                <a:ext cx="5084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0784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    …………..(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54" y="2146917"/>
                <a:ext cx="5084918" cy="461665"/>
              </a:xfrm>
              <a:prstGeom prst="rect">
                <a:avLst/>
              </a:prstGeom>
              <a:blipFill>
                <a:blip r:embed="rId5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387" y="2671482"/>
                <a:ext cx="7519751" cy="630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chemeClr val="tx1"/>
                    </a:solidFill>
                  </a:rPr>
                  <a:t>From Res. A to Res. 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𝟓𝟓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𝒇𝑳</m:t>
                        </m:r>
                      </m:num>
                      <m:den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𝒈</m:t>
                        </m:r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𝑸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𝑸</m:t>
                            </m:r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87" y="2671482"/>
                <a:ext cx="7519751" cy="63023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16" r="-1135" b="-384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26522" y="3197933"/>
                <a:ext cx="616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1078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     …………………….(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522" y="3197933"/>
                <a:ext cx="6166945" cy="461665"/>
              </a:xfrm>
              <a:prstGeom prst="rect">
                <a:avLst/>
              </a:prstGeom>
              <a:blipFill>
                <a:blip r:embed="rId7" cstate="print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05546" y="367547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Eq. (2)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9239" y="3937239"/>
            <a:ext cx="9909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5727" y="3636516"/>
                <a:ext cx="4571188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0784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…………(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27" y="3636516"/>
                <a:ext cx="4571188" cy="53957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08165" y="4207025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Eq.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(3) 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3817" y="4437857"/>
            <a:ext cx="9909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65728" y="4129119"/>
                <a:ext cx="4585614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78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…………(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28" y="4129119"/>
                <a:ext cx="4585614" cy="53957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5546" y="4724402"/>
                <a:ext cx="6687921" cy="90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Substituting Q2 and Q3 into Eq. (1) yields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0784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1078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……</m:t>
                    </m:r>
                    <m:r>
                      <a:rPr lang="en-US" sz="2400" i="1" smtClean="0">
                        <a:latin typeface="Cambria Math"/>
                        <a:cs typeface="Times New Roman" pitchFamily="18" charset="0"/>
                      </a:rPr>
                      <m:t>….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46" y="4724402"/>
                <a:ext cx="6687921" cy="908903"/>
              </a:xfrm>
              <a:prstGeom prst="rect">
                <a:avLst/>
              </a:prstGeom>
              <a:blipFill>
                <a:blip r:embed="rId10" cstate="print"/>
                <a:stretch>
                  <a:fillRect t="-5369" b="-134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08165" y="5703733"/>
                <a:ext cx="6877727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Solve by trial and error to find that  Q1 = 0.268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165" y="5703733"/>
                <a:ext cx="6877727" cy="83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1330" t="-5109" r="-709" b="-1678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4197" y="6126327"/>
                <a:ext cx="6301870" cy="721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 ,     Q2 = 0.081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from Eq.(4)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Q3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0.1897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from Eq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.(5)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197" y="6126327"/>
                <a:ext cx="6301870" cy="721864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1065" t="-3390" b="-1525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1" t="31478" r="47808" b="40899"/>
          <a:stretch/>
        </p:blipFill>
        <p:spPr bwMode="auto">
          <a:xfrm>
            <a:off x="5715000" y="1439082"/>
            <a:ext cx="3208406" cy="1227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2" grpId="0" animBg="1"/>
      <p:bldP spid="14" grpId="0"/>
      <p:bldP spid="17" grpId="0" animBg="1"/>
      <p:bldP spid="16" grpId="0" animBg="1"/>
      <p:bldP spid="1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04" y="628021"/>
            <a:ext cx="482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   Q1 = Q2 + Q3 ……….. (1)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6800" y="4635000"/>
                <a:ext cx="5505033" cy="10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Substituting Q1, Q2 and Q3 into Eq. (1) yields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+mj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</m:ctrlPr>
                            </m:fPr>
                            <m:num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𝟕𝟎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 −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𝒉𝒋</m:t>
                              </m:r>
                            </m:num>
                            <m:den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𝟓𝟏𝟎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.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  <m:t>𝟎𝟒𝟐</m:t>
                              </m:r>
                            </m:den>
                          </m:f>
                        </m:e>
                      </m:rad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𝒉𝒋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num>
                            <m:den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𝟓𝟏𝟎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𝟎𝟒𝟐</m:t>
                              </m:r>
                            </m:den>
                          </m:f>
                        </m:e>
                      </m:rad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𝒉𝒋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𝟓𝟏𝟎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𝟎𝟒𝟐</m:t>
                              </m:r>
                            </m:den>
                          </m:f>
                        </m:e>
                      </m:rad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……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….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635000"/>
                <a:ext cx="5505033" cy="10981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61" t="-4444" r="-12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6703" y="5706661"/>
                <a:ext cx="68777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Solve by trial and error to find that  </a:t>
                </a:r>
                <a:r>
                  <a:rPr lang="en-US" sz="24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hj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33.224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3" y="5706661"/>
                <a:ext cx="6877727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1418" t="-10390" b="-2727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7955" y="6176661"/>
                <a:ext cx="7591667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So , Q1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0.269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,  Q2 = 0.080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&amp;  Q3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0.1890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5" y="6176661"/>
                <a:ext cx="7591667" cy="40709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03" t="-5970" b="-2537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73288" y="105244"/>
            <a:ext cx="409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Another solution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280" y="1797668"/>
                <a:ext cx="8794449" cy="1058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1"/>
                    </a:solidFill>
                  </a:rPr>
                  <a:t>From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Res. A to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Junction j</a:t>
                </a: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𝟏𝟓𝟎𝟎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𝟓𝟏𝟎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𝟎𝟒𝟐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= 70 – 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hj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𝟕𝟎</m:t>
                            </m:r>
                            <m: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𝒉𝒋</m:t>
                            </m:r>
                          </m:num>
                          <m:den>
                            <m: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𝟓𝟏𝟎</m:t>
                            </m:r>
                            <m: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2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𝟎𝟒𝟐</m:t>
                            </m:r>
                          </m:den>
                        </m:f>
                      </m:e>
                    </m:rad>
                  </m:oMath>
                </a14:m>
                <a:endParaRPr lang="ar-IQ" sz="2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0" y="1797668"/>
                <a:ext cx="8794449" cy="10583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624" t="-404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95400" y="1089686"/>
                <a:ext cx="1925079" cy="667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𝑓𝐿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089686"/>
                <a:ext cx="1925079" cy="66749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r="-34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204" y="2743200"/>
                <a:ext cx="8610600" cy="99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1"/>
                    </a:solidFill>
                  </a:rPr>
                  <a:t>From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Junction j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Res. B</a:t>
                </a: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𝟏𝟓𝟎𝟎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𝟓𝟏𝟎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𝟎𝟒𝟐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hj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- 30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𝒉𝒋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num>
                          <m:den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𝟓𝟏𝟎</m:t>
                            </m:r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𝟎𝟒𝟐</m:t>
                            </m:r>
                          </m:den>
                        </m:f>
                      </m:e>
                    </m:rad>
                  </m:oMath>
                </a14:m>
                <a:endParaRPr lang="ar-IQ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4" y="2743200"/>
                <a:ext cx="8610600" cy="99565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637" t="-42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211" y="3639343"/>
                <a:ext cx="8610600" cy="99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 smtClean="0">
                    <a:solidFill>
                      <a:schemeClr val="tx1"/>
                    </a:solidFill>
                  </a:rPr>
                  <a:t>From Junction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j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Res. C</a:t>
                </a: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𝟏𝟓𝟎𝟎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𝟓𝟏𝟎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𝟎𝟒𝟐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hj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- 15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𝒉𝒋</m:t>
                            </m:r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𝟓𝟏𝟎</m:t>
                            </m:r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𝟎𝟒𝟐</m:t>
                            </m:r>
                          </m:den>
                        </m:f>
                      </m:e>
                    </m:rad>
                  </m:oMath>
                </a14:m>
                <a:endParaRPr lang="ar-IQ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1" y="3639343"/>
                <a:ext cx="8610600" cy="99565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637" t="-42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1" t="31478" r="47808" b="40899"/>
          <a:stretch/>
        </p:blipFill>
        <p:spPr bwMode="auto">
          <a:xfrm>
            <a:off x="4816242" y="84916"/>
            <a:ext cx="4175358" cy="1965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 animBg="1"/>
      <p:bldP spid="3" grpId="0" animBg="1"/>
      <p:bldP spid="19" grpId="0"/>
      <p:bldP spid="10" grpId="0" animBg="1"/>
      <p:bldP spid="13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1" y="74363"/>
                <a:ext cx="8835514" cy="1952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 smtClean="0">
                    <a:solidFill>
                      <a:schemeClr val="tx1"/>
                    </a:solidFill>
                  </a:rPr>
                  <a:t>Example: 8</a:t>
                </a:r>
                <a:endParaRPr lang="en-US" sz="2400" b="1" i="1" u="sng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 the following figure, when the pressure heads at A and B are</a:t>
                </a: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3.05 m and 89.9 m respectively, the pump AB adds 75 kw to the</a:t>
                </a: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system shown. What elevation can be maintained at reservoir D</a:t>
                </a: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Use the equation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𝑸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𝟐𝟕𝟖𝟒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sup>
                    </m:sSup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𝟓𝟒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74363"/>
                <a:ext cx="8835514" cy="195277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35" t="-2492" b="-623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0999" y="2057400"/>
            <a:ext cx="8652048" cy="2130328"/>
            <a:chOff x="270999" y="2211943"/>
            <a:chExt cx="8652048" cy="21303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62000" y="22860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62000" y="2895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524000" y="22860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0" y="24384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543050" y="2701880"/>
              <a:ext cx="2117413" cy="696545"/>
            </a:xfrm>
            <a:custGeom>
              <a:avLst/>
              <a:gdLst>
                <a:gd name="connsiteX0" fmla="*/ 0 w 2117413"/>
                <a:gd name="connsiteY0" fmla="*/ 193720 h 696545"/>
                <a:gd name="connsiteX1" fmla="*/ 800100 w 2117413"/>
                <a:gd name="connsiteY1" fmla="*/ 3220 h 696545"/>
                <a:gd name="connsiteX2" fmla="*/ 1638300 w 2117413"/>
                <a:gd name="connsiteY2" fmla="*/ 117520 h 696545"/>
                <a:gd name="connsiteX3" fmla="*/ 2057400 w 2117413"/>
                <a:gd name="connsiteY3" fmla="*/ 631870 h 696545"/>
                <a:gd name="connsiteX4" fmla="*/ 2114550 w 2117413"/>
                <a:gd name="connsiteY4" fmla="*/ 689020 h 696545"/>
                <a:gd name="connsiteX5" fmla="*/ 2114550 w 2117413"/>
                <a:gd name="connsiteY5" fmla="*/ 689020 h 696545"/>
                <a:gd name="connsiteX6" fmla="*/ 2114550 w 2117413"/>
                <a:gd name="connsiteY6" fmla="*/ 689020 h 69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413" h="696545">
                  <a:moveTo>
                    <a:pt x="0" y="193720"/>
                  </a:moveTo>
                  <a:cubicBezTo>
                    <a:pt x="263525" y="104820"/>
                    <a:pt x="527050" y="15920"/>
                    <a:pt x="800100" y="3220"/>
                  </a:cubicBezTo>
                  <a:cubicBezTo>
                    <a:pt x="1073150" y="-9480"/>
                    <a:pt x="1428750" y="12745"/>
                    <a:pt x="1638300" y="117520"/>
                  </a:cubicBezTo>
                  <a:cubicBezTo>
                    <a:pt x="1847850" y="222295"/>
                    <a:pt x="1978025" y="536620"/>
                    <a:pt x="2057400" y="631870"/>
                  </a:cubicBezTo>
                  <a:cubicBezTo>
                    <a:pt x="2136775" y="727120"/>
                    <a:pt x="2114550" y="689020"/>
                    <a:pt x="2114550" y="689020"/>
                  </a:cubicBezTo>
                  <a:lnTo>
                    <a:pt x="2114550" y="689020"/>
                  </a:lnTo>
                  <a:lnTo>
                    <a:pt x="2114550" y="68902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24000" y="2895600"/>
              <a:ext cx="2152650" cy="800340"/>
            </a:xfrm>
            <a:custGeom>
              <a:avLst/>
              <a:gdLst>
                <a:gd name="connsiteX0" fmla="*/ 0 w 2152650"/>
                <a:gd name="connsiteY0" fmla="*/ 0 h 800340"/>
                <a:gd name="connsiteX1" fmla="*/ 304800 w 2152650"/>
                <a:gd name="connsiteY1" fmla="*/ 476250 h 800340"/>
                <a:gd name="connsiteX2" fmla="*/ 1047750 w 2152650"/>
                <a:gd name="connsiteY2" fmla="*/ 800100 h 800340"/>
                <a:gd name="connsiteX3" fmla="*/ 2152650 w 2152650"/>
                <a:gd name="connsiteY3" fmla="*/ 533400 h 800340"/>
                <a:gd name="connsiteX4" fmla="*/ 2152650 w 2152650"/>
                <a:gd name="connsiteY4" fmla="*/ 533400 h 800340"/>
                <a:gd name="connsiteX5" fmla="*/ 2152650 w 2152650"/>
                <a:gd name="connsiteY5" fmla="*/ 533400 h 800340"/>
                <a:gd name="connsiteX6" fmla="*/ 2152650 w 2152650"/>
                <a:gd name="connsiteY6" fmla="*/ 533400 h 80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2650" h="800340">
                  <a:moveTo>
                    <a:pt x="0" y="0"/>
                  </a:moveTo>
                  <a:cubicBezTo>
                    <a:pt x="65087" y="171450"/>
                    <a:pt x="130175" y="342900"/>
                    <a:pt x="304800" y="476250"/>
                  </a:cubicBezTo>
                  <a:cubicBezTo>
                    <a:pt x="479425" y="609600"/>
                    <a:pt x="739775" y="790575"/>
                    <a:pt x="1047750" y="800100"/>
                  </a:cubicBezTo>
                  <a:cubicBezTo>
                    <a:pt x="1355725" y="809625"/>
                    <a:pt x="2152650" y="533400"/>
                    <a:pt x="2152650" y="533400"/>
                  </a:cubicBezTo>
                  <a:lnTo>
                    <a:pt x="2152650" y="533400"/>
                  </a:lnTo>
                  <a:lnTo>
                    <a:pt x="2152650" y="533400"/>
                  </a:lnTo>
                  <a:lnTo>
                    <a:pt x="2152650" y="53340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2" idx="3"/>
            </p:cNvCxnSpPr>
            <p:nvPr/>
          </p:nvCxnSpPr>
          <p:spPr>
            <a:xfrm>
              <a:off x="3676650" y="3429000"/>
              <a:ext cx="2419350" cy="266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96000" y="3543780"/>
              <a:ext cx="0" cy="26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0" y="354378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96000" y="381024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81800" y="3543780"/>
              <a:ext cx="0" cy="266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96000" y="367701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781800" y="3677010"/>
              <a:ext cx="1219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4"/>
              <a:endCxn id="12" idx="3"/>
            </p:cNvCxnSpPr>
            <p:nvPr/>
          </p:nvCxnSpPr>
          <p:spPr>
            <a:xfrm>
              <a:off x="3657600" y="3390900"/>
              <a:ext cx="19050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0999" y="221194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028700" y="2466975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69784" y="2370648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1830 m-200mm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48919" y="273998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C=130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04974" y="3695940"/>
              <a:ext cx="16802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1520 m-150mm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C=130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8422" y="3114915"/>
              <a:ext cx="1680268" cy="369332"/>
            </a:xfrm>
            <a:prstGeom prst="rect">
              <a:avLst/>
            </a:prstGeom>
            <a:noFill/>
            <a:scene3d>
              <a:camera prst="orthographicFront">
                <a:rot lat="21299999" lon="0" rev="210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1220 m-250mm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67200" y="3625574"/>
              <a:ext cx="774571" cy="369332"/>
            </a:xfrm>
            <a:prstGeom prst="rect">
              <a:avLst/>
            </a:prstGeom>
            <a:noFill/>
            <a:scene3d>
              <a:camera prst="orthographicFront">
                <a:rot lat="0" lon="0" rev="210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C=120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0400" y="3244334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250 mm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01000" y="3467580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EL=3. m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03634" y="3836912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          A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3319" y="4359398"/>
                <a:ext cx="1237518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𝜸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𝑸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9" y="4359398"/>
                <a:ext cx="1237518" cy="4276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419" t="-7143" r="-9360" b="-1857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525520" y="4344130"/>
            <a:ext cx="3328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75 = 9.8 x Q x (89.9 – 3.05 )  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938492" y="4605213"/>
            <a:ext cx="420440" cy="796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80696" y="4324341"/>
                <a:ext cx="1803122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Q= 0.088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696" y="4324341"/>
                <a:ext cx="1803122" cy="4070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378" t="-4478" r="-6081" b="-2686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-76200" y="4913531"/>
                <a:ext cx="2741328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𝑸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𝟐𝟕𝟖𝟒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𝑪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𝟔𝟑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913531"/>
                <a:ext cx="2741328" cy="379656"/>
              </a:xfrm>
              <a:prstGeom prst="rect">
                <a:avLst/>
              </a:prstGeom>
              <a:blipFill>
                <a:blip r:embed="rId5" cstate="print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009663" y="4719699"/>
                <a:ext cx="6500690" cy="56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088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2784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120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63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1220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54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17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46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63" y="4719699"/>
                <a:ext cx="6500690" cy="56547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537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V="1">
            <a:off x="5924469" y="4552676"/>
            <a:ext cx="420440" cy="796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627560" y="5065469"/>
            <a:ext cx="420440" cy="7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6816" y="5287106"/>
            <a:ext cx="387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parallel pipes,     Q1 + Q2 = 0.088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9409" y="5650050"/>
                <a:ext cx="8588505" cy="57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𝟐𝟕𝟖𝟒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𝟏𝟑𝟎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𝟔𝟑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𝐡𝐟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𝟏𝟖𝟑𝟎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𝟓𝟒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𝟐𝟕𝟖𝟒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𝟏𝟑𝟎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𝟏𝟓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𝟔𝟑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𝐡𝐟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𝟏𝟓𝟐𝟎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𝟓𝟒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0.088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9" y="5650050"/>
                <a:ext cx="8588505" cy="57272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V="1">
            <a:off x="551780" y="6381476"/>
            <a:ext cx="420440" cy="7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28700" y="6176832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 30.89 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00663" y="6447048"/>
            <a:ext cx="449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So, EL = 3+ 89.9 -17.46-30 89 = 44.55 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92004" y="2189461"/>
                <a:ext cx="3398494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𝟔𝟐𝟔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𝟑𝟖</m:t>
                          </m:r>
                        </m:sup>
                      </m:sSup>
                      <m:r>
                        <a:rPr lang="en-US" b="1" i="1">
                          <a:solidFill>
                            <a:schemeClr val="bg1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𝟑𝟖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𝟐𝟎𝟓</m:t>
                          </m:r>
                        </m:sup>
                      </m:sSup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04" y="2189461"/>
                <a:ext cx="3398494" cy="379656"/>
              </a:xfrm>
              <a:prstGeom prst="rect">
                <a:avLst/>
              </a:prstGeom>
              <a:blipFill>
                <a:blip r:embed="rId8" cstate="print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4" grpId="0" animBg="1"/>
      <p:bldP spid="45" grpId="0" animBg="1"/>
      <p:bldP spid="47" grpId="0" animBg="1"/>
      <p:bldP spid="48" grpId="0"/>
      <p:bldP spid="49" grpId="0" animBg="1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33" y="40406"/>
                <a:ext cx="8934177" cy="2691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2400" b="1" u="sng" dirty="0" smtClean="0">
                    <a:solidFill>
                      <a:schemeClr val="tx1"/>
                    </a:solidFill>
                    <a:cs typeface="+mj-cs"/>
                  </a:rPr>
                  <a:t>Example: 9</a:t>
                </a: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The water supply network shown in the following figure has pump</a:t>
                </a:r>
              </a:p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o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f power 300 kw to discharge water to the network. The pressure</a:t>
                </a: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developed by the pump is 20 m. Calculate the following:</a:t>
                </a:r>
              </a:p>
              <a:p>
                <a:pPr lvl="0"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1- The discharge in all pipes (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𝐮𝐬𝐞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 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𝐃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=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𝟏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.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𝟔𝟐𝟔</m:t>
                    </m:r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  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𝐂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𝟑𝟖</m:t>
                        </m:r>
                      </m:sup>
                    </m:sSup>
                    <m:r>
                      <a:rPr lang="en-US" sz="2400" b="1" i="0">
                        <a:solidFill>
                          <a:schemeClr val="tx1"/>
                        </a:solidFill>
                        <a:latin typeface="Cambria Math"/>
                        <a:cs typeface="+mj-cs"/>
                      </a:rPr>
                      <m:t>  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𝐐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𝟑𝟖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𝐒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−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𝟎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.</m:t>
                        </m:r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𝟐𝟎𝟓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+mj-cs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cs typeface="+mj-cs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     C = 100  in all pipes.</a:t>
                </a:r>
              </a:p>
              <a:p>
                <a:pPr algn="just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+mj-cs"/>
                  </a:rPr>
                  <a:t>2- Elevation at reservoir E and F  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+mj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" y="40406"/>
                <a:ext cx="8934177" cy="269144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92" t="-1814" r="-1160" b="-453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980083" y="3241046"/>
            <a:ext cx="7348866" cy="3083554"/>
            <a:chOff x="980083" y="3241046"/>
            <a:chExt cx="7348866" cy="3083554"/>
          </a:xfrm>
        </p:grpSpPr>
        <p:sp>
          <p:nvSpPr>
            <p:cNvPr id="52" name="TextBox 51"/>
            <p:cNvSpPr txBox="1"/>
            <p:nvPr/>
          </p:nvSpPr>
          <p:spPr>
            <a:xfrm>
              <a:off x="7246601" y="56007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002060"/>
                  </a:solidFill>
                </a:rPr>
                <a:t>EL = 3 m</a:t>
              </a:r>
              <a:endParaRPr lang="en-US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80083" y="3241046"/>
              <a:ext cx="6637762" cy="3083554"/>
              <a:chOff x="980083" y="3276316"/>
              <a:chExt cx="6637762" cy="30835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582575" y="3276316"/>
                    <a:ext cx="1127168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rgbClr val="002060"/>
                        </a:solidFill>
                      </a:rPr>
                      <a:t>0.4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𝒔</m:t>
                        </m:r>
                      </m:oMath>
                    </a14:m>
                    <a:endParaRPr lang="en-US" b="1" i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2575" y="3276316"/>
                    <a:ext cx="1127168" cy="375552"/>
                  </a:xfrm>
                  <a:prstGeom prst="rect">
                    <a:avLst/>
                  </a:prstGeom>
                  <a:blipFill>
                    <a:blip r:embed="rId3" cstate="print"/>
                    <a:stretch>
                      <a:fillRect l="-4865" t="-6452" b="-24194"/>
                    </a:stretch>
                  </a:blipFill>
                </p:spPr>
                <p:txBody>
                  <a:bodyPr/>
                  <a:lstStyle/>
                  <a:p>
                    <a:r>
                      <a:rPr lang="ar-IQ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" name="Group 4"/>
              <p:cNvGrpSpPr/>
              <p:nvPr/>
            </p:nvGrpSpPr>
            <p:grpSpPr>
              <a:xfrm>
                <a:off x="980083" y="3364468"/>
                <a:ext cx="6637762" cy="2995402"/>
                <a:chOff x="980083" y="3364468"/>
                <a:chExt cx="6637762" cy="2995402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295400" y="3505200"/>
                  <a:ext cx="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295400" y="396240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1905000" y="3505200"/>
                  <a:ext cx="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6629400" y="5791200"/>
                  <a:ext cx="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629400" y="624840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7239000" y="5791200"/>
                  <a:ext cx="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629400" y="3505200"/>
                  <a:ext cx="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629400" y="396240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7239000" y="3505200"/>
                  <a:ext cx="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905000" y="373380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514600" y="3733800"/>
                  <a:ext cx="0" cy="228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514600" y="37338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638800" y="3733800"/>
                  <a:ext cx="0" cy="2286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514600" y="60198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5638800" y="3733800"/>
                  <a:ext cx="685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324600" y="37338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295400" y="3575566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629400" y="3575566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638800" y="6019800"/>
                  <a:ext cx="685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324600" y="60198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629400" y="586740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1905000" y="6019800"/>
                  <a:ext cx="60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Pentagon 46"/>
                <p:cNvSpPr/>
                <p:nvPr/>
              </p:nvSpPr>
              <p:spPr>
                <a:xfrm>
                  <a:off x="1143307" y="5816934"/>
                  <a:ext cx="756231" cy="381000"/>
                </a:xfrm>
                <a:prstGeom prst="homePlat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135486" y="5334000"/>
                  <a:ext cx="856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pump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980083" y="3364468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E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20969" y="3390900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F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512150" y="3733800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B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325362" y="374557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C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539065" y="5705615"/>
                  <a:ext cx="3561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A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334000" y="5714898"/>
                  <a:ext cx="3561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D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984334" y="3390900"/>
                  <a:ext cx="849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337 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892161" y="3760232"/>
                  <a:ext cx="1066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800 mm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582631" y="4362136"/>
                  <a:ext cx="849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150 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471530" y="4650855"/>
                  <a:ext cx="1066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500 mm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4806960" y="4370935"/>
                  <a:ext cx="849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200 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633106" y="4613104"/>
                  <a:ext cx="1066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400 mm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3929004" y="5677073"/>
                  <a:ext cx="849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500 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805126" y="5990538"/>
                  <a:ext cx="1066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002060"/>
                      </a:solidFill>
                    </a:rPr>
                    <a:t>350 mm</a:t>
                  </a:r>
                  <a:endParaRPr lang="en-US" b="1" i="1" dirty="0">
                    <a:solidFill>
                      <a:srgbClr val="00206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5619793" y="5527476"/>
                      <a:ext cx="1127168" cy="37555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/>
                      <a:r>
                        <a:rPr lang="en-US" b="1" i="1" dirty="0" smtClean="0">
                          <a:solidFill>
                            <a:prstClr val="black"/>
                          </a:solidFill>
                        </a:rPr>
                        <a:t>0.5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𝒔</m:t>
                          </m:r>
                        </m:oMath>
                      </a14:m>
                      <a:endParaRPr lang="en-US" b="1" i="1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Rectangle 6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9793" y="5527476"/>
                      <a:ext cx="1127168" cy="375552"/>
                    </a:xfrm>
                    <a:prstGeom prst="rect">
                      <a:avLst/>
                    </a:prstGeom>
                    <a:blipFill>
                      <a:blip r:embed="rId4" cstate="print"/>
                      <a:stretch>
                        <a:fillRect l="-4865" t="-8197" b="-262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ar-IQ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" name="Isosceles Triangle 2"/>
                <p:cNvSpPr/>
                <p:nvPr/>
              </p:nvSpPr>
              <p:spPr>
                <a:xfrm rot="10800000">
                  <a:off x="1482917" y="3367645"/>
                  <a:ext cx="252089" cy="188637"/>
                </a:xfrm>
                <a:prstGeom prst="triangl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10800000">
                  <a:off x="6803392" y="3375960"/>
                  <a:ext cx="252089" cy="188637"/>
                </a:xfrm>
                <a:prstGeom prst="triangl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 rot="10800000">
                  <a:off x="6803392" y="5656262"/>
                  <a:ext cx="252089" cy="188637"/>
                </a:xfrm>
                <a:prstGeom prst="triangl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</p:grp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24950" cy="644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2.2-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Discharge Problem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For </a:t>
                </a:r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a long pipeline, form losses can be neglected. Thus, in this case the known </a:t>
                </a:r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quantities are </a:t>
                </a:r>
                <a:r>
                  <a:rPr lang="en-US" sz="2000" b="1" i="1" dirty="0">
                    <a:solidFill>
                      <a:schemeClr val="tx1"/>
                    </a:solidFill>
                    <a:cs typeface="+mj-cs"/>
                  </a:rPr>
                  <a:t>L, D, </a:t>
                </a:r>
                <a:r>
                  <a:rPr lang="en-US" sz="2000" b="1" i="1" dirty="0" err="1">
                    <a:solidFill>
                      <a:schemeClr val="tx1"/>
                    </a:solidFill>
                    <a:cs typeface="+mj-cs"/>
                  </a:rPr>
                  <a:t>hf</a:t>
                </a:r>
                <a:r>
                  <a:rPr lang="en-US" sz="2000" b="1" i="1" dirty="0">
                    <a:solidFill>
                      <a:schemeClr val="tx1"/>
                    </a:solidFill>
                    <a:cs typeface="+mj-cs"/>
                  </a:rPr>
                  <a:t>, </a:t>
                </a:r>
                <a:r>
                  <a:rPr lang="el-GR" sz="2000" b="1" i="1" dirty="0" smtClean="0">
                    <a:solidFill>
                      <a:schemeClr val="tx1"/>
                    </a:solidFill>
                    <a:cs typeface="+mj-cs"/>
                  </a:rPr>
                  <a:t>ε</a:t>
                </a:r>
                <a:r>
                  <a:rPr lang="en-US" sz="2000" b="1" i="1" dirty="0" smtClean="0">
                    <a:solidFill>
                      <a:schemeClr val="tx1"/>
                    </a:solidFill>
                    <a:cs typeface="+mj-cs"/>
                  </a:rPr>
                  <a:t>, </a:t>
                </a:r>
                <a:r>
                  <a:rPr lang="en-US" sz="2000" b="1" i="1" dirty="0">
                    <a:solidFill>
                      <a:schemeClr val="tx1"/>
                    </a:solidFill>
                    <a:cs typeface="+mj-cs"/>
                  </a:rPr>
                  <a:t>and </a:t>
                </a:r>
                <a:r>
                  <a:rPr lang="el-GR" sz="2000" b="1" i="1" dirty="0" smtClean="0">
                    <a:solidFill>
                      <a:schemeClr val="tx1"/>
                    </a:solidFill>
                    <a:cs typeface="+mj-cs"/>
                  </a:rPr>
                  <a:t>υ</a:t>
                </a:r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cs typeface="+mj-cs"/>
                  </a:rPr>
                  <a:t>Swamee</a:t>
                </a:r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 and Jain (1976) gave the following solution for </a:t>
                </a:r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turbulent flow </a:t>
                </a:r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through such a pipeline:</a:t>
                </a: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+mj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965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𝑔𝐷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𝐿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∈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78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υ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𝑔𝐷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For laminar flow, the Hagen–</a:t>
                </a:r>
                <a:r>
                  <a:rPr lang="en-US" sz="2000" dirty="0" err="1">
                    <a:solidFill>
                      <a:schemeClr val="tx1"/>
                    </a:solidFill>
                    <a:cs typeface="+mj-cs"/>
                  </a:rPr>
                  <a:t>Poiseuille</a:t>
                </a:r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 equation gives the </a:t>
                </a:r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discharge as:</a:t>
                </a:r>
              </a:p>
              <a:p>
                <a:pPr algn="just"/>
                <a:endParaRPr lang="en-US" sz="2000" dirty="0">
                  <a:solidFill>
                    <a:schemeClr val="tx1"/>
                  </a:solidFill>
                  <a:cs typeface="+mj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π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128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υ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:r>
                  <a:rPr lang="en-US" sz="2000" dirty="0" err="1" smtClean="0">
                    <a:solidFill>
                      <a:schemeClr val="tx1"/>
                    </a:solidFill>
                    <a:cs typeface="+mj-cs"/>
                  </a:rPr>
                  <a:t>Swamee</a:t>
                </a:r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and </a:t>
                </a:r>
                <a:r>
                  <a:rPr lang="en-US" sz="2000" dirty="0" err="1">
                    <a:solidFill>
                      <a:schemeClr val="tx1"/>
                    </a:solidFill>
                    <a:cs typeface="+mj-cs"/>
                  </a:rPr>
                  <a:t>Swamee</a:t>
                </a:r>
                <a:r>
                  <a:rPr lang="en-US" sz="2000" dirty="0">
                    <a:solidFill>
                      <a:schemeClr val="tx1"/>
                    </a:solidFill>
                    <a:cs typeface="+mj-cs"/>
                  </a:rPr>
                  <a:t> (2008) gave the following equation for pipe discharge that is valid under laminar, transition, and turbulent flow conditions</a:t>
                </a:r>
                <a:r>
                  <a:rPr lang="en-US" sz="2000" dirty="0" smtClean="0">
                    <a:solidFill>
                      <a:schemeClr val="tx1"/>
                    </a:solidFill>
                    <a:cs typeface="+mj-cs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+mj-cs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𝑔𝐷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/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𝐿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  <m:t>128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  <m:t>υ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  <m:t>π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  <m:t>𝐷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𝑔𝐷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/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𝐿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153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600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415</m:t>
                                                  </m:r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l-GR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υ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𝐷</m:t>
                                                  </m:r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  <a:cs typeface="Times New Roman"/>
                                                    </a:rPr>
                                                    <m:t> </m:t>
                                                  </m:r>
                                                  <m:rad>
                                                    <m:radPr>
                                                      <m:degHide m:val="on"/>
                                                      <m:ctrlP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</m:ctrlPr>
                                                    </m:radPr>
                                                    <m:deg/>
                                                    <m:e>
                                                      <m: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𝑔𝐷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6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/>
                                                              <a:cs typeface="Times New Roman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6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cs typeface="Times New Roman"/>
                                                            </a:rPr>
                                                            <m:t>h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6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cs typeface="Times New Roman"/>
                                                            </a:rPr>
                                                            <m:t>𝑓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/</m:t>
                                                      </m:r>
                                                      <m: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𝐿</m:t>
                                                      </m:r>
                                                    </m:e>
                                                  </m:rad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8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𝑙𝑛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∈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𝐷</m:t>
                                              </m:r>
                                            </m:den>
                                          </m:f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775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υ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𝐷</m:t>
                                              </m:r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𝑔𝐷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/</m:t>
                                                  </m:r>
                                                  <m:r>
                                                    <a:rPr lang="en-US" sz="16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:endParaRPr lang="en-US" sz="2000" dirty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:endParaRPr lang="en-US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24950" cy="644715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68" t="-473" r="-1269" b="-66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693" y="457200"/>
            <a:ext cx="7309822" cy="6200772"/>
            <a:chOff x="102693" y="457200"/>
            <a:chExt cx="7309822" cy="6200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828800" y="457200"/>
                  <a:ext cx="2153410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Power =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457200"/>
                  <a:ext cx="2153410" cy="490199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l="-4249" t="-10000" r="-7082" b="-2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530798" y="1009250"/>
              <a:ext cx="2427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300 = 9.8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Qp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x 20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276318" y="1317597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523267" y="1085671"/>
                  <a:ext cx="23634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itchFamily="18" charset="0"/>
                      <a:cs typeface="Times New Roman" pitchFamily="18" charset="0"/>
                    </a:rPr>
                    <a:t>Qp = 1.531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𝑠</m:t>
                      </m:r>
                    </m:oMath>
                  </a14:m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267" y="1085671"/>
                  <a:ext cx="2363404" cy="46166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3866" t="-10526" b="-28947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20087" y="1590211"/>
                  <a:ext cx="4297780" cy="4658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626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205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087" y="1590211"/>
                  <a:ext cx="4297780" cy="465833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284" b="-14474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30032" y="2056056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 AD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2693" y="2303207"/>
                  <a:ext cx="5352812" cy="618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35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626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20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500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205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93" y="2303207"/>
                  <a:ext cx="5352812" cy="618183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0600" y="2975492"/>
                  <a:ext cx="27031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𝐴𝐷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283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2975492"/>
                  <a:ext cx="2703112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10526" r="-451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11049" y="3506737"/>
                  <a:ext cx="5207195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531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283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248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  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49" y="3506737"/>
                  <a:ext cx="5207195" cy="738664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90358" y="4023208"/>
                  <a:ext cx="39572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𝐶𝐷</m:t>
                          </m:r>
                        </m:sub>
                      </m:sSub>
                    </m:oMath>
                  </a14:m>
                  <a:r>
                    <a:rPr lang="en-US" dirty="0" smtClean="0"/>
                    <a:t>=</a:t>
                  </a:r>
                  <a:r>
                    <a:rPr lang="en-US" sz="2400" dirty="0" smtClean="0"/>
                    <a:t>0.5 – 0.283 = 0.217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/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𝑠</m:t>
                      </m:r>
                    </m:oMath>
                  </a14:m>
                  <a:endPara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58" y="4023208"/>
                  <a:ext cx="3957237" cy="461665"/>
                </a:xfrm>
                <a:prstGeom prst="rect">
                  <a:avLst/>
                </a:prstGeom>
                <a:blipFill>
                  <a:blip r:embed="rId8" cstate="print"/>
                  <a:stretch>
                    <a:fillRect l="-1079" t="-11842" r="-6163" b="-27632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88813" y="4614745"/>
                  <a:ext cx="45301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𝐵𝐶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217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617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13" y="4614745"/>
                  <a:ext cx="4530151" cy="461665"/>
                </a:xfrm>
                <a:prstGeom prst="rect">
                  <a:avLst/>
                </a:prstGeom>
                <a:blipFill>
                  <a:blip r:embed="rId9" cstate="print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8963" y="5162160"/>
                  <a:ext cx="51730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248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617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631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963" y="5162160"/>
                  <a:ext cx="5173083" cy="461665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211049" y="5641032"/>
              <a:ext cx="1241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Line AB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11049" y="5921232"/>
                  <a:ext cx="7201466" cy="7367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626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248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150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205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49" y="5921232"/>
                  <a:ext cx="7201466" cy="736740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550" t="32013" r="16771" b="19165"/>
          <a:stretch/>
        </p:blipFill>
        <p:spPr>
          <a:xfrm>
            <a:off x="5492046" y="1827536"/>
            <a:ext cx="3523150" cy="26573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69634" y="228600"/>
            <a:ext cx="8017166" cy="4873464"/>
            <a:chOff x="669634" y="228600"/>
            <a:chExt cx="8017166" cy="4873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90800" y="228600"/>
                  <a:ext cx="23281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98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28600"/>
                  <a:ext cx="2328138" cy="46166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 t="-10667" r="-4712" b="-2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552700" y="990600"/>
                  <a:ext cx="39266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98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700" y="990600"/>
                  <a:ext cx="3926652" cy="46166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t="-10667" r="-2795" b="-2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762000" y="1452265"/>
              <a:ext cx="1231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Line BC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431592" y="1762325"/>
                  <a:ext cx="7232855" cy="7367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8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626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617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𝐵𝐶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337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205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592" y="1762325"/>
                  <a:ext cx="7232855" cy="736740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849305" y="2518466"/>
                  <a:ext cx="23311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𝐵𝐶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859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9305" y="2518466"/>
                  <a:ext cx="2331151" cy="461665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261" b="-19737"/>
                  </a:stretch>
                </a:blipFill>
              </p:spPr>
              <p:txBody>
                <a:bodyPr/>
                <a:lstStyle/>
                <a:p>
                  <a:r>
                    <a:rPr lang="ar-IQ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00200" y="3200400"/>
                  <a:ext cx="41547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859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16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200400"/>
                  <a:ext cx="4154792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t="-10526" r="-264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715676" y="3670705"/>
                  <a:ext cx="6971124" cy="7367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626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100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217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38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𝐸𝐿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205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676" y="3670705"/>
                  <a:ext cx="6971124" cy="736740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 b="-4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600200" y="4363400"/>
                  <a:ext cx="1825115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𝐸𝐿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16 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363400"/>
                  <a:ext cx="1825115" cy="738664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669634" y="3854409"/>
              <a:ext cx="564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Or </a:t>
              </a:r>
              <a:endParaRPr lang="en-US" sz="24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60170"/>
                <a:ext cx="8991600" cy="4557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 smtClean="0">
                    <a:solidFill>
                      <a:schemeClr val="tx1"/>
                    </a:solidFill>
                  </a:rPr>
                  <a:t>Example: 10</a:t>
                </a:r>
              </a:p>
              <a:p>
                <a:pPr algn="just"/>
                <a:r>
                  <a:rPr lang="en-US" sz="2400" b="1" i="1" dirty="0" smtClean="0">
                    <a:solidFill>
                      <a:schemeClr val="tx1"/>
                    </a:solidFill>
                  </a:rPr>
                  <a:t>The following figure shows three reservoirs connected by pipes. Find the discharge in each pipe and the </a:t>
                </a:r>
                <a:r>
                  <a:rPr lang="en-US" sz="2400" b="1" i="1" dirty="0" err="1" smtClean="0">
                    <a:solidFill>
                      <a:schemeClr val="tx1"/>
                    </a:solidFill>
                  </a:rPr>
                  <a:t>piezometric</a:t>
                </a:r>
                <a:r>
                  <a:rPr lang="en-US" sz="2400" b="1" i="1" dirty="0" smtClean="0">
                    <a:solidFill>
                      <a:schemeClr val="tx1"/>
                    </a:solidFill>
                  </a:rPr>
                  <a:t> head H at the junction. The fluid power input by the pump is constant equal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𝑲𝒘</m:t>
                    </m:r>
                  </m:oMath>
                </a14:m>
                <a:endParaRPr lang="en-US" sz="2400" b="1" i="1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70"/>
                <a:ext cx="8991600" cy="4557401"/>
              </a:xfrm>
              <a:prstGeom prst="rect">
                <a:avLst/>
              </a:prstGeom>
              <a:blipFill rotWithShape="1">
                <a:blip r:embed="rId3"/>
                <a:stretch>
                  <a:fillRect l="-1356" t="-1071" r="-1831" b="-294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9911" y="4617571"/>
                <a:ext cx="8002447" cy="53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 smtClean="0"/>
                  <a:t>For pipe 1</a:t>
                </a:r>
                <a:r>
                  <a:rPr lang="en-US" b="1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𝟎𝟐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1" i="1" dirty="0" smtClean="0">
                        <a:solidFill>
                          <a:schemeClr val="tx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b="1" i="1" dirty="0">
                        <a:solidFill>
                          <a:schemeClr val="tx1"/>
                        </a:solidFill>
                      </a:rPr>
                      <m:t>1 </m:t>
                    </m:r>
                    <m:r>
                      <m:rPr>
                        <m:nor/>
                      </m:rPr>
                      <a:rPr lang="en-US" b="1" i="1" dirty="0">
                        <a:solidFill>
                          <a:schemeClr val="tx1"/>
                        </a:solidFill>
                      </a:rPr>
                      <m:t>=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" y="4617571"/>
                <a:ext cx="8002447" cy="531940"/>
              </a:xfrm>
              <a:prstGeom prst="rect">
                <a:avLst/>
              </a:prstGeom>
              <a:blipFill rotWithShape="1">
                <a:blip r:embed="rId4"/>
                <a:stretch>
                  <a:fillRect l="-686" t="-69318" b="-11022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58080" y="4184676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795" t="35975" r="34084" b="20342"/>
          <a:stretch/>
        </p:blipFill>
        <p:spPr bwMode="auto">
          <a:xfrm>
            <a:off x="4433409" y="1981199"/>
            <a:ext cx="4339437" cy="275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483525"/>
                  </p:ext>
                </p:extLst>
              </p:nvPr>
            </p:nvGraphicFramePr>
            <p:xfrm>
              <a:off x="258081" y="2057400"/>
              <a:ext cx="3923252" cy="2131695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872923">
                      <a:extLst>
                        <a:ext uri="{9D8B030D-6E8A-4147-A177-3AD203B41FA5}">
                          <a16:colId xmlns="" xmlns:a16="http://schemas.microsoft.com/office/drawing/2014/main" val="1618832866"/>
                        </a:ext>
                      </a:extLst>
                    </a:gridCol>
                    <a:gridCol w="875093">
                      <a:extLst>
                        <a:ext uri="{9D8B030D-6E8A-4147-A177-3AD203B41FA5}">
                          <a16:colId xmlns="" xmlns:a16="http://schemas.microsoft.com/office/drawing/2014/main" val="1732483588"/>
                        </a:ext>
                      </a:extLst>
                    </a:gridCol>
                    <a:gridCol w="768663">
                      <a:extLst>
                        <a:ext uri="{9D8B030D-6E8A-4147-A177-3AD203B41FA5}">
                          <a16:colId xmlns="" xmlns:a16="http://schemas.microsoft.com/office/drawing/2014/main" val="2421306832"/>
                        </a:ext>
                      </a:extLst>
                    </a:gridCol>
                    <a:gridCol w="725617">
                      <a:extLst>
                        <a:ext uri="{9D8B030D-6E8A-4147-A177-3AD203B41FA5}">
                          <a16:colId xmlns="" xmlns:a16="http://schemas.microsoft.com/office/drawing/2014/main" val="1839760857"/>
                        </a:ext>
                      </a:extLst>
                    </a:gridCol>
                    <a:gridCol w="680956">
                      <a:extLst>
                        <a:ext uri="{9D8B030D-6E8A-4147-A177-3AD203B41FA5}">
                          <a16:colId xmlns="" xmlns:a16="http://schemas.microsoft.com/office/drawing/2014/main" val="206714175"/>
                        </a:ext>
                      </a:extLst>
                    </a:gridCol>
                  </a:tblGrid>
                  <a:tr h="942975"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  <m:r>
                                    <a:rPr lang="en-US" sz="2000" b="1" i="1" baseline="-250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D (m)</a:t>
                          </a:r>
                          <a:endParaRPr lang="ar-IQ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 rtl="1"/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L (m)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Pipe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91413890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2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0.02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0.15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50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1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1701615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1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0.015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0.10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100</a:t>
                          </a:r>
                          <a:endParaRPr lang="ar-IQ" sz="20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2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06735893"/>
                      </a:ext>
                    </a:extLst>
                  </a:tr>
                  <a:tr h="37147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1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0.025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0.10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300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3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291927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739615"/>
                  </p:ext>
                </p:extLst>
              </p:nvPr>
            </p:nvGraphicFramePr>
            <p:xfrm>
              <a:off x="258081" y="2057400"/>
              <a:ext cx="3923252" cy="2194560"/>
            </p:xfrm>
            <a:graphic>
              <a:graphicData uri="http://schemas.openxmlformats.org/drawingml/2006/table">
                <a:tbl>
                  <a:tblPr rtl="1" firstRow="1" bandRow="1">
                    <a:tableStyleId>{7DF18680-E054-41AD-8BC1-D1AEF772440D}</a:tableStyleId>
                  </a:tblPr>
                  <a:tblGrid>
                    <a:gridCol w="87292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8832866"/>
                        </a:ext>
                      </a:extLst>
                    </a:gridCol>
                    <a:gridCol w="8750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32483588"/>
                        </a:ext>
                      </a:extLst>
                    </a:gridCol>
                    <a:gridCol w="7686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21306832"/>
                        </a:ext>
                      </a:extLst>
                    </a:gridCol>
                    <a:gridCol w="7256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39760857"/>
                        </a:ext>
                      </a:extLst>
                    </a:gridCol>
                    <a:gridCol w="6809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671417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47879" r="-350350" b="-12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D (m)</a:t>
                          </a:r>
                          <a:endParaRPr lang="ar-IQ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 rtl="1"/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L (m)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Pipe</a:t>
                          </a:r>
                          <a:endParaRPr lang="ar-IQ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914138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2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0.02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0.15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50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1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2170161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1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0.015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0.10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100</a:t>
                          </a:r>
                          <a:endParaRPr lang="ar-IQ" sz="2000" b="1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2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0673589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1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0.025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0.10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300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b="1" dirty="0" smtClean="0"/>
                            <a:t>3</a:t>
                          </a:r>
                          <a:endParaRPr lang="ar-IQ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19279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11" y="5427192"/>
                <a:ext cx="8558690" cy="52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For pipe 2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𝟎𝟏𝟓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1" i="1" dirty="0" smtClean="0">
                        <a:solidFill>
                          <a:schemeClr val="tx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b="1" i="1" dirty="0" smtClean="0">
                        <a:solidFill>
                          <a:schemeClr val="tx1"/>
                        </a:solidFill>
                      </a:rPr>
                      <m:t>2 </m:t>
                    </m:r>
                    <m:r>
                      <m:rPr>
                        <m:nor/>
                      </m:rPr>
                      <a:rPr lang="en-US" b="1" i="1" dirty="0">
                        <a:solidFill>
                          <a:schemeClr val="tx1"/>
                        </a:solidFill>
                      </a:rPr>
                      <m:t>=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𝟏𝟎𝟔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" y="5427192"/>
                <a:ext cx="8558690" cy="527837"/>
              </a:xfrm>
              <a:prstGeom prst="rect">
                <a:avLst/>
              </a:prstGeom>
              <a:blipFill rotWithShape="1">
                <a:blip r:embed="rId8"/>
                <a:stretch>
                  <a:fillRect l="-641" t="-71264" r="-427" b="-1114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3426" y="6073155"/>
                <a:ext cx="8103437" cy="52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For pipe 3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nary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𝟎𝟐𝟓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1" i="1" dirty="0" smtClean="0">
                        <a:solidFill>
                          <a:schemeClr val="tx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b="1" i="1" dirty="0" smtClean="0">
                        <a:solidFill>
                          <a:schemeClr val="tx1"/>
                        </a:solidFill>
                      </a:rPr>
                      <m:t>3 </m:t>
                    </m:r>
                    <m:r>
                      <m:rPr>
                        <m:nor/>
                      </m:rPr>
                      <a:rPr lang="en-US" b="1" i="1" dirty="0">
                        <a:solidFill>
                          <a:schemeClr val="tx1"/>
                        </a:solidFill>
                      </a:rPr>
                      <m:t>=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𝟑𝟎𝟒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6" y="6073155"/>
                <a:ext cx="8103437" cy="527837"/>
              </a:xfrm>
              <a:prstGeom prst="rect">
                <a:avLst/>
              </a:prstGeom>
              <a:blipFill rotWithShape="1">
                <a:blip r:embed="rId9"/>
                <a:stretch>
                  <a:fillRect l="-602" t="-71264" b="-1114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3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207818" y="2987231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30 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50709" y="3664995"/>
                <a:ext cx="3478003" cy="429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u="sng" dirty="0" smtClean="0">
                    <a:solidFill>
                      <a:schemeClr val="tx1"/>
                    </a:solidFill>
                    <a:cs typeface="+mj-cs"/>
                  </a:rPr>
                  <a:t>For pipe 1</a:t>
                </a:r>
                <a:r>
                  <a:rPr lang="en-US" sz="2000" b="1" i="1" dirty="0" smtClean="0">
                    <a:solidFill>
                      <a:schemeClr val="tx1"/>
                    </a:solidFill>
                    <a:cs typeface="+mj-cs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𝒑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+mj-cs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𝒋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09" y="3664995"/>
                <a:ext cx="3478003" cy="429220"/>
              </a:xfrm>
              <a:prstGeom prst="rect">
                <a:avLst/>
              </a:prstGeom>
              <a:blipFill rotWithShape="1">
                <a:blip r:embed="rId2"/>
                <a:stretch>
                  <a:fillRect l="-1751" t="-5634" r="-2627" b="-1831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30774" y="6225680"/>
            <a:ext cx="9254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Since Q1 ≠ Q3 and Q1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&gt; Q3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therefore a direction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of flow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must be from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joint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j to reservoir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95" t="35975" r="34084" b="20342"/>
          <a:stretch/>
        </p:blipFill>
        <p:spPr bwMode="auto">
          <a:xfrm>
            <a:off x="4573820" y="288200"/>
            <a:ext cx="4437048" cy="2613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036" y="152400"/>
                <a:ext cx="2797817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𝒇𝑳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𝑲𝒊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IQ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52400"/>
                <a:ext cx="2797817" cy="581378"/>
              </a:xfrm>
              <a:prstGeom prst="rect">
                <a:avLst/>
              </a:prstGeom>
              <a:blipFill rotWithShape="1">
                <a:blip r:embed="rId5"/>
                <a:stretch>
                  <a:fillRect r="-3922" b="-105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859573"/>
                <a:ext cx="4939942" cy="679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𝟔𝟓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𝟏𝟓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= 1420</a:t>
                </a:r>
                <a:endParaRPr lang="ar-IQ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9573"/>
                <a:ext cx="4939942" cy="679097"/>
              </a:xfrm>
              <a:prstGeom prst="rect">
                <a:avLst/>
              </a:prstGeom>
              <a:blipFill rotWithShape="1">
                <a:blip r:embed="rId6"/>
                <a:stretch>
                  <a:fillRect r="-2469" b="-180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596227"/>
                <a:ext cx="4286366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𝟎𝟏𝟓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𝟏𝟎𝟔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𝟕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</a:rPr>
                  <a:t> =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13200</a:t>
                </a:r>
                <a:endParaRPr lang="ar-IQ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6227"/>
                <a:ext cx="4286366" cy="581378"/>
              </a:xfrm>
              <a:prstGeom prst="rect">
                <a:avLst/>
              </a:prstGeom>
              <a:blipFill rotWithShape="1">
                <a:blip r:embed="rId7"/>
                <a:stretch>
                  <a:fillRect r="-2134" b="-105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34636" y="2309421"/>
                <a:ext cx="4276235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𝟎𝟐𝟓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𝟑𝟎𝟒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𝟖𝟏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=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62800</a:t>
                </a:r>
                <a:endParaRPr lang="ar-IQ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36" y="2309421"/>
                <a:ext cx="4276235" cy="581378"/>
              </a:xfrm>
              <a:prstGeom prst="rect">
                <a:avLst/>
              </a:prstGeom>
              <a:blipFill rotWithShape="1">
                <a:blip r:embed="rId8"/>
                <a:stretch>
                  <a:fillRect r="-2137" b="-105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4424" y="4254910"/>
                <a:ext cx="8435514" cy="610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So,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𝟏𝟒𝟐𝟎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𝟏𝟒𝟐𝟎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solidFill>
                      <a:schemeClr val="tx1"/>
                    </a:solidFill>
                  </a:rPr>
                  <a:t> -------(1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4" y="4254910"/>
                <a:ext cx="8435514" cy="610616"/>
              </a:xfrm>
              <a:prstGeom prst="rect">
                <a:avLst/>
              </a:prstGeom>
              <a:blipFill rotWithShape="1">
                <a:blip r:embed="rId9"/>
                <a:stretch>
                  <a:fillRect l="-795" r="-7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4636" y="5276685"/>
                <a:ext cx="9483436" cy="102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u="sng" dirty="0" smtClean="0">
                    <a:solidFill>
                      <a:schemeClr val="tx1"/>
                    </a:solidFill>
                  </a:rPr>
                  <a:t>For pipe 3</a:t>
                </a:r>
              </a:p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𝐟𝟐</m:t>
                            </m:r>
                          </m:sub>
                        </m:s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chemeClr val="tx1"/>
                            </a:solidFill>
                          </a:rPr>
                          <m:t>62800</m:t>
                        </m:r>
                        <m:r>
                          <m:rPr>
                            <m:nor/>
                          </m:rPr>
                          <a:rPr lang="ar-IQ" sz="2000" b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𝐐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r>
                          <a:rPr lang="en-US" sz="2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  <m:r>
                              <a:rPr lang="en-US" sz="20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  <m:r>
                              <a:rPr lang="en-US" sz="20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𝟔𝟐𝟖𝟎𝟎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n-US" sz="20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𝟔𝟐𝟖𝟎𝟎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= 0.015 m</a:t>
                </a:r>
                <a:r>
                  <a:rPr lang="en-US" sz="2000" b="1" baseline="30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/s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36" y="5276685"/>
                <a:ext cx="9483436" cy="1026435"/>
              </a:xfrm>
              <a:prstGeom prst="rect">
                <a:avLst/>
              </a:prstGeom>
              <a:blipFill rotWithShape="1">
                <a:blip r:embed="rId10"/>
                <a:stretch>
                  <a:fillRect l="-643" t="-297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9020" y="482194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Eq.(1) by trial and error to find that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Q1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0.0736 </a:t>
            </a:r>
            <a:r>
              <a:rPr lang="en-US" sz="2400" b="1" i="1" dirty="0" smtClean="0"/>
              <a:t>m</a:t>
            </a:r>
            <a:r>
              <a:rPr lang="en-US" sz="2400" b="1" i="1" baseline="30000" dirty="0" smtClean="0"/>
              <a:t>3</a:t>
            </a:r>
            <a:r>
              <a:rPr lang="en-US" sz="2400" b="1" i="1" dirty="0" smtClean="0"/>
              <a:t>/s</a:t>
            </a:r>
            <a:endParaRPr lang="en-US" sz="24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13" grpId="0"/>
      <p:bldP spid="4" grpId="0"/>
      <p:bldP spid="5" grpId="0"/>
      <p:bldP spid="6" grpId="0"/>
      <p:bldP spid="7" grpId="0"/>
      <p:bldP spid="14" grpId="0"/>
      <p:bldP spid="1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23138" y="551048"/>
                <a:ext cx="4462716" cy="1362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 smtClean="0"/>
                  <a:t>For pipe 1</a:t>
                </a:r>
                <a:r>
                  <a:rPr lang="en-US" b="1" i="1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r>
                  <a:rPr lang="en-US" b="1" dirty="0" smtClean="0">
                    <a:solidFill>
                      <a:srgbClr val="00206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𝟏𝟒𝟐𝟎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r>
                  <a:rPr lang="en-US" b="1" dirty="0" smtClean="0">
                    <a:solidFill>
                      <a:srgbClr val="002060"/>
                    </a:solidFill>
                  </a:rPr>
                  <a:t>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𝟏𝟒𝟐𝟎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…… (3)</a:t>
                </a:r>
                <a:endPara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8" y="551048"/>
                <a:ext cx="4462716" cy="1362168"/>
              </a:xfrm>
              <a:prstGeom prst="rect">
                <a:avLst/>
              </a:prstGeom>
              <a:blipFill>
                <a:blip r:embed="rId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795" t="35975" r="34084" b="20342"/>
          <a:stretch/>
        </p:blipFill>
        <p:spPr bwMode="auto">
          <a:xfrm>
            <a:off x="4585854" y="580770"/>
            <a:ext cx="4437048" cy="2613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0229" y="3997631"/>
            <a:ext cx="674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Eqs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.(3, 4 &amp; 5) by trial and error to as follows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3140" y="181716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So,  Assume flow for Q2 Such that:  Q1 = Q2 + Q3 ………..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3138" y="1871254"/>
                <a:ext cx="4202103" cy="1624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For pipe 2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𝟏𝟑𝟐𝟎𝟎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𝑯𝒋</m:t>
                            </m:r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num>
                          <m:den>
                            <m: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𝟏𝟑𝟐𝟎𝟎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………..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(4)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8" y="1871254"/>
                <a:ext cx="4202103" cy="1624676"/>
              </a:xfrm>
              <a:prstGeom prst="rect">
                <a:avLst/>
              </a:prstGeom>
              <a:blipFill rotWithShape="1">
                <a:blip r:embed="rId5"/>
                <a:stretch>
                  <a:fillRect l="-1159" t="-188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367926"/>
                <a:ext cx="9483436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 smtClean="0">
                    <a:solidFill>
                      <a:schemeClr val="tx1"/>
                    </a:solidFill>
                  </a:rPr>
                  <a:t>For pipe 3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1" dirty="0">
                            <a:solidFill>
                              <a:schemeClr val="tx1"/>
                            </a:solidFill>
                          </a:rPr>
                          <m:t>62800</m:t>
                        </m:r>
                        <m:r>
                          <m:rPr>
                            <m:nor/>
                          </m:rPr>
                          <a:rPr lang="ar-IQ" b="1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9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19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9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9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9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9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sz="19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19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19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19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𝟔𝟐𝟖𝟎𝟎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900" b="1" i="1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……….. (5)</a:t>
                </a:r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67926"/>
                <a:ext cx="9483436" cy="687368"/>
              </a:xfrm>
              <a:prstGeom prst="rect">
                <a:avLst/>
              </a:prstGeom>
              <a:blipFill rotWithShape="1">
                <a:blip r:embed="rId6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075499" y="4441974"/>
            <a:ext cx="2144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So, the solution is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Q1 = 0.054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Q2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0.0322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Q3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0.0214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 43.64 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387432"/>
                  </p:ext>
                </p:extLst>
              </p:nvPr>
            </p:nvGraphicFramePr>
            <p:xfrm>
              <a:off x="181179" y="4628366"/>
              <a:ext cx="6889421" cy="17526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904784">
                      <a:extLst>
                        <a:ext uri="{9D8B030D-6E8A-4147-A177-3AD203B41FA5}">
                          <a16:colId xmlns="" xmlns:a16="http://schemas.microsoft.com/office/drawing/2014/main" val="3566071444"/>
                        </a:ext>
                      </a:extLst>
                    </a:gridCol>
                    <a:gridCol w="1054611">
                      <a:extLst>
                        <a:ext uri="{9D8B030D-6E8A-4147-A177-3AD203B41FA5}">
                          <a16:colId xmlns="" xmlns:a16="http://schemas.microsoft.com/office/drawing/2014/main" val="1033082500"/>
                        </a:ext>
                      </a:extLst>
                    </a:gridCol>
                    <a:gridCol w="1067235">
                      <a:extLst>
                        <a:ext uri="{9D8B030D-6E8A-4147-A177-3AD203B41FA5}">
                          <a16:colId xmlns="" xmlns:a16="http://schemas.microsoft.com/office/drawing/2014/main" val="1974813592"/>
                        </a:ext>
                      </a:extLst>
                    </a:gridCol>
                    <a:gridCol w="951859">
                      <a:extLst>
                        <a:ext uri="{9D8B030D-6E8A-4147-A177-3AD203B41FA5}">
                          <a16:colId xmlns="" xmlns:a16="http://schemas.microsoft.com/office/drawing/2014/main" val="1247116411"/>
                        </a:ext>
                      </a:extLst>
                    </a:gridCol>
                    <a:gridCol w="1052814">
                      <a:extLst>
                        <a:ext uri="{9D8B030D-6E8A-4147-A177-3AD203B41FA5}">
                          <a16:colId xmlns="" xmlns:a16="http://schemas.microsoft.com/office/drawing/2014/main" val="3436770137"/>
                        </a:ext>
                      </a:extLst>
                    </a:gridCol>
                    <a:gridCol w="858118">
                      <a:extLst>
                        <a:ext uri="{9D8B030D-6E8A-4147-A177-3AD203B41FA5}">
                          <a16:colId xmlns="" xmlns:a16="http://schemas.microsoft.com/office/drawing/2014/main" val="19226642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ar-IQ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𝑸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ar-IQ" b="1" i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ar-IQ" b="1" i="1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</a:rPr>
                                  <m:t>Eq</m:t>
                                </m:r>
                                <m:r>
                                  <m:rPr>
                                    <m:nor/>
                                  </m:rP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</a:rPr>
                                  <m:t>.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Q2</a:t>
                          </a:r>
                        </a:p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Eq.4</a:t>
                          </a:r>
                          <a:endParaRPr lang="ar-IQ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1" dirty="0" err="1" smtClean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="1" i="1" baseline="-25000" dirty="0" err="1" smtClean="0">
                              <a:solidFill>
                                <a:schemeClr val="tx1"/>
                              </a:solidFill>
                            </a:rPr>
                            <a:t>j</a:t>
                          </a:r>
                          <a:endParaRPr lang="en-US" b="1" i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1" baseline="0" dirty="0" smtClean="0">
                              <a:solidFill>
                                <a:schemeClr val="tx1"/>
                              </a:solidFill>
                            </a:rPr>
                            <a:t>Eq.3</a:t>
                          </a:r>
                          <a:endParaRPr lang="ar-IQ" b="1" i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Assume</a:t>
                          </a:r>
                        </a:p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Q1</a:t>
                          </a:r>
                          <a:endParaRPr lang="ar-IQ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i="1" dirty="0" err="1" smtClean="0">
                              <a:solidFill>
                                <a:schemeClr val="tx1"/>
                              </a:solidFill>
                            </a:rPr>
                            <a:t>Iter</a:t>
                          </a:r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ar-IQ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985696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- 0.0089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0.0227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0.0362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47.25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0.050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1</a:t>
                          </a:r>
                          <a:endParaRPr lang="ar-IQ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136718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+ 0.0029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0.0210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0.0311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42.80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0.055</a:t>
                          </a:r>
                          <a:endParaRPr lang="ar-IQ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2</a:t>
                          </a:r>
                          <a:endParaRPr lang="ar-IQ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75155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+ 0.0004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0.0214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0.0322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43.64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0.054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3</a:t>
                          </a:r>
                          <a:endParaRPr lang="ar-IQ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751959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229628"/>
                  </p:ext>
                </p:extLst>
              </p:nvPr>
            </p:nvGraphicFramePr>
            <p:xfrm>
              <a:off x="181179" y="4628366"/>
              <a:ext cx="6889421" cy="175260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9047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66071444"/>
                        </a:ext>
                      </a:extLst>
                    </a:gridCol>
                    <a:gridCol w="105461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33082500"/>
                        </a:ext>
                      </a:extLst>
                    </a:gridCol>
                    <a:gridCol w="10672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74813592"/>
                        </a:ext>
                      </a:extLst>
                    </a:gridCol>
                    <a:gridCol w="95185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47116411"/>
                        </a:ext>
                      </a:extLst>
                    </a:gridCol>
                    <a:gridCol w="105281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6770137"/>
                        </a:ext>
                      </a:extLst>
                    </a:gridCol>
                    <a:gridCol w="858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2266423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321" t="-4762" r="-26217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IQ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80925" t="-4762" r="-372832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Q2</a:t>
                          </a:r>
                        </a:p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Eq.4</a:t>
                          </a:r>
                          <a:endParaRPr lang="ar-IQ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1" dirty="0" err="1" smtClean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  <a:r>
                            <a:rPr lang="en-US" b="1" i="1" baseline="-25000" dirty="0" err="1" smtClean="0">
                              <a:solidFill>
                                <a:schemeClr val="tx1"/>
                              </a:solidFill>
                            </a:rPr>
                            <a:t>j</a:t>
                          </a:r>
                          <a:endParaRPr lang="en-US" b="1" i="1" baseline="-25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1" baseline="0" dirty="0" smtClean="0">
                              <a:solidFill>
                                <a:schemeClr val="tx1"/>
                              </a:solidFill>
                            </a:rPr>
                            <a:t>Eq.3</a:t>
                          </a:r>
                          <a:endParaRPr lang="ar-IQ" b="1" i="1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Assume</a:t>
                          </a:r>
                        </a:p>
                        <a:p>
                          <a:pPr algn="ctr" rtl="1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Q1</a:t>
                          </a:r>
                          <a:endParaRPr lang="ar-IQ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i="1" dirty="0" err="1" smtClean="0">
                              <a:solidFill>
                                <a:schemeClr val="tx1"/>
                              </a:solidFill>
                            </a:rPr>
                            <a:t>Iter</a:t>
                          </a:r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ar-IQ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85696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- 0.0089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0.0227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0.0362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47.25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0.050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1</a:t>
                          </a:r>
                          <a:endParaRPr lang="ar-IQ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367182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+ 0.0029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0.0210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0.0311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42.80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0.055</a:t>
                          </a:r>
                          <a:endParaRPr lang="ar-IQ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2</a:t>
                          </a:r>
                          <a:endParaRPr lang="ar-IQ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75155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+ 0.0004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0.0214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0.0322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43.64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0.054</a:t>
                          </a:r>
                          <a:endParaRPr lang="ar-IQ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b="1" dirty="0" smtClean="0"/>
                            <a:t>3</a:t>
                          </a:r>
                          <a:endParaRPr lang="ar-IQ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519591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0" grpId="0"/>
      <p:bldP spid="2" grpId="0"/>
      <p:bldP spid="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24950" cy="6918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2.3-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Diameter Problem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dirty="0">
                    <a:solidFill>
                      <a:schemeClr val="tx1"/>
                    </a:solidFill>
                    <a:cs typeface="+mj-cs"/>
                  </a:rPr>
                  <a:t>Diameter </a:t>
                </a:r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Problem In </a:t>
                </a:r>
                <a:r>
                  <a:rPr lang="en-US" dirty="0">
                    <a:solidFill>
                      <a:schemeClr val="tx1"/>
                    </a:solidFill>
                    <a:cs typeface="+mj-cs"/>
                  </a:rPr>
                  <a:t>this problem, the known quantities are </a:t>
                </a:r>
                <a:r>
                  <a:rPr lang="en-US" b="1" i="1" dirty="0">
                    <a:solidFill>
                      <a:schemeClr val="tx1"/>
                    </a:solidFill>
                    <a:cs typeface="+mj-cs"/>
                  </a:rPr>
                  <a:t>L, </a:t>
                </a:r>
                <a:r>
                  <a:rPr lang="en-US" b="1" i="1" dirty="0" err="1">
                    <a:solidFill>
                      <a:schemeClr val="tx1"/>
                    </a:solidFill>
                    <a:cs typeface="+mj-cs"/>
                  </a:rPr>
                  <a:t>hf</a:t>
                </a:r>
                <a:r>
                  <a:rPr lang="en-US" b="1" i="1" dirty="0">
                    <a:solidFill>
                      <a:schemeClr val="tx1"/>
                    </a:solidFill>
                    <a:cs typeface="+mj-cs"/>
                  </a:rPr>
                  <a:t>, </a:t>
                </a:r>
                <a:r>
                  <a:rPr lang="el-GR" b="1" i="1" dirty="0" smtClean="0">
                    <a:solidFill>
                      <a:schemeClr val="tx1"/>
                    </a:solidFill>
                    <a:cs typeface="+mj-cs"/>
                  </a:rPr>
                  <a:t>ε</a:t>
                </a:r>
                <a:r>
                  <a:rPr lang="en-US" b="1" i="1" dirty="0" smtClean="0">
                    <a:solidFill>
                      <a:schemeClr val="tx1"/>
                    </a:solidFill>
                    <a:cs typeface="+mj-cs"/>
                  </a:rPr>
                  <a:t>, Q </a:t>
                </a:r>
                <a:r>
                  <a:rPr lang="en-US" b="1" i="1" dirty="0">
                    <a:solidFill>
                      <a:schemeClr val="tx1"/>
                    </a:solidFill>
                    <a:cs typeface="+mj-cs"/>
                  </a:rPr>
                  <a:t>and </a:t>
                </a:r>
                <a:r>
                  <a:rPr lang="el-GR" b="1" i="1" dirty="0" smtClean="0">
                    <a:solidFill>
                      <a:schemeClr val="tx1"/>
                    </a:solidFill>
                    <a:cs typeface="+mj-cs"/>
                  </a:rPr>
                  <a:t>υ</a:t>
                </a:r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  <a:cs typeface="+mj-cs"/>
                  </a:rPr>
                  <a:t>However, for turbulent flow in a </a:t>
                </a:r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long gravity </a:t>
                </a:r>
                <a:r>
                  <a:rPr lang="en-US" dirty="0">
                    <a:solidFill>
                      <a:schemeClr val="tx1"/>
                    </a:solidFill>
                    <a:cs typeface="+mj-cs"/>
                  </a:rPr>
                  <a:t>main, </a:t>
                </a:r>
                <a:r>
                  <a:rPr lang="en-US" dirty="0" err="1">
                    <a:solidFill>
                      <a:schemeClr val="tx1"/>
                    </a:solidFill>
                    <a:cs typeface="+mj-cs"/>
                  </a:rPr>
                  <a:t>Swamee</a:t>
                </a:r>
                <a:r>
                  <a:rPr lang="en-US" dirty="0">
                    <a:solidFill>
                      <a:schemeClr val="tx1"/>
                    </a:solidFill>
                    <a:cs typeface="+mj-cs"/>
                  </a:rPr>
                  <a:t> and Jain (1976) obtained the following solution for the </a:t>
                </a:r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pipe diameter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66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l-GR" sz="2000" b="1" i="1" dirty="0">
                                      <a:solidFill>
                                        <a:schemeClr val="tx1"/>
                                      </a:solidFill>
                                    </a:rPr>
                                    <m:t>ε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25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L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Q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75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000" b="1" i="1" dirty="0">
                                  <a:solidFill>
                                    <a:schemeClr val="tx1"/>
                                  </a:solidFill>
                                </a:rPr>
                                <m:t>υ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laminar flow,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Hagen–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Poiseuille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equation gives the diameter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as:</a:t>
                </a:r>
              </a:p>
              <a:p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Times New Roman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128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υ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𝑄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π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cs typeface="+mj-cs"/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</a:rPr>
                  <a:t>Swamee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dirty="0" err="1">
                    <a:solidFill>
                      <a:schemeClr val="tx1"/>
                    </a:solidFill>
                  </a:rPr>
                  <a:t>Swamee</a:t>
                </a:r>
                <a:r>
                  <a:rPr lang="en-US" dirty="0">
                    <a:solidFill>
                      <a:schemeClr val="tx1"/>
                    </a:solidFill>
                  </a:rPr>
                  <a:t> (2008) gave the following equation for pipe diameter that is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valid under </a:t>
                </a:r>
                <a:r>
                  <a:rPr lang="en-US" dirty="0">
                    <a:solidFill>
                      <a:schemeClr val="tx1"/>
                    </a:solidFill>
                  </a:rPr>
                  <a:t>laminar, transition, and turbulent flow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conditions: </a:t>
                </a:r>
                <a:endParaRPr lang="en-US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+mj-cs"/>
                </a:endParaRPr>
              </a:p>
              <a:p>
                <a:endParaRPr lang="en-US" sz="1600" dirty="0" smtClean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:endParaRPr lang="en-US" sz="2000" dirty="0" smtClean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66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214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.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75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 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l-GR" sz="2000" b="1" i="1" dirty="0">
                                                  <a:solidFill>
                                                    <a:schemeClr val="tx1"/>
                                                  </a:solidFill>
                                                </a:rPr>
                                                <m:t>υ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𝐿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𝑄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𝑔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6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.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25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+  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 b="1" i="1" dirty="0">
                                      <a:solidFill>
                                        <a:schemeClr val="tx1"/>
                                      </a:solidFill>
                                    </a:rPr>
                                    <m:t>ε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25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L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Q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75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000" b="1" i="1" dirty="0">
                                  <a:solidFill>
                                    <a:schemeClr val="tx1"/>
                                  </a:solidFill>
                                </a:rPr>
                                <m:t>υ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en-US" sz="20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 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cs typeface="+mj-cs"/>
                </a:endParaRPr>
              </a:p>
              <a:p>
                <a:pPr algn="just"/>
                <a:endParaRPr lang="en-US" sz="2000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24950" cy="691862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68" t="-441" r="-1069" b="-6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782"/>
            <a:ext cx="9144000" cy="668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 smtClean="0">
                <a:latin typeface="Times New Roman"/>
                <a:ea typeface="Calibri"/>
                <a:cs typeface="Arial"/>
              </a:rPr>
              <a:t>Example 3</a:t>
            </a:r>
            <a:endParaRPr lang="en-US" sz="2400" i="1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As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shown in figure, a discharge of 0.1 m</a:t>
            </a:r>
            <a:r>
              <a:rPr lang="en-US" sz="2000" baseline="30000" dirty="0">
                <a:latin typeface="Times New Roman"/>
                <a:ea typeface="Calibri"/>
                <a:cs typeface="Arial"/>
              </a:rPr>
              <a:t>3</a:t>
            </a:r>
            <a:r>
              <a:rPr lang="en-US" sz="2000" dirty="0">
                <a:latin typeface="Times New Roman"/>
                <a:ea typeface="Calibri"/>
                <a:cs typeface="Arial"/>
              </a:rPr>
              <a:t>/s flows through a CI pipe main of 1000 m in length having a pipe diameter 0.3 m. A sluice valve of 0.3 m. (</a:t>
            </a:r>
            <a:r>
              <a:rPr lang="en-US" sz="2000" dirty="0" err="1">
                <a:latin typeface="Times New Roman"/>
                <a:ea typeface="Calibri"/>
                <a:cs typeface="Arial"/>
              </a:rPr>
              <a:t>K</a:t>
            </a:r>
            <a:r>
              <a:rPr lang="en-US" sz="2000" baseline="-25000" dirty="0" err="1">
                <a:latin typeface="Times New Roman"/>
                <a:ea typeface="Calibri"/>
                <a:cs typeface="Arial"/>
              </a:rPr>
              <a:t>f</a:t>
            </a:r>
            <a:r>
              <a:rPr lang="en-US" sz="2000" dirty="0">
                <a:latin typeface="Times New Roman"/>
                <a:ea typeface="Calibri"/>
                <a:cs typeface="Arial"/>
              </a:rPr>
              <a:t> =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0.15)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size is placed close to point B. The elevations of points A and B are 10 m. and 5 m.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respectively</a:t>
            </a:r>
            <a:r>
              <a:rPr lang="en-US" sz="2000" dirty="0">
                <a:latin typeface="Times New Roman"/>
                <a:ea typeface="Calibri"/>
                <a:cs typeface="Arial"/>
              </a:rPr>
              <a:t>. Assume water temperature at 20</a:t>
            </a:r>
            <a:r>
              <a:rPr lang="en-US" sz="2000" baseline="30000" dirty="0">
                <a:latin typeface="Times New Roman"/>
                <a:ea typeface="Calibri"/>
                <a:cs typeface="Arial"/>
              </a:rPr>
              <a:t>o</a:t>
            </a:r>
            <a:r>
              <a:rPr lang="en-US" sz="2000" dirty="0">
                <a:latin typeface="Times New Roman"/>
                <a:ea typeface="Calibri"/>
                <a:cs typeface="Arial"/>
              </a:rPr>
              <a:t> c. Calculate the following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Terminal 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pressure h</a:t>
            </a:r>
            <a:r>
              <a:rPr lang="en-US" sz="2000" baseline="-250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at point B and head loss in the pipe if the terminal pressure h</a:t>
            </a:r>
            <a:r>
              <a:rPr lang="en-US" sz="2000" baseline="-25000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 at point A is 25 m.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The discharge in the pipe if the head loss is 10 m.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Times New Roman"/>
                <a:ea typeface="Calibri"/>
              </a:rPr>
              <a:t>The CI gravity main diameter if the head loss in the pipe is 10 m.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and a discharge of 0.1 m</a:t>
            </a:r>
            <a:r>
              <a:rPr lang="en-US" sz="2000" baseline="30000" dirty="0">
                <a:latin typeface="Times New Roman"/>
                <a:ea typeface="Calibri"/>
                <a:cs typeface="Arial"/>
              </a:rPr>
              <a:t>3</a:t>
            </a:r>
            <a:r>
              <a:rPr lang="en-US" sz="2000" dirty="0">
                <a:latin typeface="Times New Roman"/>
                <a:ea typeface="Calibri"/>
                <a:cs typeface="Arial"/>
              </a:rPr>
              <a:t>/s</a:t>
            </a:r>
            <a:r>
              <a:rPr lang="en-US" sz="2000" baseline="30000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 flows in the pipe.</a:t>
            </a:r>
            <a:endParaRPr lang="en-US" sz="20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Calibri"/>
              <a:cs typeface="Arial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3429000" y="4080164"/>
            <a:ext cx="5614680" cy="25849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24950" cy="609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Solution</a:t>
                </a:r>
              </a:p>
              <a:p>
                <a:r>
                  <a:rPr lang="en-US" sz="20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1-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1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792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012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𝑉𝐷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Ʋ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Ʋ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012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419381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64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9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𝑙𝑛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∈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7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𝐷</m:t>
                                              </m:r>
                                            </m:den>
                                          </m:f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5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libri"/>
                                                  <a:cs typeface="Times New Roman"/>
                                                </a:rPr>
                                                <m:t>74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libri"/>
                                                      <a:cs typeface="Times New Roman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libri"/>
                                                      <a:cs typeface="Times New Roman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libri"/>
                                                      <a:cs typeface="Times New Roman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libri"/>
                                                      <a:cs typeface="Times New Roman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libri"/>
                                                      <a:cs typeface="Times New Roman"/>
                                                    </a:rPr>
                                                    <m:t>9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cs typeface="Times New Roman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  <a:ea typeface="Calibri"/>
                                                      <a:cs typeface="Times New Roman"/>
                                                    </a:rPr>
                                                    <m:t>2500</m:t>
                                                  </m:r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  <a:cs typeface="Times New Roman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  <a:ea typeface="Calibri"/>
                                                          <a:cs typeface="Times New Roman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  <a:ea typeface="Calibri"/>
                                                          <a:cs typeface="Times New Roman"/>
                                                        </a:rPr>
                                                        <m:t>𝑒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16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125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0197</m:t>
                      </m:r>
                    </m:oMath>
                  </m:oMathPara>
                </a14:m>
                <a:endParaRPr lang="en-US" sz="2000" b="1" i="1" dirty="0" smtClean="0">
                  <a:solidFill>
                    <a:schemeClr val="tx1"/>
                  </a:solidFill>
                </a:endParaRPr>
              </a:p>
              <a:p>
                <a:r>
                  <a:rPr lang="en-US" sz="2000" b="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                      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𝑓𝐿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25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10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0197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×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1000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9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81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0153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699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714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286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Where       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i="1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= 23.286 m  and    </a:t>
                </a:r>
                <a:r>
                  <a:rPr lang="en-US" sz="20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i="1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6.714 m </a:t>
                </a:r>
              </a:p>
              <a:p>
                <a:endParaRPr lang="en-US" sz="2000" b="1" i="1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24950" cy="609525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68" t="-500" b="-6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9124950" cy="341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2- </a:t>
                </a:r>
                <a:r>
                  <a:rPr lang="en-US" dirty="0">
                    <a:solidFill>
                      <a:schemeClr val="tx1"/>
                    </a:solidFill>
                  </a:rPr>
                  <a:t>If the total head loss in the pipe is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predefined </a:t>
                </a:r>
                <a:r>
                  <a:rPr lang="en-US" dirty="0">
                    <a:solidFill>
                      <a:schemeClr val="tx1"/>
                    </a:solidFill>
                  </a:rPr>
                  <a:t>equal to 10 m, the discharge in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CI pipe </a:t>
                </a:r>
                <a:r>
                  <a:rPr lang="en-US" dirty="0">
                    <a:solidFill>
                      <a:schemeClr val="tx1"/>
                    </a:solidFill>
                  </a:rPr>
                  <a:t>of size 0.3 m can be calculated using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this Equation for a turbulent flow: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000" b="1" i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965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𝐷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𝑔𝐷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/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𝐿</m:t>
                          </m:r>
                        </m:e>
                      </m:ra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∈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78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υ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𝐷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𝑔𝐷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/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𝐿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 smtClean="0">
                  <a:solidFill>
                    <a:schemeClr val="tx1"/>
                  </a:solidFill>
                </a:endParaRPr>
              </a:p>
              <a:p>
                <a:endParaRPr lang="en-US" sz="2000" b="1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𝑄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965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81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1000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00025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78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 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012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6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9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81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10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1000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err="1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123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r>
                  <a:rPr lang="en-US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                    </a:t>
                </a:r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24950" cy="341959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68" t="-891" b="-196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905" y="3391881"/>
                <a:ext cx="9124950" cy="3205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b="1" i="1" dirty="0" smtClean="0">
                  <a:solidFill>
                    <a:schemeClr val="tx1"/>
                  </a:solidFill>
                </a:endParaRPr>
              </a:p>
              <a:p>
                <a:r>
                  <a:rPr lang="en-US" sz="2000" b="1" i="1" dirty="0" smtClean="0">
                    <a:solidFill>
                      <a:schemeClr val="tx1"/>
                    </a:solidFill>
                  </a:rPr>
                  <a:t>3-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the gravity main diameter for preselected head loss of 10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 and </a:t>
                </a:r>
                <a:r>
                  <a:rPr lang="en-US" dirty="0">
                    <a:solidFill>
                      <a:schemeClr val="tx1"/>
                    </a:solidFill>
                  </a:rPr>
                  <a:t>known pipe discharge 0.1 m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</a:rPr>
                  <a:t>/s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en-US" dirty="0">
                    <a:solidFill>
                      <a:schemeClr val="tx1"/>
                    </a:solidFill>
                  </a:rPr>
                  <a:t>a turbulent flow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is:</a:t>
                </a:r>
                <a:endParaRPr lang="en-US" sz="2000" b="1" i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66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l-GR" sz="2000" i="1" dirty="0">
                                      <a:solidFill>
                                        <a:schemeClr val="tx1"/>
                                      </a:solidFill>
                                    </a:rPr>
                                    <m:t>ε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25</m:t>
                                  </m:r>
                                </m:sup>
                              </m:s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L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 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Q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75</m:t>
                                  </m:r>
                                </m:sup>
                              </m:s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000" i="1" dirty="0">
                                  <a:solidFill>
                                    <a:schemeClr val="tx1"/>
                                  </a:solidFill>
                                </a:rPr>
                                <m:t>υ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04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66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00025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25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1000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×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.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 </m:t>
                                              </m:r>
                                              <m:r>
                                                <a:rPr lang="en-US" b="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9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.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81</m:t>
                                          </m:r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×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75</m:t>
                                  </m:r>
                                </m:sup>
                              </m:s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012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.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1000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9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.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81</m:t>
                                          </m:r>
                                          <m:r>
                                            <a:rPr lang="en-US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×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5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.</m:t>
                                  </m:r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04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284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b="1" i="1" dirty="0">
                    <a:solidFill>
                      <a:schemeClr val="tx1"/>
                    </a:solidFill>
                  </a:rPr>
                  <a:t>                    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5" y="3391881"/>
                <a:ext cx="9124950" cy="3205236"/>
              </a:xfrm>
              <a:prstGeom prst="rect">
                <a:avLst/>
              </a:prstGeom>
              <a:blipFill rotWithShape="1">
                <a:blip r:embed="rId3"/>
                <a:stretch>
                  <a:fillRect l="-668" t="-951" b="-209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782"/>
            <a:ext cx="8839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3- Equivalent Pipe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+mj-cs"/>
              </a:rPr>
              <a:t> </a:t>
            </a:r>
            <a:r>
              <a:rPr lang="en-US" sz="2400" dirty="0" smtClean="0">
                <a:latin typeface="Times New Roman" pitchFamily="18" charset="0"/>
                <a:cs typeface="+mj-cs"/>
              </a:rPr>
              <a:t>  </a:t>
            </a:r>
            <a:r>
              <a:rPr lang="en-US" sz="2000" dirty="0" smtClean="0">
                <a:latin typeface="Times New Roman" pitchFamily="18" charset="0"/>
                <a:cs typeface="+mj-cs"/>
              </a:rPr>
              <a:t>In the water supply networks, the pipe link between two nodes may consist of a single uniform pipe size or a combination of pipes in series or in parallel.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+mj-cs"/>
              </a:rPr>
              <a:t> </a:t>
            </a:r>
            <a:r>
              <a:rPr lang="en-US" sz="2000" dirty="0" smtClean="0">
                <a:latin typeface="Times New Roman" pitchFamily="18" charset="0"/>
                <a:cs typeface="+mj-cs"/>
              </a:rPr>
              <a:t>   </a:t>
            </a:r>
            <a:r>
              <a:rPr lang="en-US" sz="2000" dirty="0">
                <a:latin typeface="Times New Roman" pitchFamily="18" charset="0"/>
                <a:cs typeface="+mj-cs"/>
              </a:rPr>
              <a:t>The set of pipes arranged in parallel and series can be replaced with a single pipe having the same head loss across points A and B and also the same total discharge Q. Such a pipe is defined as an equivalent pipe</a:t>
            </a:r>
            <a:r>
              <a:rPr lang="en-US" sz="2000" dirty="0" smtClean="0">
                <a:latin typeface="Times New Roman" pitchFamily="18" charset="0"/>
                <a:cs typeface="+mj-cs"/>
              </a:rPr>
              <a:t>.</a:t>
            </a:r>
            <a:endParaRPr lang="en-US" sz="2000" dirty="0">
              <a:latin typeface="Times New Roman" pitchFamily="18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b="35934"/>
          <a:stretch/>
        </p:blipFill>
        <p:spPr>
          <a:xfrm>
            <a:off x="4648200" y="2971800"/>
            <a:ext cx="41910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2400" y="2639253"/>
                <a:ext cx="4343400" cy="3996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3-1 : Pipes in Series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+…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=…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𝐷𝑖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;   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𝑒𝑞𝑢𝑖𝑣𝑎𝑙𝑒𝑛𝑡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𝑝𝑖𝑝𝑒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Then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   </m:t>
                    </m:r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𝐷𝑖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   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𝐷𝑒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sz="2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sub>
                    </m:sSub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𝑵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en-US" sz="2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𝑵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sz="26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𝑳</m:t>
                                            </m:r>
                                          </m:e>
                                          <m:sub>
                                            <m:r>
                                              <a:rPr lang="en-US" sz="2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𝑫𝒊</m:t>
                                            </m:r>
                                          </m:e>
                                          <m:sup>
                                            <m:r>
                                              <a:rPr lang="en-US" sz="26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𝟓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39253"/>
                <a:ext cx="4343400" cy="39960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84" t="-76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28600"/>
                <a:ext cx="8915400" cy="827470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Example 4</a:t>
                </a:r>
              </a:p>
              <a:p>
                <a:pPr algn="just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 arrangement of three pipes in series between tank A and B as shown below. Calculate the equivalent pipe diameter and the corresponding flow.  Assume f=0.02 and neglect minor losses.</a:t>
                </a: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𝐷𝑖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nary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500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600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400</m:t>
                                </m:r>
                              </m:num>
                              <m:den>
                                <m:f>
                                  <m:fPr>
                                    <m:ctrlPr>
                                      <a:rPr lang="en-US" sz="28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500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600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400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15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0.185 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𝑓𝐿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1500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185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042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915400" cy="827470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25" t="-515" r="-1776"/>
                </a:stretch>
              </a:blipFill>
              <a:ln>
                <a:solidFill>
                  <a:schemeClr val="bg1"/>
                </a:solidFill>
                <a:prstDash val="sysDot"/>
              </a:ln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2425321" y="2133600"/>
            <a:ext cx="31277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2250350" y="1981200"/>
            <a:ext cx="6605447" cy="29717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t="62732" b="-1438"/>
          <a:stretch/>
        </p:blipFill>
        <p:spPr>
          <a:xfrm>
            <a:off x="4800600" y="1752600"/>
            <a:ext cx="4191000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68868"/>
                <a:ext cx="5867400" cy="6055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3-2 Pipes in Parallel</a:t>
                </a:r>
              </a:p>
              <a:p>
                <a:endParaRPr lang="en-US" sz="2400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=…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𝐷𝑖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𝑔𝐷𝑖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 ……(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  <a:cs typeface="Times New Roman" pitchFamily="18" charset="0"/>
                  </a:rPr>
                  <a:t>For N pipes in parallel </a:t>
                </a:r>
              </a:p>
              <a:p>
                <a:r>
                  <a:rPr lang="en-US" sz="2400" b="0" dirty="0" smtClean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𝐷𝑖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𝑔𝐷𝑖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8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𝑓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….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chemeClr val="tx1"/>
                  </a:solidFill>
                  <a:ea typeface="Cambria Math"/>
                  <a:cs typeface="Times New Roman" pitchFamily="18" charset="0"/>
                </a:endParaRPr>
              </a:p>
              <a:p>
                <a:endParaRPr lang="en-US" sz="2400" b="0" dirty="0" smtClean="0">
                  <a:solidFill>
                    <a:schemeClr val="tx1"/>
                  </a:solidFill>
                  <a:ea typeface="Cambria Math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discharge Q flowing in equivalent pipe is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𝐷𝑒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8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……(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Equating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Eqs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(2) and (3) result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  <a:cs typeface="Times New Roman" pitchFamily="18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cs typeface="Times New Roman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𝐷𝑖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.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8868"/>
                <a:ext cx="5867400" cy="60553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58" t="-806" r="-6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4804</Words>
  <Application>Microsoft Office PowerPoint</Application>
  <PresentationFormat>On-screen Show (4:3)</PresentationFormat>
  <Paragraphs>402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Branch Piping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</dc:creator>
  <cp:lastModifiedBy>a</cp:lastModifiedBy>
  <cp:revision>16</cp:revision>
  <dcterms:created xsi:type="dcterms:W3CDTF">2006-08-16T00:00:00Z</dcterms:created>
  <dcterms:modified xsi:type="dcterms:W3CDTF">2019-10-16T13:16:09Z</dcterms:modified>
</cp:coreProperties>
</file>