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0F925-018D-4A99-9595-EAACF61C8230}" type="datetimeFigureOut">
              <a:rPr lang="en-GB" smtClean="0"/>
              <a:t>08/03/2020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93E58-C88D-4817-9FCC-C14E2BD4E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358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7424-DE25-4A45-A397-F702ECA7BC8F}" type="datetimeFigureOut">
              <a:rPr lang="en-GB" smtClean="0"/>
              <a:t>08/03/2020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3B221A6-3C9A-4087-9A38-891950D5220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7424-DE25-4A45-A397-F702ECA7BC8F}" type="datetimeFigureOut">
              <a:rPr lang="en-GB" smtClean="0"/>
              <a:t>08/03/2020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21A6-3C9A-4087-9A38-891950D522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7424-DE25-4A45-A397-F702ECA7BC8F}" type="datetimeFigureOut">
              <a:rPr lang="en-GB" smtClean="0"/>
              <a:t>08/03/2020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21A6-3C9A-4087-9A38-891950D522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7424-DE25-4A45-A397-F702ECA7BC8F}" type="datetimeFigureOut">
              <a:rPr lang="en-GB" smtClean="0"/>
              <a:t>08/03/2020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21A6-3C9A-4087-9A38-891950D5220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7424-DE25-4A45-A397-F702ECA7BC8F}" type="datetimeFigureOut">
              <a:rPr lang="en-GB" smtClean="0"/>
              <a:t>08/03/2020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3B221A6-3C9A-4087-9A38-891950D5220D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7424-DE25-4A45-A397-F702ECA7BC8F}" type="datetimeFigureOut">
              <a:rPr lang="en-GB" smtClean="0"/>
              <a:t>08/03/2020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21A6-3C9A-4087-9A38-891950D5220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7424-DE25-4A45-A397-F702ECA7BC8F}" type="datetimeFigureOut">
              <a:rPr lang="en-GB" smtClean="0"/>
              <a:t>08/03/2020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21A6-3C9A-4087-9A38-891950D5220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7424-DE25-4A45-A397-F702ECA7BC8F}" type="datetimeFigureOut">
              <a:rPr lang="en-GB" smtClean="0"/>
              <a:t>08/03/2020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21A6-3C9A-4087-9A38-891950D522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7424-DE25-4A45-A397-F702ECA7BC8F}" type="datetimeFigureOut">
              <a:rPr lang="en-GB" smtClean="0"/>
              <a:t>08/03/2020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21A6-3C9A-4087-9A38-891950D522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7424-DE25-4A45-A397-F702ECA7BC8F}" type="datetimeFigureOut">
              <a:rPr lang="en-GB" smtClean="0"/>
              <a:t>08/03/2020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21A6-3C9A-4087-9A38-891950D5220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7424-DE25-4A45-A397-F702ECA7BC8F}" type="datetimeFigureOut">
              <a:rPr lang="en-GB" smtClean="0"/>
              <a:t>08/03/2020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3B221A6-3C9A-4087-9A38-891950D5220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9867424-DE25-4A45-A397-F702ECA7BC8F}" type="datetimeFigureOut">
              <a:rPr lang="en-GB" smtClean="0"/>
              <a:t>08/03/2020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3B221A6-3C9A-4087-9A38-891950D5220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media" Target="../media/media3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5" Type="http://schemas.microsoft.com/office/2007/relationships/media" Target="../media/media4.wav"/><Relationship Id="rId4" Type="http://schemas.openxmlformats.org/officeDocument/2006/relationships/audio" Target="../media/media3.wav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6.wav"/><Relationship Id="rId7" Type="http://schemas.openxmlformats.org/officeDocument/2006/relationships/image" Target="../media/image5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microsoft.com/office/2007/relationships/media" Target="../media/media8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audio" Target="../media/media9.wav"/><Relationship Id="rId5" Type="http://schemas.microsoft.com/office/2007/relationships/media" Target="../media/media9.wav"/><Relationship Id="rId4" Type="http://schemas.openxmlformats.org/officeDocument/2006/relationships/audio" Target="../media/media8.wav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3168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Civil Engineering Department</a:t>
            </a:r>
          </a:p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GB" sz="2400" b="1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 Stage, 1</a:t>
            </a:r>
            <a:r>
              <a:rPr lang="en-GB" sz="2400" b="1" baseline="30000" dirty="0" smtClean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 Semester, 2019-2020</a:t>
            </a:r>
          </a:p>
          <a:p>
            <a:endParaRPr lang="en-GB" sz="7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400" b="1" dirty="0" smtClean="0">
                <a:solidFill>
                  <a:srgbClr val="002060"/>
                </a:solidFill>
              </a:rPr>
              <a:t>10</a:t>
            </a:r>
            <a:r>
              <a:rPr lang="en-GB" sz="2400" b="1" baseline="30000" dirty="0" smtClean="0">
                <a:solidFill>
                  <a:srgbClr val="002060"/>
                </a:solidFill>
              </a:rPr>
              <a:t>th</a:t>
            </a:r>
            <a:r>
              <a:rPr lang="en-GB" sz="2400" b="1" dirty="0" smtClean="0">
                <a:solidFill>
                  <a:srgbClr val="002060"/>
                </a:solidFill>
              </a:rPr>
              <a:t> Lecture: Traffic Characteristics,  Density and Headways  (</a:t>
            </a:r>
            <a:r>
              <a:rPr lang="en-GB" sz="2400" b="1" dirty="0" smtClean="0">
                <a:solidFill>
                  <a:srgbClr val="002060"/>
                </a:solidFill>
              </a:rPr>
              <a:t>part2)</a:t>
            </a:r>
            <a:endParaRPr lang="en-GB" sz="2400" b="1" dirty="0" smtClean="0">
              <a:solidFill>
                <a:srgbClr val="002060"/>
              </a:solidFill>
            </a:endParaRPr>
          </a:p>
          <a:p>
            <a:endParaRPr lang="en-GB" sz="1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Lecturer </a:t>
            </a:r>
          </a:p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Dr </a:t>
            </a:r>
            <a:r>
              <a:rPr lang="en-GB" sz="2400" b="1" dirty="0" err="1" smtClean="0">
                <a:solidFill>
                  <a:schemeClr val="accent1">
                    <a:lumMod val="75000"/>
                  </a:schemeClr>
                </a:solidFill>
              </a:rPr>
              <a:t>Maha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 smtClean="0">
                <a:solidFill>
                  <a:schemeClr val="accent1">
                    <a:lumMod val="75000"/>
                  </a:schemeClr>
                </a:solidFill>
              </a:rPr>
              <a:t>Osamah</a:t>
            </a:r>
            <a:endParaRPr lang="en-GB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Dr Abeer </a:t>
            </a:r>
            <a:r>
              <a:rPr lang="en-GB" sz="2400" b="1" dirty="0" err="1" smtClean="0">
                <a:solidFill>
                  <a:schemeClr val="accent1">
                    <a:lumMod val="75000"/>
                  </a:schemeClr>
                </a:solidFill>
              </a:rPr>
              <a:t>K.Jameel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6927"/>
            <a:ext cx="7772400" cy="1470025"/>
          </a:xfrm>
        </p:spPr>
        <p:txBody>
          <a:bodyPr/>
          <a:lstStyle/>
          <a:p>
            <a:r>
              <a:rPr lang="en-GB" dirty="0" smtClean="0"/>
              <a:t>Transportation Engineering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52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52704"/>
            <a:ext cx="7812000" cy="612000"/>
          </a:xfrm>
        </p:spPr>
        <p:txBody>
          <a:bodyPr>
            <a:normAutofit/>
          </a:bodyPr>
          <a:lstStyle/>
          <a:p>
            <a:r>
              <a:rPr lang="en-GB" sz="3100" b="1" dirty="0" smtClean="0">
                <a:solidFill>
                  <a:srgbClr val="C00000"/>
                </a:solidFill>
              </a:rPr>
              <a:t>Traffic Characteristics: Density and Headways 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Headway</a:t>
            </a:r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Two types of headways describe the traffic characteristics, 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Time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headway and 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pace headway         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12496" y="3124200"/>
            <a:ext cx="324000" cy="324000"/>
          </a:xfrm>
          <a:prstGeom prst="rect">
            <a:avLst/>
          </a:prstGeom>
        </p:spPr>
      </p:pic>
      <p:pic>
        <p:nvPicPr>
          <p:cNvPr id="5" name="Picture 4" descr="SPACI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4293096"/>
            <a:ext cx="4248000" cy="176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217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52704"/>
            <a:ext cx="7812000" cy="612000"/>
          </a:xfrm>
        </p:spPr>
        <p:txBody>
          <a:bodyPr>
            <a:normAutofit/>
          </a:bodyPr>
          <a:lstStyle/>
          <a:p>
            <a:r>
              <a:rPr lang="en-GB" sz="3100" b="1" dirty="0" smtClean="0">
                <a:solidFill>
                  <a:srgbClr val="C00000"/>
                </a:solidFill>
              </a:rPr>
              <a:t>Traffic Characteristics: Density and Headways 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80728"/>
            <a:ext cx="7772400" cy="4572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Time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Headway (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ht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Time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between the arrivals of successive vehicles at specified time. 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It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can be computed as the difference between the time of the front of a vehicle arrives at a point on the highway (t1) and the time the front of the next vehicle arrives at the same point (t2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).</a:t>
            </a:r>
          </a:p>
          <a:p>
            <a:pPr lvl="0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It is usually expressed in seconds. 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i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headway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365104"/>
            <a:ext cx="4752000" cy="23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40488" y="1844824"/>
            <a:ext cx="324000" cy="324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74024" y="3467472"/>
            <a:ext cx="324000" cy="3240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76456" y="3971528"/>
            <a:ext cx="324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7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22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13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654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4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52704"/>
            <a:ext cx="7812000" cy="612000"/>
          </a:xfrm>
        </p:spPr>
        <p:txBody>
          <a:bodyPr>
            <a:normAutofit/>
          </a:bodyPr>
          <a:lstStyle/>
          <a:p>
            <a:r>
              <a:rPr lang="en-GB" sz="3100" b="1" dirty="0" smtClean="0">
                <a:solidFill>
                  <a:srgbClr val="C00000"/>
                </a:solidFill>
              </a:rPr>
              <a:t>Traffic Characteristics: Density and Headways </a:t>
            </a:r>
            <a:endParaRPr lang="en-GB" sz="3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en-US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Time Headway (</a:t>
                </a:r>
                <a:r>
                  <a:rPr lang="en-US" b="1" dirty="0" err="1">
                    <a:solidFill>
                      <a:schemeClr val="accent2">
                        <a:lumMod val="50000"/>
                      </a:schemeClr>
                    </a:solidFill>
                  </a:rPr>
                  <a:t>ht</a:t>
                </a:r>
                <a:r>
                  <a:rPr lang="en-US" b="1" dirty="0">
                    <a:solidFill>
                      <a:schemeClr val="accent2">
                        <a:lumMod val="50000"/>
                      </a:schemeClr>
                    </a:solidFill>
                  </a:rPr>
                  <a:t>)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: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The 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average </a:t>
                </a:r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time headway 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in a lane is directly related to the rate of flow</a:t>
                </a:r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: </a:t>
                </a:r>
              </a:p>
              <a:p>
                <a:pPr marL="0" indent="0">
                  <a:buNone/>
                </a:pPr>
                <a:endParaRPr lang="en-GB" dirty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𝒉𝒕</m:t>
                      </m:r>
                      <m:r>
                        <a:rPr lang="en-US" sz="24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en-GB" sz="24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  <m:box>
                            <m:boxPr>
                              <m:ctrlPr>
                                <a:rPr lang="en-GB" sz="2400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n-GB" sz="2400" b="1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/>
                              </m:groupChr>
                            </m:e>
                          </m:box>
                          <m:r>
                            <a:rPr lang="en-US" sz="24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𝟑𝟔𝟎𝟎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𝑽𝒐𝒍𝒖𝒎𝒆</m:t>
                          </m:r>
                          <m:r>
                            <a:rPr lang="en-US" sz="24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 (</m:t>
                          </m:r>
                          <m:r>
                            <a:rPr lang="en-US" sz="24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𝒗𝒑𝒉</m:t>
                          </m:r>
                          <m:r>
                            <a:rPr lang="en-US" sz="24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4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/>
                        </a:rPr>
                        <m:t>    </m:t>
                      </m:r>
                    </m:oMath>
                  </m:oMathPara>
                </a14:m>
                <a:endParaRPr lang="en-GB" sz="2400" b="1" i="1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100" b="1" i="1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1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1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𝟏</m:t>
                    </m:r>
                    <m:r>
                      <a:rPr lang="en-US" sz="21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sz="21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𝒊𝒏</m:t>
                    </m:r>
                    <m:r>
                      <a:rPr lang="en-US" sz="21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sz="21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𝒉𝒐𝒖𝒓</m:t>
                    </m:r>
                    <m:r>
                      <a:rPr lang="en-US" sz="21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sz="21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𝒖𝒏𝒊𝒕</m:t>
                    </m:r>
                    <m:r>
                      <a:rPr lang="en-US" sz="21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, </m:t>
                    </m:r>
                    <m:r>
                      <a:rPr lang="en-US" sz="21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𝟑𝟔𝟎𝟎</m:t>
                    </m:r>
                    <m:r>
                      <a:rPr lang="en-US" sz="21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sz="21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𝒊𝒏</m:t>
                    </m:r>
                    <m:r>
                      <a:rPr lang="en-US" sz="21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sz="21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𝒔𝒆𝒄𝒐𝒏𝒅</m:t>
                    </m:r>
                    <m:r>
                      <a:rPr lang="en-US" sz="21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sz="21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𝒖𝒏𝒊𝒕</m:t>
                    </m:r>
                    <m:r>
                      <a:rPr lang="en-US" sz="21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sz="21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  </a:t>
                </a:r>
                <a:endParaRPr lang="en-GB" sz="21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endParaRPr lang="en-GB" dirty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i="1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6"/>
                <a:stretch>
                  <a:fillRect l="-1333" t="-10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12496" y="2276872"/>
            <a:ext cx="324000" cy="324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12496" y="3899520"/>
            <a:ext cx="324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7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15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156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56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94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52704"/>
            <a:ext cx="7812000" cy="612000"/>
          </a:xfrm>
        </p:spPr>
        <p:txBody>
          <a:bodyPr>
            <a:normAutofit/>
          </a:bodyPr>
          <a:lstStyle/>
          <a:p>
            <a:r>
              <a:rPr lang="en-GB" sz="3100" b="1" dirty="0" smtClean="0">
                <a:solidFill>
                  <a:srgbClr val="C00000"/>
                </a:solidFill>
              </a:rPr>
              <a:t>Traffic Characteristics: Density and Headways 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Space headways (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hs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) 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It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is the distance between the front of a vehicle and the front of the following vehicle. 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It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is usually expressed in meter. 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The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average spacing in the traffic lane can be directly related to the density of the lane 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400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</a:t>
            </a:r>
          </a:p>
          <a:p>
            <a:pPr marL="0" indent="0">
              <a:buNone/>
            </a:pPr>
            <a:r>
              <a:rPr lang="en-US" sz="1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b="1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Hs=1000/D</a:t>
            </a:r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Where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D= the density of a lane,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veh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/km/ln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hs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= the average space headway (m)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SPACI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7072"/>
            <a:ext cx="3744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12496" y="2276872"/>
            <a:ext cx="324000" cy="324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12496" y="2708920"/>
            <a:ext cx="324000" cy="3240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12496" y="3645024"/>
            <a:ext cx="324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7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32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322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12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449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449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449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449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449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449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574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558</TotalTime>
  <Words>250</Words>
  <Application>Microsoft Office PowerPoint</Application>
  <PresentationFormat>On-screen Show (4:3)</PresentationFormat>
  <Paragraphs>37</Paragraphs>
  <Slides>5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Equity</vt:lpstr>
      <vt:lpstr>Transportation Engineering </vt:lpstr>
      <vt:lpstr>Traffic Characteristics: Density and Headways </vt:lpstr>
      <vt:lpstr>Traffic Characteristics: Density and Headways </vt:lpstr>
      <vt:lpstr>Traffic Characteristics: Density and Headways </vt:lpstr>
      <vt:lpstr>Traffic Characteristics: Density and Headways </vt:lpstr>
    </vt:vector>
  </TitlesOfParts>
  <Company>University of Birmingham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Transportation Engineering</dc:title>
  <dc:creator>Abeer Jameel</dc:creator>
  <cp:lastModifiedBy>Abeer Jameel</cp:lastModifiedBy>
  <cp:revision>61</cp:revision>
  <dcterms:created xsi:type="dcterms:W3CDTF">2020-03-08T10:14:32Z</dcterms:created>
  <dcterms:modified xsi:type="dcterms:W3CDTF">2020-03-08T20:27:25Z</dcterms:modified>
</cp:coreProperties>
</file>