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tags/tag3.xml" ContentType="application/vnd.openxmlformats-officedocument.presentationml.tags+xml"/>
  <Override PartName="/ppt/notesSlides/notesSlide27.xml" ContentType="application/vnd.openxmlformats-officedocument.presentationml.notesSlide+xml"/>
  <Override PartName="/ppt/tags/tag4.xml" ContentType="application/vnd.openxmlformats-officedocument.presentationml.tags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tags/tag5.xml" ContentType="application/vnd.openxmlformats-officedocument.presentationml.tags+xml"/>
  <Override PartName="/ppt/notesSlides/notesSlide38.xml" ContentType="application/vnd.openxmlformats-officedocument.presentationml.notesSlide+xml"/>
  <Override PartName="/ppt/tags/tag6.xml" ContentType="application/vnd.openxmlformats-officedocument.presentationml.tags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tags/tag7.xml" ContentType="application/vnd.openxmlformats-officedocument.presentationml.tags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tags/tag8.xml" ContentType="application/vnd.openxmlformats-officedocument.presentationml.tags+xml"/>
  <Override PartName="/ppt/notesSlides/notesSlide49.xml" ContentType="application/vnd.openxmlformats-officedocument.presentationml.notesSlide+xml"/>
  <Override PartName="/ppt/tags/tag9.xml" ContentType="application/vnd.openxmlformats-officedocument.presentationml.tags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tags/tag10.xml" ContentType="application/vnd.openxmlformats-officedocument.presentationml.tags+xml"/>
  <Override PartName="/ppt/notesSlides/notesSlide54.xml" ContentType="application/vnd.openxmlformats-officedocument.presentationml.notesSlide+xml"/>
  <Override PartName="/ppt/tags/tag11.xml" ContentType="application/vnd.openxmlformats-officedocument.presentationml.tags+xml"/>
  <Override PartName="/ppt/notesSlides/notesSlide55.xml" ContentType="application/vnd.openxmlformats-officedocument.presentationml.notesSlide+xml"/>
  <Override PartName="/ppt/tags/tag12.xml" ContentType="application/vnd.openxmlformats-officedocument.presentationml.tags+xml"/>
  <Override PartName="/ppt/notesSlides/notesSlide56.xml" ContentType="application/vnd.openxmlformats-officedocument.presentationml.notesSlide+xml"/>
  <Override PartName="/ppt/tags/tag13.xml" ContentType="application/vnd.openxmlformats-officedocument.presentationml.tags+xml"/>
  <Override PartName="/ppt/notesSlides/notesSlide57.xml" ContentType="application/vnd.openxmlformats-officedocument.presentationml.notesSlide+xml"/>
  <Override PartName="/ppt/tags/tag14.xml" ContentType="application/vnd.openxmlformats-officedocument.presentationml.tags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tags/tag15.xml" ContentType="application/vnd.openxmlformats-officedocument.presentationml.tags+xml"/>
  <Override PartName="/ppt/notesSlides/notesSlide6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7"/>
  </p:notesMasterIdLst>
  <p:sldIdLst>
    <p:sldId id="256" r:id="rId2"/>
    <p:sldId id="263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91" r:id="rId23"/>
    <p:sldId id="292" r:id="rId24"/>
    <p:sldId id="293" r:id="rId25"/>
    <p:sldId id="294" r:id="rId26"/>
    <p:sldId id="295" r:id="rId27"/>
    <p:sldId id="296" r:id="rId28"/>
    <p:sldId id="297" r:id="rId29"/>
    <p:sldId id="298" r:id="rId30"/>
    <p:sldId id="299" r:id="rId31"/>
    <p:sldId id="300" r:id="rId32"/>
    <p:sldId id="301" r:id="rId33"/>
    <p:sldId id="302" r:id="rId34"/>
    <p:sldId id="303" r:id="rId35"/>
    <p:sldId id="310" r:id="rId36"/>
    <p:sldId id="304" r:id="rId37"/>
    <p:sldId id="305" r:id="rId38"/>
    <p:sldId id="306" r:id="rId39"/>
    <p:sldId id="307" r:id="rId40"/>
    <p:sldId id="308" r:id="rId41"/>
    <p:sldId id="309" r:id="rId42"/>
    <p:sldId id="311" r:id="rId43"/>
    <p:sldId id="312" r:id="rId44"/>
    <p:sldId id="313" r:id="rId45"/>
    <p:sldId id="314" r:id="rId46"/>
    <p:sldId id="315" r:id="rId47"/>
    <p:sldId id="316" r:id="rId48"/>
    <p:sldId id="317" r:id="rId49"/>
    <p:sldId id="318" r:id="rId50"/>
    <p:sldId id="319" r:id="rId51"/>
    <p:sldId id="320" r:id="rId52"/>
    <p:sldId id="321" r:id="rId53"/>
    <p:sldId id="322" r:id="rId54"/>
    <p:sldId id="323" r:id="rId55"/>
    <p:sldId id="324" r:id="rId56"/>
    <p:sldId id="325" r:id="rId57"/>
    <p:sldId id="326" r:id="rId58"/>
    <p:sldId id="327" r:id="rId59"/>
    <p:sldId id="328" r:id="rId60"/>
    <p:sldId id="329" r:id="rId61"/>
    <p:sldId id="330" r:id="rId62"/>
    <p:sldId id="331" r:id="rId63"/>
    <p:sldId id="332" r:id="rId64"/>
    <p:sldId id="333" r:id="rId65"/>
    <p:sldId id="334" r:id="rId6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15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E0F925-018D-4A99-9595-EAACF61C8230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193E58-C88D-4817-9FCC-C14E2BD4EA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0358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3E58-C88D-4817-9FCC-C14E2BD4EA5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4759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3E58-C88D-4817-9FCC-C14E2BD4EA53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4759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3E58-C88D-4817-9FCC-C14E2BD4EA53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4759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3E58-C88D-4817-9FCC-C14E2BD4EA53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4759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3E58-C88D-4817-9FCC-C14E2BD4EA53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4759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3E58-C88D-4817-9FCC-C14E2BD4EA53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4759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3E58-C88D-4817-9FCC-C14E2BD4EA53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4759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3E58-C88D-4817-9FCC-C14E2BD4EA53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4759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3E58-C88D-4817-9FCC-C14E2BD4EA53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4759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3E58-C88D-4817-9FCC-C14E2BD4EA53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4759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3E58-C88D-4817-9FCC-C14E2BD4EA53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4759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3E58-C88D-4817-9FCC-C14E2BD4EA5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4759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3E58-C88D-4817-9FCC-C14E2BD4EA53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47595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3E58-C88D-4817-9FCC-C14E2BD4EA53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47595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3E58-C88D-4817-9FCC-C14E2BD4EA53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47595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3E58-C88D-4817-9FCC-C14E2BD4EA53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47595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3E58-C88D-4817-9FCC-C14E2BD4EA53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47595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3E58-C88D-4817-9FCC-C14E2BD4EA53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47595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3E58-C88D-4817-9FCC-C14E2BD4EA53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47595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3E58-C88D-4817-9FCC-C14E2BD4EA53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47595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3E58-C88D-4817-9FCC-C14E2BD4EA53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47595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3E58-C88D-4817-9FCC-C14E2BD4EA53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4759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3E58-C88D-4817-9FCC-C14E2BD4EA5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47595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3E58-C88D-4817-9FCC-C14E2BD4EA53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47595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3E58-C88D-4817-9FCC-C14E2BD4EA53}" type="slidenum">
              <a:rPr lang="en-GB" smtClean="0"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47595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3E58-C88D-4817-9FCC-C14E2BD4EA53}" type="slidenum">
              <a:rPr lang="en-GB" smtClean="0"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47595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3E58-C88D-4817-9FCC-C14E2BD4EA53}" type="slidenum">
              <a:rPr lang="en-GB" smtClean="0"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47595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3E58-C88D-4817-9FCC-C14E2BD4EA53}" type="slidenum">
              <a:rPr lang="en-GB" smtClean="0"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47595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3E58-C88D-4817-9FCC-C14E2BD4EA53}" type="slidenum">
              <a:rPr lang="en-GB" smtClean="0"/>
              <a:t>36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47595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3E58-C88D-4817-9FCC-C14E2BD4EA53}" type="slidenum">
              <a:rPr lang="en-GB" smtClean="0"/>
              <a:t>37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47595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3E58-C88D-4817-9FCC-C14E2BD4EA53}" type="slidenum">
              <a:rPr lang="en-GB" smtClean="0"/>
              <a:t>38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47595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3E58-C88D-4817-9FCC-C14E2BD4EA53}" type="slidenum">
              <a:rPr lang="en-GB" smtClean="0"/>
              <a:t>39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47595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3E58-C88D-4817-9FCC-C14E2BD4EA53}" type="slidenum">
              <a:rPr lang="en-GB" smtClean="0"/>
              <a:t>40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4759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3E58-C88D-4817-9FCC-C14E2BD4EA5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47595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3E58-C88D-4817-9FCC-C14E2BD4EA53}" type="slidenum">
              <a:rPr lang="en-GB" smtClean="0"/>
              <a:t>41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47595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3E58-C88D-4817-9FCC-C14E2BD4EA53}" type="slidenum">
              <a:rPr lang="en-GB" smtClean="0"/>
              <a:t>42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47595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3E58-C88D-4817-9FCC-C14E2BD4EA53}" type="slidenum">
              <a:rPr lang="en-GB" smtClean="0"/>
              <a:t>44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47595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3E58-C88D-4817-9FCC-C14E2BD4EA53}" type="slidenum">
              <a:rPr lang="en-GB" smtClean="0"/>
              <a:t>45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47595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3E58-C88D-4817-9FCC-C14E2BD4EA53}" type="slidenum">
              <a:rPr lang="en-GB" smtClean="0"/>
              <a:t>46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47595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3E58-C88D-4817-9FCC-C14E2BD4EA53}" type="slidenum">
              <a:rPr lang="en-GB" smtClean="0"/>
              <a:t>47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475950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3E58-C88D-4817-9FCC-C14E2BD4EA53}" type="slidenum">
              <a:rPr lang="en-GB" smtClean="0"/>
              <a:t>48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475950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3E58-C88D-4817-9FCC-C14E2BD4EA53}" type="slidenum">
              <a:rPr lang="en-GB" smtClean="0"/>
              <a:t>49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475950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3E58-C88D-4817-9FCC-C14E2BD4EA53}" type="slidenum">
              <a:rPr lang="en-GB" smtClean="0"/>
              <a:t>50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475950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3E58-C88D-4817-9FCC-C14E2BD4EA53}" type="slidenum">
              <a:rPr lang="en-GB" smtClean="0"/>
              <a:t>51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4759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3E58-C88D-4817-9FCC-C14E2BD4EA5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475950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3E58-C88D-4817-9FCC-C14E2BD4EA53}" type="slidenum">
              <a:rPr lang="en-GB" smtClean="0"/>
              <a:t>52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475950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3E58-C88D-4817-9FCC-C14E2BD4EA53}" type="slidenum">
              <a:rPr lang="en-GB" smtClean="0"/>
              <a:t>53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475950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3E58-C88D-4817-9FCC-C14E2BD4EA53}" type="slidenum">
              <a:rPr lang="en-GB" smtClean="0"/>
              <a:t>54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475950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3E58-C88D-4817-9FCC-C14E2BD4EA53}" type="slidenum">
              <a:rPr lang="en-GB" smtClean="0"/>
              <a:t>55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475950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3E58-C88D-4817-9FCC-C14E2BD4EA53}" type="slidenum">
              <a:rPr lang="en-GB" smtClean="0"/>
              <a:t>56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475950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3E58-C88D-4817-9FCC-C14E2BD4EA53}" type="slidenum">
              <a:rPr lang="en-GB" smtClean="0"/>
              <a:t>57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475950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3E58-C88D-4817-9FCC-C14E2BD4EA53}" type="slidenum">
              <a:rPr lang="en-GB" smtClean="0"/>
              <a:t>58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475950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3E58-C88D-4817-9FCC-C14E2BD4EA53}" type="slidenum">
              <a:rPr lang="en-GB" smtClean="0"/>
              <a:t>59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475950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3E58-C88D-4817-9FCC-C14E2BD4EA53}" type="slidenum">
              <a:rPr lang="en-GB" smtClean="0"/>
              <a:t>60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475950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3E58-C88D-4817-9FCC-C14E2BD4EA53}" type="slidenum">
              <a:rPr lang="en-GB" smtClean="0"/>
              <a:t>61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4759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3E58-C88D-4817-9FCC-C14E2BD4EA5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475950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3E58-C88D-4817-9FCC-C14E2BD4EA53}" type="slidenum">
              <a:rPr lang="en-GB" smtClean="0"/>
              <a:t>62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475950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3E58-C88D-4817-9FCC-C14E2BD4EA53}" type="slidenum">
              <a:rPr lang="en-GB" smtClean="0"/>
              <a:t>63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475950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3E58-C88D-4817-9FCC-C14E2BD4EA53}" type="slidenum">
              <a:rPr lang="en-GB" smtClean="0"/>
              <a:t>64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475950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3E58-C88D-4817-9FCC-C14E2BD4EA53}" type="slidenum">
              <a:rPr lang="en-GB" smtClean="0"/>
              <a:t>65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4759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3E58-C88D-4817-9FCC-C14E2BD4EA5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4759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3E58-C88D-4817-9FCC-C14E2BD4EA53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4759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3E58-C88D-4817-9FCC-C14E2BD4EA53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475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7424-DE25-4A45-A397-F702ECA7BC8F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3B221A6-3C9A-4087-9A38-891950D5220D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7424-DE25-4A45-A397-F702ECA7BC8F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21A6-3C9A-4087-9A38-891950D5220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7424-DE25-4A45-A397-F702ECA7BC8F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21A6-3C9A-4087-9A38-891950D5220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7424-DE25-4A45-A397-F702ECA7BC8F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21A6-3C9A-4087-9A38-891950D5220D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7424-DE25-4A45-A397-F702ECA7BC8F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3B221A6-3C9A-4087-9A38-891950D5220D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7424-DE25-4A45-A397-F702ECA7BC8F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21A6-3C9A-4087-9A38-891950D5220D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7424-DE25-4A45-A397-F702ECA7BC8F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21A6-3C9A-4087-9A38-891950D5220D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7424-DE25-4A45-A397-F702ECA7BC8F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21A6-3C9A-4087-9A38-891950D5220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7424-DE25-4A45-A397-F702ECA7BC8F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21A6-3C9A-4087-9A38-891950D5220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7424-DE25-4A45-A397-F702ECA7BC8F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21A6-3C9A-4087-9A38-891950D5220D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7424-DE25-4A45-A397-F702ECA7BC8F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3B221A6-3C9A-4087-9A38-891950D5220D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9867424-DE25-4A45-A397-F702ECA7BC8F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3B221A6-3C9A-4087-9A38-891950D5220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3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6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6" Type="http://schemas.openxmlformats.org/officeDocument/2006/relationships/image" Target="../media/image4.png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7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6" Type="http://schemas.openxmlformats.org/officeDocument/2006/relationships/image" Target="../media/image4.png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8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6" Type="http://schemas.openxmlformats.org/officeDocument/2006/relationships/image" Target="../media/image4.png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3168000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Civil Engineering Department</a:t>
            </a:r>
          </a:p>
          <a:p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4</a:t>
            </a:r>
            <a:r>
              <a:rPr lang="en-GB" sz="2400" b="1" baseline="30000" dirty="0" smtClean="0">
                <a:solidFill>
                  <a:schemeClr val="accent1">
                    <a:lumMod val="75000"/>
                  </a:schemeClr>
                </a:solidFill>
              </a:rPr>
              <a:t>th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Stage, 1</a:t>
            </a:r>
            <a:r>
              <a:rPr lang="en-GB" sz="2400" b="1" baseline="30000" dirty="0" smtClean="0">
                <a:solidFill>
                  <a:schemeClr val="accent1">
                    <a:lumMod val="75000"/>
                  </a:schemeClr>
                </a:solidFill>
              </a:rPr>
              <a:t>st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Semester, 2019-2020</a:t>
            </a:r>
          </a:p>
          <a:p>
            <a:endParaRPr lang="en-GB" sz="7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sz="2400" b="1" dirty="0" smtClean="0">
                <a:solidFill>
                  <a:srgbClr val="002060"/>
                </a:solidFill>
              </a:rPr>
              <a:t>10</a:t>
            </a:r>
            <a:r>
              <a:rPr lang="en-GB" sz="2400" b="1" baseline="30000" dirty="0" smtClean="0">
                <a:solidFill>
                  <a:srgbClr val="002060"/>
                </a:solidFill>
              </a:rPr>
              <a:t>th</a:t>
            </a:r>
            <a:r>
              <a:rPr lang="en-GB" sz="2400" b="1" dirty="0" smtClean="0">
                <a:solidFill>
                  <a:srgbClr val="002060"/>
                </a:solidFill>
              </a:rPr>
              <a:t> Lecture: Traffic Characteristics,  Examples </a:t>
            </a:r>
          </a:p>
          <a:p>
            <a:endParaRPr lang="en-GB" sz="1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Lecturer </a:t>
            </a:r>
          </a:p>
          <a:p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Dr Abeer 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K.Jameel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,  </a:t>
            </a: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</a:rPr>
              <a:t>Dr </a:t>
            </a:r>
            <a:r>
              <a:rPr lang="en-GB" sz="2400" b="1" dirty="0" err="1">
                <a:solidFill>
                  <a:schemeClr val="accent1">
                    <a:lumMod val="75000"/>
                  </a:schemeClr>
                </a:solidFill>
              </a:rPr>
              <a:t>Maha</a:t>
            </a: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b="1" dirty="0" err="1">
                <a:solidFill>
                  <a:schemeClr val="accent1">
                    <a:lumMod val="75000"/>
                  </a:schemeClr>
                </a:solidFill>
              </a:rPr>
              <a:t>Osamah</a:t>
            </a:r>
            <a:endParaRPr lang="en-GB" sz="24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6927"/>
            <a:ext cx="7772400" cy="1470025"/>
          </a:xfrm>
        </p:spPr>
        <p:txBody>
          <a:bodyPr/>
          <a:lstStyle/>
          <a:p>
            <a:r>
              <a:rPr lang="en-GB" dirty="0" smtClean="0"/>
              <a:t>Transportation Engineering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85258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52704"/>
            <a:ext cx="7812000" cy="612000"/>
          </a:xfrm>
        </p:spPr>
        <p:txBody>
          <a:bodyPr>
            <a:normAutofit/>
          </a:bodyPr>
          <a:lstStyle/>
          <a:p>
            <a:r>
              <a:rPr lang="en-GB" sz="3100" b="1" dirty="0" smtClean="0">
                <a:solidFill>
                  <a:srgbClr val="C00000"/>
                </a:solidFill>
              </a:rPr>
              <a:t>Traffic Characteristics: Examples</a:t>
            </a:r>
            <a:endParaRPr lang="en-GB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268760"/>
            <a:ext cx="777240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i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7" t="69638"/>
          <a:stretch/>
        </p:blipFill>
        <p:spPr bwMode="auto">
          <a:xfrm>
            <a:off x="2461022" y="4365104"/>
            <a:ext cx="958850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23528" y="764704"/>
            <a:ext cx="849694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Solution 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195736" y="4005064"/>
            <a:ext cx="4464496" cy="1872208"/>
            <a:chOff x="1763688" y="3429000"/>
            <a:chExt cx="4464496" cy="1872208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2195736" y="4221088"/>
              <a:ext cx="352839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1907704" y="4077072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/>
            <p:cNvSpPr/>
            <p:nvPr/>
          </p:nvSpPr>
          <p:spPr>
            <a:xfrm>
              <a:off x="5796136" y="4077072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763688" y="3429000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X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724128" y="3429000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Y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1834312" y="4852144"/>
              <a:ext cx="4316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017812" y="4293096"/>
              <a:ext cx="0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5914752" y="4221088"/>
              <a:ext cx="0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3419872" y="4437112"/>
              <a:ext cx="10081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500 </a:t>
              </a:r>
              <a:r>
                <a:rPr lang="en-GB" sz="2400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ft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2709106"/>
              </p:ext>
            </p:extLst>
          </p:nvPr>
        </p:nvGraphicFramePr>
        <p:xfrm>
          <a:off x="1763688" y="1340768"/>
          <a:ext cx="5331534" cy="2103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5070"/>
                <a:gridCol w="2232248"/>
                <a:gridCol w="1944216"/>
              </a:tblGrid>
              <a:tr h="2929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8640" algn="r"/>
                        </a:tabLst>
                      </a:pPr>
                      <a:r>
                        <a:rPr lang="en-GB" sz="2400" dirty="0">
                          <a:effectLst/>
                        </a:rPr>
                        <a:t>Vehicle	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Point X (sec)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Point Y (sec)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A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Ta+7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B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Ta+3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Ta+9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C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Ta+6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Ta+12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D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Ta+12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Ta+22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23528" y="4581128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</a:rPr>
              <a:t>Vehicle A</a:t>
            </a:r>
            <a:endParaRPr lang="en-GB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611560" y="1826171"/>
            <a:ext cx="1150809" cy="1580356"/>
            <a:chOff x="611560" y="1826171"/>
            <a:chExt cx="1150809" cy="1580356"/>
          </a:xfrm>
        </p:grpSpPr>
        <p:pic>
          <p:nvPicPr>
            <p:cNvPr id="26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11560" y="2996952"/>
              <a:ext cx="1123950" cy="409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" name="Picture 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43930" y="2564904"/>
              <a:ext cx="1047750" cy="409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Picture 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817" t="69638"/>
            <a:stretch/>
          </p:blipFill>
          <p:spPr bwMode="auto">
            <a:xfrm>
              <a:off x="707634" y="1826171"/>
              <a:ext cx="1054735" cy="410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11560" y="2132856"/>
              <a:ext cx="1044000" cy="393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657915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52704"/>
            <a:ext cx="7812000" cy="612000"/>
          </a:xfrm>
        </p:spPr>
        <p:txBody>
          <a:bodyPr>
            <a:normAutofit/>
          </a:bodyPr>
          <a:lstStyle/>
          <a:p>
            <a:r>
              <a:rPr lang="en-GB" sz="3100" b="1" dirty="0" smtClean="0">
                <a:solidFill>
                  <a:srgbClr val="C00000"/>
                </a:solidFill>
              </a:rPr>
              <a:t>Traffic Characteristics: Examples</a:t>
            </a:r>
            <a:endParaRPr lang="en-GB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268760"/>
            <a:ext cx="777240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i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7" t="69638"/>
          <a:stretch/>
        </p:blipFill>
        <p:spPr bwMode="auto">
          <a:xfrm>
            <a:off x="2533030" y="4365104"/>
            <a:ext cx="958850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23528" y="764704"/>
            <a:ext cx="849694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Solution 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195736" y="4005064"/>
            <a:ext cx="4464496" cy="1872208"/>
            <a:chOff x="1763688" y="3429000"/>
            <a:chExt cx="4464496" cy="1872208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2195736" y="4221088"/>
              <a:ext cx="352839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1907704" y="4077072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/>
            <p:cNvSpPr/>
            <p:nvPr/>
          </p:nvSpPr>
          <p:spPr>
            <a:xfrm>
              <a:off x="5796136" y="4077072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763688" y="3429000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X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724128" y="3429000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Y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1834312" y="4852144"/>
              <a:ext cx="4316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017812" y="4293096"/>
              <a:ext cx="0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5914752" y="4221088"/>
              <a:ext cx="0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3419872" y="4437112"/>
              <a:ext cx="10081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500 </a:t>
              </a:r>
              <a:r>
                <a:rPr lang="en-GB" sz="2400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ft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224527"/>
              </p:ext>
            </p:extLst>
          </p:nvPr>
        </p:nvGraphicFramePr>
        <p:xfrm>
          <a:off x="1763688" y="1340768"/>
          <a:ext cx="5331534" cy="2103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5070"/>
                <a:gridCol w="2232248"/>
                <a:gridCol w="1944216"/>
              </a:tblGrid>
              <a:tr h="2929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8640" algn="r"/>
                        </a:tabLst>
                      </a:pPr>
                      <a:r>
                        <a:rPr lang="en-GB" sz="2400" dirty="0">
                          <a:effectLst/>
                        </a:rPr>
                        <a:t>Vehicle	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Point X (sec)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Point Y (sec)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A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Ta+7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B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Ta+3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Ta+9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C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Ta+6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Ta+12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D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Ta+12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Ta+22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23528" y="4581128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</a:rPr>
              <a:t>Vehicle A</a:t>
            </a:r>
            <a:endParaRPr lang="en-GB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611560" y="1826171"/>
            <a:ext cx="1150809" cy="1580356"/>
            <a:chOff x="611560" y="1826171"/>
            <a:chExt cx="1150809" cy="1580356"/>
          </a:xfrm>
        </p:grpSpPr>
        <p:pic>
          <p:nvPicPr>
            <p:cNvPr id="26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11560" y="2996952"/>
              <a:ext cx="1123950" cy="409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" name="Picture 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43930" y="2564904"/>
              <a:ext cx="1047750" cy="409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Picture 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817" t="69638"/>
            <a:stretch/>
          </p:blipFill>
          <p:spPr bwMode="auto">
            <a:xfrm>
              <a:off x="707634" y="1826171"/>
              <a:ext cx="1054735" cy="410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11560" y="2132856"/>
              <a:ext cx="1044000" cy="393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615607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52704"/>
            <a:ext cx="7812000" cy="612000"/>
          </a:xfrm>
        </p:spPr>
        <p:txBody>
          <a:bodyPr>
            <a:normAutofit/>
          </a:bodyPr>
          <a:lstStyle/>
          <a:p>
            <a:r>
              <a:rPr lang="en-GB" sz="3100" b="1" dirty="0" smtClean="0">
                <a:solidFill>
                  <a:srgbClr val="C00000"/>
                </a:solidFill>
              </a:rPr>
              <a:t>Traffic Characteristics: Examples</a:t>
            </a:r>
            <a:endParaRPr lang="en-GB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268760"/>
            <a:ext cx="777240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i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7" t="69638"/>
          <a:stretch/>
        </p:blipFill>
        <p:spPr bwMode="auto">
          <a:xfrm>
            <a:off x="2605038" y="4365104"/>
            <a:ext cx="958850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23528" y="764704"/>
            <a:ext cx="849694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Solution 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195736" y="4005064"/>
            <a:ext cx="4464496" cy="1872208"/>
            <a:chOff x="1763688" y="3429000"/>
            <a:chExt cx="4464496" cy="1872208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2195736" y="4221088"/>
              <a:ext cx="352839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1907704" y="4077072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/>
            <p:cNvSpPr/>
            <p:nvPr/>
          </p:nvSpPr>
          <p:spPr>
            <a:xfrm>
              <a:off x="5796136" y="4077072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763688" y="3429000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X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724128" y="3429000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Y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1834312" y="4852144"/>
              <a:ext cx="4316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017812" y="4293096"/>
              <a:ext cx="0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5914752" y="4221088"/>
              <a:ext cx="0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3419872" y="4437112"/>
              <a:ext cx="10081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500 </a:t>
              </a:r>
              <a:r>
                <a:rPr lang="en-GB" sz="2400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ft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0882420"/>
              </p:ext>
            </p:extLst>
          </p:nvPr>
        </p:nvGraphicFramePr>
        <p:xfrm>
          <a:off x="1763688" y="1340768"/>
          <a:ext cx="5331534" cy="2103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5070"/>
                <a:gridCol w="2232248"/>
                <a:gridCol w="1944216"/>
              </a:tblGrid>
              <a:tr h="2929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8640" algn="r"/>
                        </a:tabLst>
                      </a:pPr>
                      <a:r>
                        <a:rPr lang="en-GB" sz="2400" dirty="0">
                          <a:effectLst/>
                        </a:rPr>
                        <a:t>Vehicle	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Point X (sec)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Point Y (sec)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A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Ta+7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B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Ta+3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Ta+9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C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Ta+6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Ta+12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D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Ta+12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Ta+22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23528" y="4581128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</a:rPr>
              <a:t>Vehicle A</a:t>
            </a:r>
            <a:endParaRPr lang="en-GB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611560" y="1826171"/>
            <a:ext cx="1150809" cy="1580356"/>
            <a:chOff x="611560" y="1826171"/>
            <a:chExt cx="1150809" cy="1580356"/>
          </a:xfrm>
        </p:grpSpPr>
        <p:pic>
          <p:nvPicPr>
            <p:cNvPr id="26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11560" y="2996952"/>
              <a:ext cx="1123950" cy="409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" name="Picture 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43930" y="2564904"/>
              <a:ext cx="1047750" cy="409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Picture 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817" t="69638"/>
            <a:stretch/>
          </p:blipFill>
          <p:spPr bwMode="auto">
            <a:xfrm>
              <a:off x="707634" y="1826171"/>
              <a:ext cx="1054735" cy="410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11560" y="2132856"/>
              <a:ext cx="1044000" cy="393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478017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52704"/>
            <a:ext cx="7812000" cy="612000"/>
          </a:xfrm>
        </p:spPr>
        <p:txBody>
          <a:bodyPr>
            <a:normAutofit/>
          </a:bodyPr>
          <a:lstStyle/>
          <a:p>
            <a:r>
              <a:rPr lang="en-GB" sz="3100" b="1" dirty="0" smtClean="0">
                <a:solidFill>
                  <a:srgbClr val="C00000"/>
                </a:solidFill>
              </a:rPr>
              <a:t>Traffic Characteristics: Examples</a:t>
            </a:r>
            <a:endParaRPr lang="en-GB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268760"/>
            <a:ext cx="777240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i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7" t="69638"/>
          <a:stretch/>
        </p:blipFill>
        <p:spPr bwMode="auto">
          <a:xfrm>
            <a:off x="2677046" y="4365104"/>
            <a:ext cx="958850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23528" y="764704"/>
            <a:ext cx="849694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Solution 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195736" y="4005064"/>
            <a:ext cx="4464496" cy="1872208"/>
            <a:chOff x="1763688" y="3429000"/>
            <a:chExt cx="4464496" cy="1872208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2195736" y="4221088"/>
              <a:ext cx="352839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1907704" y="4077072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/>
            <p:cNvSpPr/>
            <p:nvPr/>
          </p:nvSpPr>
          <p:spPr>
            <a:xfrm>
              <a:off x="5796136" y="4077072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763688" y="3429000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X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724128" y="3429000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Y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1834312" y="4852144"/>
              <a:ext cx="4316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017812" y="4293096"/>
              <a:ext cx="0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5914752" y="4221088"/>
              <a:ext cx="0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3419872" y="4437112"/>
              <a:ext cx="10081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500 </a:t>
              </a:r>
              <a:r>
                <a:rPr lang="en-GB" sz="2400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ft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0506133"/>
              </p:ext>
            </p:extLst>
          </p:nvPr>
        </p:nvGraphicFramePr>
        <p:xfrm>
          <a:off x="1763688" y="1340768"/>
          <a:ext cx="5331534" cy="2103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5070"/>
                <a:gridCol w="2232248"/>
                <a:gridCol w="1944216"/>
              </a:tblGrid>
              <a:tr h="2929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8640" algn="r"/>
                        </a:tabLst>
                      </a:pPr>
                      <a:r>
                        <a:rPr lang="en-GB" sz="2400" dirty="0">
                          <a:effectLst/>
                        </a:rPr>
                        <a:t>Vehicle	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Point X (sec)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Point Y (sec)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A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Ta+7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B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Ta+3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Ta+9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C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Ta+6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Ta+12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D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Ta+12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Ta+22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1560" y="2996952"/>
            <a:ext cx="112395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323528" y="4581128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</a:rPr>
              <a:t>Vehicle A</a:t>
            </a:r>
            <a:endParaRPr lang="en-GB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1560" y="2204864"/>
            <a:ext cx="104775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7" t="69638"/>
          <a:stretch/>
        </p:blipFill>
        <p:spPr bwMode="auto">
          <a:xfrm>
            <a:off x="707634" y="1826171"/>
            <a:ext cx="1054735" cy="410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47680" y="2564905"/>
            <a:ext cx="1044000" cy="393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5" name="Group 24"/>
          <p:cNvGrpSpPr/>
          <p:nvPr/>
        </p:nvGrpSpPr>
        <p:grpSpPr>
          <a:xfrm>
            <a:off x="611560" y="1826171"/>
            <a:ext cx="1150809" cy="1580356"/>
            <a:chOff x="611560" y="1826171"/>
            <a:chExt cx="1150809" cy="1580356"/>
          </a:xfrm>
        </p:grpSpPr>
        <p:pic>
          <p:nvPicPr>
            <p:cNvPr id="26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11560" y="2996952"/>
              <a:ext cx="1123950" cy="409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" name="Picture 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43930" y="2564904"/>
              <a:ext cx="1047750" cy="409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Picture 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817" t="69638"/>
            <a:stretch/>
          </p:blipFill>
          <p:spPr bwMode="auto">
            <a:xfrm>
              <a:off x="707634" y="1826171"/>
              <a:ext cx="1054735" cy="410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11560" y="2132856"/>
              <a:ext cx="1044000" cy="393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478029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52704"/>
            <a:ext cx="7812000" cy="612000"/>
          </a:xfrm>
        </p:spPr>
        <p:txBody>
          <a:bodyPr>
            <a:normAutofit/>
          </a:bodyPr>
          <a:lstStyle/>
          <a:p>
            <a:r>
              <a:rPr lang="en-GB" sz="3100" b="1" dirty="0" smtClean="0">
                <a:solidFill>
                  <a:srgbClr val="C00000"/>
                </a:solidFill>
              </a:rPr>
              <a:t>Traffic Characteristics: Examples</a:t>
            </a:r>
            <a:endParaRPr lang="en-GB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268760"/>
            <a:ext cx="777240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i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7" t="69638"/>
          <a:stretch/>
        </p:blipFill>
        <p:spPr bwMode="auto">
          <a:xfrm>
            <a:off x="2749054" y="4365104"/>
            <a:ext cx="958850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23528" y="764704"/>
            <a:ext cx="849694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Solution 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195736" y="4005064"/>
            <a:ext cx="4464496" cy="1872208"/>
            <a:chOff x="1763688" y="3429000"/>
            <a:chExt cx="4464496" cy="1872208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2195736" y="4221088"/>
              <a:ext cx="352839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1907704" y="4077072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/>
            <p:cNvSpPr/>
            <p:nvPr/>
          </p:nvSpPr>
          <p:spPr>
            <a:xfrm>
              <a:off x="5796136" y="4077072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763688" y="3429000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X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724128" y="3429000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Y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1834312" y="4852144"/>
              <a:ext cx="4316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017812" y="4293096"/>
              <a:ext cx="0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5914752" y="4221088"/>
              <a:ext cx="0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3419872" y="4437112"/>
              <a:ext cx="10081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500 </a:t>
              </a:r>
              <a:r>
                <a:rPr lang="en-GB" sz="2400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ft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5047793"/>
              </p:ext>
            </p:extLst>
          </p:nvPr>
        </p:nvGraphicFramePr>
        <p:xfrm>
          <a:off x="1763688" y="1340768"/>
          <a:ext cx="5331534" cy="2103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5070"/>
                <a:gridCol w="2232248"/>
                <a:gridCol w="1944216"/>
              </a:tblGrid>
              <a:tr h="2929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8640" algn="r"/>
                        </a:tabLst>
                      </a:pPr>
                      <a:r>
                        <a:rPr lang="en-GB" sz="2400" dirty="0">
                          <a:effectLst/>
                        </a:rPr>
                        <a:t>Vehicle	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Point X (sec)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Point Y (sec)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A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Ta+7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B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Ta+3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Ta+9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C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Ta+6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Ta+12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D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Ta+12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Ta+22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1560" y="2996952"/>
            <a:ext cx="112395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323528" y="4581128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</a:rPr>
              <a:t>Vehicle A</a:t>
            </a:r>
            <a:endParaRPr lang="en-GB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1560" y="2204864"/>
            <a:ext cx="104775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7" t="69638"/>
          <a:stretch/>
        </p:blipFill>
        <p:spPr bwMode="auto">
          <a:xfrm>
            <a:off x="707634" y="1826171"/>
            <a:ext cx="1054735" cy="410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47680" y="2564905"/>
            <a:ext cx="1044000" cy="393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5" name="Group 24"/>
          <p:cNvGrpSpPr/>
          <p:nvPr/>
        </p:nvGrpSpPr>
        <p:grpSpPr>
          <a:xfrm>
            <a:off x="611560" y="1826171"/>
            <a:ext cx="1150809" cy="1580356"/>
            <a:chOff x="611560" y="1826171"/>
            <a:chExt cx="1150809" cy="1580356"/>
          </a:xfrm>
        </p:grpSpPr>
        <p:pic>
          <p:nvPicPr>
            <p:cNvPr id="26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11560" y="2996952"/>
              <a:ext cx="1123950" cy="409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" name="Picture 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43930" y="2564904"/>
              <a:ext cx="1047750" cy="409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Picture 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817" t="69638"/>
            <a:stretch/>
          </p:blipFill>
          <p:spPr bwMode="auto">
            <a:xfrm>
              <a:off x="707634" y="1826171"/>
              <a:ext cx="1054735" cy="410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11560" y="2132856"/>
              <a:ext cx="1044000" cy="393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347346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52704"/>
            <a:ext cx="7812000" cy="612000"/>
          </a:xfrm>
        </p:spPr>
        <p:txBody>
          <a:bodyPr>
            <a:normAutofit/>
          </a:bodyPr>
          <a:lstStyle/>
          <a:p>
            <a:r>
              <a:rPr lang="en-GB" sz="3100" b="1" dirty="0" smtClean="0">
                <a:solidFill>
                  <a:srgbClr val="C00000"/>
                </a:solidFill>
              </a:rPr>
              <a:t>Traffic Characteristics: Examples</a:t>
            </a:r>
            <a:endParaRPr lang="en-GB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268760"/>
            <a:ext cx="777240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i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7" t="69638"/>
          <a:stretch/>
        </p:blipFill>
        <p:spPr bwMode="auto">
          <a:xfrm>
            <a:off x="2821062" y="4365104"/>
            <a:ext cx="958850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23528" y="764704"/>
            <a:ext cx="849694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Solution 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195736" y="4005064"/>
            <a:ext cx="4464496" cy="1872208"/>
            <a:chOff x="1763688" y="3429000"/>
            <a:chExt cx="4464496" cy="1872208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2195736" y="4221088"/>
              <a:ext cx="352839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1907704" y="4077072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/>
            <p:cNvSpPr/>
            <p:nvPr/>
          </p:nvSpPr>
          <p:spPr>
            <a:xfrm>
              <a:off x="5796136" y="4077072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763688" y="3429000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X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724128" y="3429000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Y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1834312" y="4852144"/>
              <a:ext cx="4316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017812" y="4293096"/>
              <a:ext cx="0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5914752" y="4221088"/>
              <a:ext cx="0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3419872" y="4437112"/>
              <a:ext cx="10081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500 </a:t>
              </a:r>
              <a:r>
                <a:rPr lang="en-GB" sz="2400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ft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9410734"/>
              </p:ext>
            </p:extLst>
          </p:nvPr>
        </p:nvGraphicFramePr>
        <p:xfrm>
          <a:off x="1763688" y="1340768"/>
          <a:ext cx="5331534" cy="2103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5070"/>
                <a:gridCol w="2232248"/>
                <a:gridCol w="1944216"/>
              </a:tblGrid>
              <a:tr h="2929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8640" algn="r"/>
                        </a:tabLst>
                      </a:pPr>
                      <a:r>
                        <a:rPr lang="en-GB" sz="2400" dirty="0">
                          <a:effectLst/>
                        </a:rPr>
                        <a:t>Vehicle	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Point X (sec)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Point Y (sec)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A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Ta+7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B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Ta+3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Ta+9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C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Ta+6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Ta+12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D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Ta+12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Ta+22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1560" y="2996952"/>
            <a:ext cx="112395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323528" y="4581128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</a:rPr>
              <a:t>Vehicle A</a:t>
            </a:r>
            <a:endParaRPr lang="en-GB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1560" y="2204864"/>
            <a:ext cx="104775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7" t="69638"/>
          <a:stretch/>
        </p:blipFill>
        <p:spPr bwMode="auto">
          <a:xfrm>
            <a:off x="707634" y="1826171"/>
            <a:ext cx="1054735" cy="410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47680" y="2564905"/>
            <a:ext cx="1044000" cy="393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5" name="Group 24"/>
          <p:cNvGrpSpPr/>
          <p:nvPr/>
        </p:nvGrpSpPr>
        <p:grpSpPr>
          <a:xfrm>
            <a:off x="611560" y="1826171"/>
            <a:ext cx="1150809" cy="1580356"/>
            <a:chOff x="611560" y="1826171"/>
            <a:chExt cx="1150809" cy="1580356"/>
          </a:xfrm>
        </p:grpSpPr>
        <p:pic>
          <p:nvPicPr>
            <p:cNvPr id="26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11560" y="2996952"/>
              <a:ext cx="1123950" cy="409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" name="Picture 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43930" y="2564904"/>
              <a:ext cx="1047750" cy="409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Picture 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817" t="69638"/>
            <a:stretch/>
          </p:blipFill>
          <p:spPr bwMode="auto">
            <a:xfrm>
              <a:off x="707634" y="1826171"/>
              <a:ext cx="1054735" cy="410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11560" y="2132856"/>
              <a:ext cx="1044000" cy="393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641356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52704"/>
            <a:ext cx="7812000" cy="612000"/>
          </a:xfrm>
        </p:spPr>
        <p:txBody>
          <a:bodyPr>
            <a:normAutofit/>
          </a:bodyPr>
          <a:lstStyle/>
          <a:p>
            <a:r>
              <a:rPr lang="en-GB" sz="3100" b="1" dirty="0" smtClean="0">
                <a:solidFill>
                  <a:srgbClr val="C00000"/>
                </a:solidFill>
              </a:rPr>
              <a:t>Traffic Characteristics: Examples</a:t>
            </a:r>
            <a:endParaRPr lang="en-GB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268760"/>
            <a:ext cx="777240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i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7" t="69638"/>
          <a:stretch/>
        </p:blipFill>
        <p:spPr bwMode="auto">
          <a:xfrm>
            <a:off x="2893070" y="4365104"/>
            <a:ext cx="958850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23528" y="764704"/>
            <a:ext cx="849694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Solution 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195736" y="4005064"/>
            <a:ext cx="4464496" cy="1872208"/>
            <a:chOff x="1763688" y="3429000"/>
            <a:chExt cx="4464496" cy="1872208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2195736" y="4221088"/>
              <a:ext cx="352839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1907704" y="4077072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/>
            <p:cNvSpPr/>
            <p:nvPr/>
          </p:nvSpPr>
          <p:spPr>
            <a:xfrm>
              <a:off x="5796136" y="4077072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763688" y="3429000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X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724128" y="3429000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Y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1834312" y="4852144"/>
              <a:ext cx="4316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017812" y="4293096"/>
              <a:ext cx="0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5914752" y="4221088"/>
              <a:ext cx="0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3419872" y="4437112"/>
              <a:ext cx="10081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500 </a:t>
              </a:r>
              <a:r>
                <a:rPr lang="en-GB" sz="2400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ft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5397999"/>
              </p:ext>
            </p:extLst>
          </p:nvPr>
        </p:nvGraphicFramePr>
        <p:xfrm>
          <a:off x="1763688" y="1340768"/>
          <a:ext cx="5331534" cy="2103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5070"/>
                <a:gridCol w="2232248"/>
                <a:gridCol w="1944216"/>
              </a:tblGrid>
              <a:tr h="2929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8640" algn="r"/>
                        </a:tabLst>
                      </a:pPr>
                      <a:r>
                        <a:rPr lang="en-GB" sz="2400" dirty="0">
                          <a:effectLst/>
                        </a:rPr>
                        <a:t>Vehicle	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Point X (sec)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Point Y (sec)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A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Ta+7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B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Ta+3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Ta+9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C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Ta+6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Ta+12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D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Ta+12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Ta+22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1560" y="2996952"/>
            <a:ext cx="112395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323528" y="4581128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</a:rPr>
              <a:t>Vehicle A</a:t>
            </a:r>
            <a:endParaRPr lang="en-GB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1560" y="2204864"/>
            <a:ext cx="104775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7" t="69638"/>
          <a:stretch/>
        </p:blipFill>
        <p:spPr bwMode="auto">
          <a:xfrm>
            <a:off x="707634" y="1826171"/>
            <a:ext cx="1054735" cy="410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47680" y="2564905"/>
            <a:ext cx="1044000" cy="393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5" name="Group 24"/>
          <p:cNvGrpSpPr/>
          <p:nvPr/>
        </p:nvGrpSpPr>
        <p:grpSpPr>
          <a:xfrm>
            <a:off x="611560" y="1826171"/>
            <a:ext cx="1150809" cy="1580356"/>
            <a:chOff x="611560" y="1826171"/>
            <a:chExt cx="1150809" cy="1580356"/>
          </a:xfrm>
        </p:grpSpPr>
        <p:pic>
          <p:nvPicPr>
            <p:cNvPr id="26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11560" y="2996952"/>
              <a:ext cx="1123950" cy="409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" name="Picture 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43930" y="2564904"/>
              <a:ext cx="1047750" cy="409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Picture 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817" t="69638"/>
            <a:stretch/>
          </p:blipFill>
          <p:spPr bwMode="auto">
            <a:xfrm>
              <a:off x="707634" y="1826171"/>
              <a:ext cx="1054735" cy="410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11560" y="2132856"/>
              <a:ext cx="1044000" cy="393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293874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52704"/>
            <a:ext cx="7812000" cy="612000"/>
          </a:xfrm>
        </p:spPr>
        <p:txBody>
          <a:bodyPr>
            <a:normAutofit/>
          </a:bodyPr>
          <a:lstStyle/>
          <a:p>
            <a:r>
              <a:rPr lang="en-GB" sz="3100" b="1" dirty="0" smtClean="0">
                <a:solidFill>
                  <a:srgbClr val="C00000"/>
                </a:solidFill>
              </a:rPr>
              <a:t>Traffic Characteristics: Examples</a:t>
            </a:r>
            <a:endParaRPr lang="en-GB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268760"/>
            <a:ext cx="777240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i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7" t="69638"/>
          <a:stretch/>
        </p:blipFill>
        <p:spPr bwMode="auto">
          <a:xfrm>
            <a:off x="2965078" y="4365104"/>
            <a:ext cx="958850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23528" y="764704"/>
            <a:ext cx="849694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Solution 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195736" y="4005064"/>
            <a:ext cx="4464496" cy="1872208"/>
            <a:chOff x="1763688" y="3429000"/>
            <a:chExt cx="4464496" cy="1872208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2195736" y="4221088"/>
              <a:ext cx="352839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1907704" y="4077072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/>
            <p:cNvSpPr/>
            <p:nvPr/>
          </p:nvSpPr>
          <p:spPr>
            <a:xfrm>
              <a:off x="5796136" y="4077072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763688" y="3429000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X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724128" y="3429000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Y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1834312" y="4852144"/>
              <a:ext cx="4316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017812" y="4293096"/>
              <a:ext cx="0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5914752" y="4221088"/>
              <a:ext cx="0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3419872" y="4437112"/>
              <a:ext cx="10081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500 </a:t>
              </a:r>
              <a:r>
                <a:rPr lang="en-GB" sz="2400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ft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5545153"/>
              </p:ext>
            </p:extLst>
          </p:nvPr>
        </p:nvGraphicFramePr>
        <p:xfrm>
          <a:off x="1763688" y="1340768"/>
          <a:ext cx="5331534" cy="2103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5070"/>
                <a:gridCol w="2232248"/>
                <a:gridCol w="1944216"/>
              </a:tblGrid>
              <a:tr h="2929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8640" algn="r"/>
                        </a:tabLst>
                      </a:pPr>
                      <a:r>
                        <a:rPr lang="en-GB" sz="2400" dirty="0">
                          <a:effectLst/>
                        </a:rPr>
                        <a:t>Vehicle	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Point X (sec)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Point Y (sec)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A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Ta+7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B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Ta+3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Ta+9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C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Ta+6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Ta+12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D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Ta+12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Ta+22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1560" y="2996952"/>
            <a:ext cx="112395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323528" y="4581128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</a:rPr>
              <a:t>Vehicle A</a:t>
            </a:r>
            <a:endParaRPr lang="en-GB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1560" y="2204864"/>
            <a:ext cx="104775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7" t="69638"/>
          <a:stretch/>
        </p:blipFill>
        <p:spPr bwMode="auto">
          <a:xfrm>
            <a:off x="707634" y="1826171"/>
            <a:ext cx="1054735" cy="410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47680" y="2564905"/>
            <a:ext cx="1044000" cy="393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5" name="Group 24"/>
          <p:cNvGrpSpPr/>
          <p:nvPr/>
        </p:nvGrpSpPr>
        <p:grpSpPr>
          <a:xfrm>
            <a:off x="611560" y="1826171"/>
            <a:ext cx="1150809" cy="1580356"/>
            <a:chOff x="611560" y="1826171"/>
            <a:chExt cx="1150809" cy="1580356"/>
          </a:xfrm>
        </p:grpSpPr>
        <p:pic>
          <p:nvPicPr>
            <p:cNvPr id="26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11560" y="2996952"/>
              <a:ext cx="1123950" cy="409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" name="Picture 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43930" y="2564904"/>
              <a:ext cx="1047750" cy="409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Picture 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817" t="69638"/>
            <a:stretch/>
          </p:blipFill>
          <p:spPr bwMode="auto">
            <a:xfrm>
              <a:off x="707634" y="1826171"/>
              <a:ext cx="1054735" cy="410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11560" y="2132856"/>
              <a:ext cx="1044000" cy="393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7953902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52704"/>
            <a:ext cx="7812000" cy="612000"/>
          </a:xfrm>
        </p:spPr>
        <p:txBody>
          <a:bodyPr>
            <a:normAutofit/>
          </a:bodyPr>
          <a:lstStyle/>
          <a:p>
            <a:r>
              <a:rPr lang="en-GB" sz="3100" b="1" dirty="0" smtClean="0">
                <a:solidFill>
                  <a:srgbClr val="C00000"/>
                </a:solidFill>
              </a:rPr>
              <a:t>Traffic Characteristics: Examples</a:t>
            </a:r>
            <a:endParaRPr lang="en-GB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268760"/>
            <a:ext cx="777240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i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7" t="69638"/>
          <a:stretch/>
        </p:blipFill>
        <p:spPr bwMode="auto">
          <a:xfrm>
            <a:off x="3037086" y="4365104"/>
            <a:ext cx="958850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23528" y="764704"/>
            <a:ext cx="849694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Solution 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195736" y="4005064"/>
            <a:ext cx="4464496" cy="1872208"/>
            <a:chOff x="1763688" y="3429000"/>
            <a:chExt cx="4464496" cy="1872208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2195736" y="4221088"/>
              <a:ext cx="352839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1907704" y="4077072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/>
            <p:cNvSpPr/>
            <p:nvPr/>
          </p:nvSpPr>
          <p:spPr>
            <a:xfrm>
              <a:off x="5796136" y="4077072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763688" y="3429000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X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724128" y="3429000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Y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1834312" y="4852144"/>
              <a:ext cx="4316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017812" y="4293096"/>
              <a:ext cx="0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5914752" y="4221088"/>
              <a:ext cx="0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3419872" y="4437112"/>
              <a:ext cx="10081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500 </a:t>
              </a:r>
              <a:r>
                <a:rPr lang="en-GB" sz="2400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ft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5862582"/>
              </p:ext>
            </p:extLst>
          </p:nvPr>
        </p:nvGraphicFramePr>
        <p:xfrm>
          <a:off x="1763688" y="1340768"/>
          <a:ext cx="5331534" cy="2103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5070"/>
                <a:gridCol w="2232248"/>
                <a:gridCol w="1944216"/>
              </a:tblGrid>
              <a:tr h="2929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8640" algn="r"/>
                        </a:tabLst>
                      </a:pPr>
                      <a:r>
                        <a:rPr lang="en-GB" sz="2400" dirty="0">
                          <a:effectLst/>
                        </a:rPr>
                        <a:t>Vehicle	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Point X (sec)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Point Y (sec)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A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Ta+7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B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Ta+3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Ta+9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C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Ta+6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Ta+12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D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Ta+12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Ta+22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1560" y="2996952"/>
            <a:ext cx="112395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323528" y="4581128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</a:rPr>
              <a:t>Vehicle A</a:t>
            </a:r>
            <a:endParaRPr lang="en-GB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1560" y="2204864"/>
            <a:ext cx="104775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7" t="69638"/>
          <a:stretch/>
        </p:blipFill>
        <p:spPr bwMode="auto">
          <a:xfrm>
            <a:off x="707634" y="1826171"/>
            <a:ext cx="1054735" cy="410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47680" y="2564905"/>
            <a:ext cx="1044000" cy="393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5" name="Group 24"/>
          <p:cNvGrpSpPr/>
          <p:nvPr/>
        </p:nvGrpSpPr>
        <p:grpSpPr>
          <a:xfrm>
            <a:off x="611560" y="1826171"/>
            <a:ext cx="1150809" cy="1580356"/>
            <a:chOff x="611560" y="1826171"/>
            <a:chExt cx="1150809" cy="1580356"/>
          </a:xfrm>
        </p:grpSpPr>
        <p:pic>
          <p:nvPicPr>
            <p:cNvPr id="26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11560" y="2996952"/>
              <a:ext cx="1123950" cy="409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" name="Picture 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43930" y="2564904"/>
              <a:ext cx="1047750" cy="409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Picture 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817" t="69638"/>
            <a:stretch/>
          </p:blipFill>
          <p:spPr bwMode="auto">
            <a:xfrm>
              <a:off x="707634" y="1826171"/>
              <a:ext cx="1054735" cy="410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11560" y="2132856"/>
              <a:ext cx="1044000" cy="393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830178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52704"/>
            <a:ext cx="7812000" cy="612000"/>
          </a:xfrm>
        </p:spPr>
        <p:txBody>
          <a:bodyPr>
            <a:normAutofit/>
          </a:bodyPr>
          <a:lstStyle/>
          <a:p>
            <a:r>
              <a:rPr lang="en-GB" sz="3100" b="1" dirty="0" smtClean="0">
                <a:solidFill>
                  <a:srgbClr val="C00000"/>
                </a:solidFill>
              </a:rPr>
              <a:t>Traffic Characteristics: Examples</a:t>
            </a:r>
            <a:endParaRPr lang="en-GB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268760"/>
            <a:ext cx="777240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i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7" t="69638"/>
          <a:stretch/>
        </p:blipFill>
        <p:spPr bwMode="auto">
          <a:xfrm>
            <a:off x="3109094" y="4365104"/>
            <a:ext cx="958850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23528" y="764704"/>
            <a:ext cx="849694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Solution 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195736" y="4005064"/>
            <a:ext cx="4464496" cy="1872208"/>
            <a:chOff x="1763688" y="3429000"/>
            <a:chExt cx="4464496" cy="1872208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2195736" y="4221088"/>
              <a:ext cx="352839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1907704" y="4077072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/>
            <p:cNvSpPr/>
            <p:nvPr/>
          </p:nvSpPr>
          <p:spPr>
            <a:xfrm>
              <a:off x="5796136" y="4077072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763688" y="3429000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X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724128" y="3429000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Y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1834312" y="4852144"/>
              <a:ext cx="4316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017812" y="4293096"/>
              <a:ext cx="0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5914752" y="4221088"/>
              <a:ext cx="0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3419872" y="4437112"/>
              <a:ext cx="10081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500 </a:t>
              </a:r>
              <a:r>
                <a:rPr lang="en-GB" sz="2400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ft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3945640"/>
              </p:ext>
            </p:extLst>
          </p:nvPr>
        </p:nvGraphicFramePr>
        <p:xfrm>
          <a:off x="1763688" y="1340768"/>
          <a:ext cx="5331534" cy="2103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5070"/>
                <a:gridCol w="2232248"/>
                <a:gridCol w="1944216"/>
              </a:tblGrid>
              <a:tr h="2929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8640" algn="r"/>
                        </a:tabLst>
                      </a:pPr>
                      <a:r>
                        <a:rPr lang="en-GB" sz="2400" dirty="0">
                          <a:effectLst/>
                        </a:rPr>
                        <a:t>Vehicle	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Point X (sec)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Point Y (sec)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A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Ta+7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B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Ta+3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Ta+9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C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Ta+6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Ta+12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D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Ta+12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Ta+22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1560" y="2996952"/>
            <a:ext cx="112395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323528" y="4581128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</a:rPr>
              <a:t>Vehicle A</a:t>
            </a:r>
            <a:endParaRPr lang="en-GB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1560" y="2204864"/>
            <a:ext cx="104775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7" t="69638"/>
          <a:stretch/>
        </p:blipFill>
        <p:spPr bwMode="auto">
          <a:xfrm>
            <a:off x="707634" y="1826171"/>
            <a:ext cx="1054735" cy="410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47680" y="2564905"/>
            <a:ext cx="1044000" cy="393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5" name="Group 24"/>
          <p:cNvGrpSpPr/>
          <p:nvPr/>
        </p:nvGrpSpPr>
        <p:grpSpPr>
          <a:xfrm>
            <a:off x="611560" y="1826171"/>
            <a:ext cx="1150809" cy="1580356"/>
            <a:chOff x="611560" y="1826171"/>
            <a:chExt cx="1150809" cy="1580356"/>
          </a:xfrm>
        </p:grpSpPr>
        <p:pic>
          <p:nvPicPr>
            <p:cNvPr id="26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11560" y="2996952"/>
              <a:ext cx="1123950" cy="409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" name="Picture 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43930" y="2564904"/>
              <a:ext cx="1047750" cy="409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Picture 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817" t="69638"/>
            <a:stretch/>
          </p:blipFill>
          <p:spPr bwMode="auto">
            <a:xfrm>
              <a:off x="707634" y="1826171"/>
              <a:ext cx="1054735" cy="410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11560" y="2132856"/>
              <a:ext cx="1044000" cy="393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913362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52704"/>
            <a:ext cx="7812000" cy="612000"/>
          </a:xfrm>
        </p:spPr>
        <p:txBody>
          <a:bodyPr>
            <a:normAutofit/>
          </a:bodyPr>
          <a:lstStyle/>
          <a:p>
            <a:r>
              <a:rPr lang="en-GB" sz="3100" b="1" dirty="0" smtClean="0">
                <a:solidFill>
                  <a:srgbClr val="C00000"/>
                </a:solidFill>
              </a:rPr>
              <a:t>Traffic Characteristics: Examples</a:t>
            </a:r>
            <a:endParaRPr lang="en-GB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268760"/>
            <a:ext cx="777240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i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1666071"/>
              </p:ext>
            </p:extLst>
          </p:nvPr>
        </p:nvGraphicFramePr>
        <p:xfrm>
          <a:off x="2195736" y="2852936"/>
          <a:ext cx="5331534" cy="2103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5070"/>
                <a:gridCol w="2232248"/>
                <a:gridCol w="1944216"/>
              </a:tblGrid>
              <a:tr h="2929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8640" algn="r"/>
                        </a:tabLst>
                      </a:pPr>
                      <a:r>
                        <a:rPr lang="en-GB" sz="2400" dirty="0">
                          <a:effectLst/>
                        </a:rPr>
                        <a:t>Vehicle	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Point X (sec)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Point Y (sec)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A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Ta+7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B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Ta+3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Ta+9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C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Ta+6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Ta+12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D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Ta+12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Ta+22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23528" y="1165394"/>
            <a:ext cx="8496944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Question 1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arrival times of four vehicles at two points X and Y that are 500ft apart are as follow: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7544" y="5373216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</a:pPr>
            <a:r>
              <a:rPr lang="en-GB" altLang="en-US" sz="2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Determine: </a:t>
            </a:r>
            <a:r>
              <a:rPr lang="en-GB" alt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Space </a:t>
            </a:r>
            <a:r>
              <a:rPr lang="en-GB" altLang="en-US" sz="2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mean speed, </a:t>
            </a:r>
            <a:r>
              <a:rPr lang="en-GB" alt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Time </a:t>
            </a:r>
            <a:r>
              <a:rPr lang="en-GB" altLang="en-US" sz="2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mean </a:t>
            </a:r>
            <a:r>
              <a:rPr lang="en-GB" alt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speed</a:t>
            </a:r>
            <a:r>
              <a:rPr lang="en-GB" altLang="en-US" sz="2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and flow at </a:t>
            </a:r>
            <a:r>
              <a:rPr lang="en-GB" alt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point X</a:t>
            </a:r>
            <a:endParaRPr lang="en-GB" alt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174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52704"/>
            <a:ext cx="7812000" cy="612000"/>
          </a:xfrm>
        </p:spPr>
        <p:txBody>
          <a:bodyPr>
            <a:normAutofit/>
          </a:bodyPr>
          <a:lstStyle/>
          <a:p>
            <a:r>
              <a:rPr lang="en-GB" sz="3100" b="1" dirty="0" smtClean="0">
                <a:solidFill>
                  <a:srgbClr val="C00000"/>
                </a:solidFill>
              </a:rPr>
              <a:t>Traffic Characteristics: Examples</a:t>
            </a:r>
            <a:endParaRPr lang="en-GB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268760"/>
            <a:ext cx="777240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i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7" t="69638"/>
          <a:stretch/>
        </p:blipFill>
        <p:spPr bwMode="auto">
          <a:xfrm>
            <a:off x="3253110" y="4365104"/>
            <a:ext cx="958850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23528" y="764704"/>
            <a:ext cx="849694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Solution 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195736" y="4005064"/>
            <a:ext cx="4464496" cy="1872208"/>
            <a:chOff x="1763688" y="3429000"/>
            <a:chExt cx="4464496" cy="1872208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2195736" y="4221088"/>
              <a:ext cx="352839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1907704" y="4077072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/>
            <p:cNvSpPr/>
            <p:nvPr/>
          </p:nvSpPr>
          <p:spPr>
            <a:xfrm>
              <a:off x="5796136" y="4077072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763688" y="3429000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X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724128" y="3429000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Y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1834312" y="4852144"/>
              <a:ext cx="4316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017812" y="4293096"/>
              <a:ext cx="0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5914752" y="4221088"/>
              <a:ext cx="0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3419872" y="4437112"/>
              <a:ext cx="10081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500 </a:t>
              </a:r>
              <a:r>
                <a:rPr lang="en-GB" sz="2400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ft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6674634"/>
              </p:ext>
            </p:extLst>
          </p:nvPr>
        </p:nvGraphicFramePr>
        <p:xfrm>
          <a:off x="1763688" y="1340768"/>
          <a:ext cx="5331534" cy="2103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5070"/>
                <a:gridCol w="2232248"/>
                <a:gridCol w="1944216"/>
              </a:tblGrid>
              <a:tr h="2929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8640" algn="r"/>
                        </a:tabLst>
                      </a:pPr>
                      <a:r>
                        <a:rPr lang="en-GB" sz="2400" dirty="0">
                          <a:effectLst/>
                        </a:rPr>
                        <a:t>Vehicle	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Point X (sec)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Point Y (sec)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A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Ta+7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B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Ta+3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Ta+9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C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Ta+6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Ta+12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D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Ta+12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Ta+22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1560" y="2996952"/>
            <a:ext cx="112395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323528" y="4581128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</a:rPr>
              <a:t>Vehicle A</a:t>
            </a:r>
            <a:endParaRPr lang="en-GB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1560" y="2204864"/>
            <a:ext cx="104775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7" t="69638"/>
          <a:stretch/>
        </p:blipFill>
        <p:spPr bwMode="auto">
          <a:xfrm>
            <a:off x="707634" y="1826171"/>
            <a:ext cx="1054735" cy="410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47680" y="2564905"/>
            <a:ext cx="1044000" cy="393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5" name="Group 24"/>
          <p:cNvGrpSpPr/>
          <p:nvPr/>
        </p:nvGrpSpPr>
        <p:grpSpPr>
          <a:xfrm>
            <a:off x="611560" y="1826171"/>
            <a:ext cx="1150809" cy="1580356"/>
            <a:chOff x="611560" y="1826171"/>
            <a:chExt cx="1150809" cy="1580356"/>
          </a:xfrm>
        </p:grpSpPr>
        <p:pic>
          <p:nvPicPr>
            <p:cNvPr id="26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11560" y="2996952"/>
              <a:ext cx="1123950" cy="409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" name="Picture 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43930" y="2564904"/>
              <a:ext cx="1047750" cy="409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Picture 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817" t="69638"/>
            <a:stretch/>
          </p:blipFill>
          <p:spPr bwMode="auto">
            <a:xfrm>
              <a:off x="707634" y="1826171"/>
              <a:ext cx="1054735" cy="410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11560" y="2132856"/>
              <a:ext cx="1044000" cy="393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992996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52704"/>
            <a:ext cx="7812000" cy="612000"/>
          </a:xfrm>
        </p:spPr>
        <p:txBody>
          <a:bodyPr>
            <a:normAutofit/>
          </a:bodyPr>
          <a:lstStyle/>
          <a:p>
            <a:r>
              <a:rPr lang="en-GB" sz="3100" b="1" dirty="0" smtClean="0">
                <a:solidFill>
                  <a:srgbClr val="C00000"/>
                </a:solidFill>
              </a:rPr>
              <a:t>Traffic Characteristics: Examples</a:t>
            </a:r>
            <a:endParaRPr lang="en-GB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268760"/>
            <a:ext cx="777240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i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7" t="69638"/>
          <a:stretch/>
        </p:blipFill>
        <p:spPr bwMode="auto">
          <a:xfrm>
            <a:off x="3397126" y="4365104"/>
            <a:ext cx="958850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23528" y="764704"/>
            <a:ext cx="849694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Solution 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195736" y="4005064"/>
            <a:ext cx="4464496" cy="1872208"/>
            <a:chOff x="1763688" y="3429000"/>
            <a:chExt cx="4464496" cy="1872208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2195736" y="4221088"/>
              <a:ext cx="352839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1907704" y="4077072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/>
            <p:cNvSpPr/>
            <p:nvPr/>
          </p:nvSpPr>
          <p:spPr>
            <a:xfrm>
              <a:off x="5796136" y="4077072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763688" y="3429000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X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724128" y="3429000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Y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1834312" y="4852144"/>
              <a:ext cx="4316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017812" y="4293096"/>
              <a:ext cx="0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5914752" y="4221088"/>
              <a:ext cx="0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3419872" y="4437112"/>
              <a:ext cx="10081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500 </a:t>
              </a:r>
              <a:r>
                <a:rPr lang="en-GB" sz="2400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ft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4520242"/>
              </p:ext>
            </p:extLst>
          </p:nvPr>
        </p:nvGraphicFramePr>
        <p:xfrm>
          <a:off x="1763688" y="1340768"/>
          <a:ext cx="5331534" cy="2103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5070"/>
                <a:gridCol w="2232248"/>
                <a:gridCol w="1944216"/>
              </a:tblGrid>
              <a:tr h="2929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8640" algn="r"/>
                        </a:tabLst>
                      </a:pPr>
                      <a:r>
                        <a:rPr lang="en-GB" sz="2400" dirty="0">
                          <a:effectLst/>
                        </a:rPr>
                        <a:t>Vehicle	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Point X (sec)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Point Y (sec)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A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Ta+7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B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Ta+3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Ta+9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C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Ta+6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Ta+12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D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Ta+12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Ta+22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1560" y="2996952"/>
            <a:ext cx="112395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323528" y="4581128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</a:rPr>
              <a:t>Vehicle A</a:t>
            </a:r>
            <a:endParaRPr lang="en-GB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1560" y="2204864"/>
            <a:ext cx="104775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7" t="69638"/>
          <a:stretch/>
        </p:blipFill>
        <p:spPr bwMode="auto">
          <a:xfrm>
            <a:off x="707634" y="1826171"/>
            <a:ext cx="1054735" cy="410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47680" y="2564905"/>
            <a:ext cx="1044000" cy="393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5" name="Group 24"/>
          <p:cNvGrpSpPr/>
          <p:nvPr/>
        </p:nvGrpSpPr>
        <p:grpSpPr>
          <a:xfrm>
            <a:off x="611560" y="1826171"/>
            <a:ext cx="1150809" cy="1580356"/>
            <a:chOff x="611560" y="1826171"/>
            <a:chExt cx="1150809" cy="1580356"/>
          </a:xfrm>
        </p:grpSpPr>
        <p:pic>
          <p:nvPicPr>
            <p:cNvPr id="26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11560" y="2996952"/>
              <a:ext cx="1123950" cy="409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" name="Picture 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43930" y="2564904"/>
              <a:ext cx="1047750" cy="409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Picture 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817" t="69638"/>
            <a:stretch/>
          </p:blipFill>
          <p:spPr bwMode="auto">
            <a:xfrm>
              <a:off x="707634" y="1826171"/>
              <a:ext cx="1054735" cy="410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11560" y="2132856"/>
              <a:ext cx="1044000" cy="393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553365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52704"/>
            <a:ext cx="7812000" cy="612000"/>
          </a:xfrm>
        </p:spPr>
        <p:txBody>
          <a:bodyPr>
            <a:normAutofit/>
          </a:bodyPr>
          <a:lstStyle/>
          <a:p>
            <a:r>
              <a:rPr lang="en-GB" sz="3100" b="1" dirty="0" smtClean="0">
                <a:solidFill>
                  <a:srgbClr val="C00000"/>
                </a:solidFill>
              </a:rPr>
              <a:t>Traffic Characteristics: Examples</a:t>
            </a:r>
            <a:endParaRPr lang="en-GB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268760"/>
            <a:ext cx="777240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i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7" t="69638"/>
          <a:stretch/>
        </p:blipFill>
        <p:spPr bwMode="auto">
          <a:xfrm>
            <a:off x="3613150" y="4365104"/>
            <a:ext cx="958850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23528" y="764704"/>
            <a:ext cx="849694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Solution 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195736" y="4005064"/>
            <a:ext cx="4464496" cy="1872208"/>
            <a:chOff x="1763688" y="3429000"/>
            <a:chExt cx="4464496" cy="1872208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2195736" y="4221088"/>
              <a:ext cx="352839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1907704" y="4077072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/>
            <p:cNvSpPr/>
            <p:nvPr/>
          </p:nvSpPr>
          <p:spPr>
            <a:xfrm>
              <a:off x="5796136" y="4077072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763688" y="3429000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X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724128" y="3429000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Y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1834312" y="4852144"/>
              <a:ext cx="4316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017812" y="4293096"/>
              <a:ext cx="0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5914752" y="4221088"/>
              <a:ext cx="0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3419872" y="4437112"/>
              <a:ext cx="10081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500 </a:t>
              </a:r>
              <a:r>
                <a:rPr lang="en-GB" sz="2400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ft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8300732"/>
              </p:ext>
            </p:extLst>
          </p:nvPr>
        </p:nvGraphicFramePr>
        <p:xfrm>
          <a:off x="1763688" y="1340768"/>
          <a:ext cx="5331534" cy="2103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5070"/>
                <a:gridCol w="2232248"/>
                <a:gridCol w="1944216"/>
              </a:tblGrid>
              <a:tr h="2929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8640" algn="r"/>
                        </a:tabLst>
                      </a:pPr>
                      <a:r>
                        <a:rPr lang="en-GB" sz="2400" dirty="0">
                          <a:effectLst/>
                        </a:rPr>
                        <a:t>Vehicle	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Point X (sec)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Point Y (sec)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A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Ta+7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B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Ta+3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Ta+9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C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Ta+6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Ta+12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D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Ta+12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Ta+22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1560" y="2996952"/>
            <a:ext cx="112395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323528" y="4581128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</a:rPr>
              <a:t>Vehicle A</a:t>
            </a:r>
            <a:endParaRPr lang="en-GB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1560" y="2204864"/>
            <a:ext cx="104775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7" t="69638"/>
          <a:stretch/>
        </p:blipFill>
        <p:spPr bwMode="auto">
          <a:xfrm>
            <a:off x="707634" y="1826171"/>
            <a:ext cx="1054735" cy="410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47680" y="2564905"/>
            <a:ext cx="1044000" cy="393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5" name="Group 24"/>
          <p:cNvGrpSpPr/>
          <p:nvPr/>
        </p:nvGrpSpPr>
        <p:grpSpPr>
          <a:xfrm>
            <a:off x="611560" y="1826171"/>
            <a:ext cx="1150809" cy="1580356"/>
            <a:chOff x="611560" y="1826171"/>
            <a:chExt cx="1150809" cy="1580356"/>
          </a:xfrm>
        </p:grpSpPr>
        <p:pic>
          <p:nvPicPr>
            <p:cNvPr id="26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11560" y="2996952"/>
              <a:ext cx="1123950" cy="409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" name="Picture 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43930" y="2564904"/>
              <a:ext cx="1047750" cy="409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Picture 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817" t="69638"/>
            <a:stretch/>
          </p:blipFill>
          <p:spPr bwMode="auto">
            <a:xfrm>
              <a:off x="707634" y="1826171"/>
              <a:ext cx="1054735" cy="410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11560" y="2132856"/>
              <a:ext cx="1044000" cy="393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79200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52704"/>
            <a:ext cx="7812000" cy="612000"/>
          </a:xfrm>
        </p:spPr>
        <p:txBody>
          <a:bodyPr>
            <a:normAutofit/>
          </a:bodyPr>
          <a:lstStyle/>
          <a:p>
            <a:r>
              <a:rPr lang="en-GB" sz="3100" b="1" dirty="0" smtClean="0">
                <a:solidFill>
                  <a:srgbClr val="C00000"/>
                </a:solidFill>
              </a:rPr>
              <a:t>Traffic Characteristics: Examples</a:t>
            </a:r>
            <a:endParaRPr lang="en-GB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268760"/>
            <a:ext cx="777240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i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7" t="69638"/>
          <a:stretch/>
        </p:blipFill>
        <p:spPr bwMode="auto">
          <a:xfrm>
            <a:off x="3901182" y="4365104"/>
            <a:ext cx="958850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23528" y="764704"/>
            <a:ext cx="849694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Solution 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195736" y="4005064"/>
            <a:ext cx="4464496" cy="1872208"/>
            <a:chOff x="1763688" y="3429000"/>
            <a:chExt cx="4464496" cy="1872208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2195736" y="4221088"/>
              <a:ext cx="352839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1907704" y="4077072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/>
            <p:cNvSpPr/>
            <p:nvPr/>
          </p:nvSpPr>
          <p:spPr>
            <a:xfrm>
              <a:off x="5796136" y="4077072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763688" y="3429000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X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724128" y="3429000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Y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1834312" y="4852144"/>
              <a:ext cx="4316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017812" y="4293096"/>
              <a:ext cx="0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5914752" y="4221088"/>
              <a:ext cx="0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3419872" y="4437112"/>
              <a:ext cx="10081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500 </a:t>
              </a:r>
              <a:r>
                <a:rPr lang="en-GB" sz="2400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ft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4321577"/>
              </p:ext>
            </p:extLst>
          </p:nvPr>
        </p:nvGraphicFramePr>
        <p:xfrm>
          <a:off x="1763688" y="1340768"/>
          <a:ext cx="5331534" cy="2103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5070"/>
                <a:gridCol w="2232248"/>
                <a:gridCol w="1944216"/>
              </a:tblGrid>
              <a:tr h="2929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8640" algn="r"/>
                        </a:tabLst>
                      </a:pPr>
                      <a:r>
                        <a:rPr lang="en-GB" sz="2400" dirty="0">
                          <a:effectLst/>
                        </a:rPr>
                        <a:t>Vehicle	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Point X (sec)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Point Y (sec)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A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Ta+7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B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Ta+3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Ta+9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C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Ta+6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Ta+12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D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Ta+12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Ta+22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1560" y="2996952"/>
            <a:ext cx="112395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323528" y="4581128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</a:rPr>
              <a:t>Vehicle A</a:t>
            </a:r>
            <a:endParaRPr lang="en-GB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1560" y="2204864"/>
            <a:ext cx="104775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7" t="69638"/>
          <a:stretch/>
        </p:blipFill>
        <p:spPr bwMode="auto">
          <a:xfrm>
            <a:off x="707634" y="1826171"/>
            <a:ext cx="1054735" cy="410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47680" y="2564905"/>
            <a:ext cx="1044000" cy="393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5" name="Group 24"/>
          <p:cNvGrpSpPr/>
          <p:nvPr/>
        </p:nvGrpSpPr>
        <p:grpSpPr>
          <a:xfrm>
            <a:off x="611560" y="1826171"/>
            <a:ext cx="1150809" cy="1580356"/>
            <a:chOff x="611560" y="1826171"/>
            <a:chExt cx="1150809" cy="1580356"/>
          </a:xfrm>
        </p:grpSpPr>
        <p:pic>
          <p:nvPicPr>
            <p:cNvPr id="26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11560" y="2996952"/>
              <a:ext cx="1123950" cy="409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" name="Picture 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43930" y="2564904"/>
              <a:ext cx="1047750" cy="409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Picture 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817" t="69638"/>
            <a:stretch/>
          </p:blipFill>
          <p:spPr bwMode="auto">
            <a:xfrm>
              <a:off x="707634" y="1826171"/>
              <a:ext cx="1054735" cy="410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11560" y="2132856"/>
              <a:ext cx="1044000" cy="393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074721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52704"/>
            <a:ext cx="7812000" cy="612000"/>
          </a:xfrm>
        </p:spPr>
        <p:txBody>
          <a:bodyPr>
            <a:normAutofit/>
          </a:bodyPr>
          <a:lstStyle/>
          <a:p>
            <a:r>
              <a:rPr lang="en-GB" sz="3100" b="1" dirty="0" smtClean="0">
                <a:solidFill>
                  <a:srgbClr val="C00000"/>
                </a:solidFill>
              </a:rPr>
              <a:t>Traffic Characteristics: Examples</a:t>
            </a:r>
            <a:endParaRPr lang="en-GB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268760"/>
            <a:ext cx="777240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i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7" t="69638"/>
          <a:stretch/>
        </p:blipFill>
        <p:spPr bwMode="auto">
          <a:xfrm>
            <a:off x="4189214" y="4365104"/>
            <a:ext cx="958850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23528" y="764704"/>
            <a:ext cx="849694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Solution 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195736" y="4005064"/>
            <a:ext cx="4464496" cy="1872208"/>
            <a:chOff x="1763688" y="3429000"/>
            <a:chExt cx="4464496" cy="1872208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2195736" y="4221088"/>
              <a:ext cx="352839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1907704" y="4077072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/>
            <p:cNvSpPr/>
            <p:nvPr/>
          </p:nvSpPr>
          <p:spPr>
            <a:xfrm>
              <a:off x="5796136" y="4077072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763688" y="3429000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X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724128" y="3429000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Y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1834312" y="4852144"/>
              <a:ext cx="4316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017812" y="4293096"/>
              <a:ext cx="0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5914752" y="4221088"/>
              <a:ext cx="0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3419872" y="4437112"/>
              <a:ext cx="10081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500 </a:t>
              </a:r>
              <a:r>
                <a:rPr lang="en-GB" sz="2400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ft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3856121"/>
              </p:ext>
            </p:extLst>
          </p:nvPr>
        </p:nvGraphicFramePr>
        <p:xfrm>
          <a:off x="1763688" y="1340768"/>
          <a:ext cx="5331534" cy="2103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5070"/>
                <a:gridCol w="2232248"/>
                <a:gridCol w="1944216"/>
              </a:tblGrid>
              <a:tr h="2929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8640" algn="r"/>
                        </a:tabLst>
                      </a:pPr>
                      <a:r>
                        <a:rPr lang="en-GB" sz="2400" dirty="0">
                          <a:effectLst/>
                        </a:rPr>
                        <a:t>Vehicle	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Point X (sec)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Point Y (sec)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A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Ta+7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B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Ta+3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Ta+9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C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Ta+6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Ta+12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D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Ta+12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Ta+22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1560" y="2996952"/>
            <a:ext cx="112395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323528" y="4581128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</a:rPr>
              <a:t>Vehicle A</a:t>
            </a:r>
            <a:endParaRPr lang="en-GB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1560" y="2204864"/>
            <a:ext cx="104775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7" t="69638"/>
          <a:stretch/>
        </p:blipFill>
        <p:spPr bwMode="auto">
          <a:xfrm>
            <a:off x="707634" y="1826171"/>
            <a:ext cx="1054735" cy="410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47680" y="2564905"/>
            <a:ext cx="1044000" cy="393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5" name="Group 24"/>
          <p:cNvGrpSpPr/>
          <p:nvPr/>
        </p:nvGrpSpPr>
        <p:grpSpPr>
          <a:xfrm>
            <a:off x="611560" y="1826171"/>
            <a:ext cx="1150809" cy="1580356"/>
            <a:chOff x="611560" y="1826171"/>
            <a:chExt cx="1150809" cy="1580356"/>
          </a:xfrm>
        </p:grpSpPr>
        <p:pic>
          <p:nvPicPr>
            <p:cNvPr id="26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11560" y="2996952"/>
              <a:ext cx="1123950" cy="409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" name="Picture 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43930" y="2564904"/>
              <a:ext cx="1047750" cy="409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Picture 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817" t="69638"/>
            <a:stretch/>
          </p:blipFill>
          <p:spPr bwMode="auto">
            <a:xfrm>
              <a:off x="707634" y="1826171"/>
              <a:ext cx="1054735" cy="410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11560" y="2132856"/>
              <a:ext cx="1044000" cy="393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8075697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52704"/>
            <a:ext cx="7812000" cy="612000"/>
          </a:xfrm>
        </p:spPr>
        <p:txBody>
          <a:bodyPr>
            <a:normAutofit/>
          </a:bodyPr>
          <a:lstStyle/>
          <a:p>
            <a:r>
              <a:rPr lang="en-GB" sz="3100" b="1" dirty="0" smtClean="0">
                <a:solidFill>
                  <a:srgbClr val="C00000"/>
                </a:solidFill>
              </a:rPr>
              <a:t>Traffic Characteristics: Examples</a:t>
            </a:r>
            <a:endParaRPr lang="en-GB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268760"/>
            <a:ext cx="777240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i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7" t="69638"/>
          <a:stretch/>
        </p:blipFill>
        <p:spPr bwMode="auto">
          <a:xfrm>
            <a:off x="4621262" y="4365104"/>
            <a:ext cx="958850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23528" y="764704"/>
            <a:ext cx="849694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Solution 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195736" y="4005064"/>
            <a:ext cx="4464496" cy="1872208"/>
            <a:chOff x="1763688" y="3429000"/>
            <a:chExt cx="4464496" cy="1872208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2195736" y="4221088"/>
              <a:ext cx="352839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1907704" y="4077072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/>
            <p:cNvSpPr/>
            <p:nvPr/>
          </p:nvSpPr>
          <p:spPr>
            <a:xfrm>
              <a:off x="5796136" y="4077072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763688" y="3429000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X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724128" y="3429000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Y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1834312" y="4852144"/>
              <a:ext cx="4316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017812" y="4293096"/>
              <a:ext cx="0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5914752" y="4221088"/>
              <a:ext cx="0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3419872" y="4437112"/>
              <a:ext cx="10081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500 </a:t>
              </a:r>
              <a:r>
                <a:rPr lang="en-GB" sz="2400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ft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5153192"/>
              </p:ext>
            </p:extLst>
          </p:nvPr>
        </p:nvGraphicFramePr>
        <p:xfrm>
          <a:off x="1763688" y="1340768"/>
          <a:ext cx="5331534" cy="2103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5070"/>
                <a:gridCol w="2232248"/>
                <a:gridCol w="1944216"/>
              </a:tblGrid>
              <a:tr h="2929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8640" algn="r"/>
                        </a:tabLst>
                      </a:pPr>
                      <a:r>
                        <a:rPr lang="en-GB" sz="2400" dirty="0">
                          <a:effectLst/>
                        </a:rPr>
                        <a:t>Vehicle	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Point X (sec)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Point Y (sec)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A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Ta+7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B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Ta+3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Ta+9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C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Ta+6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Ta+12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D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Ta+12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Ta+22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1560" y="2996952"/>
            <a:ext cx="112395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323528" y="4581128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</a:rPr>
              <a:t>Vehicle A</a:t>
            </a:r>
            <a:endParaRPr lang="en-GB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1560" y="2204864"/>
            <a:ext cx="104775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7" t="69638"/>
          <a:stretch/>
        </p:blipFill>
        <p:spPr bwMode="auto">
          <a:xfrm>
            <a:off x="707634" y="1826171"/>
            <a:ext cx="1054735" cy="410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47680" y="2564905"/>
            <a:ext cx="1044000" cy="393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5" name="Group 24"/>
          <p:cNvGrpSpPr/>
          <p:nvPr/>
        </p:nvGrpSpPr>
        <p:grpSpPr>
          <a:xfrm>
            <a:off x="611560" y="1826171"/>
            <a:ext cx="1150809" cy="1580356"/>
            <a:chOff x="611560" y="1826171"/>
            <a:chExt cx="1150809" cy="1580356"/>
          </a:xfrm>
        </p:grpSpPr>
        <p:pic>
          <p:nvPicPr>
            <p:cNvPr id="26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11560" y="2996952"/>
              <a:ext cx="1123950" cy="409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" name="Picture 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43930" y="2564904"/>
              <a:ext cx="1047750" cy="409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Picture 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817" t="69638"/>
            <a:stretch/>
          </p:blipFill>
          <p:spPr bwMode="auto">
            <a:xfrm>
              <a:off x="707634" y="1826171"/>
              <a:ext cx="1054735" cy="410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11560" y="2132856"/>
              <a:ext cx="1044000" cy="393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8016513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52704"/>
            <a:ext cx="7812000" cy="612000"/>
          </a:xfrm>
        </p:spPr>
        <p:txBody>
          <a:bodyPr>
            <a:normAutofit/>
          </a:bodyPr>
          <a:lstStyle/>
          <a:p>
            <a:r>
              <a:rPr lang="en-GB" sz="3100" b="1" dirty="0" smtClean="0">
                <a:solidFill>
                  <a:srgbClr val="C00000"/>
                </a:solidFill>
              </a:rPr>
              <a:t>Traffic Characteristics: Examples</a:t>
            </a:r>
            <a:endParaRPr lang="en-GB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268760"/>
            <a:ext cx="777240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i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7" t="69638"/>
          <a:stretch/>
        </p:blipFill>
        <p:spPr bwMode="auto">
          <a:xfrm>
            <a:off x="5053310" y="4365104"/>
            <a:ext cx="958850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23528" y="764704"/>
            <a:ext cx="849694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Solution 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195736" y="4005064"/>
            <a:ext cx="4464496" cy="1872208"/>
            <a:chOff x="1763688" y="3429000"/>
            <a:chExt cx="4464496" cy="1872208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2195736" y="4221088"/>
              <a:ext cx="352839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1907704" y="4077072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/>
            <p:cNvSpPr/>
            <p:nvPr/>
          </p:nvSpPr>
          <p:spPr>
            <a:xfrm>
              <a:off x="5796136" y="4077072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763688" y="3429000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X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724128" y="3429000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Y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1834312" y="4852144"/>
              <a:ext cx="4316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017812" y="4293096"/>
              <a:ext cx="0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5914752" y="4221088"/>
              <a:ext cx="0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3419872" y="4437112"/>
              <a:ext cx="10081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500 </a:t>
              </a:r>
              <a:r>
                <a:rPr lang="en-GB" sz="2400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ft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8877599"/>
              </p:ext>
            </p:extLst>
          </p:nvPr>
        </p:nvGraphicFramePr>
        <p:xfrm>
          <a:off x="1763688" y="1340768"/>
          <a:ext cx="5331534" cy="2103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5070"/>
                <a:gridCol w="2232248"/>
                <a:gridCol w="1944216"/>
              </a:tblGrid>
              <a:tr h="2929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8640" algn="r"/>
                        </a:tabLst>
                      </a:pPr>
                      <a:r>
                        <a:rPr lang="en-GB" sz="2400" dirty="0">
                          <a:effectLst/>
                        </a:rPr>
                        <a:t>Vehicle	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Point X (sec)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Point Y (sec)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A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Ta+7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B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Ta+3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Ta+9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C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Ta+6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Ta+12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D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Ta+12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Ta+22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1560" y="2996952"/>
            <a:ext cx="112395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323528" y="4581128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</a:rPr>
              <a:t>Vehicle A</a:t>
            </a:r>
            <a:endParaRPr lang="en-GB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1560" y="2204864"/>
            <a:ext cx="104775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7" t="69638"/>
          <a:stretch/>
        </p:blipFill>
        <p:spPr bwMode="auto">
          <a:xfrm>
            <a:off x="707634" y="1826171"/>
            <a:ext cx="1054735" cy="410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47680" y="2564905"/>
            <a:ext cx="1044000" cy="393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5" name="Group 24"/>
          <p:cNvGrpSpPr/>
          <p:nvPr/>
        </p:nvGrpSpPr>
        <p:grpSpPr>
          <a:xfrm>
            <a:off x="611560" y="1826171"/>
            <a:ext cx="1150809" cy="1580356"/>
            <a:chOff x="611560" y="1826171"/>
            <a:chExt cx="1150809" cy="1580356"/>
          </a:xfrm>
        </p:grpSpPr>
        <p:pic>
          <p:nvPicPr>
            <p:cNvPr id="26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11560" y="2996952"/>
              <a:ext cx="1123950" cy="409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" name="Picture 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43930" y="2564904"/>
              <a:ext cx="1047750" cy="409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Picture 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817" t="69638"/>
            <a:stretch/>
          </p:blipFill>
          <p:spPr bwMode="auto">
            <a:xfrm>
              <a:off x="707634" y="1826171"/>
              <a:ext cx="1054735" cy="410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11560" y="2132856"/>
              <a:ext cx="1044000" cy="393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69222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52704"/>
            <a:ext cx="7812000" cy="612000"/>
          </a:xfrm>
        </p:spPr>
        <p:txBody>
          <a:bodyPr>
            <a:normAutofit/>
          </a:bodyPr>
          <a:lstStyle/>
          <a:p>
            <a:r>
              <a:rPr lang="en-GB" sz="3100" b="1" dirty="0" smtClean="0">
                <a:solidFill>
                  <a:srgbClr val="C00000"/>
                </a:solidFill>
              </a:rPr>
              <a:t>Traffic Characteristics: Examples</a:t>
            </a:r>
            <a:endParaRPr lang="en-GB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268760"/>
            <a:ext cx="777240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i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7" t="69638"/>
          <a:stretch/>
        </p:blipFill>
        <p:spPr bwMode="auto">
          <a:xfrm>
            <a:off x="5917406" y="4365104"/>
            <a:ext cx="958850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23528" y="764704"/>
            <a:ext cx="849694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Solution 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195736" y="4005064"/>
            <a:ext cx="4464496" cy="1872208"/>
            <a:chOff x="1763688" y="3429000"/>
            <a:chExt cx="4464496" cy="1872208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2195736" y="4221088"/>
              <a:ext cx="352839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1907704" y="4077072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/>
            <p:cNvSpPr/>
            <p:nvPr/>
          </p:nvSpPr>
          <p:spPr>
            <a:xfrm>
              <a:off x="5796136" y="4077072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763688" y="3429000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X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724128" y="3429000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Y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1834312" y="4852144"/>
              <a:ext cx="4316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017812" y="4293096"/>
              <a:ext cx="0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5914752" y="4221088"/>
              <a:ext cx="0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3419872" y="4437112"/>
              <a:ext cx="10081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500 </a:t>
              </a:r>
              <a:r>
                <a:rPr lang="en-GB" sz="2400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ft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6766121"/>
              </p:ext>
            </p:extLst>
          </p:nvPr>
        </p:nvGraphicFramePr>
        <p:xfrm>
          <a:off x="1763688" y="1340768"/>
          <a:ext cx="5331534" cy="2103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5070"/>
                <a:gridCol w="2232248"/>
                <a:gridCol w="1944216"/>
              </a:tblGrid>
              <a:tr h="2929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8640" algn="r"/>
                        </a:tabLst>
                      </a:pPr>
                      <a:r>
                        <a:rPr lang="en-GB" sz="2400" dirty="0">
                          <a:effectLst/>
                        </a:rPr>
                        <a:t>Vehicle	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Point X (sec)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Point Y (sec)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A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Ta+7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B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Ta+3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Ta+9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C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Ta+6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Ta+12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D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Ta+12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Ta+22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1560" y="2996952"/>
            <a:ext cx="112395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323528" y="4581128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</a:rPr>
              <a:t>Vehicle A</a:t>
            </a:r>
            <a:endParaRPr lang="en-GB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1560" y="2204864"/>
            <a:ext cx="104775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7" t="69638"/>
          <a:stretch/>
        </p:blipFill>
        <p:spPr bwMode="auto">
          <a:xfrm>
            <a:off x="707634" y="1826171"/>
            <a:ext cx="1054735" cy="410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47680" y="2564905"/>
            <a:ext cx="1044000" cy="393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5" name="Group 24"/>
          <p:cNvGrpSpPr/>
          <p:nvPr/>
        </p:nvGrpSpPr>
        <p:grpSpPr>
          <a:xfrm>
            <a:off x="611560" y="1826171"/>
            <a:ext cx="1150809" cy="1580356"/>
            <a:chOff x="611560" y="1826171"/>
            <a:chExt cx="1150809" cy="1580356"/>
          </a:xfrm>
        </p:grpSpPr>
        <p:pic>
          <p:nvPicPr>
            <p:cNvPr id="26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11560" y="2996952"/>
              <a:ext cx="1123950" cy="409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" name="Picture 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43930" y="2564904"/>
              <a:ext cx="1047750" cy="409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Picture 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817" t="69638"/>
            <a:stretch/>
          </p:blipFill>
          <p:spPr bwMode="auto">
            <a:xfrm>
              <a:off x="707634" y="1826171"/>
              <a:ext cx="1054735" cy="410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11560" y="2132856"/>
              <a:ext cx="1044000" cy="393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5061976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52704"/>
            <a:ext cx="7812000" cy="612000"/>
          </a:xfrm>
        </p:spPr>
        <p:txBody>
          <a:bodyPr>
            <a:normAutofit/>
          </a:bodyPr>
          <a:lstStyle/>
          <a:p>
            <a:r>
              <a:rPr lang="en-GB" sz="3100" b="1" dirty="0" smtClean="0">
                <a:solidFill>
                  <a:srgbClr val="C00000"/>
                </a:solidFill>
              </a:rPr>
              <a:t>Traffic Characteristics: Examples</a:t>
            </a:r>
            <a:endParaRPr lang="en-GB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268760"/>
            <a:ext cx="777240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i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7" t="69638"/>
          <a:stretch/>
        </p:blipFill>
        <p:spPr bwMode="auto">
          <a:xfrm>
            <a:off x="5917406" y="4365104"/>
            <a:ext cx="958850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23528" y="764704"/>
            <a:ext cx="849694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Solution 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195736" y="4653136"/>
            <a:ext cx="4464496" cy="1224136"/>
            <a:chOff x="1763688" y="4077072"/>
            <a:chExt cx="4464496" cy="1224136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2195736" y="4221088"/>
              <a:ext cx="352839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1907704" y="4077072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/>
            <p:cNvSpPr/>
            <p:nvPr/>
          </p:nvSpPr>
          <p:spPr>
            <a:xfrm>
              <a:off x="5796136" y="4077072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763688" y="4221088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X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724128" y="4221088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Y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1834312" y="4852144"/>
              <a:ext cx="4316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017812" y="4293096"/>
              <a:ext cx="0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5914752" y="4221088"/>
              <a:ext cx="0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3419872" y="4437112"/>
              <a:ext cx="10081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500 </a:t>
              </a:r>
              <a:r>
                <a:rPr lang="en-GB" sz="2400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ft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4311583"/>
              </p:ext>
            </p:extLst>
          </p:nvPr>
        </p:nvGraphicFramePr>
        <p:xfrm>
          <a:off x="1763688" y="1340768"/>
          <a:ext cx="5331534" cy="2103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5070"/>
                <a:gridCol w="2232248"/>
                <a:gridCol w="1944216"/>
              </a:tblGrid>
              <a:tr h="2929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8640" algn="r"/>
                        </a:tabLst>
                      </a:pPr>
                      <a:r>
                        <a:rPr lang="en-GB" sz="2400" dirty="0">
                          <a:effectLst/>
                        </a:rPr>
                        <a:t>Vehicle	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Point X (sec)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Point Y (sec)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A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Ta+7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B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Ta+3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Ta+9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C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Ta+6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Ta+12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D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Ta+12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Ta+22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1560" y="2996952"/>
            <a:ext cx="112395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323528" y="4581128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</a:rPr>
              <a:t>Vehicle A</a:t>
            </a:r>
            <a:endParaRPr lang="en-GB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1560" y="2204864"/>
            <a:ext cx="104775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7" t="69638"/>
          <a:stretch/>
        </p:blipFill>
        <p:spPr bwMode="auto">
          <a:xfrm>
            <a:off x="707634" y="1826171"/>
            <a:ext cx="1054735" cy="410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47680" y="2564905"/>
            <a:ext cx="1044000" cy="393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5580112" y="4005064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</a:rPr>
              <a:t>(TA=Ta+7)</a:t>
            </a:r>
            <a:endParaRPr lang="en-GB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611560" y="1826171"/>
            <a:ext cx="1150809" cy="1580356"/>
            <a:chOff x="611560" y="1826171"/>
            <a:chExt cx="1150809" cy="1580356"/>
          </a:xfrm>
        </p:grpSpPr>
        <p:pic>
          <p:nvPicPr>
            <p:cNvPr id="27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11560" y="2996952"/>
              <a:ext cx="1123950" cy="409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Picture 7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43930" y="2564904"/>
              <a:ext cx="1047750" cy="409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" name="Picture 3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817" t="69638"/>
            <a:stretch/>
          </p:blipFill>
          <p:spPr bwMode="auto">
            <a:xfrm>
              <a:off x="707634" y="1826171"/>
              <a:ext cx="1054735" cy="410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" name="Picture 6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11560" y="2132856"/>
              <a:ext cx="1044000" cy="393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143510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52704"/>
            <a:ext cx="7812000" cy="612000"/>
          </a:xfrm>
        </p:spPr>
        <p:txBody>
          <a:bodyPr>
            <a:normAutofit/>
          </a:bodyPr>
          <a:lstStyle/>
          <a:p>
            <a:r>
              <a:rPr lang="en-GB" sz="3100" b="1" dirty="0" smtClean="0">
                <a:solidFill>
                  <a:srgbClr val="C00000"/>
                </a:solidFill>
              </a:rPr>
              <a:t>Traffic Characteristics: Examples</a:t>
            </a:r>
            <a:endParaRPr lang="en-GB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268760"/>
            <a:ext cx="777240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i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5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907704" y="4331505"/>
            <a:ext cx="1044000" cy="393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23528" y="764704"/>
            <a:ext cx="849694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Solution 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195736" y="4653136"/>
            <a:ext cx="4464496" cy="1224136"/>
            <a:chOff x="1763688" y="4077072"/>
            <a:chExt cx="4464496" cy="1224136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2195736" y="4221088"/>
              <a:ext cx="352839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1907704" y="4077072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/>
            <p:cNvSpPr/>
            <p:nvPr/>
          </p:nvSpPr>
          <p:spPr>
            <a:xfrm>
              <a:off x="5796136" y="4077072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763688" y="4221088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X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724128" y="4221088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Y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1834312" y="4852144"/>
              <a:ext cx="4316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017812" y="4293096"/>
              <a:ext cx="0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5914752" y="4221088"/>
              <a:ext cx="0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3419872" y="4437112"/>
              <a:ext cx="10081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500 </a:t>
              </a:r>
              <a:r>
                <a:rPr lang="en-GB" sz="2400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ft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3497173"/>
              </p:ext>
            </p:extLst>
          </p:nvPr>
        </p:nvGraphicFramePr>
        <p:xfrm>
          <a:off x="1763688" y="1340768"/>
          <a:ext cx="5331534" cy="2103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5070"/>
                <a:gridCol w="2232248"/>
                <a:gridCol w="1944216"/>
              </a:tblGrid>
              <a:tr h="2929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8640" algn="r"/>
                        </a:tabLst>
                      </a:pPr>
                      <a:r>
                        <a:rPr lang="en-GB" sz="2400" dirty="0">
                          <a:effectLst/>
                        </a:rPr>
                        <a:t>Vehicle	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Point X (sec)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Point Y (sec)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A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Ta+7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B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Ta+3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Ta+9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C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Ta+6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Ta+12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D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Ta+12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Ta+22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V="1">
            <a:off x="1619672" y="4581128"/>
            <a:ext cx="43200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1560" y="2996952"/>
            <a:ext cx="112395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323528" y="4941168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</a:rPr>
              <a:t>Vehicle B</a:t>
            </a:r>
            <a:endParaRPr lang="en-GB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1560" y="2204864"/>
            <a:ext cx="104775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7" t="69638"/>
          <a:stretch/>
        </p:blipFill>
        <p:spPr bwMode="auto">
          <a:xfrm>
            <a:off x="707634" y="1826171"/>
            <a:ext cx="1054735" cy="410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47680" y="2564905"/>
            <a:ext cx="1044000" cy="393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1907704" y="3933056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</a:rPr>
              <a:t>(TB=Ta+3)</a:t>
            </a:r>
            <a:endParaRPr lang="en-GB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7" name="Picture 3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7" t="69638"/>
          <a:stretch/>
        </p:blipFill>
        <p:spPr bwMode="auto">
          <a:xfrm>
            <a:off x="3707904" y="4365104"/>
            <a:ext cx="1054735" cy="410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8" name="Group 27"/>
          <p:cNvGrpSpPr/>
          <p:nvPr/>
        </p:nvGrpSpPr>
        <p:grpSpPr>
          <a:xfrm>
            <a:off x="611560" y="1826171"/>
            <a:ext cx="1150809" cy="1580356"/>
            <a:chOff x="611560" y="1826171"/>
            <a:chExt cx="1150809" cy="1580356"/>
          </a:xfrm>
        </p:grpSpPr>
        <p:pic>
          <p:nvPicPr>
            <p:cNvPr id="29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11560" y="2996952"/>
              <a:ext cx="1123950" cy="409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" name="Picture 7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43930" y="2564904"/>
              <a:ext cx="1047750" cy="409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" name="Picture 3"/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817" t="69638"/>
            <a:stretch/>
          </p:blipFill>
          <p:spPr bwMode="auto">
            <a:xfrm>
              <a:off x="707634" y="1826171"/>
              <a:ext cx="1054735" cy="410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11560" y="2132856"/>
              <a:ext cx="1044000" cy="393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3649734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52704"/>
            <a:ext cx="7812000" cy="612000"/>
          </a:xfrm>
        </p:spPr>
        <p:txBody>
          <a:bodyPr>
            <a:normAutofit/>
          </a:bodyPr>
          <a:lstStyle/>
          <a:p>
            <a:r>
              <a:rPr lang="en-GB" sz="3100" b="1" dirty="0" smtClean="0">
                <a:solidFill>
                  <a:srgbClr val="C00000"/>
                </a:solidFill>
              </a:rPr>
              <a:t>Traffic Characteristics: Examples</a:t>
            </a:r>
            <a:endParaRPr lang="en-GB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268760"/>
            <a:ext cx="777240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i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23528" y="1165394"/>
            <a:ext cx="8496944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Solution 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arrival times of four vehicles at two points X and Y that are 500ft apart are as follow: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195736" y="4221088"/>
            <a:ext cx="352839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1907704" y="4077072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5796136" y="4077072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1763688" y="357301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</a:rPr>
              <a:t>X</a:t>
            </a:r>
            <a:endParaRPr lang="en-GB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24128" y="357301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</a:rPr>
              <a:t>Y</a:t>
            </a:r>
            <a:endParaRPr lang="en-GB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1834312" y="4852144"/>
            <a:ext cx="4316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017812" y="4293096"/>
            <a:ext cx="0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914752" y="4221088"/>
            <a:ext cx="0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419872" y="4437112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</a:rPr>
              <a:t>500 </a:t>
            </a:r>
            <a:r>
              <a:rPr lang="en-GB" sz="2400" b="1" dirty="0" err="1" smtClean="0">
                <a:solidFill>
                  <a:schemeClr val="accent1">
                    <a:lumMod val="50000"/>
                  </a:schemeClr>
                </a:solidFill>
              </a:rPr>
              <a:t>ft</a:t>
            </a:r>
            <a:endParaRPr lang="en-GB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138710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  <p:bldP spid="12" grpId="0"/>
      <p:bldP spid="2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52704"/>
            <a:ext cx="7812000" cy="612000"/>
          </a:xfrm>
        </p:spPr>
        <p:txBody>
          <a:bodyPr>
            <a:normAutofit/>
          </a:bodyPr>
          <a:lstStyle/>
          <a:p>
            <a:r>
              <a:rPr lang="en-GB" sz="3100" b="1" dirty="0" smtClean="0">
                <a:solidFill>
                  <a:srgbClr val="C00000"/>
                </a:solidFill>
              </a:rPr>
              <a:t>Traffic Characteristics: Examples</a:t>
            </a:r>
            <a:endParaRPr lang="en-GB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268760"/>
            <a:ext cx="777240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i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509153" y="4331505"/>
            <a:ext cx="1044000" cy="393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23528" y="764704"/>
            <a:ext cx="849694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Solution 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195736" y="4653136"/>
            <a:ext cx="4464496" cy="1224136"/>
            <a:chOff x="1763688" y="4077072"/>
            <a:chExt cx="4464496" cy="1224136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2195736" y="4221088"/>
              <a:ext cx="352839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1907704" y="4077072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/>
            <p:cNvSpPr/>
            <p:nvPr/>
          </p:nvSpPr>
          <p:spPr>
            <a:xfrm>
              <a:off x="5796136" y="4077072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763688" y="4221088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X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724128" y="4221088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Y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1834312" y="4852144"/>
              <a:ext cx="4316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017812" y="4293096"/>
              <a:ext cx="0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5914752" y="4221088"/>
              <a:ext cx="0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3419872" y="4437112"/>
              <a:ext cx="10081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500 m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1541267"/>
              </p:ext>
            </p:extLst>
          </p:nvPr>
        </p:nvGraphicFramePr>
        <p:xfrm>
          <a:off x="1763688" y="1340768"/>
          <a:ext cx="5331534" cy="2103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5070"/>
                <a:gridCol w="2232248"/>
                <a:gridCol w="1944216"/>
              </a:tblGrid>
              <a:tr h="2929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8640" algn="r"/>
                        </a:tabLst>
                      </a:pPr>
                      <a:r>
                        <a:rPr lang="en-GB" sz="2400" dirty="0">
                          <a:effectLst/>
                        </a:rPr>
                        <a:t>Vehicle	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Point X (sec)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Point Y (sec)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A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Ta+7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B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Ta+3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Ta+9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C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Ta+6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Ta+12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D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Ta+12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Ta+22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1560" y="2996952"/>
            <a:ext cx="112395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1560" y="2204864"/>
            <a:ext cx="104775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7" t="69638"/>
          <a:stretch/>
        </p:blipFill>
        <p:spPr bwMode="auto">
          <a:xfrm>
            <a:off x="707634" y="1826171"/>
            <a:ext cx="1054735" cy="410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47680" y="2564905"/>
            <a:ext cx="1044000" cy="393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3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7" t="69638"/>
          <a:stretch/>
        </p:blipFill>
        <p:spPr bwMode="auto">
          <a:xfrm>
            <a:off x="4309353" y="4365104"/>
            <a:ext cx="1054735" cy="410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8" name="Group 27"/>
          <p:cNvGrpSpPr/>
          <p:nvPr/>
        </p:nvGrpSpPr>
        <p:grpSpPr>
          <a:xfrm>
            <a:off x="611560" y="1826171"/>
            <a:ext cx="1150809" cy="1580356"/>
            <a:chOff x="611560" y="1826171"/>
            <a:chExt cx="1150809" cy="1580356"/>
          </a:xfrm>
        </p:grpSpPr>
        <p:pic>
          <p:nvPicPr>
            <p:cNvPr id="29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11560" y="2996952"/>
              <a:ext cx="1123950" cy="409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" name="Picture 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43930" y="2564904"/>
              <a:ext cx="1047750" cy="409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" name="Picture 3"/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817" t="69638"/>
            <a:stretch/>
          </p:blipFill>
          <p:spPr bwMode="auto">
            <a:xfrm>
              <a:off x="707634" y="1826171"/>
              <a:ext cx="1054735" cy="410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11560" y="2132856"/>
              <a:ext cx="1044000" cy="393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369911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52704"/>
            <a:ext cx="7812000" cy="612000"/>
          </a:xfrm>
        </p:spPr>
        <p:txBody>
          <a:bodyPr>
            <a:normAutofit/>
          </a:bodyPr>
          <a:lstStyle/>
          <a:p>
            <a:r>
              <a:rPr lang="en-GB" sz="3100" b="1" dirty="0" smtClean="0">
                <a:solidFill>
                  <a:srgbClr val="C00000"/>
                </a:solidFill>
              </a:rPr>
              <a:t>Traffic Characteristics: Examples</a:t>
            </a:r>
            <a:endParaRPr lang="en-GB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268760"/>
            <a:ext cx="777240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i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797185" y="4331505"/>
            <a:ext cx="1044000" cy="393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23528" y="764704"/>
            <a:ext cx="849694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Solution 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195736" y="4653136"/>
            <a:ext cx="4464496" cy="1224136"/>
            <a:chOff x="1763688" y="4077072"/>
            <a:chExt cx="4464496" cy="1224136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2195736" y="4221088"/>
              <a:ext cx="352839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1907704" y="4077072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/>
            <p:cNvSpPr/>
            <p:nvPr/>
          </p:nvSpPr>
          <p:spPr>
            <a:xfrm>
              <a:off x="5796136" y="4077072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763688" y="4221088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X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724128" y="4221088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Y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1834312" y="4852144"/>
              <a:ext cx="4316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017812" y="4293096"/>
              <a:ext cx="0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5914752" y="4221088"/>
              <a:ext cx="0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3419872" y="4437112"/>
              <a:ext cx="10081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500 m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5559605"/>
              </p:ext>
            </p:extLst>
          </p:nvPr>
        </p:nvGraphicFramePr>
        <p:xfrm>
          <a:off x="1763688" y="1340768"/>
          <a:ext cx="5331534" cy="2103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5070"/>
                <a:gridCol w="2232248"/>
                <a:gridCol w="1944216"/>
              </a:tblGrid>
              <a:tr h="2929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8640" algn="r"/>
                        </a:tabLst>
                      </a:pPr>
                      <a:r>
                        <a:rPr lang="en-GB" sz="2400" dirty="0">
                          <a:effectLst/>
                        </a:rPr>
                        <a:t>Vehicle	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Point X (sec)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Point Y (sec)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A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Ta+7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B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Ta+3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Ta+9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C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Ta+6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Ta+12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D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Ta+12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Ta+22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1560" y="2996952"/>
            <a:ext cx="112395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1560" y="2204864"/>
            <a:ext cx="104775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7" t="69638"/>
          <a:stretch/>
        </p:blipFill>
        <p:spPr bwMode="auto">
          <a:xfrm>
            <a:off x="707634" y="1826171"/>
            <a:ext cx="1054735" cy="410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47680" y="2564905"/>
            <a:ext cx="1044000" cy="393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3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7" t="69638"/>
          <a:stretch/>
        </p:blipFill>
        <p:spPr bwMode="auto">
          <a:xfrm>
            <a:off x="4597385" y="4365104"/>
            <a:ext cx="1054735" cy="410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3" name="Group 22"/>
          <p:cNvGrpSpPr/>
          <p:nvPr/>
        </p:nvGrpSpPr>
        <p:grpSpPr>
          <a:xfrm>
            <a:off x="611560" y="1826171"/>
            <a:ext cx="1150809" cy="1580356"/>
            <a:chOff x="611560" y="1826171"/>
            <a:chExt cx="1150809" cy="1580356"/>
          </a:xfrm>
        </p:grpSpPr>
        <p:pic>
          <p:nvPicPr>
            <p:cNvPr id="26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11560" y="2996952"/>
              <a:ext cx="1123950" cy="409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Picture 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43930" y="2564904"/>
              <a:ext cx="1047750" cy="409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" name="Picture 3"/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817" t="69638"/>
            <a:stretch/>
          </p:blipFill>
          <p:spPr bwMode="auto">
            <a:xfrm>
              <a:off x="707634" y="1826171"/>
              <a:ext cx="1054735" cy="410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11560" y="2132856"/>
              <a:ext cx="1044000" cy="393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115721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52704"/>
            <a:ext cx="7812000" cy="612000"/>
          </a:xfrm>
        </p:spPr>
        <p:txBody>
          <a:bodyPr>
            <a:normAutofit/>
          </a:bodyPr>
          <a:lstStyle/>
          <a:p>
            <a:r>
              <a:rPr lang="en-GB" sz="3100" b="1" dirty="0" smtClean="0">
                <a:solidFill>
                  <a:srgbClr val="C00000"/>
                </a:solidFill>
              </a:rPr>
              <a:t>Traffic Characteristics: Examples</a:t>
            </a:r>
            <a:endParaRPr lang="en-GB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268760"/>
            <a:ext cx="777240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i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085217" y="4331505"/>
            <a:ext cx="1044000" cy="393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23528" y="764704"/>
            <a:ext cx="849694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Solution 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195736" y="4653136"/>
            <a:ext cx="4464496" cy="1224136"/>
            <a:chOff x="1763688" y="4077072"/>
            <a:chExt cx="4464496" cy="1224136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2195736" y="4221088"/>
              <a:ext cx="352839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1907704" y="4077072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/>
            <p:cNvSpPr/>
            <p:nvPr/>
          </p:nvSpPr>
          <p:spPr>
            <a:xfrm>
              <a:off x="5796136" y="4077072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763688" y="4221088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X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724128" y="4221088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Y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1834312" y="4852144"/>
              <a:ext cx="4316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017812" y="4293096"/>
              <a:ext cx="0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5914752" y="4221088"/>
              <a:ext cx="0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3419872" y="4437112"/>
              <a:ext cx="10081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500 m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47540"/>
              </p:ext>
            </p:extLst>
          </p:nvPr>
        </p:nvGraphicFramePr>
        <p:xfrm>
          <a:off x="1763688" y="1340768"/>
          <a:ext cx="5331534" cy="2103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5070"/>
                <a:gridCol w="2232248"/>
                <a:gridCol w="1944216"/>
              </a:tblGrid>
              <a:tr h="2929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8640" algn="r"/>
                        </a:tabLst>
                      </a:pPr>
                      <a:r>
                        <a:rPr lang="en-GB" sz="2400" dirty="0">
                          <a:effectLst/>
                        </a:rPr>
                        <a:t>Vehicle	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Point X (sec)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Point Y (sec)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A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Ta+7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B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Ta+3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Ta+9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C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Ta+6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Ta+12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D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Ta+12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Ta+22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1560" y="2996952"/>
            <a:ext cx="112395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1560" y="2204864"/>
            <a:ext cx="104775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7" t="69638"/>
          <a:stretch/>
        </p:blipFill>
        <p:spPr bwMode="auto">
          <a:xfrm>
            <a:off x="707634" y="1826171"/>
            <a:ext cx="1054735" cy="410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47680" y="2564905"/>
            <a:ext cx="1044000" cy="393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3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7" t="69638"/>
          <a:stretch/>
        </p:blipFill>
        <p:spPr bwMode="auto">
          <a:xfrm>
            <a:off x="4885417" y="4365104"/>
            <a:ext cx="1054735" cy="410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3" name="Group 22"/>
          <p:cNvGrpSpPr/>
          <p:nvPr/>
        </p:nvGrpSpPr>
        <p:grpSpPr>
          <a:xfrm>
            <a:off x="611560" y="1826171"/>
            <a:ext cx="1150809" cy="1580356"/>
            <a:chOff x="611560" y="1826171"/>
            <a:chExt cx="1150809" cy="1580356"/>
          </a:xfrm>
        </p:grpSpPr>
        <p:pic>
          <p:nvPicPr>
            <p:cNvPr id="26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11560" y="2996952"/>
              <a:ext cx="1123950" cy="409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Picture 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43930" y="2564904"/>
              <a:ext cx="1047750" cy="409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" name="Picture 3"/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817" t="69638"/>
            <a:stretch/>
          </p:blipFill>
          <p:spPr bwMode="auto">
            <a:xfrm>
              <a:off x="707634" y="1826171"/>
              <a:ext cx="1054735" cy="410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11560" y="2132856"/>
              <a:ext cx="1044000" cy="393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834883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52704"/>
            <a:ext cx="7812000" cy="612000"/>
          </a:xfrm>
        </p:spPr>
        <p:txBody>
          <a:bodyPr>
            <a:normAutofit/>
          </a:bodyPr>
          <a:lstStyle/>
          <a:p>
            <a:r>
              <a:rPr lang="en-GB" sz="3100" b="1" dirty="0" smtClean="0">
                <a:solidFill>
                  <a:srgbClr val="C00000"/>
                </a:solidFill>
              </a:rPr>
              <a:t>Traffic Characteristics: Examples</a:t>
            </a:r>
            <a:endParaRPr lang="en-GB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268760"/>
            <a:ext cx="777240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i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373249" y="4331505"/>
            <a:ext cx="1044000" cy="393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23528" y="764704"/>
            <a:ext cx="849694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Solution 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195736" y="4653136"/>
            <a:ext cx="4464496" cy="1224136"/>
            <a:chOff x="1763688" y="4077072"/>
            <a:chExt cx="4464496" cy="1224136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2195736" y="4221088"/>
              <a:ext cx="352839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1907704" y="4077072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/>
            <p:cNvSpPr/>
            <p:nvPr/>
          </p:nvSpPr>
          <p:spPr>
            <a:xfrm>
              <a:off x="5796136" y="4077072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763688" y="4221088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X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724128" y="4221088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Y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1834312" y="4852144"/>
              <a:ext cx="4316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017812" y="4293096"/>
              <a:ext cx="0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5914752" y="4221088"/>
              <a:ext cx="0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3419872" y="4437112"/>
              <a:ext cx="10081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500 </a:t>
              </a:r>
              <a:r>
                <a:rPr lang="en-GB" sz="2400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ft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5487960"/>
              </p:ext>
            </p:extLst>
          </p:nvPr>
        </p:nvGraphicFramePr>
        <p:xfrm>
          <a:off x="1763688" y="1340768"/>
          <a:ext cx="5331534" cy="2103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5070"/>
                <a:gridCol w="2232248"/>
                <a:gridCol w="1944216"/>
              </a:tblGrid>
              <a:tr h="2929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8640" algn="r"/>
                        </a:tabLst>
                      </a:pPr>
                      <a:r>
                        <a:rPr lang="en-GB" sz="2400" dirty="0">
                          <a:effectLst/>
                        </a:rPr>
                        <a:t>Vehicle	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Point X (sec)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Point Y (sec)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A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Ta+7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B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Ta+3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Ta+9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C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Ta+6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Ta+12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D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Ta+12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Ta+22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1560" y="2996952"/>
            <a:ext cx="112395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1560" y="2204864"/>
            <a:ext cx="104775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7" t="69638"/>
          <a:stretch/>
        </p:blipFill>
        <p:spPr bwMode="auto">
          <a:xfrm>
            <a:off x="707634" y="1826171"/>
            <a:ext cx="1054735" cy="410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47680" y="2564905"/>
            <a:ext cx="1044000" cy="393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3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7" t="69638"/>
          <a:stretch/>
        </p:blipFill>
        <p:spPr bwMode="auto">
          <a:xfrm>
            <a:off x="5173449" y="4365104"/>
            <a:ext cx="1054735" cy="410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3" name="Group 22"/>
          <p:cNvGrpSpPr/>
          <p:nvPr/>
        </p:nvGrpSpPr>
        <p:grpSpPr>
          <a:xfrm>
            <a:off x="611560" y="1826171"/>
            <a:ext cx="1150809" cy="1580356"/>
            <a:chOff x="611560" y="1826171"/>
            <a:chExt cx="1150809" cy="1580356"/>
          </a:xfrm>
        </p:grpSpPr>
        <p:pic>
          <p:nvPicPr>
            <p:cNvPr id="26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11560" y="2996952"/>
              <a:ext cx="1123950" cy="409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Picture 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43930" y="2564904"/>
              <a:ext cx="1047750" cy="409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" name="Picture 3"/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817" t="69638"/>
            <a:stretch/>
          </p:blipFill>
          <p:spPr bwMode="auto">
            <a:xfrm>
              <a:off x="707634" y="1826171"/>
              <a:ext cx="1054735" cy="410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11560" y="2132856"/>
              <a:ext cx="1044000" cy="393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696691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021321" y="4331505"/>
            <a:ext cx="1044000" cy="393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7" t="69638"/>
          <a:stretch/>
        </p:blipFill>
        <p:spPr bwMode="auto">
          <a:xfrm>
            <a:off x="5821521" y="4365104"/>
            <a:ext cx="1054735" cy="410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52704"/>
            <a:ext cx="7812000" cy="612000"/>
          </a:xfrm>
        </p:spPr>
        <p:txBody>
          <a:bodyPr>
            <a:normAutofit/>
          </a:bodyPr>
          <a:lstStyle/>
          <a:p>
            <a:r>
              <a:rPr lang="en-GB" sz="3100" b="1" dirty="0" smtClean="0">
                <a:solidFill>
                  <a:srgbClr val="C00000"/>
                </a:solidFill>
              </a:rPr>
              <a:t>Traffic Characteristics: Examples</a:t>
            </a:r>
            <a:endParaRPr lang="en-GB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268760"/>
            <a:ext cx="777240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i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23528" y="764704"/>
            <a:ext cx="849694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Solution 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195736" y="4653136"/>
            <a:ext cx="4464496" cy="1224136"/>
            <a:chOff x="1763688" y="4077072"/>
            <a:chExt cx="4464496" cy="1224136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2195736" y="4221088"/>
              <a:ext cx="352839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1907704" y="4077072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/>
            <p:cNvSpPr/>
            <p:nvPr/>
          </p:nvSpPr>
          <p:spPr>
            <a:xfrm>
              <a:off x="5796136" y="4077072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763688" y="4221088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X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724128" y="4221088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Y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1834312" y="4852144"/>
              <a:ext cx="4316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017812" y="4293096"/>
              <a:ext cx="0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5914752" y="4221088"/>
              <a:ext cx="0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3419872" y="4437112"/>
              <a:ext cx="10081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500 </a:t>
              </a:r>
              <a:r>
                <a:rPr lang="en-GB" sz="2400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ft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9117574"/>
              </p:ext>
            </p:extLst>
          </p:nvPr>
        </p:nvGraphicFramePr>
        <p:xfrm>
          <a:off x="1763688" y="1340768"/>
          <a:ext cx="5331534" cy="2103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5070"/>
                <a:gridCol w="2232248"/>
                <a:gridCol w="1944216"/>
              </a:tblGrid>
              <a:tr h="2929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8640" algn="r"/>
                        </a:tabLst>
                      </a:pPr>
                      <a:r>
                        <a:rPr lang="en-GB" sz="2400" dirty="0">
                          <a:effectLst/>
                        </a:rPr>
                        <a:t>Vehicle	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Point X (sec)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Point Y (sec)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A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Ta+7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B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Ta+3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Ta+9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C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Ta+6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Ta+12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D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Ta+12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Ta+22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1560" y="2996952"/>
            <a:ext cx="112395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1560" y="2204864"/>
            <a:ext cx="104775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7" t="69638"/>
          <a:stretch/>
        </p:blipFill>
        <p:spPr bwMode="auto">
          <a:xfrm>
            <a:off x="707634" y="1826171"/>
            <a:ext cx="1054735" cy="410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47680" y="2564905"/>
            <a:ext cx="1044000" cy="393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5580112" y="4005064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</a:rPr>
              <a:t>(TA=Ta+7)</a:t>
            </a:r>
            <a:endParaRPr lang="en-GB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611560" y="1826171"/>
            <a:ext cx="1150809" cy="1580356"/>
            <a:chOff x="611560" y="1826171"/>
            <a:chExt cx="1150809" cy="1580356"/>
          </a:xfrm>
        </p:grpSpPr>
        <p:pic>
          <p:nvPicPr>
            <p:cNvPr id="28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11560" y="2996952"/>
              <a:ext cx="1123950" cy="409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" name="Picture 7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43930" y="2564904"/>
              <a:ext cx="1047750" cy="409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" name="Picture 3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817" t="69638"/>
            <a:stretch/>
          </p:blipFill>
          <p:spPr bwMode="auto">
            <a:xfrm>
              <a:off x="707634" y="1826171"/>
              <a:ext cx="1054735" cy="410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11560" y="2132856"/>
              <a:ext cx="1044000" cy="393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8574042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021321" y="4331505"/>
            <a:ext cx="1044000" cy="393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7" t="69638"/>
          <a:stretch/>
        </p:blipFill>
        <p:spPr bwMode="auto">
          <a:xfrm>
            <a:off x="5821521" y="4365104"/>
            <a:ext cx="1054735" cy="410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52704"/>
            <a:ext cx="7812000" cy="612000"/>
          </a:xfrm>
        </p:spPr>
        <p:txBody>
          <a:bodyPr>
            <a:normAutofit/>
          </a:bodyPr>
          <a:lstStyle/>
          <a:p>
            <a:r>
              <a:rPr lang="en-GB" sz="3100" b="1" dirty="0" smtClean="0">
                <a:solidFill>
                  <a:srgbClr val="C00000"/>
                </a:solidFill>
              </a:rPr>
              <a:t>Traffic Characteristics: Examples</a:t>
            </a:r>
            <a:endParaRPr lang="en-GB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268760"/>
            <a:ext cx="777240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i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23528" y="764704"/>
            <a:ext cx="849694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Solution 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195736" y="4653136"/>
            <a:ext cx="4464496" cy="1224136"/>
            <a:chOff x="1763688" y="4077072"/>
            <a:chExt cx="4464496" cy="1224136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2195736" y="4221088"/>
              <a:ext cx="352839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1907704" y="4077072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/>
            <p:cNvSpPr/>
            <p:nvPr/>
          </p:nvSpPr>
          <p:spPr>
            <a:xfrm>
              <a:off x="5796136" y="4077072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763688" y="4221088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X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724128" y="4221088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Y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1834312" y="4852144"/>
              <a:ext cx="4316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017812" y="4293096"/>
              <a:ext cx="0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5914752" y="4221088"/>
              <a:ext cx="0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3419872" y="4437112"/>
              <a:ext cx="10081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500 </a:t>
              </a:r>
              <a:r>
                <a:rPr lang="en-GB" sz="2400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ft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7307849"/>
              </p:ext>
            </p:extLst>
          </p:nvPr>
        </p:nvGraphicFramePr>
        <p:xfrm>
          <a:off x="1763688" y="1340768"/>
          <a:ext cx="5331534" cy="2103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5070"/>
                <a:gridCol w="2232248"/>
                <a:gridCol w="1944216"/>
              </a:tblGrid>
              <a:tr h="2929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8640" algn="r"/>
                        </a:tabLst>
                      </a:pPr>
                      <a:r>
                        <a:rPr lang="en-GB" sz="2400" dirty="0">
                          <a:effectLst/>
                        </a:rPr>
                        <a:t>Vehicle	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Point X (sec)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Point Y (sec)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A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Ta+7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B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Ta+3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Ta+9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C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Ta+6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Ta+12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D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Ta+12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Ta+22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1560" y="2996952"/>
            <a:ext cx="112395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1560" y="2204864"/>
            <a:ext cx="104775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7" t="69638"/>
          <a:stretch/>
        </p:blipFill>
        <p:spPr bwMode="auto">
          <a:xfrm>
            <a:off x="707634" y="1826171"/>
            <a:ext cx="1054735" cy="410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47680" y="2564905"/>
            <a:ext cx="1044000" cy="393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5580112" y="4005064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</a:rPr>
              <a:t>(TA=Ta+7)</a:t>
            </a:r>
            <a:endParaRPr lang="en-GB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611560" y="1826171"/>
            <a:ext cx="1150809" cy="1580356"/>
            <a:chOff x="611560" y="1826171"/>
            <a:chExt cx="1150809" cy="1580356"/>
          </a:xfrm>
        </p:grpSpPr>
        <p:pic>
          <p:nvPicPr>
            <p:cNvPr id="28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11560" y="2996952"/>
              <a:ext cx="1123950" cy="409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" name="Picture 7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43930" y="2564904"/>
              <a:ext cx="1047750" cy="409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" name="Picture 3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817" t="69638"/>
            <a:stretch/>
          </p:blipFill>
          <p:spPr bwMode="auto">
            <a:xfrm>
              <a:off x="707634" y="1826171"/>
              <a:ext cx="1054735" cy="410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11560" y="2132856"/>
              <a:ext cx="1044000" cy="393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3299116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760248" y="4331505"/>
            <a:ext cx="1044000" cy="393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52704"/>
            <a:ext cx="7812000" cy="612000"/>
          </a:xfrm>
        </p:spPr>
        <p:txBody>
          <a:bodyPr>
            <a:normAutofit/>
          </a:bodyPr>
          <a:lstStyle/>
          <a:p>
            <a:r>
              <a:rPr lang="en-GB" sz="3100" b="1" dirty="0" smtClean="0">
                <a:solidFill>
                  <a:srgbClr val="C00000"/>
                </a:solidFill>
              </a:rPr>
              <a:t>Traffic Characteristics: Examples</a:t>
            </a:r>
            <a:endParaRPr lang="en-GB" sz="3100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23528" y="764704"/>
            <a:ext cx="849694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Solution 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195736" y="4653136"/>
            <a:ext cx="4464496" cy="1224136"/>
            <a:chOff x="1763688" y="4077072"/>
            <a:chExt cx="4464496" cy="1224136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2195736" y="4221088"/>
              <a:ext cx="352839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1907704" y="4077072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/>
            <p:cNvSpPr/>
            <p:nvPr/>
          </p:nvSpPr>
          <p:spPr>
            <a:xfrm>
              <a:off x="5796136" y="4077072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763688" y="4221088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X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724128" y="4221088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Y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1834312" y="4852144"/>
              <a:ext cx="4316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017812" y="4293096"/>
              <a:ext cx="0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5914752" y="4221088"/>
              <a:ext cx="0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3419872" y="4437112"/>
              <a:ext cx="10081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500 </a:t>
              </a:r>
              <a:r>
                <a:rPr lang="en-GB" sz="2400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ft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2434890"/>
              </p:ext>
            </p:extLst>
          </p:nvPr>
        </p:nvGraphicFramePr>
        <p:xfrm>
          <a:off x="1763688" y="1340768"/>
          <a:ext cx="5331534" cy="2103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5070"/>
                <a:gridCol w="2232248"/>
                <a:gridCol w="1944216"/>
              </a:tblGrid>
              <a:tr h="2929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8640" algn="r"/>
                        </a:tabLst>
                      </a:pPr>
                      <a:r>
                        <a:rPr lang="en-GB" sz="2400" dirty="0">
                          <a:effectLst/>
                        </a:rPr>
                        <a:t>Vehicle	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Point X (sec)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Point Y (sec)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A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Ta+7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B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Ta+3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Ta+9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C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Ta+6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Ta+12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D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Ta+12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Ta+22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5580112" y="4005064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</a:rPr>
              <a:t>(TB=Ta+9)</a:t>
            </a:r>
            <a:endParaRPr lang="en-GB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611560" y="1826171"/>
            <a:ext cx="1150809" cy="1580356"/>
            <a:chOff x="611560" y="1826171"/>
            <a:chExt cx="1150809" cy="1580356"/>
          </a:xfrm>
        </p:grpSpPr>
        <p:pic>
          <p:nvPicPr>
            <p:cNvPr id="33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11560" y="2996952"/>
              <a:ext cx="1123950" cy="409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" name="Picture 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43930" y="2564904"/>
              <a:ext cx="1047750" cy="409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" name="Picture 3"/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817" t="69638"/>
            <a:stretch/>
          </p:blipFill>
          <p:spPr bwMode="auto">
            <a:xfrm>
              <a:off x="707634" y="1826171"/>
              <a:ext cx="1054735" cy="410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6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11560" y="2132856"/>
              <a:ext cx="1044000" cy="393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35846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995936" y="4365104"/>
            <a:ext cx="1044000" cy="393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52704"/>
            <a:ext cx="7812000" cy="612000"/>
          </a:xfrm>
        </p:spPr>
        <p:txBody>
          <a:bodyPr>
            <a:normAutofit/>
          </a:bodyPr>
          <a:lstStyle/>
          <a:p>
            <a:r>
              <a:rPr lang="en-GB" sz="3100" b="1" dirty="0" smtClean="0">
                <a:solidFill>
                  <a:srgbClr val="C00000"/>
                </a:solidFill>
              </a:rPr>
              <a:t>Traffic Characteristics: Examples</a:t>
            </a:r>
            <a:endParaRPr lang="en-GB" sz="3100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23528" y="764704"/>
            <a:ext cx="849694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Solution 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195736" y="4653136"/>
            <a:ext cx="4464496" cy="1224136"/>
            <a:chOff x="1763688" y="4077072"/>
            <a:chExt cx="4464496" cy="1224136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2195736" y="4221088"/>
              <a:ext cx="352839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1907704" y="4077072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/>
            <p:cNvSpPr/>
            <p:nvPr/>
          </p:nvSpPr>
          <p:spPr>
            <a:xfrm>
              <a:off x="5796136" y="4077072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763688" y="4221088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X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724128" y="4221088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Y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1834312" y="4852144"/>
              <a:ext cx="4316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017812" y="4293096"/>
              <a:ext cx="0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5914752" y="4221088"/>
              <a:ext cx="0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3419872" y="4437112"/>
              <a:ext cx="10081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500 </a:t>
              </a:r>
              <a:r>
                <a:rPr lang="en-GB" sz="2400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ft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3209215"/>
              </p:ext>
            </p:extLst>
          </p:nvPr>
        </p:nvGraphicFramePr>
        <p:xfrm>
          <a:off x="1763688" y="1340768"/>
          <a:ext cx="5331534" cy="2103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5070"/>
                <a:gridCol w="2232248"/>
                <a:gridCol w="1944216"/>
              </a:tblGrid>
              <a:tr h="2929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8640" algn="r"/>
                        </a:tabLst>
                      </a:pPr>
                      <a:r>
                        <a:rPr lang="en-GB" sz="2400" dirty="0">
                          <a:effectLst/>
                        </a:rPr>
                        <a:t>Vehicle	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Point X (sec)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Point Y (sec)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A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Ta+7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B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Ta+3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Ta+9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C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Ta+6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Ta+12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D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Ta+12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Ta+22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pSp>
        <p:nvGrpSpPr>
          <p:cNvPr id="32" name="Group 31"/>
          <p:cNvGrpSpPr/>
          <p:nvPr/>
        </p:nvGrpSpPr>
        <p:grpSpPr>
          <a:xfrm>
            <a:off x="611560" y="1826171"/>
            <a:ext cx="1150809" cy="1580356"/>
            <a:chOff x="611560" y="1826171"/>
            <a:chExt cx="1150809" cy="1580356"/>
          </a:xfrm>
        </p:grpSpPr>
        <p:pic>
          <p:nvPicPr>
            <p:cNvPr id="33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11560" y="2996952"/>
              <a:ext cx="1123950" cy="409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" name="Picture 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43930" y="2564904"/>
              <a:ext cx="1047750" cy="409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" name="Picture 3"/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817" t="69638"/>
            <a:stretch/>
          </p:blipFill>
          <p:spPr bwMode="auto">
            <a:xfrm>
              <a:off x="707634" y="1826171"/>
              <a:ext cx="1054735" cy="410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6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11560" y="2132856"/>
              <a:ext cx="1044000" cy="393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4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907704" y="4315569"/>
            <a:ext cx="104775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1547664" y="3903439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</a:rPr>
              <a:t>(TC=Ta+6)</a:t>
            </a:r>
            <a:endParaRPr lang="en-GB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39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907704" y="4315569"/>
            <a:ext cx="104775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995936" y="4365104"/>
            <a:ext cx="1044000" cy="393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7" t="69638"/>
          <a:stretch/>
        </p:blipFill>
        <p:spPr bwMode="auto">
          <a:xfrm>
            <a:off x="5364088" y="4365104"/>
            <a:ext cx="1054735" cy="410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52704"/>
            <a:ext cx="7812000" cy="612000"/>
          </a:xfrm>
        </p:spPr>
        <p:txBody>
          <a:bodyPr>
            <a:normAutofit/>
          </a:bodyPr>
          <a:lstStyle/>
          <a:p>
            <a:r>
              <a:rPr lang="en-GB" sz="3100" b="1" dirty="0" smtClean="0">
                <a:solidFill>
                  <a:srgbClr val="C00000"/>
                </a:solidFill>
              </a:rPr>
              <a:t>Traffic Characteristics: Examples</a:t>
            </a:r>
            <a:endParaRPr lang="en-GB" sz="3100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23528" y="764704"/>
            <a:ext cx="849694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Solution 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195736" y="4653136"/>
            <a:ext cx="4464496" cy="1224136"/>
            <a:chOff x="1763688" y="4077072"/>
            <a:chExt cx="4464496" cy="1224136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2195736" y="4221088"/>
              <a:ext cx="352839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1907704" y="4077072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/>
            <p:cNvSpPr/>
            <p:nvPr/>
          </p:nvSpPr>
          <p:spPr>
            <a:xfrm>
              <a:off x="5796136" y="4077072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763688" y="4221088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X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724128" y="4221088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Y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1834312" y="4852144"/>
              <a:ext cx="4316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017812" y="4293096"/>
              <a:ext cx="0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5914752" y="4221088"/>
              <a:ext cx="0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3419872" y="4437112"/>
              <a:ext cx="10081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500 </a:t>
              </a:r>
              <a:r>
                <a:rPr lang="en-GB" sz="2400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ft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5920225"/>
              </p:ext>
            </p:extLst>
          </p:nvPr>
        </p:nvGraphicFramePr>
        <p:xfrm>
          <a:off x="1763688" y="1340768"/>
          <a:ext cx="5331534" cy="2103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5070"/>
                <a:gridCol w="2232248"/>
                <a:gridCol w="1944216"/>
              </a:tblGrid>
              <a:tr h="2929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8640" algn="r"/>
                        </a:tabLst>
                      </a:pPr>
                      <a:r>
                        <a:rPr lang="en-GB" sz="2400" dirty="0">
                          <a:effectLst/>
                        </a:rPr>
                        <a:t>Vehicle	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Point X (sec)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Point Y (sec)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A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Ta+7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B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Ta+3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Ta+9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C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Ta+6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Ta+12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D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Ta+12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Ta+22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pSp>
        <p:nvGrpSpPr>
          <p:cNvPr id="32" name="Group 31"/>
          <p:cNvGrpSpPr/>
          <p:nvPr/>
        </p:nvGrpSpPr>
        <p:grpSpPr>
          <a:xfrm>
            <a:off x="611560" y="1826171"/>
            <a:ext cx="1150809" cy="1580356"/>
            <a:chOff x="611560" y="1826171"/>
            <a:chExt cx="1150809" cy="1580356"/>
          </a:xfrm>
        </p:grpSpPr>
        <p:pic>
          <p:nvPicPr>
            <p:cNvPr id="33" name="Picture 5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11560" y="2996952"/>
              <a:ext cx="1123950" cy="409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" name="Picture 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43930" y="2564904"/>
              <a:ext cx="1047750" cy="409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" name="Picture 3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817" t="69638"/>
            <a:stretch/>
          </p:blipFill>
          <p:spPr bwMode="auto">
            <a:xfrm>
              <a:off x="707634" y="1826171"/>
              <a:ext cx="1054735" cy="410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6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11560" y="2132856"/>
              <a:ext cx="1044000" cy="393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6" name="TextBox 25"/>
          <p:cNvSpPr txBox="1"/>
          <p:nvPr/>
        </p:nvSpPr>
        <p:spPr>
          <a:xfrm>
            <a:off x="1547664" y="3861048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</a:rPr>
              <a:t>(TC=Ta+6)</a:t>
            </a:r>
            <a:endParaRPr lang="en-GB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1789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635896" y="4293096"/>
            <a:ext cx="104775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724128" y="4293096"/>
            <a:ext cx="1044000" cy="393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52704"/>
            <a:ext cx="7812000" cy="612000"/>
          </a:xfrm>
        </p:spPr>
        <p:txBody>
          <a:bodyPr>
            <a:normAutofit/>
          </a:bodyPr>
          <a:lstStyle/>
          <a:p>
            <a:r>
              <a:rPr lang="en-GB" sz="3100" b="1" dirty="0" smtClean="0">
                <a:solidFill>
                  <a:srgbClr val="C00000"/>
                </a:solidFill>
              </a:rPr>
              <a:t>Traffic Characteristics: Examples</a:t>
            </a:r>
            <a:endParaRPr lang="en-GB" sz="3100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23528" y="764704"/>
            <a:ext cx="849694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Solution 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195736" y="4653136"/>
            <a:ext cx="4464496" cy="1224136"/>
            <a:chOff x="1763688" y="4077072"/>
            <a:chExt cx="4464496" cy="1224136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2195736" y="4221088"/>
              <a:ext cx="352839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1907704" y="4077072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/>
            <p:cNvSpPr/>
            <p:nvPr/>
          </p:nvSpPr>
          <p:spPr>
            <a:xfrm>
              <a:off x="5796136" y="4077072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763688" y="4221088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X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724128" y="4221088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Y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1834312" y="4852144"/>
              <a:ext cx="4316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017812" y="4293096"/>
              <a:ext cx="0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5914752" y="4221088"/>
              <a:ext cx="0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3419872" y="4437112"/>
              <a:ext cx="10081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500 </a:t>
              </a:r>
              <a:r>
                <a:rPr lang="en-GB" sz="2400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ft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9471567"/>
              </p:ext>
            </p:extLst>
          </p:nvPr>
        </p:nvGraphicFramePr>
        <p:xfrm>
          <a:off x="1763688" y="1340768"/>
          <a:ext cx="5331534" cy="2103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5070"/>
                <a:gridCol w="2232248"/>
                <a:gridCol w="1944216"/>
              </a:tblGrid>
              <a:tr h="2929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8640" algn="r"/>
                        </a:tabLst>
                      </a:pPr>
                      <a:r>
                        <a:rPr lang="en-GB" sz="2400" dirty="0">
                          <a:effectLst/>
                        </a:rPr>
                        <a:t>Vehicle	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Point X (sec)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Point Y (sec)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A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Ta+7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B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Ta+3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Ta+9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C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Ta+6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Ta+12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D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Ta+12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Ta+22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pSp>
        <p:nvGrpSpPr>
          <p:cNvPr id="32" name="Group 31"/>
          <p:cNvGrpSpPr/>
          <p:nvPr/>
        </p:nvGrpSpPr>
        <p:grpSpPr>
          <a:xfrm>
            <a:off x="611560" y="1826171"/>
            <a:ext cx="1150809" cy="1580356"/>
            <a:chOff x="611560" y="1826171"/>
            <a:chExt cx="1150809" cy="1580356"/>
          </a:xfrm>
        </p:grpSpPr>
        <p:pic>
          <p:nvPicPr>
            <p:cNvPr id="33" name="Picture 5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11560" y="2996952"/>
              <a:ext cx="1123950" cy="409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43930" y="2564904"/>
              <a:ext cx="1047750" cy="409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" name="Picture 3"/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817" t="69638"/>
            <a:stretch/>
          </p:blipFill>
          <p:spPr bwMode="auto">
            <a:xfrm>
              <a:off x="707634" y="1826171"/>
              <a:ext cx="1054735" cy="410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6" name="Picture 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11560" y="2132856"/>
              <a:ext cx="1044000" cy="393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6" name="TextBox 25"/>
          <p:cNvSpPr txBox="1"/>
          <p:nvPr/>
        </p:nvSpPr>
        <p:spPr>
          <a:xfrm>
            <a:off x="5364088" y="3861048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</a:rPr>
              <a:t>(TB=Ta+9)</a:t>
            </a:r>
            <a:endParaRPr lang="en-GB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793299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52704"/>
            <a:ext cx="7812000" cy="612000"/>
          </a:xfrm>
        </p:spPr>
        <p:txBody>
          <a:bodyPr>
            <a:normAutofit/>
          </a:bodyPr>
          <a:lstStyle/>
          <a:p>
            <a:r>
              <a:rPr lang="en-GB" sz="3100" b="1" dirty="0" smtClean="0">
                <a:solidFill>
                  <a:srgbClr val="C00000"/>
                </a:solidFill>
              </a:rPr>
              <a:t>Traffic Characteristics: Examples</a:t>
            </a:r>
            <a:endParaRPr lang="en-GB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268760"/>
            <a:ext cx="777240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i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7" t="69638"/>
          <a:stretch/>
        </p:blipFill>
        <p:spPr bwMode="auto">
          <a:xfrm>
            <a:off x="2051720" y="4365104"/>
            <a:ext cx="958850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23528" y="764704"/>
            <a:ext cx="849694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Solution 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195736" y="4653136"/>
            <a:ext cx="4464496" cy="1224136"/>
            <a:chOff x="1763688" y="4077072"/>
            <a:chExt cx="4464496" cy="1224136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2195736" y="4221088"/>
              <a:ext cx="352839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1907704" y="4077072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/>
            <p:cNvSpPr/>
            <p:nvPr/>
          </p:nvSpPr>
          <p:spPr>
            <a:xfrm>
              <a:off x="5796136" y="4077072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763688" y="4221088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X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724128" y="4221088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Y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1834312" y="4852144"/>
              <a:ext cx="4316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017812" y="4293096"/>
              <a:ext cx="0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5914752" y="4221088"/>
              <a:ext cx="0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3419872" y="4437112"/>
              <a:ext cx="10081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500 </a:t>
              </a:r>
              <a:r>
                <a:rPr lang="en-GB" sz="2400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ft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1362805"/>
              </p:ext>
            </p:extLst>
          </p:nvPr>
        </p:nvGraphicFramePr>
        <p:xfrm>
          <a:off x="1763688" y="1340768"/>
          <a:ext cx="5331534" cy="2103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5070"/>
                <a:gridCol w="2232248"/>
                <a:gridCol w="1944216"/>
              </a:tblGrid>
              <a:tr h="2929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8640" algn="r"/>
                        </a:tabLst>
                      </a:pPr>
                      <a:r>
                        <a:rPr lang="en-GB" sz="2400" dirty="0">
                          <a:effectLst/>
                        </a:rPr>
                        <a:t>Vehicle	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Point X (sec)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Point Y (sec)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A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Ta+7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B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Ta+3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Ta+9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C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Ta+6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Ta+12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D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Ta+12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Ta+22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V="1">
            <a:off x="1619672" y="4581128"/>
            <a:ext cx="43200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23528" y="4941168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</a:rPr>
              <a:t>Vehicle A</a:t>
            </a:r>
            <a:endParaRPr lang="en-GB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611560" y="1826171"/>
            <a:ext cx="1150809" cy="1580356"/>
            <a:chOff x="611560" y="1826171"/>
            <a:chExt cx="1150809" cy="1580356"/>
          </a:xfrm>
        </p:grpSpPr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11560" y="2996952"/>
              <a:ext cx="1123950" cy="409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5" name="Picture 7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43930" y="2564904"/>
              <a:ext cx="1047750" cy="409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Picture 3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817" t="69638"/>
            <a:stretch/>
          </p:blipFill>
          <p:spPr bwMode="auto">
            <a:xfrm>
              <a:off x="707634" y="1826171"/>
              <a:ext cx="1054735" cy="410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11560" y="2132856"/>
              <a:ext cx="1044000" cy="393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6" name="TextBox 25"/>
          <p:cNvSpPr txBox="1"/>
          <p:nvPr/>
        </p:nvSpPr>
        <p:spPr>
          <a:xfrm>
            <a:off x="1907704" y="3933056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</a:rPr>
              <a:t>(TA=Ta)</a:t>
            </a:r>
            <a:endParaRPr lang="en-GB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753764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6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724128" y="4293096"/>
            <a:ext cx="104775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52704"/>
            <a:ext cx="7812000" cy="612000"/>
          </a:xfrm>
        </p:spPr>
        <p:txBody>
          <a:bodyPr>
            <a:normAutofit/>
          </a:bodyPr>
          <a:lstStyle/>
          <a:p>
            <a:r>
              <a:rPr lang="en-GB" sz="3100" b="1" dirty="0" smtClean="0">
                <a:solidFill>
                  <a:srgbClr val="C00000"/>
                </a:solidFill>
              </a:rPr>
              <a:t>Traffic Characteristics: Examples</a:t>
            </a:r>
            <a:endParaRPr lang="en-GB" sz="3100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23528" y="764704"/>
            <a:ext cx="849694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Solution 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195736" y="4653136"/>
            <a:ext cx="4464496" cy="1224136"/>
            <a:chOff x="1763688" y="4077072"/>
            <a:chExt cx="4464496" cy="1224136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2195736" y="4221088"/>
              <a:ext cx="352839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1907704" y="4077072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/>
            <p:cNvSpPr/>
            <p:nvPr/>
          </p:nvSpPr>
          <p:spPr>
            <a:xfrm>
              <a:off x="5796136" y="4077072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763688" y="4221088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X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724128" y="4221088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Y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1834312" y="4852144"/>
              <a:ext cx="4316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017812" y="4293096"/>
              <a:ext cx="0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5914752" y="4221088"/>
              <a:ext cx="0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3419872" y="4437112"/>
              <a:ext cx="10081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500 </a:t>
              </a:r>
              <a:r>
                <a:rPr lang="en-GB" sz="2400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ft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0685047"/>
              </p:ext>
            </p:extLst>
          </p:nvPr>
        </p:nvGraphicFramePr>
        <p:xfrm>
          <a:off x="1763688" y="1340768"/>
          <a:ext cx="5331534" cy="2103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5070"/>
                <a:gridCol w="2232248"/>
                <a:gridCol w="1944216"/>
              </a:tblGrid>
              <a:tr h="2929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8640" algn="r"/>
                        </a:tabLst>
                      </a:pPr>
                      <a:r>
                        <a:rPr lang="en-GB" sz="2400" dirty="0">
                          <a:effectLst/>
                        </a:rPr>
                        <a:t>Vehicle	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Point X (sec)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Point Y (sec)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A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Ta+7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B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Ta+3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Ta+9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C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Ta+6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Ta+12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D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Ta+12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Ta+22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pSp>
        <p:nvGrpSpPr>
          <p:cNvPr id="32" name="Group 31"/>
          <p:cNvGrpSpPr/>
          <p:nvPr/>
        </p:nvGrpSpPr>
        <p:grpSpPr>
          <a:xfrm>
            <a:off x="611560" y="1826171"/>
            <a:ext cx="1150809" cy="1580356"/>
            <a:chOff x="611560" y="1826171"/>
            <a:chExt cx="1150809" cy="1580356"/>
          </a:xfrm>
        </p:grpSpPr>
        <p:pic>
          <p:nvPicPr>
            <p:cNvPr id="33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11560" y="2996952"/>
              <a:ext cx="1123950" cy="409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43930" y="2564904"/>
              <a:ext cx="1047750" cy="409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" name="Picture 3"/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817" t="69638"/>
            <a:stretch/>
          </p:blipFill>
          <p:spPr bwMode="auto">
            <a:xfrm>
              <a:off x="707634" y="1826171"/>
              <a:ext cx="1054735" cy="410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6" name="Picture 6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11560" y="2132856"/>
              <a:ext cx="1044000" cy="393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6" name="TextBox 25"/>
          <p:cNvSpPr txBox="1"/>
          <p:nvPr/>
        </p:nvSpPr>
        <p:spPr>
          <a:xfrm>
            <a:off x="5364088" y="3861048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</a:rPr>
              <a:t>(TC=Ta+12)</a:t>
            </a:r>
            <a:endParaRPr lang="en-GB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835696" y="4243561"/>
            <a:ext cx="112395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1619672" y="3789040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</a:rPr>
              <a:t>(TD=Ta+12)</a:t>
            </a:r>
            <a:endParaRPr lang="en-GB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269611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724128" y="4315569"/>
            <a:ext cx="112395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52704"/>
            <a:ext cx="7812000" cy="612000"/>
          </a:xfrm>
        </p:spPr>
        <p:txBody>
          <a:bodyPr>
            <a:normAutofit/>
          </a:bodyPr>
          <a:lstStyle/>
          <a:p>
            <a:r>
              <a:rPr lang="en-GB" sz="3100" b="1" dirty="0" smtClean="0">
                <a:solidFill>
                  <a:srgbClr val="C00000"/>
                </a:solidFill>
              </a:rPr>
              <a:t>Traffic Characteristics: Examples</a:t>
            </a:r>
            <a:endParaRPr lang="en-GB" sz="3100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23528" y="764704"/>
            <a:ext cx="849694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Solution 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195736" y="4653136"/>
            <a:ext cx="4464496" cy="1224136"/>
            <a:chOff x="1763688" y="4077072"/>
            <a:chExt cx="4464496" cy="1224136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2195736" y="4221088"/>
              <a:ext cx="352839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1907704" y="4077072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/>
            <p:cNvSpPr/>
            <p:nvPr/>
          </p:nvSpPr>
          <p:spPr>
            <a:xfrm>
              <a:off x="5796136" y="4077072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763688" y="4221088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X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724128" y="4221088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Y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1834312" y="4852144"/>
              <a:ext cx="4316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017812" y="4293096"/>
              <a:ext cx="0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5914752" y="4221088"/>
              <a:ext cx="0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3419872" y="4437112"/>
              <a:ext cx="10081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500 </a:t>
              </a:r>
              <a:r>
                <a:rPr lang="en-GB" sz="2400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ft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8832273"/>
              </p:ext>
            </p:extLst>
          </p:nvPr>
        </p:nvGraphicFramePr>
        <p:xfrm>
          <a:off x="1763688" y="1340768"/>
          <a:ext cx="5331534" cy="2103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5070"/>
                <a:gridCol w="2232248"/>
                <a:gridCol w="1944216"/>
              </a:tblGrid>
              <a:tr h="2929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8640" algn="r"/>
                        </a:tabLst>
                      </a:pPr>
                      <a:r>
                        <a:rPr lang="en-GB" sz="2400" dirty="0">
                          <a:effectLst/>
                        </a:rPr>
                        <a:t>Vehicle	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Point X (sec)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Point Y (sec)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A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Ta+7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B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Ta+3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Ta+9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C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Ta+6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Ta+12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D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Ta+12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Ta+22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pSp>
        <p:nvGrpSpPr>
          <p:cNvPr id="32" name="Group 31"/>
          <p:cNvGrpSpPr/>
          <p:nvPr/>
        </p:nvGrpSpPr>
        <p:grpSpPr>
          <a:xfrm>
            <a:off x="611560" y="1826171"/>
            <a:ext cx="1150809" cy="1580356"/>
            <a:chOff x="611560" y="1826171"/>
            <a:chExt cx="1150809" cy="1580356"/>
          </a:xfrm>
        </p:grpSpPr>
        <p:pic>
          <p:nvPicPr>
            <p:cNvPr id="33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11560" y="2996952"/>
              <a:ext cx="1123950" cy="409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43930" y="2564904"/>
              <a:ext cx="1047750" cy="409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" name="Picture 3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817" t="69638"/>
            <a:stretch/>
          </p:blipFill>
          <p:spPr bwMode="auto">
            <a:xfrm>
              <a:off x="707634" y="1826171"/>
              <a:ext cx="1054735" cy="410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6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11560" y="2132856"/>
              <a:ext cx="1044000" cy="393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6" name="TextBox 25"/>
          <p:cNvSpPr txBox="1"/>
          <p:nvPr/>
        </p:nvSpPr>
        <p:spPr>
          <a:xfrm>
            <a:off x="5364088" y="3861048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</a:rPr>
              <a:t>(TD=Ta+22)</a:t>
            </a:r>
            <a:endParaRPr lang="en-GB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4009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52704"/>
            <a:ext cx="7812000" cy="612000"/>
          </a:xfrm>
        </p:spPr>
        <p:txBody>
          <a:bodyPr>
            <a:normAutofit/>
          </a:bodyPr>
          <a:lstStyle/>
          <a:p>
            <a:r>
              <a:rPr lang="en-GB" sz="3100" b="1" dirty="0" smtClean="0">
                <a:solidFill>
                  <a:srgbClr val="C00000"/>
                </a:solidFill>
              </a:rPr>
              <a:t>Traffic Characteristics: Examples</a:t>
            </a:r>
            <a:endParaRPr lang="en-GB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268760"/>
            <a:ext cx="777240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i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5689741"/>
              </p:ext>
            </p:extLst>
          </p:nvPr>
        </p:nvGraphicFramePr>
        <p:xfrm>
          <a:off x="2195736" y="2852936"/>
          <a:ext cx="5331534" cy="2103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5070"/>
                <a:gridCol w="2232248"/>
                <a:gridCol w="1944216"/>
              </a:tblGrid>
              <a:tr h="2929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8640" algn="r"/>
                        </a:tabLst>
                      </a:pPr>
                      <a:r>
                        <a:rPr lang="en-GB" sz="2400" dirty="0">
                          <a:effectLst/>
                        </a:rPr>
                        <a:t>Vehicle	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Point X (sec)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Point Y (sec)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A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Ta+7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B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Ta+3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Ta+9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C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Ta+6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Ta+12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D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Ta+12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Ta+22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23528" y="1165394"/>
            <a:ext cx="8496944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Question 1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arrival times of four vehicles at two points X and Y that are 500ft apart are as follow: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7544" y="5373216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</a:pPr>
            <a:r>
              <a:rPr lang="en-GB" altLang="en-US" sz="2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Determine: </a:t>
            </a:r>
            <a:r>
              <a:rPr lang="en-GB" alt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Space </a:t>
            </a:r>
            <a:r>
              <a:rPr lang="en-GB" altLang="en-US" sz="2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mean speed, </a:t>
            </a:r>
            <a:r>
              <a:rPr lang="en-GB" alt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Time mean speed</a:t>
            </a:r>
            <a:r>
              <a:rPr lang="en-GB" altLang="en-US" sz="2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and flow at </a:t>
            </a:r>
            <a:r>
              <a:rPr lang="en-GB" alt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point X</a:t>
            </a:r>
            <a:endParaRPr lang="en-GB" alt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3657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3168000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Civil Engineering Department</a:t>
            </a:r>
          </a:p>
          <a:p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4</a:t>
            </a:r>
            <a:r>
              <a:rPr lang="en-GB" sz="2400" b="1" baseline="30000" dirty="0" smtClean="0">
                <a:solidFill>
                  <a:schemeClr val="accent1">
                    <a:lumMod val="75000"/>
                  </a:schemeClr>
                </a:solidFill>
              </a:rPr>
              <a:t>th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Stage, 1</a:t>
            </a:r>
            <a:r>
              <a:rPr lang="en-GB" sz="2400" b="1" baseline="30000" dirty="0" smtClean="0">
                <a:solidFill>
                  <a:schemeClr val="accent1">
                    <a:lumMod val="75000"/>
                  </a:schemeClr>
                </a:solidFill>
              </a:rPr>
              <a:t>st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Semester, 2019-2020</a:t>
            </a:r>
          </a:p>
          <a:p>
            <a:endParaRPr lang="en-GB" sz="7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sz="2400" b="1" dirty="0" smtClean="0">
                <a:solidFill>
                  <a:srgbClr val="002060"/>
                </a:solidFill>
              </a:rPr>
              <a:t>10</a:t>
            </a:r>
            <a:r>
              <a:rPr lang="en-GB" sz="2400" b="1" baseline="30000" dirty="0" smtClean="0">
                <a:solidFill>
                  <a:srgbClr val="002060"/>
                </a:solidFill>
              </a:rPr>
              <a:t>th</a:t>
            </a:r>
            <a:r>
              <a:rPr lang="en-GB" sz="2400" b="1" dirty="0" smtClean="0">
                <a:solidFill>
                  <a:srgbClr val="002060"/>
                </a:solidFill>
              </a:rPr>
              <a:t> Lecture: Traffic Characteristics,  Examples </a:t>
            </a:r>
          </a:p>
          <a:p>
            <a:endParaRPr lang="en-GB" sz="1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Lecturer </a:t>
            </a:r>
          </a:p>
          <a:p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Dr Abeer 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K.Jameel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,  </a:t>
            </a: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</a:rPr>
              <a:t>Dr </a:t>
            </a:r>
            <a:r>
              <a:rPr lang="en-GB" sz="2400" b="1" dirty="0" err="1">
                <a:solidFill>
                  <a:schemeClr val="accent1">
                    <a:lumMod val="75000"/>
                  </a:schemeClr>
                </a:solidFill>
              </a:rPr>
              <a:t>Maha</a:t>
            </a: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b="1" dirty="0" err="1">
                <a:solidFill>
                  <a:schemeClr val="accent1">
                    <a:lumMod val="75000"/>
                  </a:schemeClr>
                </a:solidFill>
              </a:rPr>
              <a:t>Osamah</a:t>
            </a:r>
            <a:endParaRPr lang="en-GB" sz="24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6927"/>
            <a:ext cx="7772400" cy="1470025"/>
          </a:xfrm>
        </p:spPr>
        <p:txBody>
          <a:bodyPr/>
          <a:lstStyle/>
          <a:p>
            <a:r>
              <a:rPr lang="en-GB" dirty="0" smtClean="0"/>
              <a:t>Transportation Engineering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74726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52704"/>
            <a:ext cx="7812000" cy="612000"/>
          </a:xfrm>
        </p:spPr>
        <p:txBody>
          <a:bodyPr>
            <a:normAutofit/>
          </a:bodyPr>
          <a:lstStyle/>
          <a:p>
            <a:r>
              <a:rPr lang="en-GB" sz="3100" b="1" dirty="0" smtClean="0">
                <a:solidFill>
                  <a:srgbClr val="C00000"/>
                </a:solidFill>
              </a:rPr>
              <a:t>Traffic Characteristics: Examples</a:t>
            </a:r>
            <a:endParaRPr lang="en-GB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268760"/>
            <a:ext cx="777240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i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2999957"/>
              </p:ext>
            </p:extLst>
          </p:nvPr>
        </p:nvGraphicFramePr>
        <p:xfrm>
          <a:off x="2195736" y="2852936"/>
          <a:ext cx="5331534" cy="2103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5070"/>
                <a:gridCol w="2232248"/>
                <a:gridCol w="1944216"/>
              </a:tblGrid>
              <a:tr h="2929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8640" algn="r"/>
                        </a:tabLst>
                      </a:pPr>
                      <a:r>
                        <a:rPr lang="en-GB" sz="2400" dirty="0">
                          <a:effectLst/>
                        </a:rPr>
                        <a:t>Vehicle	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Point X (sec)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Point Y (sec)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A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Ta+7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B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Ta+3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Ta+9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C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Ta+6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Ta+12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D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Ta+12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Ta+22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23528" y="1165394"/>
            <a:ext cx="8496944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Question 1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arrival times of four vehicles at two points X and Y that are 500ft apart are as follow: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7544" y="5373216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</a:pPr>
            <a:r>
              <a:rPr lang="en-GB" altLang="en-US" sz="2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Determine: Time mean speed, Space mean peed, and flow at section </a:t>
            </a:r>
            <a:r>
              <a:rPr lang="en-GB" alt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XY</a:t>
            </a:r>
            <a:endParaRPr lang="en-GB" alt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5813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52704"/>
            <a:ext cx="7812000" cy="612000"/>
          </a:xfrm>
        </p:spPr>
        <p:txBody>
          <a:bodyPr>
            <a:normAutofit/>
          </a:bodyPr>
          <a:lstStyle/>
          <a:p>
            <a:r>
              <a:rPr lang="en-GB" sz="3100" b="1" dirty="0" smtClean="0">
                <a:solidFill>
                  <a:srgbClr val="C00000"/>
                </a:solidFill>
              </a:rPr>
              <a:t>Traffic Characteristics: Examples</a:t>
            </a:r>
            <a:endParaRPr lang="en-GB" sz="3100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23528" y="652046"/>
            <a:ext cx="8496944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Solution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lang="en-GB" altLang="en-US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1. To find the speed, we need to find the 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time to pass the section X-Y for each vehicle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7672739"/>
              </p:ext>
            </p:extLst>
          </p:nvPr>
        </p:nvGraphicFramePr>
        <p:xfrm>
          <a:off x="467544" y="2420888"/>
          <a:ext cx="6264695" cy="21751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0120"/>
                <a:gridCol w="1872208"/>
                <a:gridCol w="1800200"/>
                <a:gridCol w="1512167"/>
              </a:tblGrid>
              <a:tr h="492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8640" algn="r"/>
                        </a:tabLst>
                      </a:pPr>
                      <a:r>
                        <a:rPr lang="en-GB" sz="2400" dirty="0">
                          <a:effectLst/>
                        </a:rPr>
                        <a:t>Vehicle	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Point X (sec)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Point Y (sec)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Time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A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Ta+7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B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Ta+3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Ta+9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C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Ta+6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Ta+12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D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Ta+12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Ta+22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7041407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52704"/>
            <a:ext cx="7812000" cy="612000"/>
          </a:xfrm>
        </p:spPr>
        <p:txBody>
          <a:bodyPr>
            <a:normAutofit/>
          </a:bodyPr>
          <a:lstStyle/>
          <a:p>
            <a:r>
              <a:rPr lang="en-GB" sz="3100" b="1" dirty="0" smtClean="0">
                <a:solidFill>
                  <a:srgbClr val="C00000"/>
                </a:solidFill>
              </a:rPr>
              <a:t>Traffic Characteristics: Examples</a:t>
            </a:r>
            <a:endParaRPr lang="en-GB" sz="3100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23528" y="836712"/>
            <a:ext cx="8496944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Solution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lang="en-GB" altLang="en-US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Find the time to pass the section X-Y for each vehicle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9105119"/>
              </p:ext>
            </p:extLst>
          </p:nvPr>
        </p:nvGraphicFramePr>
        <p:xfrm>
          <a:off x="467544" y="2420888"/>
          <a:ext cx="6264695" cy="21751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0120"/>
                <a:gridCol w="1872208"/>
                <a:gridCol w="1800200"/>
                <a:gridCol w="1512167"/>
              </a:tblGrid>
              <a:tr h="492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8640" algn="r"/>
                        </a:tabLst>
                      </a:pPr>
                      <a:r>
                        <a:rPr lang="en-GB" sz="2400" dirty="0">
                          <a:effectLst/>
                        </a:rPr>
                        <a:t>Vehicle	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Point X (sec)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Point Y (sec)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Time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A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Ta+7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7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B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Ta+3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Ta+9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C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Ta+6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Ta+12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D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Ta+12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Ta+22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56165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52704"/>
            <a:ext cx="7812000" cy="612000"/>
          </a:xfrm>
        </p:spPr>
        <p:txBody>
          <a:bodyPr>
            <a:normAutofit/>
          </a:bodyPr>
          <a:lstStyle/>
          <a:p>
            <a:r>
              <a:rPr lang="en-GB" sz="3100" b="1" dirty="0" smtClean="0">
                <a:solidFill>
                  <a:srgbClr val="C00000"/>
                </a:solidFill>
              </a:rPr>
              <a:t>Traffic Characteristics: Examples</a:t>
            </a:r>
            <a:endParaRPr lang="en-GB" sz="3100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23528" y="836712"/>
            <a:ext cx="8496944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Solution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lang="en-GB" altLang="en-US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Find the time to pass the section X-Y for each vehicle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6821104"/>
              </p:ext>
            </p:extLst>
          </p:nvPr>
        </p:nvGraphicFramePr>
        <p:xfrm>
          <a:off x="467544" y="2420888"/>
          <a:ext cx="6264695" cy="21751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0120"/>
                <a:gridCol w="1872208"/>
                <a:gridCol w="1800200"/>
                <a:gridCol w="1512167"/>
              </a:tblGrid>
              <a:tr h="492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8640" algn="r"/>
                        </a:tabLst>
                      </a:pPr>
                      <a:r>
                        <a:rPr lang="en-GB" sz="2400" dirty="0">
                          <a:effectLst/>
                        </a:rPr>
                        <a:t>Vehicle	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Point X (sec)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Point Y (sec)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Time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A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Ta+7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7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B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Ta+3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Ta+9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6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C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Ta+6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Ta+12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D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Ta+12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Ta+22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12167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52704"/>
            <a:ext cx="7812000" cy="612000"/>
          </a:xfrm>
        </p:spPr>
        <p:txBody>
          <a:bodyPr>
            <a:normAutofit/>
          </a:bodyPr>
          <a:lstStyle/>
          <a:p>
            <a:r>
              <a:rPr lang="en-GB" sz="3100" b="1" dirty="0" smtClean="0">
                <a:solidFill>
                  <a:srgbClr val="C00000"/>
                </a:solidFill>
              </a:rPr>
              <a:t>Traffic Characteristics: Examples</a:t>
            </a:r>
            <a:endParaRPr lang="en-GB" sz="3100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23528" y="836712"/>
            <a:ext cx="8496944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Solution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lang="en-GB" altLang="en-US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Find the time to pass the section X-Y for each vehicle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0697783"/>
              </p:ext>
            </p:extLst>
          </p:nvPr>
        </p:nvGraphicFramePr>
        <p:xfrm>
          <a:off x="467544" y="2420888"/>
          <a:ext cx="6264695" cy="21751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0120"/>
                <a:gridCol w="1872208"/>
                <a:gridCol w="1800200"/>
                <a:gridCol w="1512167"/>
              </a:tblGrid>
              <a:tr h="492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8640" algn="r"/>
                        </a:tabLst>
                      </a:pPr>
                      <a:r>
                        <a:rPr lang="en-GB" sz="2400" dirty="0">
                          <a:effectLst/>
                        </a:rPr>
                        <a:t>Vehicle	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Point X (sec)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Point Y (sec)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Time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A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Ta+7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7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B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Ta+3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Ta+9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6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C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Ta+6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Ta+12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6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D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Ta+12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Ta+22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5514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52704"/>
            <a:ext cx="7812000" cy="612000"/>
          </a:xfrm>
        </p:spPr>
        <p:txBody>
          <a:bodyPr>
            <a:normAutofit/>
          </a:bodyPr>
          <a:lstStyle/>
          <a:p>
            <a:r>
              <a:rPr lang="en-GB" sz="3100" b="1" dirty="0" smtClean="0">
                <a:solidFill>
                  <a:srgbClr val="C00000"/>
                </a:solidFill>
              </a:rPr>
              <a:t>Traffic Characteristics: Examples</a:t>
            </a:r>
            <a:endParaRPr lang="en-GB" sz="3100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23528" y="836712"/>
            <a:ext cx="8496944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Solution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lang="en-GB" altLang="en-US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Find the time to pass the section X-Y for each vehicle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513663"/>
              </p:ext>
            </p:extLst>
          </p:nvPr>
        </p:nvGraphicFramePr>
        <p:xfrm>
          <a:off x="467544" y="2420888"/>
          <a:ext cx="6264695" cy="21751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0120"/>
                <a:gridCol w="1872208"/>
                <a:gridCol w="1800200"/>
                <a:gridCol w="1512167"/>
              </a:tblGrid>
              <a:tr h="492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8640" algn="r"/>
                        </a:tabLst>
                      </a:pPr>
                      <a:r>
                        <a:rPr lang="en-GB" sz="2400" dirty="0">
                          <a:effectLst/>
                        </a:rPr>
                        <a:t>Vehicle	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Point X (sec)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Point Y (sec)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Time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A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Ta+7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7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B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Ta+3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Ta+9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6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C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Ta+6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Ta+12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6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D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Ta+12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Ta+22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45718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52704"/>
            <a:ext cx="7812000" cy="612000"/>
          </a:xfrm>
        </p:spPr>
        <p:txBody>
          <a:bodyPr>
            <a:normAutofit/>
          </a:bodyPr>
          <a:lstStyle/>
          <a:p>
            <a:r>
              <a:rPr lang="en-GB" sz="3100" b="1" dirty="0" smtClean="0">
                <a:solidFill>
                  <a:srgbClr val="C00000"/>
                </a:solidFill>
              </a:rPr>
              <a:t>Traffic Characteristics: Examples</a:t>
            </a:r>
            <a:endParaRPr lang="en-GB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268760"/>
            <a:ext cx="777240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i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7" t="69638"/>
          <a:stretch/>
        </p:blipFill>
        <p:spPr bwMode="auto">
          <a:xfrm>
            <a:off x="2100982" y="4365104"/>
            <a:ext cx="958850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23528" y="764704"/>
            <a:ext cx="849694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Solution 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195736" y="4005064"/>
            <a:ext cx="4464496" cy="1872208"/>
            <a:chOff x="1763688" y="3429000"/>
            <a:chExt cx="4464496" cy="1872208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2195736" y="4221088"/>
              <a:ext cx="352839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1907704" y="4077072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/>
            <p:cNvSpPr/>
            <p:nvPr/>
          </p:nvSpPr>
          <p:spPr>
            <a:xfrm>
              <a:off x="5796136" y="4077072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763688" y="3429000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X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724128" y="3429000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Y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1834312" y="4852144"/>
              <a:ext cx="4316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017812" y="4293096"/>
              <a:ext cx="0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5914752" y="4221088"/>
              <a:ext cx="0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3419872" y="4437112"/>
              <a:ext cx="10081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500 </a:t>
              </a:r>
              <a:r>
                <a:rPr lang="en-GB" sz="2400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ft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148145"/>
              </p:ext>
            </p:extLst>
          </p:nvPr>
        </p:nvGraphicFramePr>
        <p:xfrm>
          <a:off x="1763688" y="1340768"/>
          <a:ext cx="5331534" cy="2103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5070"/>
                <a:gridCol w="2232248"/>
                <a:gridCol w="1944216"/>
              </a:tblGrid>
              <a:tr h="2929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8640" algn="r"/>
                        </a:tabLst>
                      </a:pPr>
                      <a:r>
                        <a:rPr lang="en-GB" sz="2400" dirty="0">
                          <a:effectLst/>
                        </a:rPr>
                        <a:t>Vehicle	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Point X (sec)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Point Y (sec)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A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Ta+7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B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Ta+3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Ta+9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C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Ta+6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Ta+12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D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Ta+12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Ta+22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23528" y="4581128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</a:rPr>
              <a:t>Vehicle A</a:t>
            </a:r>
            <a:endParaRPr lang="en-GB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611560" y="1826171"/>
            <a:ext cx="1150809" cy="1580356"/>
            <a:chOff x="611560" y="1826171"/>
            <a:chExt cx="1150809" cy="1580356"/>
          </a:xfrm>
        </p:grpSpPr>
        <p:pic>
          <p:nvPicPr>
            <p:cNvPr id="26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11560" y="2996952"/>
              <a:ext cx="1123950" cy="409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" name="Picture 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43930" y="2564904"/>
              <a:ext cx="1047750" cy="409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Picture 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817" t="69638"/>
            <a:stretch/>
          </p:blipFill>
          <p:spPr bwMode="auto">
            <a:xfrm>
              <a:off x="707634" y="1826171"/>
              <a:ext cx="1054735" cy="410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11560" y="2132856"/>
              <a:ext cx="1044000" cy="393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9124700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52704"/>
            <a:ext cx="7812000" cy="612000"/>
          </a:xfrm>
        </p:spPr>
        <p:txBody>
          <a:bodyPr>
            <a:normAutofit/>
          </a:bodyPr>
          <a:lstStyle/>
          <a:p>
            <a:r>
              <a:rPr lang="en-GB" sz="3100" b="1" dirty="0" smtClean="0">
                <a:solidFill>
                  <a:srgbClr val="C00000"/>
                </a:solidFill>
              </a:rPr>
              <a:t>Traffic Characteristics: Examples</a:t>
            </a:r>
            <a:endParaRPr lang="en-GB" sz="3100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23528" y="836712"/>
            <a:ext cx="8496944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Solution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lang="en-GB" altLang="en-US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Find the time to pass the section X-Y for each vehicle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782091"/>
              </p:ext>
            </p:extLst>
          </p:nvPr>
        </p:nvGraphicFramePr>
        <p:xfrm>
          <a:off x="467544" y="2420888"/>
          <a:ext cx="6264695" cy="21751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0120"/>
                <a:gridCol w="1872208"/>
                <a:gridCol w="1800200"/>
                <a:gridCol w="1512167"/>
              </a:tblGrid>
              <a:tr h="492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8640" algn="r"/>
                        </a:tabLst>
                      </a:pPr>
                      <a:r>
                        <a:rPr lang="en-GB" sz="2400" dirty="0">
                          <a:effectLst/>
                        </a:rPr>
                        <a:t>Vehicle	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Point X (sec)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Point Y (sec)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Time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A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Ta+7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7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B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Ta+3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Ta+9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6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C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Ta+6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Ta+12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6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D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Ta+12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Ta+22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10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8554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52704"/>
            <a:ext cx="7812000" cy="612000"/>
          </a:xfrm>
        </p:spPr>
        <p:txBody>
          <a:bodyPr>
            <a:normAutofit/>
          </a:bodyPr>
          <a:lstStyle/>
          <a:p>
            <a:r>
              <a:rPr lang="en-GB" sz="3100" b="1" dirty="0" smtClean="0">
                <a:solidFill>
                  <a:srgbClr val="C00000"/>
                </a:solidFill>
              </a:rPr>
              <a:t>Traffic Characteristics: Examples</a:t>
            </a:r>
            <a:endParaRPr lang="en-GB" sz="3100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23528" y="539388"/>
            <a:ext cx="8496944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Solution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lang="en-GB" altLang="en-US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2. Find the Space mean speed SMS</a:t>
            </a:r>
          </a:p>
          <a:p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lvl="0" eaLnBrk="0" hangingPunct="0"/>
            <a:r>
              <a:rPr kumimoji="0" lang="en-GB" altLang="en-US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SMS=Distance/</a:t>
            </a:r>
            <a:r>
              <a:rPr kumimoji="0" lang="en-GB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ave.time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lvl="0" eaLnBrk="0" hangingPunct="0"/>
            <a:r>
              <a:rPr lang="en-GB" altLang="en-US" sz="2400" dirty="0">
                <a:solidFill>
                  <a:schemeClr val="accent1">
                    <a:lumMod val="50000"/>
                  </a:schemeClr>
                </a:solidFill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lang="en-GB" altLang="en-US" sz="2400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Calibri" pitchFamily="34" charset="0"/>
                <a:cs typeface="Times New Roman" pitchFamily="18" charset="0"/>
              </a:rPr>
              <a:t>       </a:t>
            </a:r>
            <a:r>
              <a:rPr kumimoji="0" lang="en-GB" altLang="en-US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=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500/((7+6+6+10)/4)</a:t>
            </a:r>
          </a:p>
          <a:p>
            <a:pPr lvl="0" eaLnBrk="0" hangingPunct="0"/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        =68.96 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n-GB" sz="2400" dirty="0" err="1">
                <a:solidFill>
                  <a:schemeClr val="accent1">
                    <a:lumMod val="50000"/>
                  </a:schemeClr>
                </a:solidFill>
              </a:rPr>
              <a:t>ft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/sec)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7160742"/>
              </p:ext>
            </p:extLst>
          </p:nvPr>
        </p:nvGraphicFramePr>
        <p:xfrm>
          <a:off x="467544" y="2132856"/>
          <a:ext cx="6264695" cy="21751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0120"/>
                <a:gridCol w="1872208"/>
                <a:gridCol w="1800200"/>
                <a:gridCol w="1512167"/>
              </a:tblGrid>
              <a:tr h="492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8640" algn="r"/>
                        </a:tabLst>
                      </a:pPr>
                      <a:r>
                        <a:rPr lang="en-GB" sz="2400" dirty="0">
                          <a:effectLst/>
                        </a:rPr>
                        <a:t>Vehicle	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Point X (sec)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Point Y (sec)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Time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A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Ta+7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7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B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Ta+3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Ta+9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6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C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Ta+6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Ta+12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6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D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Ta+12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Ta+22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10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740037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52704"/>
            <a:ext cx="7812000" cy="612000"/>
          </a:xfrm>
        </p:spPr>
        <p:txBody>
          <a:bodyPr>
            <a:normAutofit/>
          </a:bodyPr>
          <a:lstStyle/>
          <a:p>
            <a:r>
              <a:rPr lang="en-GB" sz="3100" b="1" dirty="0" smtClean="0">
                <a:solidFill>
                  <a:srgbClr val="C00000"/>
                </a:solidFill>
              </a:rPr>
              <a:t>Traffic Characteristics: Examples</a:t>
            </a:r>
            <a:endParaRPr lang="en-GB" sz="3100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23528" y="1093385"/>
            <a:ext cx="8496944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Solution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lang="en-GB" altLang="en-US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3. Find the Time mean speed TMS</a:t>
            </a:r>
          </a:p>
          <a:p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2095617"/>
              </p:ext>
            </p:extLst>
          </p:nvPr>
        </p:nvGraphicFramePr>
        <p:xfrm>
          <a:off x="467544" y="2420888"/>
          <a:ext cx="7668000" cy="21751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6000"/>
                <a:gridCol w="1836000"/>
                <a:gridCol w="1764000"/>
                <a:gridCol w="1008000"/>
                <a:gridCol w="1944000"/>
              </a:tblGrid>
              <a:tr h="492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8640" algn="r"/>
                        </a:tabLst>
                      </a:pPr>
                      <a:r>
                        <a:rPr lang="en-GB" sz="2400" dirty="0">
                          <a:effectLst/>
                        </a:rPr>
                        <a:t>Vehicle	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Point X (sec)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Point Y (sec)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Time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Speed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A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Ta+7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7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B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Ta+3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Ta+9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6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C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Ta+6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Ta+12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6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D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Ta+12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Ta+22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10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3640016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52704"/>
            <a:ext cx="7812000" cy="612000"/>
          </a:xfrm>
        </p:spPr>
        <p:txBody>
          <a:bodyPr>
            <a:normAutofit/>
          </a:bodyPr>
          <a:lstStyle/>
          <a:p>
            <a:r>
              <a:rPr lang="en-GB" sz="3100" b="1" dirty="0" smtClean="0">
                <a:solidFill>
                  <a:srgbClr val="C00000"/>
                </a:solidFill>
              </a:rPr>
              <a:t>Traffic Characteristics: Examples</a:t>
            </a:r>
            <a:endParaRPr lang="en-GB" sz="3100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23528" y="1093385"/>
            <a:ext cx="8496944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Solution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lang="en-GB" altLang="en-US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3. Find the Time mean speed TMS</a:t>
            </a:r>
          </a:p>
          <a:p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0457017"/>
              </p:ext>
            </p:extLst>
          </p:nvPr>
        </p:nvGraphicFramePr>
        <p:xfrm>
          <a:off x="467544" y="2420888"/>
          <a:ext cx="7668000" cy="21751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6000"/>
                <a:gridCol w="1836000"/>
                <a:gridCol w="1764000"/>
                <a:gridCol w="1008000"/>
                <a:gridCol w="1944000"/>
              </a:tblGrid>
              <a:tr h="492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8640" algn="r"/>
                        </a:tabLst>
                      </a:pPr>
                      <a:r>
                        <a:rPr lang="en-GB" sz="2400" dirty="0">
                          <a:effectLst/>
                        </a:rPr>
                        <a:t>Vehicle	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Point X (sec)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Point Y (sec)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Time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Speed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A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Ta+7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7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500/7=71.43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B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Ta+3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Ta+9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6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C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Ta+6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Ta+12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6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D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Ta+12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Ta+22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10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65172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52704"/>
            <a:ext cx="7812000" cy="612000"/>
          </a:xfrm>
        </p:spPr>
        <p:txBody>
          <a:bodyPr>
            <a:normAutofit/>
          </a:bodyPr>
          <a:lstStyle/>
          <a:p>
            <a:r>
              <a:rPr lang="en-GB" sz="3100" b="1" dirty="0" smtClean="0">
                <a:solidFill>
                  <a:srgbClr val="C00000"/>
                </a:solidFill>
              </a:rPr>
              <a:t>Traffic Characteristics: Examples</a:t>
            </a:r>
            <a:endParaRPr lang="en-GB" sz="3100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23528" y="1093385"/>
            <a:ext cx="8496944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Solution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lang="en-GB" altLang="en-US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3. Find the Time mean speed TMS</a:t>
            </a:r>
          </a:p>
          <a:p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9462786"/>
              </p:ext>
            </p:extLst>
          </p:nvPr>
        </p:nvGraphicFramePr>
        <p:xfrm>
          <a:off x="467544" y="2420888"/>
          <a:ext cx="7668000" cy="21751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6000"/>
                <a:gridCol w="1836000"/>
                <a:gridCol w="1764000"/>
                <a:gridCol w="1008000"/>
                <a:gridCol w="1944000"/>
              </a:tblGrid>
              <a:tr h="492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8640" algn="r"/>
                        </a:tabLst>
                      </a:pPr>
                      <a:r>
                        <a:rPr lang="en-GB" sz="2400" dirty="0">
                          <a:effectLst/>
                        </a:rPr>
                        <a:t>Vehicle	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Point X (sec)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Point Y (sec)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Time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Speed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A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Ta+7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7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500/7=71.43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B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Ta+3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Ta+9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6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83.33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C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Ta+6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Ta+12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6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83.33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D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Ta+12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Ta+22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10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38173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52704"/>
            <a:ext cx="7812000" cy="612000"/>
          </a:xfrm>
        </p:spPr>
        <p:txBody>
          <a:bodyPr>
            <a:normAutofit/>
          </a:bodyPr>
          <a:lstStyle/>
          <a:p>
            <a:r>
              <a:rPr lang="en-GB" sz="3100" b="1" dirty="0" smtClean="0">
                <a:solidFill>
                  <a:srgbClr val="C00000"/>
                </a:solidFill>
              </a:rPr>
              <a:t>Traffic Characteristics: Examples</a:t>
            </a:r>
            <a:endParaRPr lang="en-GB" sz="3100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23528" y="1093385"/>
            <a:ext cx="8496944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Solution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lang="en-GB" altLang="en-US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3. Find the Time mean speed TMS</a:t>
            </a:r>
          </a:p>
          <a:p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9305228"/>
              </p:ext>
            </p:extLst>
          </p:nvPr>
        </p:nvGraphicFramePr>
        <p:xfrm>
          <a:off x="467544" y="2420888"/>
          <a:ext cx="7668000" cy="21751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6000"/>
                <a:gridCol w="1836000"/>
                <a:gridCol w="1764000"/>
                <a:gridCol w="1008000"/>
                <a:gridCol w="1944000"/>
              </a:tblGrid>
              <a:tr h="492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8640" algn="r"/>
                        </a:tabLst>
                      </a:pPr>
                      <a:r>
                        <a:rPr lang="en-GB" sz="2400" dirty="0">
                          <a:effectLst/>
                        </a:rPr>
                        <a:t>Vehicle	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Point X (sec)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Point Y (sec)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Time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Speed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A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Ta+7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7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500/7=71.43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B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Ta+3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Ta+9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6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83.33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C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Ta+6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Ta+12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6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83.33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D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Ta+12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Ta+22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10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50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70738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52704"/>
            <a:ext cx="7812000" cy="612000"/>
          </a:xfrm>
        </p:spPr>
        <p:txBody>
          <a:bodyPr>
            <a:normAutofit/>
          </a:bodyPr>
          <a:lstStyle/>
          <a:p>
            <a:r>
              <a:rPr lang="en-GB" sz="3100" b="1" dirty="0" smtClean="0">
                <a:solidFill>
                  <a:srgbClr val="C00000"/>
                </a:solidFill>
              </a:rPr>
              <a:t>Traffic Characteristics: Examples</a:t>
            </a:r>
            <a:endParaRPr lang="en-GB" sz="3100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23528" y="724055"/>
            <a:ext cx="8496944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Solution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lang="en-GB" altLang="en-US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3. Find the Time mean speed TMS</a:t>
            </a:r>
          </a:p>
          <a:p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lvl="0" eaLnBrk="0" hangingPunct="0"/>
            <a:r>
              <a:rPr kumimoji="0" lang="en-GB" altLang="en-US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TMS=Total</a:t>
            </a:r>
            <a:r>
              <a:rPr kumimoji="0" lang="en-GB" altLang="en-US" sz="2400" b="0" i="0" u="none" strike="noStrike" cap="none" normalizeH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speed/number of vehicles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en-GB" sz="2400" dirty="0" smtClean="0"/>
              <a:t>       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=(71.43+83.33+83.33+50)/4</a:t>
            </a:r>
          </a:p>
          <a:p>
            <a:pPr eaLnBrk="0" hangingPunct="0"/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      = 288.09/4=72.02 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n-GB" sz="2400" dirty="0" err="1">
                <a:solidFill>
                  <a:schemeClr val="accent1">
                    <a:lumMod val="50000"/>
                  </a:schemeClr>
                </a:solidFill>
              </a:rPr>
              <a:t>ft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/sec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9552404"/>
              </p:ext>
            </p:extLst>
          </p:nvPr>
        </p:nvGraphicFramePr>
        <p:xfrm>
          <a:off x="467544" y="2132856"/>
          <a:ext cx="7668000" cy="21751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6000"/>
                <a:gridCol w="1836000"/>
                <a:gridCol w="1764000"/>
                <a:gridCol w="1008000"/>
                <a:gridCol w="1944000"/>
              </a:tblGrid>
              <a:tr h="492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8640" algn="r"/>
                        </a:tabLst>
                      </a:pPr>
                      <a:r>
                        <a:rPr lang="en-GB" sz="2400" dirty="0">
                          <a:effectLst/>
                        </a:rPr>
                        <a:t>Vehicle	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Point X (sec)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Point Y (sec)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Time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Speed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A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Ta+7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7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500/7=71.43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B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Ta+3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Ta+9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6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83.33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C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Ta+6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Ta+12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6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83.33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D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Ta+12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Ta+22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10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50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8217525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0"/>
            <a:ext cx="7812000" cy="612000"/>
          </a:xfrm>
        </p:spPr>
        <p:txBody>
          <a:bodyPr>
            <a:normAutofit/>
          </a:bodyPr>
          <a:lstStyle/>
          <a:p>
            <a:r>
              <a:rPr lang="en-GB" sz="3100" b="1" dirty="0" smtClean="0">
                <a:solidFill>
                  <a:srgbClr val="C00000"/>
                </a:solidFill>
              </a:rPr>
              <a:t>Traffic Characteristics: Examples</a:t>
            </a:r>
            <a:endParaRPr lang="en-GB" sz="3100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79512" y="404664"/>
            <a:ext cx="8496944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Solution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lang="en-GB" altLang="en-US" sz="12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lang="en-GB" alt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To find the flow, headway time should be found</a:t>
            </a:r>
            <a:endParaRPr lang="en-GB" altLang="en-US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lvl="0" eaLnBrk="0" hangingPunct="0"/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1753522"/>
              </p:ext>
            </p:extLst>
          </p:nvPr>
        </p:nvGraphicFramePr>
        <p:xfrm>
          <a:off x="251520" y="1916832"/>
          <a:ext cx="2808000" cy="2103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6000"/>
                <a:gridCol w="936000"/>
                <a:gridCol w="936000"/>
              </a:tblGrid>
              <a:tr h="492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8640" algn="r"/>
                        </a:tabLst>
                      </a:pPr>
                      <a:r>
                        <a:rPr lang="en-GB" sz="2000" dirty="0">
                          <a:effectLst/>
                        </a:rPr>
                        <a:t>Vehicle	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Point X (sec)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Point Y (sec)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A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Ta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Ta+7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B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Ta+3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Ta+9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C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Ta+6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Ta+12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D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Ta+12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Ta+22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045071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0"/>
            <a:ext cx="7812000" cy="612000"/>
          </a:xfrm>
        </p:spPr>
        <p:txBody>
          <a:bodyPr>
            <a:normAutofit/>
          </a:bodyPr>
          <a:lstStyle/>
          <a:p>
            <a:r>
              <a:rPr lang="en-GB" sz="3100" b="1" dirty="0" smtClean="0">
                <a:solidFill>
                  <a:srgbClr val="C00000"/>
                </a:solidFill>
              </a:rPr>
              <a:t>Traffic Characteristics: Examples</a:t>
            </a:r>
            <a:endParaRPr lang="en-GB" sz="3100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79512" y="404664"/>
            <a:ext cx="8496944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Solution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lang="en-GB" altLang="en-US" sz="12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lang="en-GB" alt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To find the flow, headway time should be found</a:t>
            </a:r>
            <a:endParaRPr lang="en-GB" altLang="en-US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lvl="0" eaLnBrk="0" hangingPunct="0"/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5706742"/>
              </p:ext>
            </p:extLst>
          </p:nvPr>
        </p:nvGraphicFramePr>
        <p:xfrm>
          <a:off x="251520" y="1916832"/>
          <a:ext cx="4068000" cy="2103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2000"/>
                <a:gridCol w="1548000"/>
                <a:gridCol w="1548000"/>
              </a:tblGrid>
              <a:tr h="492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8640" algn="r"/>
                        </a:tabLst>
                      </a:pPr>
                      <a:r>
                        <a:rPr lang="en-GB" sz="2000" dirty="0">
                          <a:effectLst/>
                        </a:rPr>
                        <a:t>Vehicle	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Point X (sec)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Headway- time (sec)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A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Ta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B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Ta+3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C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Ta+6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D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Ta+12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6228184" y="1484784"/>
            <a:ext cx="2664296" cy="1216811"/>
            <a:chOff x="1817668" y="3911454"/>
            <a:chExt cx="4842564" cy="1581854"/>
          </a:xfrm>
        </p:grpSpPr>
        <p:pic>
          <p:nvPicPr>
            <p:cNvPr id="21" name="Picture 3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817" t="69638"/>
            <a:stretch/>
          </p:blipFill>
          <p:spPr bwMode="auto">
            <a:xfrm>
              <a:off x="2051720" y="4365104"/>
              <a:ext cx="958850" cy="373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2" name="Group 21"/>
            <p:cNvGrpSpPr/>
            <p:nvPr/>
          </p:nvGrpSpPr>
          <p:grpSpPr>
            <a:xfrm>
              <a:off x="2195736" y="4653136"/>
              <a:ext cx="4464496" cy="840172"/>
              <a:chOff x="1763688" y="4077072"/>
              <a:chExt cx="4464496" cy="840172"/>
            </a:xfrm>
          </p:grpSpPr>
          <p:cxnSp>
            <p:nvCxnSpPr>
              <p:cNvPr id="23" name="Straight Arrow Connector 22"/>
              <p:cNvCxnSpPr/>
              <p:nvPr/>
            </p:nvCxnSpPr>
            <p:spPr>
              <a:xfrm>
                <a:off x="2195736" y="4221088"/>
                <a:ext cx="3528392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Oval 23"/>
              <p:cNvSpPr/>
              <p:nvPr/>
            </p:nvSpPr>
            <p:spPr>
              <a:xfrm>
                <a:off x="1907704" y="4077072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5796136" y="4077072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1763688" y="4221089"/>
                <a:ext cx="432047" cy="4801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X</a:t>
                </a:r>
                <a:endParaRPr lang="en-GB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5724128" y="4221089"/>
                <a:ext cx="504056" cy="4801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Y</a:t>
                </a:r>
                <a:endParaRPr lang="en-GB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3419870" y="4437112"/>
                <a:ext cx="1368631" cy="4801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500ft</a:t>
                </a:r>
                <a:endParaRPr lang="en-GB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1817668" y="3911454"/>
              <a:ext cx="2094082" cy="4801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solidFill>
                    <a:schemeClr val="accent1">
                      <a:lumMod val="50000"/>
                    </a:schemeClr>
                  </a:solidFill>
                </a:rPr>
                <a:t>(TA=Ta)</a:t>
              </a:r>
              <a:endParaRPr lang="en-GB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6012160" y="2996952"/>
            <a:ext cx="2880320" cy="1224631"/>
            <a:chOff x="4384036" y="3861049"/>
            <a:chExt cx="4759964" cy="1516208"/>
          </a:xfrm>
        </p:grpSpPr>
        <p:pic>
          <p:nvPicPr>
            <p:cNvPr id="33" name="Picture 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860032" y="4259498"/>
              <a:ext cx="982589" cy="3704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4" name="Group 33"/>
            <p:cNvGrpSpPr/>
            <p:nvPr/>
          </p:nvGrpSpPr>
          <p:grpSpPr>
            <a:xfrm>
              <a:off x="5148064" y="4581128"/>
              <a:ext cx="3995936" cy="796129"/>
              <a:chOff x="1763688" y="4077072"/>
              <a:chExt cx="4464496" cy="845887"/>
            </a:xfrm>
          </p:grpSpPr>
          <p:cxnSp>
            <p:nvCxnSpPr>
              <p:cNvPr id="35" name="Straight Arrow Connector 34"/>
              <p:cNvCxnSpPr/>
              <p:nvPr/>
            </p:nvCxnSpPr>
            <p:spPr>
              <a:xfrm>
                <a:off x="2195736" y="4221088"/>
                <a:ext cx="3528392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Oval 35"/>
              <p:cNvSpPr/>
              <p:nvPr/>
            </p:nvSpPr>
            <p:spPr>
              <a:xfrm>
                <a:off x="1907704" y="4077072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5796136" y="4077072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1763688" y="4221088"/>
                <a:ext cx="432049" cy="4858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X</a:t>
                </a:r>
                <a:endParaRPr lang="en-GB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5724127" y="4221088"/>
                <a:ext cx="504057" cy="4858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Y</a:t>
                </a:r>
                <a:endParaRPr lang="en-GB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3419873" y="4437112"/>
                <a:ext cx="1478781" cy="4858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500 </a:t>
                </a:r>
                <a:r>
                  <a:rPr lang="en-GB" b="1" dirty="0" err="1" smtClean="0">
                    <a:solidFill>
                      <a:schemeClr val="accent1">
                        <a:lumMod val="50000"/>
                      </a:schemeClr>
                    </a:solidFill>
                  </a:rPr>
                  <a:t>ft</a:t>
                </a:r>
                <a:endParaRPr lang="en-GB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44" name="TextBox 43"/>
            <p:cNvSpPr txBox="1"/>
            <p:nvPr/>
          </p:nvSpPr>
          <p:spPr>
            <a:xfrm>
              <a:off x="4384036" y="3861049"/>
              <a:ext cx="2379982" cy="4572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solidFill>
                    <a:schemeClr val="accent1">
                      <a:lumMod val="50000"/>
                    </a:schemeClr>
                  </a:solidFill>
                </a:rPr>
                <a:t>(TA=Ta+3)</a:t>
              </a:r>
              <a:endParaRPr lang="en-GB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pic>
          <p:nvPicPr>
            <p:cNvPr id="45" name="Picture 3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817" t="69638"/>
            <a:stretch/>
          </p:blipFill>
          <p:spPr bwMode="auto">
            <a:xfrm>
              <a:off x="6660232" y="4293097"/>
              <a:ext cx="992693" cy="386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7" name="Group 46"/>
          <p:cNvGrpSpPr/>
          <p:nvPr/>
        </p:nvGrpSpPr>
        <p:grpSpPr>
          <a:xfrm>
            <a:off x="5940152" y="4365101"/>
            <a:ext cx="3096344" cy="1261123"/>
            <a:chOff x="3540485" y="4725144"/>
            <a:chExt cx="5496011" cy="1425618"/>
          </a:xfrm>
        </p:grpSpPr>
        <p:pic>
          <p:nvPicPr>
            <p:cNvPr id="48" name="Picture 7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283968" y="5035649"/>
              <a:ext cx="1047750" cy="409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9" name="Picture 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372200" y="5085184"/>
              <a:ext cx="1044000" cy="393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0" name="Picture 3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817" t="69638"/>
            <a:stretch/>
          </p:blipFill>
          <p:spPr bwMode="auto">
            <a:xfrm>
              <a:off x="7740352" y="5085184"/>
              <a:ext cx="1054735" cy="410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51" name="Group 50"/>
            <p:cNvGrpSpPr/>
            <p:nvPr/>
          </p:nvGrpSpPr>
          <p:grpSpPr>
            <a:xfrm>
              <a:off x="4572000" y="5373216"/>
              <a:ext cx="4464496" cy="777546"/>
              <a:chOff x="1763688" y="4077072"/>
              <a:chExt cx="4464496" cy="777546"/>
            </a:xfrm>
          </p:grpSpPr>
          <p:cxnSp>
            <p:nvCxnSpPr>
              <p:cNvPr id="53" name="Straight Arrow Connector 52"/>
              <p:cNvCxnSpPr/>
              <p:nvPr/>
            </p:nvCxnSpPr>
            <p:spPr>
              <a:xfrm>
                <a:off x="2195736" y="4221088"/>
                <a:ext cx="3528392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Oval 53"/>
              <p:cNvSpPr/>
              <p:nvPr/>
            </p:nvSpPr>
            <p:spPr>
              <a:xfrm>
                <a:off x="1907704" y="4077072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5796136" y="4077072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1763688" y="4221088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X</a:t>
                </a:r>
                <a:endParaRPr lang="en-GB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5724128" y="4221088"/>
                <a:ext cx="5040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Y</a:t>
                </a:r>
                <a:endParaRPr lang="en-GB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3419871" y="4437112"/>
                <a:ext cx="1274542" cy="4175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500ft</a:t>
                </a:r>
                <a:endParaRPr lang="en-GB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52" name="TextBox 51"/>
            <p:cNvSpPr txBox="1"/>
            <p:nvPr/>
          </p:nvSpPr>
          <p:spPr>
            <a:xfrm>
              <a:off x="3540485" y="4725144"/>
              <a:ext cx="2255651" cy="4175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solidFill>
                    <a:schemeClr val="accent1">
                      <a:lumMod val="50000"/>
                    </a:schemeClr>
                  </a:solidFill>
                </a:rPr>
                <a:t>(TA=Ta+6)</a:t>
              </a:r>
              <a:endParaRPr lang="en-GB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6012161" y="5517234"/>
            <a:ext cx="3024337" cy="1356444"/>
            <a:chOff x="5242235" y="5185995"/>
            <a:chExt cx="4070675" cy="1249892"/>
          </a:xfrm>
        </p:grpSpPr>
        <p:pic>
          <p:nvPicPr>
            <p:cNvPr id="74" name="Picture 5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726838" y="5517755"/>
              <a:ext cx="991721" cy="3613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2" name="Picture 7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8388424" y="5488125"/>
              <a:ext cx="924486" cy="3613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63" name="Group 62"/>
            <p:cNvGrpSpPr/>
            <p:nvPr/>
          </p:nvGrpSpPr>
          <p:grpSpPr>
            <a:xfrm>
              <a:off x="6084168" y="5777884"/>
              <a:ext cx="3168352" cy="658003"/>
              <a:chOff x="1763688" y="4077072"/>
              <a:chExt cx="4464496" cy="745736"/>
            </a:xfrm>
          </p:grpSpPr>
          <p:cxnSp>
            <p:nvCxnSpPr>
              <p:cNvPr id="64" name="Straight Arrow Connector 63"/>
              <p:cNvCxnSpPr/>
              <p:nvPr/>
            </p:nvCxnSpPr>
            <p:spPr>
              <a:xfrm>
                <a:off x="2195736" y="4221088"/>
                <a:ext cx="3528392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Oval 64"/>
              <p:cNvSpPr/>
              <p:nvPr/>
            </p:nvSpPr>
            <p:spPr>
              <a:xfrm>
                <a:off x="1907704" y="4077072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5796136" y="4077072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1763688" y="4221088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X</a:t>
                </a:r>
                <a:endParaRPr lang="en-GB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5724128" y="4221088"/>
                <a:ext cx="5040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Y</a:t>
                </a:r>
                <a:endParaRPr lang="en-GB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3419872" y="4437112"/>
                <a:ext cx="1527704" cy="3856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500 </a:t>
                </a:r>
                <a:r>
                  <a:rPr lang="en-GB" b="1" dirty="0" err="1" smtClean="0">
                    <a:solidFill>
                      <a:schemeClr val="accent1">
                        <a:lumMod val="50000"/>
                      </a:schemeClr>
                    </a:solidFill>
                  </a:rPr>
                  <a:t>ft</a:t>
                </a:r>
                <a:endParaRPr lang="en-GB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73" name="TextBox 72"/>
            <p:cNvSpPr txBox="1"/>
            <p:nvPr/>
          </p:nvSpPr>
          <p:spPr>
            <a:xfrm>
              <a:off x="5242235" y="5185995"/>
              <a:ext cx="1971841" cy="340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solidFill>
                    <a:schemeClr val="accent1">
                      <a:lumMod val="50000"/>
                    </a:schemeClr>
                  </a:solidFill>
                </a:rPr>
                <a:t>(TA=Ta+12)</a:t>
              </a:r>
              <a:endParaRPr lang="en-GB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9112986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0"/>
            <a:ext cx="7812000" cy="612000"/>
          </a:xfrm>
        </p:spPr>
        <p:txBody>
          <a:bodyPr>
            <a:normAutofit/>
          </a:bodyPr>
          <a:lstStyle/>
          <a:p>
            <a:r>
              <a:rPr lang="en-GB" sz="3100" b="1" dirty="0" smtClean="0">
                <a:solidFill>
                  <a:srgbClr val="C00000"/>
                </a:solidFill>
              </a:rPr>
              <a:t>Traffic Characteristics: Examples</a:t>
            </a:r>
            <a:endParaRPr lang="en-GB" sz="3100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79512" y="404664"/>
            <a:ext cx="8496944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Solution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lang="en-GB" altLang="en-US" sz="12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lang="en-GB" alt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To find the flow, headway time should be found</a:t>
            </a:r>
            <a:endParaRPr lang="en-GB" altLang="en-US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lvl="0" eaLnBrk="0" hangingPunct="0"/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3620106"/>
              </p:ext>
            </p:extLst>
          </p:nvPr>
        </p:nvGraphicFramePr>
        <p:xfrm>
          <a:off x="251520" y="1916832"/>
          <a:ext cx="4068000" cy="3505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2000"/>
                <a:gridCol w="1548000"/>
                <a:gridCol w="1548000"/>
              </a:tblGrid>
              <a:tr h="492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8640" algn="r"/>
                        </a:tabLst>
                      </a:pPr>
                      <a:r>
                        <a:rPr lang="en-GB" sz="2000" dirty="0">
                          <a:effectLst/>
                        </a:rPr>
                        <a:t>Vehicle	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Point X (sec)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Headway- time (sec)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A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Ta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B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Ta+3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6228184" y="1484784"/>
            <a:ext cx="2664296" cy="1216811"/>
            <a:chOff x="1817668" y="3911454"/>
            <a:chExt cx="4842564" cy="1581854"/>
          </a:xfrm>
        </p:grpSpPr>
        <p:pic>
          <p:nvPicPr>
            <p:cNvPr id="21" name="Picture 3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817" t="69638"/>
            <a:stretch/>
          </p:blipFill>
          <p:spPr bwMode="auto">
            <a:xfrm>
              <a:off x="2051720" y="4365104"/>
              <a:ext cx="958850" cy="373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2" name="Group 21"/>
            <p:cNvGrpSpPr/>
            <p:nvPr/>
          </p:nvGrpSpPr>
          <p:grpSpPr>
            <a:xfrm>
              <a:off x="2195736" y="4653136"/>
              <a:ext cx="4464496" cy="840172"/>
              <a:chOff x="1763688" y="4077072"/>
              <a:chExt cx="4464496" cy="840172"/>
            </a:xfrm>
          </p:grpSpPr>
          <p:cxnSp>
            <p:nvCxnSpPr>
              <p:cNvPr id="23" name="Straight Arrow Connector 22"/>
              <p:cNvCxnSpPr/>
              <p:nvPr/>
            </p:nvCxnSpPr>
            <p:spPr>
              <a:xfrm>
                <a:off x="2195736" y="4221088"/>
                <a:ext cx="3528392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Oval 23"/>
              <p:cNvSpPr/>
              <p:nvPr/>
            </p:nvSpPr>
            <p:spPr>
              <a:xfrm>
                <a:off x="1907704" y="4077072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5796136" y="4077072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1763688" y="4221089"/>
                <a:ext cx="432047" cy="4801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X</a:t>
                </a:r>
                <a:endParaRPr lang="en-GB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5724128" y="4221089"/>
                <a:ext cx="504056" cy="4801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Y</a:t>
                </a:r>
                <a:endParaRPr lang="en-GB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3419870" y="4437112"/>
                <a:ext cx="1368631" cy="4801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500ft</a:t>
                </a:r>
                <a:endParaRPr lang="en-GB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1817668" y="3911454"/>
              <a:ext cx="2094082" cy="4801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solidFill>
                    <a:schemeClr val="accent1">
                      <a:lumMod val="50000"/>
                    </a:schemeClr>
                  </a:solidFill>
                </a:rPr>
                <a:t>(TA=Ta)</a:t>
              </a:r>
              <a:endParaRPr lang="en-GB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6012160" y="2996952"/>
            <a:ext cx="2880320" cy="1224631"/>
            <a:chOff x="4384036" y="3861049"/>
            <a:chExt cx="4759964" cy="1516208"/>
          </a:xfrm>
        </p:grpSpPr>
        <p:pic>
          <p:nvPicPr>
            <p:cNvPr id="33" name="Picture 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860032" y="4259498"/>
              <a:ext cx="982589" cy="3704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4" name="Group 33"/>
            <p:cNvGrpSpPr/>
            <p:nvPr/>
          </p:nvGrpSpPr>
          <p:grpSpPr>
            <a:xfrm>
              <a:off x="5148064" y="4581128"/>
              <a:ext cx="3995936" cy="796129"/>
              <a:chOff x="1763688" y="4077072"/>
              <a:chExt cx="4464496" cy="845887"/>
            </a:xfrm>
          </p:grpSpPr>
          <p:cxnSp>
            <p:nvCxnSpPr>
              <p:cNvPr id="35" name="Straight Arrow Connector 34"/>
              <p:cNvCxnSpPr/>
              <p:nvPr/>
            </p:nvCxnSpPr>
            <p:spPr>
              <a:xfrm>
                <a:off x="2195736" y="4221088"/>
                <a:ext cx="3528392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Oval 35"/>
              <p:cNvSpPr/>
              <p:nvPr/>
            </p:nvSpPr>
            <p:spPr>
              <a:xfrm>
                <a:off x="1907704" y="4077072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5796136" y="4077072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1763688" y="4221088"/>
                <a:ext cx="432049" cy="4858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X</a:t>
                </a:r>
                <a:endParaRPr lang="en-GB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5724127" y="4221088"/>
                <a:ext cx="504057" cy="4858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Y</a:t>
                </a:r>
                <a:endParaRPr lang="en-GB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3419873" y="4437112"/>
                <a:ext cx="1478781" cy="4858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500 </a:t>
                </a:r>
                <a:r>
                  <a:rPr lang="en-GB" b="1" dirty="0" err="1" smtClean="0">
                    <a:solidFill>
                      <a:schemeClr val="accent1">
                        <a:lumMod val="50000"/>
                      </a:schemeClr>
                    </a:solidFill>
                  </a:rPr>
                  <a:t>ft</a:t>
                </a:r>
                <a:endParaRPr lang="en-GB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44" name="TextBox 43"/>
            <p:cNvSpPr txBox="1"/>
            <p:nvPr/>
          </p:nvSpPr>
          <p:spPr>
            <a:xfrm>
              <a:off x="4384036" y="3861049"/>
              <a:ext cx="2379982" cy="4572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solidFill>
                    <a:schemeClr val="accent1">
                      <a:lumMod val="50000"/>
                    </a:schemeClr>
                  </a:solidFill>
                </a:rPr>
                <a:t>(TA=Ta+3)</a:t>
              </a:r>
              <a:endParaRPr lang="en-GB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pic>
          <p:nvPicPr>
            <p:cNvPr id="45" name="Picture 3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817" t="69638"/>
            <a:stretch/>
          </p:blipFill>
          <p:spPr bwMode="auto">
            <a:xfrm>
              <a:off x="6660232" y="4293097"/>
              <a:ext cx="992693" cy="386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7" name="Group 46"/>
          <p:cNvGrpSpPr/>
          <p:nvPr/>
        </p:nvGrpSpPr>
        <p:grpSpPr>
          <a:xfrm>
            <a:off x="5940152" y="4365101"/>
            <a:ext cx="3096344" cy="1261123"/>
            <a:chOff x="3540485" y="4725144"/>
            <a:chExt cx="5496011" cy="1425618"/>
          </a:xfrm>
        </p:grpSpPr>
        <p:pic>
          <p:nvPicPr>
            <p:cNvPr id="48" name="Picture 7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283968" y="5035649"/>
              <a:ext cx="1047750" cy="409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9" name="Picture 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372200" y="5085184"/>
              <a:ext cx="1044000" cy="393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0" name="Picture 3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817" t="69638"/>
            <a:stretch/>
          </p:blipFill>
          <p:spPr bwMode="auto">
            <a:xfrm>
              <a:off x="7740352" y="5085184"/>
              <a:ext cx="1054735" cy="410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51" name="Group 50"/>
            <p:cNvGrpSpPr/>
            <p:nvPr/>
          </p:nvGrpSpPr>
          <p:grpSpPr>
            <a:xfrm>
              <a:off x="4572000" y="5373216"/>
              <a:ext cx="4464496" cy="777546"/>
              <a:chOff x="1763688" y="4077072"/>
              <a:chExt cx="4464496" cy="777546"/>
            </a:xfrm>
          </p:grpSpPr>
          <p:cxnSp>
            <p:nvCxnSpPr>
              <p:cNvPr id="53" name="Straight Arrow Connector 52"/>
              <p:cNvCxnSpPr/>
              <p:nvPr/>
            </p:nvCxnSpPr>
            <p:spPr>
              <a:xfrm>
                <a:off x="2195736" y="4221088"/>
                <a:ext cx="3528392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Oval 53"/>
              <p:cNvSpPr/>
              <p:nvPr/>
            </p:nvSpPr>
            <p:spPr>
              <a:xfrm>
                <a:off x="1907704" y="4077072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5796136" y="4077072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1763688" y="4221088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X</a:t>
                </a:r>
                <a:endParaRPr lang="en-GB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5724128" y="4221088"/>
                <a:ext cx="5040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Y</a:t>
                </a:r>
                <a:endParaRPr lang="en-GB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3419871" y="4437112"/>
                <a:ext cx="1274542" cy="4175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500ft</a:t>
                </a:r>
                <a:endParaRPr lang="en-GB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52" name="TextBox 51"/>
            <p:cNvSpPr txBox="1"/>
            <p:nvPr/>
          </p:nvSpPr>
          <p:spPr>
            <a:xfrm>
              <a:off x="3540485" y="4725144"/>
              <a:ext cx="2255651" cy="4175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solidFill>
                    <a:schemeClr val="accent1">
                      <a:lumMod val="50000"/>
                    </a:schemeClr>
                  </a:solidFill>
                </a:rPr>
                <a:t>(TA=Ta+6)</a:t>
              </a:r>
              <a:endParaRPr lang="en-GB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6012161" y="5517234"/>
            <a:ext cx="3024337" cy="1356444"/>
            <a:chOff x="5242235" y="5185995"/>
            <a:chExt cx="4070675" cy="1249892"/>
          </a:xfrm>
        </p:grpSpPr>
        <p:pic>
          <p:nvPicPr>
            <p:cNvPr id="74" name="Picture 5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726838" y="5517755"/>
              <a:ext cx="991721" cy="3613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2" name="Picture 7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8388424" y="5488125"/>
              <a:ext cx="924486" cy="3613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63" name="Group 62"/>
            <p:cNvGrpSpPr/>
            <p:nvPr/>
          </p:nvGrpSpPr>
          <p:grpSpPr>
            <a:xfrm>
              <a:off x="6084168" y="5777884"/>
              <a:ext cx="3168352" cy="658003"/>
              <a:chOff x="1763688" y="4077072"/>
              <a:chExt cx="4464496" cy="745736"/>
            </a:xfrm>
          </p:grpSpPr>
          <p:cxnSp>
            <p:nvCxnSpPr>
              <p:cNvPr id="64" name="Straight Arrow Connector 63"/>
              <p:cNvCxnSpPr/>
              <p:nvPr/>
            </p:nvCxnSpPr>
            <p:spPr>
              <a:xfrm>
                <a:off x="2195736" y="4221088"/>
                <a:ext cx="3528392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Oval 64"/>
              <p:cNvSpPr/>
              <p:nvPr/>
            </p:nvSpPr>
            <p:spPr>
              <a:xfrm>
                <a:off x="1907704" y="4077072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5796136" y="4077072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1763688" y="4221088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X</a:t>
                </a:r>
                <a:endParaRPr lang="en-GB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5724128" y="4221088"/>
                <a:ext cx="5040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Y</a:t>
                </a:r>
                <a:endParaRPr lang="en-GB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3419872" y="4437112"/>
                <a:ext cx="1527704" cy="3856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500 </a:t>
                </a:r>
                <a:r>
                  <a:rPr lang="en-GB" b="1" dirty="0" err="1" smtClean="0">
                    <a:solidFill>
                      <a:schemeClr val="accent1">
                        <a:lumMod val="50000"/>
                      </a:schemeClr>
                    </a:solidFill>
                  </a:rPr>
                  <a:t>ft</a:t>
                </a:r>
                <a:endParaRPr lang="en-GB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73" name="TextBox 72"/>
            <p:cNvSpPr txBox="1"/>
            <p:nvPr/>
          </p:nvSpPr>
          <p:spPr>
            <a:xfrm>
              <a:off x="5242235" y="5185995"/>
              <a:ext cx="1971841" cy="340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solidFill>
                    <a:schemeClr val="accent1">
                      <a:lumMod val="50000"/>
                    </a:schemeClr>
                  </a:solidFill>
                </a:rPr>
                <a:t>(TA=Ta+12)</a:t>
              </a:r>
              <a:endParaRPr lang="en-GB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656424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52704"/>
            <a:ext cx="7812000" cy="612000"/>
          </a:xfrm>
        </p:spPr>
        <p:txBody>
          <a:bodyPr>
            <a:normAutofit/>
          </a:bodyPr>
          <a:lstStyle/>
          <a:p>
            <a:r>
              <a:rPr lang="en-GB" sz="3100" b="1" dirty="0" smtClean="0">
                <a:solidFill>
                  <a:srgbClr val="C00000"/>
                </a:solidFill>
              </a:rPr>
              <a:t>Traffic Characteristics: Examples</a:t>
            </a:r>
            <a:endParaRPr lang="en-GB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268760"/>
            <a:ext cx="777240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i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7" t="69638"/>
          <a:stretch/>
        </p:blipFill>
        <p:spPr bwMode="auto">
          <a:xfrm>
            <a:off x="2172990" y="4365104"/>
            <a:ext cx="958850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23528" y="764704"/>
            <a:ext cx="849694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Solution 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195736" y="4005064"/>
            <a:ext cx="4464496" cy="1872208"/>
            <a:chOff x="1763688" y="3429000"/>
            <a:chExt cx="4464496" cy="1872208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2195736" y="4221088"/>
              <a:ext cx="352839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1907704" y="4077072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/>
            <p:cNvSpPr/>
            <p:nvPr/>
          </p:nvSpPr>
          <p:spPr>
            <a:xfrm>
              <a:off x="5796136" y="4077072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763688" y="3429000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X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724128" y="3429000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Y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1834312" y="4852144"/>
              <a:ext cx="4316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017812" y="4293096"/>
              <a:ext cx="0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5914752" y="4221088"/>
              <a:ext cx="0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3419872" y="4437112"/>
              <a:ext cx="10081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500 </a:t>
              </a:r>
              <a:r>
                <a:rPr lang="en-GB" sz="2400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ft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8404510"/>
              </p:ext>
            </p:extLst>
          </p:nvPr>
        </p:nvGraphicFramePr>
        <p:xfrm>
          <a:off x="1763688" y="1340768"/>
          <a:ext cx="5331534" cy="2103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5070"/>
                <a:gridCol w="2232248"/>
                <a:gridCol w="1944216"/>
              </a:tblGrid>
              <a:tr h="2929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8640" algn="r"/>
                        </a:tabLst>
                      </a:pPr>
                      <a:r>
                        <a:rPr lang="en-GB" sz="2400" dirty="0">
                          <a:effectLst/>
                        </a:rPr>
                        <a:t>Vehicle	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Point X (sec)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Point Y (sec)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A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Ta+7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B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Ta+3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Ta+9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C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Ta+6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Ta+12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D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Ta+12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Ta+22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23528" y="4581128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</a:rPr>
              <a:t>Vehicle A</a:t>
            </a:r>
            <a:endParaRPr lang="en-GB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611560" y="1826171"/>
            <a:ext cx="1150809" cy="1580356"/>
            <a:chOff x="611560" y="1826171"/>
            <a:chExt cx="1150809" cy="1580356"/>
          </a:xfrm>
        </p:grpSpPr>
        <p:pic>
          <p:nvPicPr>
            <p:cNvPr id="26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11560" y="2996952"/>
              <a:ext cx="1123950" cy="409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" name="Picture 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43930" y="2564904"/>
              <a:ext cx="1047750" cy="409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Picture 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817" t="69638"/>
            <a:stretch/>
          </p:blipFill>
          <p:spPr bwMode="auto">
            <a:xfrm>
              <a:off x="707634" y="1826171"/>
              <a:ext cx="1054735" cy="410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11560" y="2132856"/>
              <a:ext cx="1044000" cy="393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706895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0"/>
            <a:ext cx="7812000" cy="612000"/>
          </a:xfrm>
        </p:spPr>
        <p:txBody>
          <a:bodyPr>
            <a:normAutofit/>
          </a:bodyPr>
          <a:lstStyle/>
          <a:p>
            <a:r>
              <a:rPr lang="en-GB" sz="3100" b="1" dirty="0" smtClean="0">
                <a:solidFill>
                  <a:srgbClr val="C00000"/>
                </a:solidFill>
              </a:rPr>
              <a:t>Traffic Characteristics: Examples</a:t>
            </a:r>
            <a:endParaRPr lang="en-GB" sz="3100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79512" y="404664"/>
            <a:ext cx="8496944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Solution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lang="en-GB" altLang="en-US" sz="12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lang="en-GB" alt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To find the flow, headway time should be found</a:t>
            </a:r>
            <a:endParaRPr lang="en-GB" altLang="en-US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lvl="0" eaLnBrk="0" hangingPunct="0"/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15852"/>
              </p:ext>
            </p:extLst>
          </p:nvPr>
        </p:nvGraphicFramePr>
        <p:xfrm>
          <a:off x="251520" y="1916832"/>
          <a:ext cx="4068000" cy="3505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2000"/>
                <a:gridCol w="1548000"/>
                <a:gridCol w="1548000"/>
              </a:tblGrid>
              <a:tr h="492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8640" algn="r"/>
                        </a:tabLst>
                      </a:pPr>
                      <a:r>
                        <a:rPr lang="en-GB" sz="2000" dirty="0">
                          <a:effectLst/>
                        </a:rPr>
                        <a:t>Vehicle	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Point X (sec)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Headway- time (sec)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A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Ta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B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Ta+3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6228184" y="1484784"/>
            <a:ext cx="2664296" cy="1216811"/>
            <a:chOff x="1817668" y="3911454"/>
            <a:chExt cx="4842564" cy="1581854"/>
          </a:xfrm>
        </p:grpSpPr>
        <p:pic>
          <p:nvPicPr>
            <p:cNvPr id="21" name="Picture 3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817" t="69638"/>
            <a:stretch/>
          </p:blipFill>
          <p:spPr bwMode="auto">
            <a:xfrm>
              <a:off x="2051720" y="4365104"/>
              <a:ext cx="958850" cy="373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2" name="Group 21"/>
            <p:cNvGrpSpPr/>
            <p:nvPr/>
          </p:nvGrpSpPr>
          <p:grpSpPr>
            <a:xfrm>
              <a:off x="2195736" y="4653136"/>
              <a:ext cx="4464496" cy="840172"/>
              <a:chOff x="1763688" y="4077072"/>
              <a:chExt cx="4464496" cy="840172"/>
            </a:xfrm>
          </p:grpSpPr>
          <p:cxnSp>
            <p:nvCxnSpPr>
              <p:cNvPr id="23" name="Straight Arrow Connector 22"/>
              <p:cNvCxnSpPr/>
              <p:nvPr/>
            </p:nvCxnSpPr>
            <p:spPr>
              <a:xfrm>
                <a:off x="2195736" y="4221088"/>
                <a:ext cx="3528392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Oval 23"/>
              <p:cNvSpPr/>
              <p:nvPr/>
            </p:nvSpPr>
            <p:spPr>
              <a:xfrm>
                <a:off x="1907704" y="4077072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5796136" y="4077072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1763688" y="4221089"/>
                <a:ext cx="432047" cy="4801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X</a:t>
                </a:r>
                <a:endParaRPr lang="en-GB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5724128" y="4221089"/>
                <a:ext cx="504056" cy="4801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Y</a:t>
                </a:r>
                <a:endParaRPr lang="en-GB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3419870" y="4437112"/>
                <a:ext cx="1368631" cy="4801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500ft</a:t>
                </a:r>
                <a:endParaRPr lang="en-GB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1817668" y="3911454"/>
              <a:ext cx="2094082" cy="4801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solidFill>
                    <a:schemeClr val="accent1">
                      <a:lumMod val="50000"/>
                    </a:schemeClr>
                  </a:solidFill>
                </a:rPr>
                <a:t>(TA=Ta)</a:t>
              </a:r>
              <a:endParaRPr lang="en-GB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6012160" y="2996952"/>
            <a:ext cx="2880320" cy="1224631"/>
            <a:chOff x="4384036" y="3861049"/>
            <a:chExt cx="4759964" cy="1516208"/>
          </a:xfrm>
        </p:grpSpPr>
        <p:pic>
          <p:nvPicPr>
            <p:cNvPr id="33" name="Picture 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860032" y="4259498"/>
              <a:ext cx="982589" cy="3704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4" name="Group 33"/>
            <p:cNvGrpSpPr/>
            <p:nvPr/>
          </p:nvGrpSpPr>
          <p:grpSpPr>
            <a:xfrm>
              <a:off x="5148064" y="4581128"/>
              <a:ext cx="3995936" cy="796129"/>
              <a:chOff x="1763688" y="4077072"/>
              <a:chExt cx="4464496" cy="845887"/>
            </a:xfrm>
          </p:grpSpPr>
          <p:cxnSp>
            <p:nvCxnSpPr>
              <p:cNvPr id="35" name="Straight Arrow Connector 34"/>
              <p:cNvCxnSpPr/>
              <p:nvPr/>
            </p:nvCxnSpPr>
            <p:spPr>
              <a:xfrm>
                <a:off x="2195736" y="4221088"/>
                <a:ext cx="3528392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Oval 35"/>
              <p:cNvSpPr/>
              <p:nvPr/>
            </p:nvSpPr>
            <p:spPr>
              <a:xfrm>
                <a:off x="1907704" y="4077072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5796136" y="4077072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1763688" y="4221088"/>
                <a:ext cx="432049" cy="4858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X</a:t>
                </a:r>
                <a:endParaRPr lang="en-GB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5724127" y="4221088"/>
                <a:ext cx="504057" cy="4858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Y</a:t>
                </a:r>
                <a:endParaRPr lang="en-GB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3419873" y="4437112"/>
                <a:ext cx="1478781" cy="4858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500 </a:t>
                </a:r>
                <a:r>
                  <a:rPr lang="en-GB" b="1" dirty="0" err="1" smtClean="0">
                    <a:solidFill>
                      <a:schemeClr val="accent1">
                        <a:lumMod val="50000"/>
                      </a:schemeClr>
                    </a:solidFill>
                  </a:rPr>
                  <a:t>ft</a:t>
                </a:r>
                <a:endParaRPr lang="en-GB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44" name="TextBox 43"/>
            <p:cNvSpPr txBox="1"/>
            <p:nvPr/>
          </p:nvSpPr>
          <p:spPr>
            <a:xfrm>
              <a:off x="4384036" y="3861049"/>
              <a:ext cx="2379982" cy="4572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solidFill>
                    <a:schemeClr val="accent1">
                      <a:lumMod val="50000"/>
                    </a:schemeClr>
                  </a:solidFill>
                </a:rPr>
                <a:t>(TA=Ta+3)</a:t>
              </a:r>
              <a:endParaRPr lang="en-GB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pic>
          <p:nvPicPr>
            <p:cNvPr id="45" name="Picture 3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817" t="69638"/>
            <a:stretch/>
          </p:blipFill>
          <p:spPr bwMode="auto">
            <a:xfrm>
              <a:off x="6660232" y="4293097"/>
              <a:ext cx="992693" cy="386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7" name="Group 46"/>
          <p:cNvGrpSpPr/>
          <p:nvPr/>
        </p:nvGrpSpPr>
        <p:grpSpPr>
          <a:xfrm>
            <a:off x="5940152" y="4365101"/>
            <a:ext cx="3096344" cy="1261123"/>
            <a:chOff x="3540485" y="4725144"/>
            <a:chExt cx="5496011" cy="1425618"/>
          </a:xfrm>
        </p:grpSpPr>
        <p:pic>
          <p:nvPicPr>
            <p:cNvPr id="48" name="Picture 7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283968" y="5035649"/>
              <a:ext cx="1047750" cy="409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9" name="Picture 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372200" y="5085184"/>
              <a:ext cx="1044000" cy="393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0" name="Picture 3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817" t="69638"/>
            <a:stretch/>
          </p:blipFill>
          <p:spPr bwMode="auto">
            <a:xfrm>
              <a:off x="7740352" y="5085184"/>
              <a:ext cx="1054735" cy="410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51" name="Group 50"/>
            <p:cNvGrpSpPr/>
            <p:nvPr/>
          </p:nvGrpSpPr>
          <p:grpSpPr>
            <a:xfrm>
              <a:off x="4572000" y="5373216"/>
              <a:ext cx="4464496" cy="777546"/>
              <a:chOff x="1763688" y="4077072"/>
              <a:chExt cx="4464496" cy="777546"/>
            </a:xfrm>
          </p:grpSpPr>
          <p:cxnSp>
            <p:nvCxnSpPr>
              <p:cNvPr id="53" name="Straight Arrow Connector 52"/>
              <p:cNvCxnSpPr/>
              <p:nvPr/>
            </p:nvCxnSpPr>
            <p:spPr>
              <a:xfrm>
                <a:off x="2195736" y="4221088"/>
                <a:ext cx="3528392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Oval 53"/>
              <p:cNvSpPr/>
              <p:nvPr/>
            </p:nvSpPr>
            <p:spPr>
              <a:xfrm>
                <a:off x="1907704" y="4077072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5796136" y="4077072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1763688" y="4221088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X</a:t>
                </a:r>
                <a:endParaRPr lang="en-GB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5724128" y="4221088"/>
                <a:ext cx="5040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Y</a:t>
                </a:r>
                <a:endParaRPr lang="en-GB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3419871" y="4437112"/>
                <a:ext cx="1274542" cy="4175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500ft</a:t>
                </a:r>
                <a:endParaRPr lang="en-GB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52" name="TextBox 51"/>
            <p:cNvSpPr txBox="1"/>
            <p:nvPr/>
          </p:nvSpPr>
          <p:spPr>
            <a:xfrm>
              <a:off x="3540485" y="4725144"/>
              <a:ext cx="2255651" cy="4175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solidFill>
                    <a:schemeClr val="accent1">
                      <a:lumMod val="50000"/>
                    </a:schemeClr>
                  </a:solidFill>
                </a:rPr>
                <a:t>(TA=Ta+6)</a:t>
              </a:r>
              <a:endParaRPr lang="en-GB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6012161" y="5517234"/>
            <a:ext cx="3024337" cy="1356444"/>
            <a:chOff x="5242235" y="5185995"/>
            <a:chExt cx="4070675" cy="1249892"/>
          </a:xfrm>
        </p:grpSpPr>
        <p:pic>
          <p:nvPicPr>
            <p:cNvPr id="74" name="Picture 5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726838" y="5517755"/>
              <a:ext cx="991721" cy="3613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2" name="Picture 7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8388424" y="5488125"/>
              <a:ext cx="924486" cy="3613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63" name="Group 62"/>
            <p:cNvGrpSpPr/>
            <p:nvPr/>
          </p:nvGrpSpPr>
          <p:grpSpPr>
            <a:xfrm>
              <a:off x="6084168" y="5777884"/>
              <a:ext cx="3168352" cy="658003"/>
              <a:chOff x="1763688" y="4077072"/>
              <a:chExt cx="4464496" cy="745736"/>
            </a:xfrm>
          </p:grpSpPr>
          <p:cxnSp>
            <p:nvCxnSpPr>
              <p:cNvPr id="64" name="Straight Arrow Connector 63"/>
              <p:cNvCxnSpPr/>
              <p:nvPr/>
            </p:nvCxnSpPr>
            <p:spPr>
              <a:xfrm>
                <a:off x="2195736" y="4221088"/>
                <a:ext cx="3528392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Oval 64"/>
              <p:cNvSpPr/>
              <p:nvPr/>
            </p:nvSpPr>
            <p:spPr>
              <a:xfrm>
                <a:off x="1907704" y="4077072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5796136" y="4077072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1763688" y="4221088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X</a:t>
                </a:r>
                <a:endParaRPr lang="en-GB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5724128" y="4221088"/>
                <a:ext cx="5040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Y</a:t>
                </a:r>
                <a:endParaRPr lang="en-GB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3419872" y="4437112"/>
                <a:ext cx="1527704" cy="3856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500 </a:t>
                </a:r>
                <a:r>
                  <a:rPr lang="en-GB" b="1" dirty="0" err="1" smtClean="0">
                    <a:solidFill>
                      <a:schemeClr val="accent1">
                        <a:lumMod val="50000"/>
                      </a:schemeClr>
                    </a:solidFill>
                  </a:rPr>
                  <a:t>ft</a:t>
                </a:r>
                <a:endParaRPr lang="en-GB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73" name="TextBox 72"/>
            <p:cNvSpPr txBox="1"/>
            <p:nvPr/>
          </p:nvSpPr>
          <p:spPr>
            <a:xfrm>
              <a:off x="5242235" y="5185995"/>
              <a:ext cx="1971841" cy="340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solidFill>
                    <a:schemeClr val="accent1">
                      <a:lumMod val="50000"/>
                    </a:schemeClr>
                  </a:solidFill>
                </a:rPr>
                <a:t>(TA=Ta+12)</a:t>
              </a:r>
              <a:endParaRPr lang="en-GB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355976" y="2204864"/>
            <a:ext cx="1872208" cy="1368152"/>
            <a:chOff x="4355976" y="2204864"/>
            <a:chExt cx="1872208" cy="1368152"/>
          </a:xfrm>
        </p:grpSpPr>
        <p:sp>
          <p:nvSpPr>
            <p:cNvPr id="3" name="Left Brace 2"/>
            <p:cNvSpPr/>
            <p:nvPr/>
          </p:nvSpPr>
          <p:spPr>
            <a:xfrm>
              <a:off x="6012160" y="2204864"/>
              <a:ext cx="216024" cy="1368152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" name="Straight Arrow Connector 5"/>
            <p:cNvCxnSpPr/>
            <p:nvPr/>
          </p:nvCxnSpPr>
          <p:spPr>
            <a:xfrm flipH="1">
              <a:off x="4355976" y="2852936"/>
              <a:ext cx="165618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7172129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0"/>
            <a:ext cx="7812000" cy="612000"/>
          </a:xfrm>
        </p:spPr>
        <p:txBody>
          <a:bodyPr>
            <a:normAutofit/>
          </a:bodyPr>
          <a:lstStyle/>
          <a:p>
            <a:r>
              <a:rPr lang="en-GB" sz="3100" b="1" dirty="0" smtClean="0">
                <a:solidFill>
                  <a:srgbClr val="C00000"/>
                </a:solidFill>
              </a:rPr>
              <a:t>Traffic Characteristics: Examples</a:t>
            </a:r>
            <a:endParaRPr lang="en-GB" sz="3100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79512" y="404664"/>
            <a:ext cx="8496944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Solution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lang="en-GB" altLang="en-US" sz="12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lang="en-GB" alt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To find the flow, headway time should be found</a:t>
            </a:r>
            <a:endParaRPr lang="en-GB" altLang="en-US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lvl="0" eaLnBrk="0" hangingPunct="0"/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5196370"/>
              </p:ext>
            </p:extLst>
          </p:nvPr>
        </p:nvGraphicFramePr>
        <p:xfrm>
          <a:off x="251520" y="1916832"/>
          <a:ext cx="4068000" cy="3505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2000"/>
                <a:gridCol w="1548000"/>
                <a:gridCol w="1548000"/>
              </a:tblGrid>
              <a:tr h="492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8640" algn="r"/>
                        </a:tabLst>
                      </a:pPr>
                      <a:r>
                        <a:rPr lang="en-GB" sz="2000" dirty="0">
                          <a:effectLst/>
                        </a:rPr>
                        <a:t>Vehicle	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Point X (sec)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Headway- time (sec)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A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Ta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B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Ta+3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B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Ta+3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C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Ta+6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6228184" y="1484784"/>
            <a:ext cx="2664296" cy="1216811"/>
            <a:chOff x="1817668" y="3911454"/>
            <a:chExt cx="4842564" cy="1581854"/>
          </a:xfrm>
        </p:grpSpPr>
        <p:pic>
          <p:nvPicPr>
            <p:cNvPr id="21" name="Picture 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817" t="69638"/>
            <a:stretch/>
          </p:blipFill>
          <p:spPr bwMode="auto">
            <a:xfrm>
              <a:off x="2051720" y="4365104"/>
              <a:ext cx="958850" cy="373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2" name="Group 21"/>
            <p:cNvGrpSpPr/>
            <p:nvPr/>
          </p:nvGrpSpPr>
          <p:grpSpPr>
            <a:xfrm>
              <a:off x="2195736" y="4653136"/>
              <a:ext cx="4464496" cy="840172"/>
              <a:chOff x="1763688" y="4077072"/>
              <a:chExt cx="4464496" cy="840172"/>
            </a:xfrm>
          </p:grpSpPr>
          <p:cxnSp>
            <p:nvCxnSpPr>
              <p:cNvPr id="23" name="Straight Arrow Connector 22"/>
              <p:cNvCxnSpPr/>
              <p:nvPr/>
            </p:nvCxnSpPr>
            <p:spPr>
              <a:xfrm>
                <a:off x="2195736" y="4221088"/>
                <a:ext cx="3528392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Oval 23"/>
              <p:cNvSpPr/>
              <p:nvPr/>
            </p:nvSpPr>
            <p:spPr>
              <a:xfrm>
                <a:off x="1907704" y="4077072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5796136" y="4077072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1763688" y="4221089"/>
                <a:ext cx="432047" cy="4801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X</a:t>
                </a:r>
                <a:endParaRPr lang="en-GB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5724128" y="4221089"/>
                <a:ext cx="504056" cy="4801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Y</a:t>
                </a:r>
                <a:endParaRPr lang="en-GB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3419870" y="4437112"/>
                <a:ext cx="1368631" cy="4801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500ft</a:t>
                </a:r>
                <a:endParaRPr lang="en-GB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1817668" y="3911454"/>
              <a:ext cx="2094082" cy="4801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solidFill>
                    <a:schemeClr val="accent1">
                      <a:lumMod val="50000"/>
                    </a:schemeClr>
                  </a:solidFill>
                </a:rPr>
                <a:t>(TA=Ta)</a:t>
              </a:r>
              <a:endParaRPr lang="en-GB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6012160" y="2996952"/>
            <a:ext cx="2880320" cy="1224631"/>
            <a:chOff x="4384036" y="3861049"/>
            <a:chExt cx="4759964" cy="1516208"/>
          </a:xfrm>
        </p:grpSpPr>
        <p:pic>
          <p:nvPicPr>
            <p:cNvPr id="33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860032" y="4259498"/>
              <a:ext cx="982589" cy="3704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4" name="Group 33"/>
            <p:cNvGrpSpPr/>
            <p:nvPr/>
          </p:nvGrpSpPr>
          <p:grpSpPr>
            <a:xfrm>
              <a:off x="5148064" y="4581128"/>
              <a:ext cx="3995936" cy="796129"/>
              <a:chOff x="1763688" y="4077072"/>
              <a:chExt cx="4464496" cy="845887"/>
            </a:xfrm>
          </p:grpSpPr>
          <p:cxnSp>
            <p:nvCxnSpPr>
              <p:cNvPr id="35" name="Straight Arrow Connector 34"/>
              <p:cNvCxnSpPr/>
              <p:nvPr/>
            </p:nvCxnSpPr>
            <p:spPr>
              <a:xfrm>
                <a:off x="2195736" y="4221088"/>
                <a:ext cx="3528392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Oval 35"/>
              <p:cNvSpPr/>
              <p:nvPr/>
            </p:nvSpPr>
            <p:spPr>
              <a:xfrm>
                <a:off x="1907704" y="4077072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5796136" y="4077072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1763688" y="4221088"/>
                <a:ext cx="432049" cy="4858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X</a:t>
                </a:r>
                <a:endParaRPr lang="en-GB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5724127" y="4221088"/>
                <a:ext cx="504057" cy="4858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Y</a:t>
                </a:r>
                <a:endParaRPr lang="en-GB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3419873" y="4437112"/>
                <a:ext cx="1478781" cy="4858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500 </a:t>
                </a:r>
                <a:r>
                  <a:rPr lang="en-GB" b="1" dirty="0" err="1" smtClean="0">
                    <a:solidFill>
                      <a:schemeClr val="accent1">
                        <a:lumMod val="50000"/>
                      </a:schemeClr>
                    </a:solidFill>
                  </a:rPr>
                  <a:t>ft</a:t>
                </a:r>
                <a:endParaRPr lang="en-GB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44" name="TextBox 43"/>
            <p:cNvSpPr txBox="1"/>
            <p:nvPr/>
          </p:nvSpPr>
          <p:spPr>
            <a:xfrm>
              <a:off x="4384036" y="3861049"/>
              <a:ext cx="2379982" cy="4572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solidFill>
                    <a:schemeClr val="accent1">
                      <a:lumMod val="50000"/>
                    </a:schemeClr>
                  </a:solidFill>
                </a:rPr>
                <a:t>(TA=Ta+3)</a:t>
              </a:r>
              <a:endParaRPr lang="en-GB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pic>
          <p:nvPicPr>
            <p:cNvPr id="45" name="Picture 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817" t="69638"/>
            <a:stretch/>
          </p:blipFill>
          <p:spPr bwMode="auto">
            <a:xfrm>
              <a:off x="6660232" y="4293097"/>
              <a:ext cx="992693" cy="386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7" name="Group 46"/>
          <p:cNvGrpSpPr/>
          <p:nvPr/>
        </p:nvGrpSpPr>
        <p:grpSpPr>
          <a:xfrm>
            <a:off x="5940152" y="4365101"/>
            <a:ext cx="3096344" cy="1261123"/>
            <a:chOff x="3540485" y="4725144"/>
            <a:chExt cx="5496011" cy="1425618"/>
          </a:xfrm>
        </p:grpSpPr>
        <p:pic>
          <p:nvPicPr>
            <p:cNvPr id="48" name="Picture 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283968" y="5035649"/>
              <a:ext cx="1047750" cy="409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9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372200" y="5085184"/>
              <a:ext cx="1044000" cy="393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0" name="Picture 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817" t="69638"/>
            <a:stretch/>
          </p:blipFill>
          <p:spPr bwMode="auto">
            <a:xfrm>
              <a:off x="7740352" y="5085184"/>
              <a:ext cx="1054735" cy="410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51" name="Group 50"/>
            <p:cNvGrpSpPr/>
            <p:nvPr/>
          </p:nvGrpSpPr>
          <p:grpSpPr>
            <a:xfrm>
              <a:off x="4572000" y="5373216"/>
              <a:ext cx="4464496" cy="777546"/>
              <a:chOff x="1763688" y="4077072"/>
              <a:chExt cx="4464496" cy="777546"/>
            </a:xfrm>
          </p:grpSpPr>
          <p:cxnSp>
            <p:nvCxnSpPr>
              <p:cNvPr id="53" name="Straight Arrow Connector 52"/>
              <p:cNvCxnSpPr/>
              <p:nvPr/>
            </p:nvCxnSpPr>
            <p:spPr>
              <a:xfrm>
                <a:off x="2195736" y="4221088"/>
                <a:ext cx="3528392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Oval 53"/>
              <p:cNvSpPr/>
              <p:nvPr/>
            </p:nvSpPr>
            <p:spPr>
              <a:xfrm>
                <a:off x="1907704" y="4077072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5796136" y="4077072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1763688" y="4221088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X</a:t>
                </a:r>
                <a:endParaRPr lang="en-GB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5724128" y="4221088"/>
                <a:ext cx="5040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Y</a:t>
                </a:r>
                <a:endParaRPr lang="en-GB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3419871" y="4437112"/>
                <a:ext cx="1274542" cy="4175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500ft</a:t>
                </a:r>
                <a:endParaRPr lang="en-GB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52" name="TextBox 51"/>
            <p:cNvSpPr txBox="1"/>
            <p:nvPr/>
          </p:nvSpPr>
          <p:spPr>
            <a:xfrm>
              <a:off x="3540485" y="4725144"/>
              <a:ext cx="2255651" cy="4175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solidFill>
                    <a:schemeClr val="accent1">
                      <a:lumMod val="50000"/>
                    </a:schemeClr>
                  </a:solidFill>
                </a:rPr>
                <a:t>(TA=Ta+6)</a:t>
              </a:r>
              <a:endParaRPr lang="en-GB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6012161" y="5517234"/>
            <a:ext cx="3024337" cy="1356444"/>
            <a:chOff x="5242235" y="5185995"/>
            <a:chExt cx="4070675" cy="1249892"/>
          </a:xfrm>
        </p:grpSpPr>
        <p:pic>
          <p:nvPicPr>
            <p:cNvPr id="74" name="Picture 5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726838" y="5517755"/>
              <a:ext cx="991721" cy="3613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2" name="Picture 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8388424" y="5488125"/>
              <a:ext cx="924486" cy="3613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63" name="Group 62"/>
            <p:cNvGrpSpPr/>
            <p:nvPr/>
          </p:nvGrpSpPr>
          <p:grpSpPr>
            <a:xfrm>
              <a:off x="6084168" y="5777884"/>
              <a:ext cx="3168352" cy="658003"/>
              <a:chOff x="1763688" y="4077072"/>
              <a:chExt cx="4464496" cy="745736"/>
            </a:xfrm>
          </p:grpSpPr>
          <p:cxnSp>
            <p:nvCxnSpPr>
              <p:cNvPr id="64" name="Straight Arrow Connector 63"/>
              <p:cNvCxnSpPr/>
              <p:nvPr/>
            </p:nvCxnSpPr>
            <p:spPr>
              <a:xfrm>
                <a:off x="2195736" y="4221088"/>
                <a:ext cx="3528392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Oval 64"/>
              <p:cNvSpPr/>
              <p:nvPr/>
            </p:nvSpPr>
            <p:spPr>
              <a:xfrm>
                <a:off x="1907704" y="4077072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5796136" y="4077072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1763688" y="4221088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X</a:t>
                </a:r>
                <a:endParaRPr lang="en-GB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5724128" y="4221088"/>
                <a:ext cx="5040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Y</a:t>
                </a:r>
                <a:endParaRPr lang="en-GB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3419872" y="4437112"/>
                <a:ext cx="1527704" cy="3856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500 </a:t>
                </a:r>
                <a:r>
                  <a:rPr lang="en-GB" b="1" dirty="0" err="1" smtClean="0">
                    <a:solidFill>
                      <a:schemeClr val="accent1">
                        <a:lumMod val="50000"/>
                      </a:schemeClr>
                    </a:solidFill>
                  </a:rPr>
                  <a:t>ft</a:t>
                </a:r>
                <a:endParaRPr lang="en-GB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73" name="TextBox 72"/>
            <p:cNvSpPr txBox="1"/>
            <p:nvPr/>
          </p:nvSpPr>
          <p:spPr>
            <a:xfrm>
              <a:off x="5242235" y="5185995"/>
              <a:ext cx="1971841" cy="340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solidFill>
                    <a:schemeClr val="accent1">
                      <a:lumMod val="50000"/>
                    </a:schemeClr>
                  </a:solidFill>
                </a:rPr>
                <a:t>(TA=Ta+12)</a:t>
              </a:r>
              <a:endParaRPr lang="en-GB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4355976" y="2204864"/>
            <a:ext cx="1872208" cy="1368152"/>
            <a:chOff x="4355976" y="2204864"/>
            <a:chExt cx="1872208" cy="1368152"/>
          </a:xfrm>
        </p:grpSpPr>
        <p:sp>
          <p:nvSpPr>
            <p:cNvPr id="59" name="Left Brace 58"/>
            <p:cNvSpPr/>
            <p:nvPr/>
          </p:nvSpPr>
          <p:spPr>
            <a:xfrm>
              <a:off x="6012160" y="2204864"/>
              <a:ext cx="216024" cy="1368152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0" name="Straight Arrow Connector 59"/>
            <p:cNvCxnSpPr/>
            <p:nvPr/>
          </p:nvCxnSpPr>
          <p:spPr>
            <a:xfrm flipH="1">
              <a:off x="4355976" y="2852936"/>
              <a:ext cx="165618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383598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0"/>
            <a:ext cx="7812000" cy="612000"/>
          </a:xfrm>
        </p:spPr>
        <p:txBody>
          <a:bodyPr>
            <a:normAutofit/>
          </a:bodyPr>
          <a:lstStyle/>
          <a:p>
            <a:r>
              <a:rPr lang="en-GB" sz="3100" b="1" dirty="0" smtClean="0">
                <a:solidFill>
                  <a:srgbClr val="C00000"/>
                </a:solidFill>
              </a:rPr>
              <a:t>Traffic Characteristics: Examples</a:t>
            </a:r>
            <a:endParaRPr lang="en-GB" sz="3100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79512" y="404664"/>
            <a:ext cx="8496944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Solution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lang="en-GB" altLang="en-US" sz="12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lang="en-GB" alt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To find the flow, headway time should be found</a:t>
            </a:r>
            <a:endParaRPr lang="en-GB" altLang="en-US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lvl="0" eaLnBrk="0" hangingPunct="0"/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0521645"/>
              </p:ext>
            </p:extLst>
          </p:nvPr>
        </p:nvGraphicFramePr>
        <p:xfrm>
          <a:off x="251520" y="1916832"/>
          <a:ext cx="4068000" cy="3855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2000"/>
                <a:gridCol w="1548000"/>
                <a:gridCol w="1548000"/>
              </a:tblGrid>
              <a:tr h="492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8640" algn="r"/>
                        </a:tabLst>
                      </a:pPr>
                      <a:r>
                        <a:rPr lang="en-GB" sz="2000" dirty="0">
                          <a:effectLst/>
                        </a:rPr>
                        <a:t>Vehicle	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Point X (sec)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Headway- time (sec)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A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Ta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B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Ta+3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 smtClean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B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Ta+3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C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Ta+6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6012160" y="1556791"/>
            <a:ext cx="2880320" cy="1144803"/>
            <a:chOff x="1425028" y="4005064"/>
            <a:chExt cx="5235204" cy="1488244"/>
          </a:xfrm>
        </p:grpSpPr>
        <p:pic>
          <p:nvPicPr>
            <p:cNvPr id="21" name="Picture 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817" t="69638"/>
            <a:stretch/>
          </p:blipFill>
          <p:spPr bwMode="auto">
            <a:xfrm>
              <a:off x="2051720" y="4365104"/>
              <a:ext cx="958850" cy="373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2" name="Group 21"/>
            <p:cNvGrpSpPr/>
            <p:nvPr/>
          </p:nvGrpSpPr>
          <p:grpSpPr>
            <a:xfrm>
              <a:off x="2195736" y="4653136"/>
              <a:ext cx="4464496" cy="840172"/>
              <a:chOff x="1763688" y="4077072"/>
              <a:chExt cx="4464496" cy="840172"/>
            </a:xfrm>
          </p:grpSpPr>
          <p:cxnSp>
            <p:nvCxnSpPr>
              <p:cNvPr id="23" name="Straight Arrow Connector 22"/>
              <p:cNvCxnSpPr/>
              <p:nvPr/>
            </p:nvCxnSpPr>
            <p:spPr>
              <a:xfrm>
                <a:off x="2195736" y="4221088"/>
                <a:ext cx="3528392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Oval 23"/>
              <p:cNvSpPr/>
              <p:nvPr/>
            </p:nvSpPr>
            <p:spPr>
              <a:xfrm>
                <a:off x="1907704" y="4077072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5796136" y="4077072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1763688" y="4221089"/>
                <a:ext cx="432047" cy="4801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X</a:t>
                </a:r>
                <a:endParaRPr lang="en-GB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5724128" y="4221089"/>
                <a:ext cx="504056" cy="4801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Y</a:t>
                </a:r>
                <a:endParaRPr lang="en-GB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3419870" y="4437112"/>
                <a:ext cx="1368631" cy="4801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500ft</a:t>
                </a:r>
                <a:endParaRPr lang="en-GB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1425028" y="4005064"/>
              <a:ext cx="2094082" cy="4801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solidFill>
                    <a:schemeClr val="accent1">
                      <a:lumMod val="50000"/>
                    </a:schemeClr>
                  </a:solidFill>
                </a:rPr>
                <a:t>(TA=Ta)</a:t>
              </a:r>
              <a:endParaRPr lang="en-GB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6012160" y="2996952"/>
            <a:ext cx="2880320" cy="1224631"/>
            <a:chOff x="4384036" y="3861049"/>
            <a:chExt cx="4759964" cy="1516208"/>
          </a:xfrm>
        </p:grpSpPr>
        <p:pic>
          <p:nvPicPr>
            <p:cNvPr id="33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860032" y="4259498"/>
              <a:ext cx="982589" cy="3704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4" name="Group 33"/>
            <p:cNvGrpSpPr/>
            <p:nvPr/>
          </p:nvGrpSpPr>
          <p:grpSpPr>
            <a:xfrm>
              <a:off x="5148064" y="4581128"/>
              <a:ext cx="3995936" cy="796129"/>
              <a:chOff x="1763688" y="4077072"/>
              <a:chExt cx="4464496" cy="845887"/>
            </a:xfrm>
          </p:grpSpPr>
          <p:cxnSp>
            <p:nvCxnSpPr>
              <p:cNvPr id="35" name="Straight Arrow Connector 34"/>
              <p:cNvCxnSpPr/>
              <p:nvPr/>
            </p:nvCxnSpPr>
            <p:spPr>
              <a:xfrm>
                <a:off x="2195736" y="4221088"/>
                <a:ext cx="3528392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Oval 35"/>
              <p:cNvSpPr/>
              <p:nvPr/>
            </p:nvSpPr>
            <p:spPr>
              <a:xfrm>
                <a:off x="1907704" y="4077072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5796136" y="4077072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1763688" y="4221088"/>
                <a:ext cx="432049" cy="4858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X</a:t>
                </a:r>
                <a:endParaRPr lang="en-GB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5724127" y="4221088"/>
                <a:ext cx="504057" cy="4858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Y</a:t>
                </a:r>
                <a:endParaRPr lang="en-GB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3419873" y="4437112"/>
                <a:ext cx="1478781" cy="4858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500 </a:t>
                </a:r>
                <a:r>
                  <a:rPr lang="en-GB" b="1" dirty="0" err="1" smtClean="0">
                    <a:solidFill>
                      <a:schemeClr val="accent1">
                        <a:lumMod val="50000"/>
                      </a:schemeClr>
                    </a:solidFill>
                  </a:rPr>
                  <a:t>ft</a:t>
                </a:r>
                <a:endParaRPr lang="en-GB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44" name="TextBox 43"/>
            <p:cNvSpPr txBox="1"/>
            <p:nvPr/>
          </p:nvSpPr>
          <p:spPr>
            <a:xfrm>
              <a:off x="4384036" y="3861049"/>
              <a:ext cx="2379982" cy="4572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solidFill>
                    <a:schemeClr val="accent1">
                      <a:lumMod val="50000"/>
                    </a:schemeClr>
                  </a:solidFill>
                </a:rPr>
                <a:t>(TA=Ta+3)</a:t>
              </a:r>
              <a:endParaRPr lang="en-GB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pic>
          <p:nvPicPr>
            <p:cNvPr id="45" name="Picture 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817" t="69638"/>
            <a:stretch/>
          </p:blipFill>
          <p:spPr bwMode="auto">
            <a:xfrm>
              <a:off x="6660232" y="4293097"/>
              <a:ext cx="992693" cy="386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7" name="Group 46"/>
          <p:cNvGrpSpPr/>
          <p:nvPr/>
        </p:nvGrpSpPr>
        <p:grpSpPr>
          <a:xfrm>
            <a:off x="5940152" y="4365101"/>
            <a:ext cx="3096344" cy="1261123"/>
            <a:chOff x="3540485" y="4725144"/>
            <a:chExt cx="5496011" cy="1425618"/>
          </a:xfrm>
        </p:grpSpPr>
        <p:pic>
          <p:nvPicPr>
            <p:cNvPr id="48" name="Picture 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283968" y="5035649"/>
              <a:ext cx="1047750" cy="409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9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372200" y="5085184"/>
              <a:ext cx="1044000" cy="393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0" name="Picture 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817" t="69638"/>
            <a:stretch/>
          </p:blipFill>
          <p:spPr bwMode="auto">
            <a:xfrm>
              <a:off x="7740352" y="5085184"/>
              <a:ext cx="1054735" cy="410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51" name="Group 50"/>
            <p:cNvGrpSpPr/>
            <p:nvPr/>
          </p:nvGrpSpPr>
          <p:grpSpPr>
            <a:xfrm>
              <a:off x="4572000" y="5373216"/>
              <a:ext cx="4464496" cy="777546"/>
              <a:chOff x="1763688" y="4077072"/>
              <a:chExt cx="4464496" cy="777546"/>
            </a:xfrm>
          </p:grpSpPr>
          <p:cxnSp>
            <p:nvCxnSpPr>
              <p:cNvPr id="53" name="Straight Arrow Connector 52"/>
              <p:cNvCxnSpPr/>
              <p:nvPr/>
            </p:nvCxnSpPr>
            <p:spPr>
              <a:xfrm>
                <a:off x="2195736" y="4221088"/>
                <a:ext cx="3528392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Oval 53"/>
              <p:cNvSpPr/>
              <p:nvPr/>
            </p:nvSpPr>
            <p:spPr>
              <a:xfrm>
                <a:off x="1907704" y="4077072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5796136" y="4077072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1763688" y="4221088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X</a:t>
                </a:r>
                <a:endParaRPr lang="en-GB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5724128" y="4221088"/>
                <a:ext cx="5040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Y</a:t>
                </a:r>
                <a:endParaRPr lang="en-GB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3419871" y="4437112"/>
                <a:ext cx="1274542" cy="4175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500ft</a:t>
                </a:r>
                <a:endParaRPr lang="en-GB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52" name="TextBox 51"/>
            <p:cNvSpPr txBox="1"/>
            <p:nvPr/>
          </p:nvSpPr>
          <p:spPr>
            <a:xfrm>
              <a:off x="3540485" y="4725144"/>
              <a:ext cx="2255651" cy="4175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solidFill>
                    <a:schemeClr val="accent1">
                      <a:lumMod val="50000"/>
                    </a:schemeClr>
                  </a:solidFill>
                </a:rPr>
                <a:t>(TA=Ta+6)</a:t>
              </a:r>
              <a:endParaRPr lang="en-GB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6012161" y="5517234"/>
            <a:ext cx="3024337" cy="1356444"/>
            <a:chOff x="5242235" y="5185995"/>
            <a:chExt cx="4070675" cy="1249892"/>
          </a:xfrm>
        </p:grpSpPr>
        <p:pic>
          <p:nvPicPr>
            <p:cNvPr id="74" name="Picture 5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726838" y="5517755"/>
              <a:ext cx="991721" cy="3613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2" name="Picture 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8388424" y="5488125"/>
              <a:ext cx="924486" cy="3613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63" name="Group 62"/>
            <p:cNvGrpSpPr/>
            <p:nvPr/>
          </p:nvGrpSpPr>
          <p:grpSpPr>
            <a:xfrm>
              <a:off x="6084168" y="5777884"/>
              <a:ext cx="3168352" cy="658003"/>
              <a:chOff x="1763688" y="4077072"/>
              <a:chExt cx="4464496" cy="745736"/>
            </a:xfrm>
          </p:grpSpPr>
          <p:cxnSp>
            <p:nvCxnSpPr>
              <p:cNvPr id="64" name="Straight Arrow Connector 63"/>
              <p:cNvCxnSpPr/>
              <p:nvPr/>
            </p:nvCxnSpPr>
            <p:spPr>
              <a:xfrm>
                <a:off x="2195736" y="4221088"/>
                <a:ext cx="3528392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Oval 64"/>
              <p:cNvSpPr/>
              <p:nvPr/>
            </p:nvSpPr>
            <p:spPr>
              <a:xfrm>
                <a:off x="1907704" y="4077072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5796136" y="4077072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1763688" y="4221088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X</a:t>
                </a:r>
                <a:endParaRPr lang="en-GB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5724128" y="4221088"/>
                <a:ext cx="5040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Y</a:t>
                </a:r>
                <a:endParaRPr lang="en-GB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3419872" y="4437112"/>
                <a:ext cx="1527704" cy="3856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500 </a:t>
                </a:r>
                <a:r>
                  <a:rPr lang="en-GB" b="1" dirty="0" err="1" smtClean="0">
                    <a:solidFill>
                      <a:schemeClr val="accent1">
                        <a:lumMod val="50000"/>
                      </a:schemeClr>
                    </a:solidFill>
                  </a:rPr>
                  <a:t>ft</a:t>
                </a:r>
                <a:endParaRPr lang="en-GB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73" name="TextBox 72"/>
            <p:cNvSpPr txBox="1"/>
            <p:nvPr/>
          </p:nvSpPr>
          <p:spPr>
            <a:xfrm>
              <a:off x="5242235" y="5185995"/>
              <a:ext cx="1971841" cy="340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solidFill>
                    <a:schemeClr val="accent1">
                      <a:lumMod val="50000"/>
                    </a:schemeClr>
                  </a:solidFill>
                </a:rPr>
                <a:t>(TA=Ta+12)</a:t>
              </a:r>
              <a:endParaRPr lang="en-GB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4355976" y="2204864"/>
            <a:ext cx="1872208" cy="1368152"/>
            <a:chOff x="4355976" y="2204864"/>
            <a:chExt cx="1872208" cy="1368152"/>
          </a:xfrm>
        </p:grpSpPr>
        <p:sp>
          <p:nvSpPr>
            <p:cNvPr id="59" name="Left Brace 58"/>
            <p:cNvSpPr/>
            <p:nvPr/>
          </p:nvSpPr>
          <p:spPr>
            <a:xfrm>
              <a:off x="6012160" y="2204864"/>
              <a:ext cx="216024" cy="1368152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0" name="Straight Arrow Connector 59"/>
            <p:cNvCxnSpPr/>
            <p:nvPr/>
          </p:nvCxnSpPr>
          <p:spPr>
            <a:xfrm flipH="1">
              <a:off x="4355976" y="2852936"/>
              <a:ext cx="165618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/>
          <p:cNvGrpSpPr/>
          <p:nvPr/>
        </p:nvGrpSpPr>
        <p:grpSpPr>
          <a:xfrm>
            <a:off x="4283968" y="3789040"/>
            <a:ext cx="1872208" cy="1368152"/>
            <a:chOff x="4355976" y="2204864"/>
            <a:chExt cx="1872208" cy="1368152"/>
          </a:xfrm>
        </p:grpSpPr>
        <p:sp>
          <p:nvSpPr>
            <p:cNvPr id="70" name="Left Brace 69"/>
            <p:cNvSpPr/>
            <p:nvPr/>
          </p:nvSpPr>
          <p:spPr>
            <a:xfrm>
              <a:off x="6012160" y="2204864"/>
              <a:ext cx="216024" cy="1368152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71" name="Straight Arrow Connector 70"/>
            <p:cNvCxnSpPr/>
            <p:nvPr/>
          </p:nvCxnSpPr>
          <p:spPr>
            <a:xfrm flipH="1">
              <a:off x="4355976" y="2852936"/>
              <a:ext cx="165618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21018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0"/>
            <a:ext cx="7812000" cy="612000"/>
          </a:xfrm>
        </p:spPr>
        <p:txBody>
          <a:bodyPr>
            <a:normAutofit/>
          </a:bodyPr>
          <a:lstStyle/>
          <a:p>
            <a:r>
              <a:rPr lang="en-GB" sz="3100" b="1" dirty="0" smtClean="0">
                <a:solidFill>
                  <a:srgbClr val="C00000"/>
                </a:solidFill>
              </a:rPr>
              <a:t>Traffic Characteristics: Examples</a:t>
            </a:r>
            <a:endParaRPr lang="en-GB" sz="3100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79512" y="404664"/>
            <a:ext cx="8496944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Solution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lang="en-GB" altLang="en-US" sz="12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lang="en-GB" alt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To find the flow, headway time should be found</a:t>
            </a:r>
            <a:endParaRPr lang="en-GB" altLang="en-US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lvl="0" eaLnBrk="0" hangingPunct="0"/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4569592"/>
              </p:ext>
            </p:extLst>
          </p:nvPr>
        </p:nvGraphicFramePr>
        <p:xfrm>
          <a:off x="251520" y="1916832"/>
          <a:ext cx="4068000" cy="4206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2000"/>
                <a:gridCol w="1548000"/>
                <a:gridCol w="1548000"/>
              </a:tblGrid>
              <a:tr h="492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8640" algn="r"/>
                        </a:tabLst>
                      </a:pPr>
                      <a:r>
                        <a:rPr lang="en-GB" sz="2000" dirty="0">
                          <a:effectLst/>
                        </a:rPr>
                        <a:t>Vehicle	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Point X (sec)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Headway- time (sec)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A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Ta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B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Ta+3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 smtClean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B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Ta+3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C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Ta+6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 smtClean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C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Ta+6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D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Ta+12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6012160" y="1484784"/>
            <a:ext cx="2880320" cy="1216811"/>
            <a:chOff x="1425028" y="3911454"/>
            <a:chExt cx="5235204" cy="1581854"/>
          </a:xfrm>
        </p:grpSpPr>
        <p:pic>
          <p:nvPicPr>
            <p:cNvPr id="21" name="Picture 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817" t="69638"/>
            <a:stretch/>
          </p:blipFill>
          <p:spPr bwMode="auto">
            <a:xfrm>
              <a:off x="2051720" y="4365104"/>
              <a:ext cx="958850" cy="373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2" name="Group 21"/>
            <p:cNvGrpSpPr/>
            <p:nvPr/>
          </p:nvGrpSpPr>
          <p:grpSpPr>
            <a:xfrm>
              <a:off x="2195736" y="4653136"/>
              <a:ext cx="4464496" cy="840172"/>
              <a:chOff x="1763688" y="4077072"/>
              <a:chExt cx="4464496" cy="840172"/>
            </a:xfrm>
          </p:grpSpPr>
          <p:cxnSp>
            <p:nvCxnSpPr>
              <p:cNvPr id="23" name="Straight Arrow Connector 22"/>
              <p:cNvCxnSpPr/>
              <p:nvPr/>
            </p:nvCxnSpPr>
            <p:spPr>
              <a:xfrm>
                <a:off x="2195736" y="4221088"/>
                <a:ext cx="3528392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Oval 23"/>
              <p:cNvSpPr/>
              <p:nvPr/>
            </p:nvSpPr>
            <p:spPr>
              <a:xfrm>
                <a:off x="1907704" y="4077072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5796136" y="4077072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1763688" y="4221089"/>
                <a:ext cx="432047" cy="4801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X</a:t>
                </a:r>
                <a:endParaRPr lang="en-GB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5724128" y="4221089"/>
                <a:ext cx="504056" cy="4801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Y</a:t>
                </a:r>
                <a:endParaRPr lang="en-GB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3419870" y="4437112"/>
                <a:ext cx="1368631" cy="4801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500ft</a:t>
                </a:r>
                <a:endParaRPr lang="en-GB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1425028" y="3911454"/>
              <a:ext cx="2094082" cy="4801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solidFill>
                    <a:schemeClr val="accent1">
                      <a:lumMod val="50000"/>
                    </a:schemeClr>
                  </a:solidFill>
                </a:rPr>
                <a:t>(TA=Ta)</a:t>
              </a:r>
              <a:endParaRPr lang="en-GB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6012160" y="2996952"/>
            <a:ext cx="2880320" cy="1224631"/>
            <a:chOff x="4384036" y="3861049"/>
            <a:chExt cx="4759964" cy="1516208"/>
          </a:xfrm>
        </p:grpSpPr>
        <p:pic>
          <p:nvPicPr>
            <p:cNvPr id="33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860032" y="4259498"/>
              <a:ext cx="982589" cy="3704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4" name="Group 33"/>
            <p:cNvGrpSpPr/>
            <p:nvPr/>
          </p:nvGrpSpPr>
          <p:grpSpPr>
            <a:xfrm>
              <a:off x="5148064" y="4581128"/>
              <a:ext cx="3995936" cy="796129"/>
              <a:chOff x="1763688" y="4077072"/>
              <a:chExt cx="4464496" cy="845887"/>
            </a:xfrm>
          </p:grpSpPr>
          <p:cxnSp>
            <p:nvCxnSpPr>
              <p:cNvPr id="35" name="Straight Arrow Connector 34"/>
              <p:cNvCxnSpPr/>
              <p:nvPr/>
            </p:nvCxnSpPr>
            <p:spPr>
              <a:xfrm>
                <a:off x="2195736" y="4221088"/>
                <a:ext cx="3528392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Oval 35"/>
              <p:cNvSpPr/>
              <p:nvPr/>
            </p:nvSpPr>
            <p:spPr>
              <a:xfrm>
                <a:off x="1907704" y="4077072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5796136" y="4077072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1763688" y="4221088"/>
                <a:ext cx="432049" cy="4858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X</a:t>
                </a:r>
                <a:endParaRPr lang="en-GB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5724127" y="4221088"/>
                <a:ext cx="504057" cy="4858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Y</a:t>
                </a:r>
                <a:endParaRPr lang="en-GB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3419873" y="4437112"/>
                <a:ext cx="1478781" cy="4858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500 </a:t>
                </a:r>
                <a:r>
                  <a:rPr lang="en-GB" b="1" dirty="0" err="1" smtClean="0">
                    <a:solidFill>
                      <a:schemeClr val="accent1">
                        <a:lumMod val="50000"/>
                      </a:schemeClr>
                    </a:solidFill>
                  </a:rPr>
                  <a:t>ft</a:t>
                </a:r>
                <a:endParaRPr lang="en-GB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44" name="TextBox 43"/>
            <p:cNvSpPr txBox="1"/>
            <p:nvPr/>
          </p:nvSpPr>
          <p:spPr>
            <a:xfrm>
              <a:off x="4384036" y="3861049"/>
              <a:ext cx="2379982" cy="4572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solidFill>
                    <a:schemeClr val="accent1">
                      <a:lumMod val="50000"/>
                    </a:schemeClr>
                  </a:solidFill>
                </a:rPr>
                <a:t>(TA=Ta+3)</a:t>
              </a:r>
              <a:endParaRPr lang="en-GB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pic>
          <p:nvPicPr>
            <p:cNvPr id="45" name="Picture 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817" t="69638"/>
            <a:stretch/>
          </p:blipFill>
          <p:spPr bwMode="auto">
            <a:xfrm>
              <a:off x="6660232" y="4293097"/>
              <a:ext cx="992693" cy="386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7" name="Group 46"/>
          <p:cNvGrpSpPr/>
          <p:nvPr/>
        </p:nvGrpSpPr>
        <p:grpSpPr>
          <a:xfrm>
            <a:off x="5940152" y="4365101"/>
            <a:ext cx="3096344" cy="1261123"/>
            <a:chOff x="3540485" y="4725144"/>
            <a:chExt cx="5496011" cy="1425618"/>
          </a:xfrm>
        </p:grpSpPr>
        <p:pic>
          <p:nvPicPr>
            <p:cNvPr id="48" name="Picture 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283968" y="5035649"/>
              <a:ext cx="1047750" cy="409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9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372200" y="5085184"/>
              <a:ext cx="1044000" cy="393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0" name="Picture 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817" t="69638"/>
            <a:stretch/>
          </p:blipFill>
          <p:spPr bwMode="auto">
            <a:xfrm>
              <a:off x="7740352" y="5085184"/>
              <a:ext cx="1054735" cy="410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51" name="Group 50"/>
            <p:cNvGrpSpPr/>
            <p:nvPr/>
          </p:nvGrpSpPr>
          <p:grpSpPr>
            <a:xfrm>
              <a:off x="4572000" y="5373216"/>
              <a:ext cx="4464496" cy="777546"/>
              <a:chOff x="1763688" y="4077072"/>
              <a:chExt cx="4464496" cy="777546"/>
            </a:xfrm>
          </p:grpSpPr>
          <p:cxnSp>
            <p:nvCxnSpPr>
              <p:cNvPr id="53" name="Straight Arrow Connector 52"/>
              <p:cNvCxnSpPr/>
              <p:nvPr/>
            </p:nvCxnSpPr>
            <p:spPr>
              <a:xfrm>
                <a:off x="2195736" y="4221088"/>
                <a:ext cx="3528392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Oval 53"/>
              <p:cNvSpPr/>
              <p:nvPr/>
            </p:nvSpPr>
            <p:spPr>
              <a:xfrm>
                <a:off x="1907704" y="4077072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5796136" y="4077072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1763688" y="4221088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X</a:t>
                </a:r>
                <a:endParaRPr lang="en-GB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5724128" y="4221088"/>
                <a:ext cx="5040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Y</a:t>
                </a:r>
                <a:endParaRPr lang="en-GB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3419871" y="4437112"/>
                <a:ext cx="1274542" cy="4175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500ft</a:t>
                </a:r>
                <a:endParaRPr lang="en-GB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52" name="TextBox 51"/>
            <p:cNvSpPr txBox="1"/>
            <p:nvPr/>
          </p:nvSpPr>
          <p:spPr>
            <a:xfrm>
              <a:off x="3540485" y="4725144"/>
              <a:ext cx="2255651" cy="4175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solidFill>
                    <a:schemeClr val="accent1">
                      <a:lumMod val="50000"/>
                    </a:schemeClr>
                  </a:solidFill>
                </a:rPr>
                <a:t>(TA=Ta+6)</a:t>
              </a:r>
              <a:endParaRPr lang="en-GB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6012161" y="5517234"/>
            <a:ext cx="3024337" cy="1356444"/>
            <a:chOff x="5242235" y="5185995"/>
            <a:chExt cx="4070675" cy="1249892"/>
          </a:xfrm>
        </p:grpSpPr>
        <p:pic>
          <p:nvPicPr>
            <p:cNvPr id="74" name="Picture 5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726838" y="5517755"/>
              <a:ext cx="991721" cy="3613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2" name="Picture 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8388424" y="5488125"/>
              <a:ext cx="924486" cy="3613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63" name="Group 62"/>
            <p:cNvGrpSpPr/>
            <p:nvPr/>
          </p:nvGrpSpPr>
          <p:grpSpPr>
            <a:xfrm>
              <a:off x="6084168" y="5777884"/>
              <a:ext cx="3168352" cy="658003"/>
              <a:chOff x="1763688" y="4077072"/>
              <a:chExt cx="4464496" cy="745736"/>
            </a:xfrm>
          </p:grpSpPr>
          <p:cxnSp>
            <p:nvCxnSpPr>
              <p:cNvPr id="64" name="Straight Arrow Connector 63"/>
              <p:cNvCxnSpPr/>
              <p:nvPr/>
            </p:nvCxnSpPr>
            <p:spPr>
              <a:xfrm>
                <a:off x="2195736" y="4221088"/>
                <a:ext cx="3528392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Oval 64"/>
              <p:cNvSpPr/>
              <p:nvPr/>
            </p:nvSpPr>
            <p:spPr>
              <a:xfrm>
                <a:off x="1907704" y="4077072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5796136" y="4077072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1763688" y="4221088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X</a:t>
                </a:r>
                <a:endParaRPr lang="en-GB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5724128" y="4221088"/>
                <a:ext cx="5040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Y</a:t>
                </a:r>
                <a:endParaRPr lang="en-GB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3419872" y="4437112"/>
                <a:ext cx="1527704" cy="3856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500 </a:t>
                </a:r>
                <a:r>
                  <a:rPr lang="en-GB" b="1" dirty="0" err="1" smtClean="0">
                    <a:solidFill>
                      <a:schemeClr val="accent1">
                        <a:lumMod val="50000"/>
                      </a:schemeClr>
                    </a:solidFill>
                  </a:rPr>
                  <a:t>ft</a:t>
                </a:r>
                <a:endParaRPr lang="en-GB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73" name="TextBox 72"/>
            <p:cNvSpPr txBox="1"/>
            <p:nvPr/>
          </p:nvSpPr>
          <p:spPr>
            <a:xfrm>
              <a:off x="5242235" y="5185995"/>
              <a:ext cx="1971841" cy="340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solidFill>
                    <a:schemeClr val="accent1">
                      <a:lumMod val="50000"/>
                    </a:schemeClr>
                  </a:solidFill>
                </a:rPr>
                <a:t>(TA=Ta+12)</a:t>
              </a:r>
              <a:endParaRPr lang="en-GB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4355976" y="2204864"/>
            <a:ext cx="1872208" cy="1368152"/>
            <a:chOff x="4355976" y="2204864"/>
            <a:chExt cx="1872208" cy="1368152"/>
          </a:xfrm>
        </p:grpSpPr>
        <p:sp>
          <p:nvSpPr>
            <p:cNvPr id="59" name="Left Brace 58"/>
            <p:cNvSpPr/>
            <p:nvPr/>
          </p:nvSpPr>
          <p:spPr>
            <a:xfrm>
              <a:off x="6012160" y="2204864"/>
              <a:ext cx="216024" cy="1368152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0" name="Straight Arrow Connector 59"/>
            <p:cNvCxnSpPr/>
            <p:nvPr/>
          </p:nvCxnSpPr>
          <p:spPr>
            <a:xfrm flipH="1">
              <a:off x="4355976" y="2852936"/>
              <a:ext cx="165618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/>
          <p:cNvGrpSpPr/>
          <p:nvPr/>
        </p:nvGrpSpPr>
        <p:grpSpPr>
          <a:xfrm>
            <a:off x="4283968" y="3789040"/>
            <a:ext cx="1872208" cy="1368152"/>
            <a:chOff x="4355976" y="2204864"/>
            <a:chExt cx="1872208" cy="1368152"/>
          </a:xfrm>
        </p:grpSpPr>
        <p:sp>
          <p:nvSpPr>
            <p:cNvPr id="70" name="Left Brace 69"/>
            <p:cNvSpPr/>
            <p:nvPr/>
          </p:nvSpPr>
          <p:spPr>
            <a:xfrm>
              <a:off x="6012160" y="2204864"/>
              <a:ext cx="216024" cy="1368152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71" name="Straight Arrow Connector 70"/>
            <p:cNvCxnSpPr/>
            <p:nvPr/>
          </p:nvCxnSpPr>
          <p:spPr>
            <a:xfrm flipH="1">
              <a:off x="4355976" y="2852936"/>
              <a:ext cx="165618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882909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0"/>
            <a:ext cx="7812000" cy="612000"/>
          </a:xfrm>
        </p:spPr>
        <p:txBody>
          <a:bodyPr>
            <a:normAutofit/>
          </a:bodyPr>
          <a:lstStyle/>
          <a:p>
            <a:r>
              <a:rPr lang="en-GB" sz="3100" b="1" dirty="0" smtClean="0">
                <a:solidFill>
                  <a:srgbClr val="C00000"/>
                </a:solidFill>
              </a:rPr>
              <a:t>Traffic Characteristics: Examples</a:t>
            </a:r>
            <a:endParaRPr lang="en-GB" sz="3100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79512" y="404664"/>
            <a:ext cx="8496944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Solution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lang="en-GB" altLang="en-US" sz="12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lang="en-GB" alt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To find the flow, headway time should be found</a:t>
            </a:r>
            <a:endParaRPr lang="en-GB" altLang="en-US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lvl="0" eaLnBrk="0" hangingPunct="0"/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7730760"/>
              </p:ext>
            </p:extLst>
          </p:nvPr>
        </p:nvGraphicFramePr>
        <p:xfrm>
          <a:off x="251520" y="1916832"/>
          <a:ext cx="4068000" cy="4206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2000"/>
                <a:gridCol w="1548000"/>
                <a:gridCol w="1548000"/>
              </a:tblGrid>
              <a:tr h="492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8640" algn="r"/>
                        </a:tabLst>
                      </a:pPr>
                      <a:r>
                        <a:rPr lang="en-GB" sz="2000" dirty="0">
                          <a:effectLst/>
                        </a:rPr>
                        <a:t>Vehicle	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Point X (sec)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Headway- time (sec)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A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Ta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B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Ta+3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 smtClean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B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Ta+3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C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Ta+6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 smtClean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C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Ta+6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6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D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Ta+12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6228184" y="1484784"/>
            <a:ext cx="2664296" cy="1216811"/>
            <a:chOff x="1817668" y="3911454"/>
            <a:chExt cx="4842564" cy="1581854"/>
          </a:xfrm>
        </p:grpSpPr>
        <p:pic>
          <p:nvPicPr>
            <p:cNvPr id="21" name="Picture 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817" t="69638"/>
            <a:stretch/>
          </p:blipFill>
          <p:spPr bwMode="auto">
            <a:xfrm>
              <a:off x="2051720" y="4365104"/>
              <a:ext cx="958850" cy="373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2" name="Group 21"/>
            <p:cNvGrpSpPr/>
            <p:nvPr/>
          </p:nvGrpSpPr>
          <p:grpSpPr>
            <a:xfrm>
              <a:off x="2195736" y="4653136"/>
              <a:ext cx="4464496" cy="840172"/>
              <a:chOff x="1763688" y="4077072"/>
              <a:chExt cx="4464496" cy="840172"/>
            </a:xfrm>
          </p:grpSpPr>
          <p:cxnSp>
            <p:nvCxnSpPr>
              <p:cNvPr id="23" name="Straight Arrow Connector 22"/>
              <p:cNvCxnSpPr/>
              <p:nvPr/>
            </p:nvCxnSpPr>
            <p:spPr>
              <a:xfrm>
                <a:off x="2195736" y="4221088"/>
                <a:ext cx="3528392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Oval 23"/>
              <p:cNvSpPr/>
              <p:nvPr/>
            </p:nvSpPr>
            <p:spPr>
              <a:xfrm>
                <a:off x="1907704" y="4077072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5796136" y="4077072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1763688" y="4221089"/>
                <a:ext cx="432047" cy="4801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X</a:t>
                </a:r>
                <a:endParaRPr lang="en-GB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5724128" y="4221089"/>
                <a:ext cx="504056" cy="4801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Y</a:t>
                </a:r>
                <a:endParaRPr lang="en-GB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3419870" y="4437112"/>
                <a:ext cx="1368631" cy="4801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500ft</a:t>
                </a:r>
                <a:endParaRPr lang="en-GB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1817668" y="3911454"/>
              <a:ext cx="2094082" cy="4801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solidFill>
                    <a:schemeClr val="accent1">
                      <a:lumMod val="50000"/>
                    </a:schemeClr>
                  </a:solidFill>
                </a:rPr>
                <a:t>(TA=Ta)</a:t>
              </a:r>
              <a:endParaRPr lang="en-GB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6012160" y="2996952"/>
            <a:ext cx="2880320" cy="1224631"/>
            <a:chOff x="4384036" y="3861049"/>
            <a:chExt cx="4759964" cy="1516208"/>
          </a:xfrm>
        </p:grpSpPr>
        <p:pic>
          <p:nvPicPr>
            <p:cNvPr id="33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860032" y="4259498"/>
              <a:ext cx="982589" cy="3704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4" name="Group 33"/>
            <p:cNvGrpSpPr/>
            <p:nvPr/>
          </p:nvGrpSpPr>
          <p:grpSpPr>
            <a:xfrm>
              <a:off x="5148064" y="4581128"/>
              <a:ext cx="3995936" cy="796129"/>
              <a:chOff x="1763688" y="4077072"/>
              <a:chExt cx="4464496" cy="845887"/>
            </a:xfrm>
          </p:grpSpPr>
          <p:cxnSp>
            <p:nvCxnSpPr>
              <p:cNvPr id="35" name="Straight Arrow Connector 34"/>
              <p:cNvCxnSpPr/>
              <p:nvPr/>
            </p:nvCxnSpPr>
            <p:spPr>
              <a:xfrm>
                <a:off x="2195736" y="4221088"/>
                <a:ext cx="3528392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Oval 35"/>
              <p:cNvSpPr/>
              <p:nvPr/>
            </p:nvSpPr>
            <p:spPr>
              <a:xfrm>
                <a:off x="1907704" y="4077072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5796136" y="4077072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1763688" y="4221088"/>
                <a:ext cx="432049" cy="4858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X</a:t>
                </a:r>
                <a:endParaRPr lang="en-GB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5724127" y="4221088"/>
                <a:ext cx="504057" cy="4858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Y</a:t>
                </a:r>
                <a:endParaRPr lang="en-GB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3419873" y="4437112"/>
                <a:ext cx="1478781" cy="4858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500 </a:t>
                </a:r>
                <a:r>
                  <a:rPr lang="en-GB" b="1" dirty="0" err="1" smtClean="0">
                    <a:solidFill>
                      <a:schemeClr val="accent1">
                        <a:lumMod val="50000"/>
                      </a:schemeClr>
                    </a:solidFill>
                  </a:rPr>
                  <a:t>ft</a:t>
                </a:r>
                <a:endParaRPr lang="en-GB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44" name="TextBox 43"/>
            <p:cNvSpPr txBox="1"/>
            <p:nvPr/>
          </p:nvSpPr>
          <p:spPr>
            <a:xfrm>
              <a:off x="4384036" y="3861049"/>
              <a:ext cx="2379982" cy="4572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solidFill>
                    <a:schemeClr val="accent1">
                      <a:lumMod val="50000"/>
                    </a:schemeClr>
                  </a:solidFill>
                </a:rPr>
                <a:t>(TA=Ta+3)</a:t>
              </a:r>
              <a:endParaRPr lang="en-GB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pic>
          <p:nvPicPr>
            <p:cNvPr id="45" name="Picture 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817" t="69638"/>
            <a:stretch/>
          </p:blipFill>
          <p:spPr bwMode="auto">
            <a:xfrm>
              <a:off x="6660232" y="4293097"/>
              <a:ext cx="992693" cy="386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7" name="Group 46"/>
          <p:cNvGrpSpPr/>
          <p:nvPr/>
        </p:nvGrpSpPr>
        <p:grpSpPr>
          <a:xfrm>
            <a:off x="5940152" y="4365101"/>
            <a:ext cx="3096344" cy="1261123"/>
            <a:chOff x="3540485" y="4725144"/>
            <a:chExt cx="5496011" cy="1425618"/>
          </a:xfrm>
        </p:grpSpPr>
        <p:pic>
          <p:nvPicPr>
            <p:cNvPr id="48" name="Picture 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283968" y="5035649"/>
              <a:ext cx="1047750" cy="409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9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372200" y="5085184"/>
              <a:ext cx="1044000" cy="393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0" name="Picture 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817" t="69638"/>
            <a:stretch/>
          </p:blipFill>
          <p:spPr bwMode="auto">
            <a:xfrm>
              <a:off x="7740352" y="5085184"/>
              <a:ext cx="1054735" cy="410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51" name="Group 50"/>
            <p:cNvGrpSpPr/>
            <p:nvPr/>
          </p:nvGrpSpPr>
          <p:grpSpPr>
            <a:xfrm>
              <a:off x="4572000" y="5373216"/>
              <a:ext cx="4464496" cy="777546"/>
              <a:chOff x="1763688" y="4077072"/>
              <a:chExt cx="4464496" cy="777546"/>
            </a:xfrm>
          </p:grpSpPr>
          <p:cxnSp>
            <p:nvCxnSpPr>
              <p:cNvPr id="53" name="Straight Arrow Connector 52"/>
              <p:cNvCxnSpPr/>
              <p:nvPr/>
            </p:nvCxnSpPr>
            <p:spPr>
              <a:xfrm>
                <a:off x="2195736" y="4221088"/>
                <a:ext cx="3528392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Oval 53"/>
              <p:cNvSpPr/>
              <p:nvPr/>
            </p:nvSpPr>
            <p:spPr>
              <a:xfrm>
                <a:off x="1907704" y="4077072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5796136" y="4077072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1763688" y="4221088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X</a:t>
                </a:r>
                <a:endParaRPr lang="en-GB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5724128" y="4221088"/>
                <a:ext cx="5040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Y</a:t>
                </a:r>
                <a:endParaRPr lang="en-GB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3419871" y="4437112"/>
                <a:ext cx="1274542" cy="4175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500ft</a:t>
                </a:r>
                <a:endParaRPr lang="en-GB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52" name="TextBox 51"/>
            <p:cNvSpPr txBox="1"/>
            <p:nvPr/>
          </p:nvSpPr>
          <p:spPr>
            <a:xfrm>
              <a:off x="3540485" y="4725144"/>
              <a:ext cx="2255651" cy="4175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solidFill>
                    <a:schemeClr val="accent1">
                      <a:lumMod val="50000"/>
                    </a:schemeClr>
                  </a:solidFill>
                </a:rPr>
                <a:t>(TA=Ta+6)</a:t>
              </a:r>
              <a:endParaRPr lang="en-GB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6012161" y="5517234"/>
            <a:ext cx="3024337" cy="1356444"/>
            <a:chOff x="5242235" y="5185995"/>
            <a:chExt cx="4070675" cy="1249892"/>
          </a:xfrm>
        </p:grpSpPr>
        <p:pic>
          <p:nvPicPr>
            <p:cNvPr id="74" name="Picture 5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726838" y="5517755"/>
              <a:ext cx="991721" cy="3613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2" name="Picture 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8388424" y="5488125"/>
              <a:ext cx="924486" cy="3613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63" name="Group 62"/>
            <p:cNvGrpSpPr/>
            <p:nvPr/>
          </p:nvGrpSpPr>
          <p:grpSpPr>
            <a:xfrm>
              <a:off x="6084168" y="5777884"/>
              <a:ext cx="3168352" cy="658003"/>
              <a:chOff x="1763688" y="4077072"/>
              <a:chExt cx="4464496" cy="745736"/>
            </a:xfrm>
          </p:grpSpPr>
          <p:cxnSp>
            <p:nvCxnSpPr>
              <p:cNvPr id="64" name="Straight Arrow Connector 63"/>
              <p:cNvCxnSpPr/>
              <p:nvPr/>
            </p:nvCxnSpPr>
            <p:spPr>
              <a:xfrm>
                <a:off x="2195736" y="4221088"/>
                <a:ext cx="3528392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Oval 64"/>
              <p:cNvSpPr/>
              <p:nvPr/>
            </p:nvSpPr>
            <p:spPr>
              <a:xfrm>
                <a:off x="1907704" y="4077072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5796136" y="4077072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1763688" y="4221088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X</a:t>
                </a:r>
                <a:endParaRPr lang="en-GB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5724128" y="4221088"/>
                <a:ext cx="5040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Y</a:t>
                </a:r>
                <a:endParaRPr lang="en-GB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3419872" y="4437112"/>
                <a:ext cx="1527704" cy="3856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500 </a:t>
                </a:r>
                <a:r>
                  <a:rPr lang="en-GB" b="1" dirty="0" err="1" smtClean="0">
                    <a:solidFill>
                      <a:schemeClr val="accent1">
                        <a:lumMod val="50000"/>
                      </a:schemeClr>
                    </a:solidFill>
                  </a:rPr>
                  <a:t>ft</a:t>
                </a:r>
                <a:endParaRPr lang="en-GB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73" name="TextBox 72"/>
            <p:cNvSpPr txBox="1"/>
            <p:nvPr/>
          </p:nvSpPr>
          <p:spPr>
            <a:xfrm>
              <a:off x="5242235" y="5185995"/>
              <a:ext cx="1971841" cy="340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solidFill>
                    <a:schemeClr val="accent1">
                      <a:lumMod val="50000"/>
                    </a:schemeClr>
                  </a:solidFill>
                </a:rPr>
                <a:t>(TA=Ta+12)</a:t>
              </a:r>
              <a:endParaRPr lang="en-GB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4355976" y="2204864"/>
            <a:ext cx="1872208" cy="1368152"/>
            <a:chOff x="4355976" y="2204864"/>
            <a:chExt cx="1872208" cy="1368152"/>
          </a:xfrm>
        </p:grpSpPr>
        <p:sp>
          <p:nvSpPr>
            <p:cNvPr id="59" name="Left Brace 58"/>
            <p:cNvSpPr/>
            <p:nvPr/>
          </p:nvSpPr>
          <p:spPr>
            <a:xfrm>
              <a:off x="6012160" y="2204864"/>
              <a:ext cx="216024" cy="1368152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0" name="Straight Arrow Connector 59"/>
            <p:cNvCxnSpPr/>
            <p:nvPr/>
          </p:nvCxnSpPr>
          <p:spPr>
            <a:xfrm flipH="1">
              <a:off x="4355976" y="2852936"/>
              <a:ext cx="165618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/>
          <p:cNvGrpSpPr/>
          <p:nvPr/>
        </p:nvGrpSpPr>
        <p:grpSpPr>
          <a:xfrm>
            <a:off x="4283968" y="3645024"/>
            <a:ext cx="1872208" cy="1368152"/>
            <a:chOff x="4355976" y="2204864"/>
            <a:chExt cx="1872208" cy="1368152"/>
          </a:xfrm>
        </p:grpSpPr>
        <p:sp>
          <p:nvSpPr>
            <p:cNvPr id="70" name="Left Brace 69"/>
            <p:cNvSpPr/>
            <p:nvPr/>
          </p:nvSpPr>
          <p:spPr>
            <a:xfrm>
              <a:off x="6012160" y="2204864"/>
              <a:ext cx="216024" cy="1368152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71" name="Straight Arrow Connector 70"/>
            <p:cNvCxnSpPr/>
            <p:nvPr/>
          </p:nvCxnSpPr>
          <p:spPr>
            <a:xfrm flipH="1">
              <a:off x="4355976" y="2852936"/>
              <a:ext cx="165618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/>
          <p:cNvGrpSpPr/>
          <p:nvPr/>
        </p:nvGrpSpPr>
        <p:grpSpPr>
          <a:xfrm>
            <a:off x="4283968" y="5085184"/>
            <a:ext cx="1872208" cy="1368152"/>
            <a:chOff x="4355976" y="2204864"/>
            <a:chExt cx="1872208" cy="1368152"/>
          </a:xfrm>
        </p:grpSpPr>
        <p:sp>
          <p:nvSpPr>
            <p:cNvPr id="77" name="Left Brace 76"/>
            <p:cNvSpPr/>
            <p:nvPr/>
          </p:nvSpPr>
          <p:spPr>
            <a:xfrm>
              <a:off x="6012160" y="2204864"/>
              <a:ext cx="216024" cy="1368152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78" name="Straight Arrow Connector 77"/>
            <p:cNvCxnSpPr/>
            <p:nvPr/>
          </p:nvCxnSpPr>
          <p:spPr>
            <a:xfrm flipH="1">
              <a:off x="4355976" y="2852936"/>
              <a:ext cx="165618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840607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0"/>
            <a:ext cx="7812000" cy="612000"/>
          </a:xfrm>
        </p:spPr>
        <p:txBody>
          <a:bodyPr>
            <a:normAutofit/>
          </a:bodyPr>
          <a:lstStyle/>
          <a:p>
            <a:r>
              <a:rPr lang="en-GB" sz="3100" b="1" dirty="0" smtClean="0">
                <a:solidFill>
                  <a:srgbClr val="C00000"/>
                </a:solidFill>
              </a:rPr>
              <a:t>Traffic Characteristics: Examples</a:t>
            </a:r>
            <a:endParaRPr lang="en-GB" sz="3100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23528" y="692696"/>
            <a:ext cx="8496944" cy="7663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Solution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lang="en-GB" altLang="en-US" sz="12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lang="en-GB" alt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To find the flow, headway time should be found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lang="en-GB" altLang="en-US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en-GB" alt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</a:t>
            </a:r>
          </a:p>
          <a:p>
            <a:r>
              <a:rPr lang="en-GB" altLang="en-US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GB" alt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Average 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headway=12/3=4                     </a:t>
            </a:r>
          </a:p>
          <a:p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                         Min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headway=3   </a:t>
            </a:r>
          </a:p>
          <a:p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  <a:p>
            <a:pPr algn="r"/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Flow at point X= 3600/4=900 </a:t>
            </a:r>
            <a:r>
              <a:rPr lang="en-GB" sz="2400" dirty="0" err="1" smtClean="0">
                <a:solidFill>
                  <a:schemeClr val="accent1">
                    <a:lumMod val="50000"/>
                  </a:schemeClr>
                </a:solidFill>
              </a:rPr>
              <a:t>vph</a:t>
            </a:r>
            <a:endParaRPr lang="en-GB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r"/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  <a:p>
            <a:pPr algn="r"/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Max. flow= 3600/3=1200 </a:t>
            </a:r>
            <a:r>
              <a:rPr lang="en-GB" sz="2400" dirty="0" err="1" smtClean="0">
                <a:solidFill>
                  <a:schemeClr val="accent1">
                    <a:lumMod val="50000"/>
                  </a:schemeClr>
                </a:solidFill>
              </a:rPr>
              <a:t>vph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                        </a:t>
            </a:r>
            <a:endParaRPr lang="en-GB" altLang="en-US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lvl="0" eaLnBrk="0" hangingPunct="0"/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9320072"/>
              </p:ext>
            </p:extLst>
          </p:nvPr>
        </p:nvGraphicFramePr>
        <p:xfrm>
          <a:off x="251520" y="1916832"/>
          <a:ext cx="3744415" cy="4206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6104"/>
                <a:gridCol w="1383445"/>
                <a:gridCol w="1424866"/>
              </a:tblGrid>
              <a:tr h="492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8640" algn="r"/>
                        </a:tabLst>
                      </a:pPr>
                      <a:r>
                        <a:rPr lang="en-GB" sz="2000" dirty="0">
                          <a:effectLst/>
                        </a:rPr>
                        <a:t>Vehicle	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Point X (sec)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Headway- time (sec)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A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Ta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B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Ta+3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 smtClean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B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Ta+3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C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Ta+6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 smtClean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C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Ta+6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6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D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Ta+12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44153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52704"/>
            <a:ext cx="7812000" cy="612000"/>
          </a:xfrm>
        </p:spPr>
        <p:txBody>
          <a:bodyPr>
            <a:normAutofit/>
          </a:bodyPr>
          <a:lstStyle/>
          <a:p>
            <a:r>
              <a:rPr lang="en-GB" sz="3100" b="1" dirty="0" smtClean="0">
                <a:solidFill>
                  <a:srgbClr val="C00000"/>
                </a:solidFill>
              </a:rPr>
              <a:t>Traffic Characteristics: Examples</a:t>
            </a:r>
            <a:endParaRPr lang="en-GB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268760"/>
            <a:ext cx="777240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i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7" t="69638"/>
          <a:stretch/>
        </p:blipFill>
        <p:spPr bwMode="auto">
          <a:xfrm>
            <a:off x="2244998" y="4365104"/>
            <a:ext cx="958850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23528" y="764704"/>
            <a:ext cx="849694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Solution 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195736" y="4005064"/>
            <a:ext cx="4464496" cy="1872208"/>
            <a:chOff x="1763688" y="3429000"/>
            <a:chExt cx="4464496" cy="1872208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2195736" y="4221088"/>
              <a:ext cx="352839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1907704" y="4077072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/>
            <p:cNvSpPr/>
            <p:nvPr/>
          </p:nvSpPr>
          <p:spPr>
            <a:xfrm>
              <a:off x="5796136" y="4077072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763688" y="3429000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X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724128" y="3429000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Y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1834312" y="4852144"/>
              <a:ext cx="4316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017812" y="4293096"/>
              <a:ext cx="0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5914752" y="4221088"/>
              <a:ext cx="0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3419872" y="4437112"/>
              <a:ext cx="10081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500 m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5180259"/>
              </p:ext>
            </p:extLst>
          </p:nvPr>
        </p:nvGraphicFramePr>
        <p:xfrm>
          <a:off x="1763688" y="1340768"/>
          <a:ext cx="5331534" cy="2103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5070"/>
                <a:gridCol w="2232248"/>
                <a:gridCol w="1944216"/>
              </a:tblGrid>
              <a:tr h="2929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8640" algn="r"/>
                        </a:tabLst>
                      </a:pPr>
                      <a:r>
                        <a:rPr lang="en-GB" sz="2400" dirty="0">
                          <a:effectLst/>
                        </a:rPr>
                        <a:t>Vehicle	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Point X (sec)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Point Y (sec)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A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Ta+7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B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Ta+3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Ta+9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C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Ta+6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Ta+12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D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Ta+12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Ta+22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23528" y="4581128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</a:rPr>
              <a:t>Vehicle A</a:t>
            </a:r>
            <a:endParaRPr lang="en-GB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611560" y="1826171"/>
            <a:ext cx="1150809" cy="1580356"/>
            <a:chOff x="611560" y="1826171"/>
            <a:chExt cx="1150809" cy="1580356"/>
          </a:xfrm>
        </p:grpSpPr>
        <p:pic>
          <p:nvPicPr>
            <p:cNvPr id="27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11560" y="2996952"/>
              <a:ext cx="1123950" cy="409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Picture 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43930" y="2564904"/>
              <a:ext cx="1047750" cy="409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" name="Picture 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817" t="69638"/>
            <a:stretch/>
          </p:blipFill>
          <p:spPr bwMode="auto">
            <a:xfrm>
              <a:off x="707634" y="1826171"/>
              <a:ext cx="1054735" cy="410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11560" y="2132856"/>
              <a:ext cx="1044000" cy="393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98278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52704"/>
            <a:ext cx="7812000" cy="612000"/>
          </a:xfrm>
        </p:spPr>
        <p:txBody>
          <a:bodyPr>
            <a:normAutofit/>
          </a:bodyPr>
          <a:lstStyle/>
          <a:p>
            <a:r>
              <a:rPr lang="en-GB" sz="3100" b="1" dirty="0" smtClean="0">
                <a:solidFill>
                  <a:srgbClr val="C00000"/>
                </a:solidFill>
              </a:rPr>
              <a:t>Traffic Characteristics: Examples</a:t>
            </a:r>
            <a:endParaRPr lang="en-GB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268760"/>
            <a:ext cx="777240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i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7" t="69638"/>
          <a:stretch/>
        </p:blipFill>
        <p:spPr bwMode="auto">
          <a:xfrm>
            <a:off x="2317006" y="4365104"/>
            <a:ext cx="958850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23528" y="764704"/>
            <a:ext cx="849694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Solution 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195736" y="4005064"/>
            <a:ext cx="4464496" cy="1872208"/>
            <a:chOff x="1763688" y="3429000"/>
            <a:chExt cx="4464496" cy="1872208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2195736" y="4221088"/>
              <a:ext cx="352839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1907704" y="4077072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/>
            <p:cNvSpPr/>
            <p:nvPr/>
          </p:nvSpPr>
          <p:spPr>
            <a:xfrm>
              <a:off x="5796136" y="4077072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763688" y="3429000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X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724128" y="3429000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Y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1834312" y="4852144"/>
              <a:ext cx="4316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017812" y="4293096"/>
              <a:ext cx="0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5914752" y="4221088"/>
              <a:ext cx="0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3419872" y="4437112"/>
              <a:ext cx="10081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500 m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5967989"/>
              </p:ext>
            </p:extLst>
          </p:nvPr>
        </p:nvGraphicFramePr>
        <p:xfrm>
          <a:off x="1763688" y="1340768"/>
          <a:ext cx="5331534" cy="2103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5070"/>
                <a:gridCol w="2232248"/>
                <a:gridCol w="1944216"/>
              </a:tblGrid>
              <a:tr h="2929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8640" algn="r"/>
                        </a:tabLst>
                      </a:pPr>
                      <a:r>
                        <a:rPr lang="en-GB" sz="2400" dirty="0">
                          <a:effectLst/>
                        </a:rPr>
                        <a:t>Vehicle	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Point X (sec)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Point Y (sec)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A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Ta+7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B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Ta+3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Ta+9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C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Ta+6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Ta+12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D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Ta+12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Ta+22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23528" y="4581128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</a:rPr>
              <a:t>Vehicle A</a:t>
            </a:r>
            <a:endParaRPr lang="en-GB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611560" y="1826171"/>
            <a:ext cx="1150809" cy="1580356"/>
            <a:chOff x="611560" y="1826171"/>
            <a:chExt cx="1150809" cy="1580356"/>
          </a:xfrm>
        </p:grpSpPr>
        <p:pic>
          <p:nvPicPr>
            <p:cNvPr id="26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11560" y="2996952"/>
              <a:ext cx="1123950" cy="409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" name="Picture 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43930" y="2564904"/>
              <a:ext cx="1047750" cy="409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Picture 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817" t="69638"/>
            <a:stretch/>
          </p:blipFill>
          <p:spPr bwMode="auto">
            <a:xfrm>
              <a:off x="707634" y="1826171"/>
              <a:ext cx="1054735" cy="410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11560" y="2132856"/>
              <a:ext cx="1044000" cy="393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8069501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52704"/>
            <a:ext cx="7812000" cy="612000"/>
          </a:xfrm>
        </p:spPr>
        <p:txBody>
          <a:bodyPr>
            <a:normAutofit/>
          </a:bodyPr>
          <a:lstStyle/>
          <a:p>
            <a:r>
              <a:rPr lang="en-GB" sz="3100" b="1" dirty="0" smtClean="0">
                <a:solidFill>
                  <a:srgbClr val="C00000"/>
                </a:solidFill>
              </a:rPr>
              <a:t>Traffic Characteristics: Examples</a:t>
            </a:r>
            <a:endParaRPr lang="en-GB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268760"/>
            <a:ext cx="777240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i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7" t="69638"/>
          <a:stretch/>
        </p:blipFill>
        <p:spPr bwMode="auto">
          <a:xfrm>
            <a:off x="2389014" y="4365104"/>
            <a:ext cx="958850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23528" y="764704"/>
            <a:ext cx="849694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Solution 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195736" y="4005064"/>
            <a:ext cx="4464496" cy="1872208"/>
            <a:chOff x="1763688" y="3429000"/>
            <a:chExt cx="4464496" cy="1872208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2195736" y="4221088"/>
              <a:ext cx="352839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1907704" y="4077072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/>
            <p:cNvSpPr/>
            <p:nvPr/>
          </p:nvSpPr>
          <p:spPr>
            <a:xfrm>
              <a:off x="5796136" y="4077072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763688" y="3429000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X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724128" y="3429000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Y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1834312" y="4852144"/>
              <a:ext cx="4316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017812" y="4293096"/>
              <a:ext cx="0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5914752" y="4221088"/>
              <a:ext cx="0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3419872" y="4437112"/>
              <a:ext cx="10081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500 m</a:t>
              </a:r>
              <a:endParaRPr lang="en-GB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6966852"/>
              </p:ext>
            </p:extLst>
          </p:nvPr>
        </p:nvGraphicFramePr>
        <p:xfrm>
          <a:off x="1763688" y="1340768"/>
          <a:ext cx="5331534" cy="2103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5070"/>
                <a:gridCol w="2232248"/>
                <a:gridCol w="1944216"/>
              </a:tblGrid>
              <a:tr h="2929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8640" algn="r"/>
                        </a:tabLst>
                      </a:pPr>
                      <a:r>
                        <a:rPr lang="en-GB" sz="2400" dirty="0">
                          <a:effectLst/>
                        </a:rPr>
                        <a:t>Vehicle	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Point X (sec)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Point Y (sec)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A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Ta+7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B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Ta+3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Ta+9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C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Ta+6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Ta+12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D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Ta+12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Ta+22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23528" y="4581128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</a:rPr>
              <a:t>Vehicle A</a:t>
            </a:r>
            <a:endParaRPr lang="en-GB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611560" y="1826171"/>
            <a:ext cx="1150809" cy="1580356"/>
            <a:chOff x="611560" y="1826171"/>
            <a:chExt cx="1150809" cy="1580356"/>
          </a:xfrm>
        </p:grpSpPr>
        <p:pic>
          <p:nvPicPr>
            <p:cNvPr id="26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11560" y="2996952"/>
              <a:ext cx="1123950" cy="409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" name="Picture 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43930" y="2564904"/>
              <a:ext cx="1047750" cy="409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Picture 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817" t="69638"/>
            <a:stretch/>
          </p:blipFill>
          <p:spPr bwMode="auto">
            <a:xfrm>
              <a:off x="707634" y="1826171"/>
              <a:ext cx="1054735" cy="410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11560" y="2132856"/>
              <a:ext cx="1044000" cy="393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268131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4|28.3|1.5|1|2.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12.5|2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9.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4.1|8.3|9.4|6.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0.7|0.6|0.6|0.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0.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1|8.9|3.8|20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7|11.4|1|10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1|1|2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2|47.6|15.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23.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829</TotalTime>
  <Words>2766</Words>
  <Application>Microsoft Office PowerPoint</Application>
  <PresentationFormat>On-screen Show (4:3)</PresentationFormat>
  <Paragraphs>1653</Paragraphs>
  <Slides>65</Slides>
  <Notes>63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66" baseType="lpstr">
      <vt:lpstr>Equity</vt:lpstr>
      <vt:lpstr>Transportation Engineering </vt:lpstr>
      <vt:lpstr>Traffic Characteristics: Examples</vt:lpstr>
      <vt:lpstr>Traffic Characteristics: Examples</vt:lpstr>
      <vt:lpstr>Traffic Characteristics: Examples</vt:lpstr>
      <vt:lpstr>Traffic Characteristics: Examples</vt:lpstr>
      <vt:lpstr>Traffic Characteristics: Examples</vt:lpstr>
      <vt:lpstr>Traffic Characteristics: Examples</vt:lpstr>
      <vt:lpstr>Traffic Characteristics: Examples</vt:lpstr>
      <vt:lpstr>Traffic Characteristics: Examples</vt:lpstr>
      <vt:lpstr>Traffic Characteristics: Examples</vt:lpstr>
      <vt:lpstr>Traffic Characteristics: Examples</vt:lpstr>
      <vt:lpstr>Traffic Characteristics: Examples</vt:lpstr>
      <vt:lpstr>Traffic Characteristics: Examples</vt:lpstr>
      <vt:lpstr>Traffic Characteristics: Examples</vt:lpstr>
      <vt:lpstr>Traffic Characteristics: Examples</vt:lpstr>
      <vt:lpstr>Traffic Characteristics: Examples</vt:lpstr>
      <vt:lpstr>Traffic Characteristics: Examples</vt:lpstr>
      <vt:lpstr>Traffic Characteristics: Examples</vt:lpstr>
      <vt:lpstr>Traffic Characteristics: Examples</vt:lpstr>
      <vt:lpstr>Traffic Characteristics: Examples</vt:lpstr>
      <vt:lpstr>Traffic Characteristics: Examples</vt:lpstr>
      <vt:lpstr>Traffic Characteristics: Examples</vt:lpstr>
      <vt:lpstr>Traffic Characteristics: Examples</vt:lpstr>
      <vt:lpstr>Traffic Characteristics: Examples</vt:lpstr>
      <vt:lpstr>Traffic Characteristics: Examples</vt:lpstr>
      <vt:lpstr>Traffic Characteristics: Examples</vt:lpstr>
      <vt:lpstr>Traffic Characteristics: Examples</vt:lpstr>
      <vt:lpstr>Traffic Characteristics: Examples</vt:lpstr>
      <vt:lpstr>Traffic Characteristics: Examples</vt:lpstr>
      <vt:lpstr>Traffic Characteristics: Examples</vt:lpstr>
      <vt:lpstr>Traffic Characteristics: Examples</vt:lpstr>
      <vt:lpstr>Traffic Characteristics: Examples</vt:lpstr>
      <vt:lpstr>Traffic Characteristics: Examples</vt:lpstr>
      <vt:lpstr>Traffic Characteristics: Examples</vt:lpstr>
      <vt:lpstr>Traffic Characteristics: Examples</vt:lpstr>
      <vt:lpstr>Traffic Characteristics: Examples</vt:lpstr>
      <vt:lpstr>Traffic Characteristics: Examples</vt:lpstr>
      <vt:lpstr>Traffic Characteristics: Examples</vt:lpstr>
      <vt:lpstr>Traffic Characteristics: Examples</vt:lpstr>
      <vt:lpstr>Traffic Characteristics: Examples</vt:lpstr>
      <vt:lpstr>Traffic Characteristics: Examples</vt:lpstr>
      <vt:lpstr>Traffic Characteristics: Examples</vt:lpstr>
      <vt:lpstr>Transportation Engineering </vt:lpstr>
      <vt:lpstr>Traffic Characteristics: Examples</vt:lpstr>
      <vt:lpstr>Traffic Characteristics: Examples</vt:lpstr>
      <vt:lpstr>Traffic Characteristics: Examples</vt:lpstr>
      <vt:lpstr>Traffic Characteristics: Examples</vt:lpstr>
      <vt:lpstr>Traffic Characteristics: Examples</vt:lpstr>
      <vt:lpstr>Traffic Characteristics: Examples</vt:lpstr>
      <vt:lpstr>Traffic Characteristics: Examples</vt:lpstr>
      <vt:lpstr>Traffic Characteristics: Examples</vt:lpstr>
      <vt:lpstr>Traffic Characteristics: Examples</vt:lpstr>
      <vt:lpstr>Traffic Characteristics: Examples</vt:lpstr>
      <vt:lpstr>Traffic Characteristics: Examples</vt:lpstr>
      <vt:lpstr>Traffic Characteristics: Examples</vt:lpstr>
      <vt:lpstr>Traffic Characteristics: Examples</vt:lpstr>
      <vt:lpstr>Traffic Characteristics: Examples</vt:lpstr>
      <vt:lpstr>Traffic Characteristics: Examples</vt:lpstr>
      <vt:lpstr>Traffic Characteristics: Examples</vt:lpstr>
      <vt:lpstr>Traffic Characteristics: Examples</vt:lpstr>
      <vt:lpstr>Traffic Characteristics: Examples</vt:lpstr>
      <vt:lpstr>Traffic Characteristics: Examples</vt:lpstr>
      <vt:lpstr>Traffic Characteristics: Examples</vt:lpstr>
      <vt:lpstr>Traffic Characteristics: Examples</vt:lpstr>
      <vt:lpstr>Traffic Characteristics: Examples</vt:lpstr>
    </vt:vector>
  </TitlesOfParts>
  <Company>University of Birmingham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Transportation Engineering</dc:title>
  <dc:creator>Abeer Jameel</dc:creator>
  <cp:lastModifiedBy>Abeer Jameel</cp:lastModifiedBy>
  <cp:revision>91</cp:revision>
  <dcterms:created xsi:type="dcterms:W3CDTF">2020-03-08T10:14:32Z</dcterms:created>
  <dcterms:modified xsi:type="dcterms:W3CDTF">2020-03-29T00:50:26Z</dcterms:modified>
</cp:coreProperties>
</file>