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7" r:id="rId3"/>
    <p:sldId id="258" r:id="rId4"/>
    <p:sldId id="259" r:id="rId5"/>
    <p:sldId id="260"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p:scale>
          <a:sx n="75" d="100"/>
          <a:sy n="75" d="100"/>
        </p:scale>
        <p:origin x="5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D458C0-2C71-47D3-A968-71075A6C9D6B}" type="datetimeFigureOut">
              <a:rPr lang="en-GB" smtClean="0"/>
              <a:t>29/03/2020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F22EC-0696-4BD5-A561-6F47BBA44819}" type="slidenum">
              <a:rPr lang="en-GB" smtClean="0"/>
              <a:t>‹#›</a:t>
            </a:fld>
            <a:endParaRPr lang="en-GB"/>
          </a:p>
        </p:txBody>
      </p:sp>
    </p:spTree>
    <p:extLst>
      <p:ext uri="{BB962C8B-B14F-4D97-AF65-F5344CB8AC3E}">
        <p14:creationId xmlns:p14="http://schemas.microsoft.com/office/powerpoint/2010/main" val="262959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EF22EC-0696-4BD5-A561-6F47BBA44819}" type="slidenum">
              <a:rPr lang="en-GB" smtClean="0"/>
              <a:t>2</a:t>
            </a:fld>
            <a:endParaRPr lang="en-GB"/>
          </a:p>
        </p:txBody>
      </p:sp>
    </p:spTree>
    <p:extLst>
      <p:ext uri="{BB962C8B-B14F-4D97-AF65-F5344CB8AC3E}">
        <p14:creationId xmlns:p14="http://schemas.microsoft.com/office/powerpoint/2010/main" val="13414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9EF22EC-0696-4BD5-A561-6F47BBA44819}" type="slidenum">
              <a:rPr lang="en-GB" smtClean="0"/>
              <a:t>24</a:t>
            </a:fld>
            <a:endParaRPr lang="en-GB"/>
          </a:p>
        </p:txBody>
      </p:sp>
    </p:spTree>
    <p:extLst>
      <p:ext uri="{BB962C8B-B14F-4D97-AF65-F5344CB8AC3E}">
        <p14:creationId xmlns:p14="http://schemas.microsoft.com/office/powerpoint/2010/main" val="2660682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D9C376-B9E4-41CC-B4F3-E9603D83A865}" type="datetime1">
              <a:rPr lang="en-GB" smtClean="0"/>
              <a:t>29/03/2020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3856661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93A729-8A9D-4446-943C-C698125BD53F}" type="datetime1">
              <a:rPr lang="en-GB" smtClean="0"/>
              <a:t>29/03/2020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2643723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9D3235D-51F6-48CC-B00B-665679C3D5C2}" type="datetime1">
              <a:rPr lang="en-GB" smtClean="0"/>
              <a:t>29/03/2020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113201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07CD50-813C-4917-828F-991D805ECEF9}" type="datetime1">
              <a:rPr lang="en-GB" smtClean="0"/>
              <a:t>29/03/2020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150335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D0413-3CD9-4249-88AF-2E0452B0E919}" type="datetime1">
              <a:rPr lang="en-GB" smtClean="0"/>
              <a:t>29/03/2020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2011408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E19AC8-A0C6-4427-8DA0-25B27873EC97}" type="datetime1">
              <a:rPr lang="en-GB" smtClean="0"/>
              <a:t>29/03/2020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283905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676303-CF2E-4C45-8F2B-B4AB2065ECB0}" type="datetime1">
              <a:rPr lang="en-GB" smtClean="0"/>
              <a:t>29/03/2020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305682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B0C0D3-EC84-432B-9911-B7941DB126DA}" type="datetime1">
              <a:rPr lang="en-GB" smtClean="0"/>
              <a:t>29/03/2020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185010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A2004-F11A-4B17-B9CF-9FE519C41D89}" type="datetime1">
              <a:rPr lang="en-GB" smtClean="0"/>
              <a:t>29/03/2020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332108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9DEBB-0E08-4201-8F5F-8DD938FAF2BA}" type="datetime1">
              <a:rPr lang="en-GB" smtClean="0"/>
              <a:t>29/03/2020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13669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C2814C-92B9-4EA2-AEB2-9DAEE2021EE0}" type="datetime1">
              <a:rPr lang="en-GB" smtClean="0"/>
              <a:t>29/03/2020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F9DED6-DF58-4236-9588-EB6D898A3760}" type="slidenum">
              <a:rPr lang="en-GB" smtClean="0"/>
              <a:t>‹#›</a:t>
            </a:fld>
            <a:endParaRPr lang="en-GB"/>
          </a:p>
        </p:txBody>
      </p:sp>
    </p:spTree>
    <p:extLst>
      <p:ext uri="{BB962C8B-B14F-4D97-AF65-F5344CB8AC3E}">
        <p14:creationId xmlns:p14="http://schemas.microsoft.com/office/powerpoint/2010/main" val="1418237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86CFB9-225F-4BF2-8088-B10BC7C22853}" type="datetime1">
              <a:rPr lang="en-GB" smtClean="0"/>
              <a:t>29/03/2020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9DED6-DF58-4236-9588-EB6D898A3760}" type="slidenum">
              <a:rPr lang="en-GB" smtClean="0"/>
              <a:t>‹#›</a:t>
            </a:fld>
            <a:endParaRPr lang="en-GB"/>
          </a:p>
        </p:txBody>
      </p:sp>
    </p:spTree>
    <p:extLst>
      <p:ext uri="{BB962C8B-B14F-4D97-AF65-F5344CB8AC3E}">
        <p14:creationId xmlns:p14="http://schemas.microsoft.com/office/powerpoint/2010/main" val="408128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36747"/>
          </a:xfrm>
          <a:noFill/>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en-GB" dirty="0">
                <a:ln w="0"/>
                <a:solidFill>
                  <a:schemeClr val="tx1"/>
                </a:solidFill>
                <a:effectLst>
                  <a:outerShdw blurRad="38100" dist="19050" dir="2700000" algn="tl" rotWithShape="0">
                    <a:schemeClr val="dk1">
                      <a:alpha val="40000"/>
                    </a:schemeClr>
                  </a:outerShdw>
                </a:effectLst>
                <a:latin typeface="Baskerville Old Face" panose="02020602080505020303" pitchFamily="18" charset="0"/>
              </a:rPr>
              <a:t>Unique Properties of Nanomaterials</a:t>
            </a:r>
          </a:p>
        </p:txBody>
      </p:sp>
      <p:sp>
        <p:nvSpPr>
          <p:cNvPr id="3" name="Subtitle 2"/>
          <p:cNvSpPr>
            <a:spLocks noGrp="1"/>
          </p:cNvSpPr>
          <p:nvPr>
            <p:ph type="subTitle" idx="1"/>
          </p:nvPr>
        </p:nvSpPr>
        <p:spPr/>
        <p:txBody>
          <a:bodyPr/>
          <a:lstStyle/>
          <a:p>
            <a:r>
              <a:rPr lang="en-GB" i="1" dirty="0" smtClean="0">
                <a:latin typeface="Baskerville Old Face" panose="02020602080505020303" pitchFamily="18" charset="0"/>
              </a:rPr>
              <a:t>Assistant Professor </a:t>
            </a:r>
          </a:p>
          <a:p>
            <a:r>
              <a:rPr lang="en-GB" sz="3200" dirty="0" smtClean="0">
                <a:latin typeface="Baskerville Old Face" panose="02020602080505020303" pitchFamily="18" charset="0"/>
              </a:rPr>
              <a:t>Dr. Raouf Mahmood </a:t>
            </a:r>
            <a:endParaRPr lang="en-GB" sz="3200" dirty="0">
              <a:latin typeface="Baskerville Old Face" panose="02020602080505020303" pitchFamily="18" charset="0"/>
            </a:endParaRPr>
          </a:p>
        </p:txBody>
      </p:sp>
      <p:sp>
        <p:nvSpPr>
          <p:cNvPr id="4" name="Slide Number Placeholder 3"/>
          <p:cNvSpPr>
            <a:spLocks noGrp="1"/>
          </p:cNvSpPr>
          <p:nvPr>
            <p:ph type="sldNum" sz="quarter" idx="12"/>
          </p:nvPr>
        </p:nvSpPr>
        <p:spPr/>
        <p:txBody>
          <a:bodyPr/>
          <a:lstStyle/>
          <a:p>
            <a:fld id="{DEF9DED6-DF58-4236-9588-EB6D898A3760}" type="slidenum">
              <a:rPr lang="en-GB" smtClean="0"/>
              <a:t>1</a:t>
            </a:fld>
            <a:endParaRPr lang="en-GB"/>
          </a:p>
        </p:txBody>
      </p:sp>
    </p:spTree>
    <p:extLst>
      <p:ext uri="{BB962C8B-B14F-4D97-AF65-F5344CB8AC3E}">
        <p14:creationId xmlns:p14="http://schemas.microsoft.com/office/powerpoint/2010/main" val="2002633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Dislocations</a:t>
            </a:r>
            <a:endParaRPr lang="en-GB" dirty="0"/>
          </a:p>
        </p:txBody>
      </p:sp>
      <p:sp>
        <p:nvSpPr>
          <p:cNvPr id="3" name="Content Placeholder 2"/>
          <p:cNvSpPr>
            <a:spLocks noGrp="1"/>
          </p:cNvSpPr>
          <p:nvPr>
            <p:ph idx="1"/>
          </p:nvPr>
        </p:nvSpPr>
        <p:spPr>
          <a:xfrm>
            <a:off x="838200" y="1825624"/>
            <a:ext cx="10515600" cy="4843189"/>
          </a:xfrm>
        </p:spPr>
        <p:txBody>
          <a:bodyPr>
            <a:normAutofit/>
          </a:bodyPr>
          <a:lstStyle/>
          <a:p>
            <a:pPr marL="0" indent="0" algn="just">
              <a:buNone/>
            </a:pPr>
            <a:r>
              <a:rPr lang="en-GB" dirty="0" smtClean="0">
                <a:latin typeface="Times New Roman" panose="02020603050405020304" pitchFamily="18" charset="0"/>
                <a:cs typeface="Times New Roman" panose="02020603050405020304" pitchFamily="18" charset="0"/>
              </a:rPr>
              <a:t>Missing </a:t>
            </a:r>
            <a:r>
              <a:rPr lang="en-GB" dirty="0">
                <a:latin typeface="Times New Roman" panose="02020603050405020304" pitchFamily="18" charset="0"/>
                <a:cs typeface="Times New Roman" panose="02020603050405020304" pitchFamily="18" charset="0"/>
              </a:rPr>
              <a:t>rows of atoms in a crystal are regions of high energy and stress due to disruption of the atomic bonds in the plane. This provides a heavy force for dislocations to be done at surfaces or grain boundaries to minimize the strain energy of the crystal.</a:t>
            </a:r>
          </a:p>
          <a:p>
            <a:pPr marL="0" indent="0" algn="just">
              <a:buNone/>
            </a:pPr>
            <a:r>
              <a:rPr lang="en-GB" dirty="0">
                <a:latin typeface="Times New Roman" panose="02020603050405020304" pitchFamily="18" charset="0"/>
                <a:cs typeface="Times New Roman" panose="02020603050405020304" pitchFamily="18" charset="0"/>
              </a:rPr>
              <a:t>In effect, this may be treated as equivalent to an </a:t>
            </a:r>
            <a:r>
              <a:rPr lang="en-GB" u="sng" dirty="0">
                <a:latin typeface="Times New Roman" panose="02020603050405020304" pitchFamily="18" charset="0"/>
                <a:cs typeface="Times New Roman" panose="02020603050405020304" pitchFamily="18" charset="0"/>
              </a:rPr>
              <a:t>attractive force </a:t>
            </a:r>
            <a:r>
              <a:rPr lang="en-GB" dirty="0">
                <a:latin typeface="Times New Roman" panose="02020603050405020304" pitchFamily="18" charset="0"/>
                <a:cs typeface="Times New Roman" panose="02020603050405020304" pitchFamily="18" charset="0"/>
              </a:rPr>
              <a:t>applied by the surface on dislocations in the crystal. This </a:t>
            </a:r>
            <a:r>
              <a:rPr lang="en-GB" u="sng" dirty="0">
                <a:latin typeface="Times New Roman" panose="02020603050405020304" pitchFamily="18" charset="0"/>
                <a:cs typeface="Times New Roman" panose="02020603050405020304" pitchFamily="18" charset="0"/>
              </a:rPr>
              <a:t>force is inversely proportional to the distance of separation </a:t>
            </a:r>
            <a:r>
              <a:rPr lang="en-GB" dirty="0">
                <a:latin typeface="Times New Roman" panose="02020603050405020304" pitchFamily="18" charset="0"/>
                <a:cs typeface="Times New Roman" panose="02020603050405020304" pitchFamily="18" charset="0"/>
              </a:rPr>
              <a:t>and hence becomes negligible for dislocations farther than a critical distance. However, for dislocations close to the surface or grain boundary, the attractive force can be large enough to result in applying the dislocations. Hence, for a small distance from the surface and grain boundaries, one would not expect to find any dislocations</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924800" y="23359"/>
            <a:ext cx="4267200" cy="1802265"/>
          </a:xfrm>
          <a:prstGeom prst="rect">
            <a:avLst/>
          </a:prstGeom>
        </p:spPr>
      </p:pic>
      <p:sp>
        <p:nvSpPr>
          <p:cNvPr id="5" name="Slide Number Placeholder 4"/>
          <p:cNvSpPr>
            <a:spLocks noGrp="1"/>
          </p:cNvSpPr>
          <p:nvPr>
            <p:ph type="sldNum" sz="quarter" idx="12"/>
          </p:nvPr>
        </p:nvSpPr>
        <p:spPr/>
        <p:txBody>
          <a:bodyPr/>
          <a:lstStyle/>
          <a:p>
            <a:fld id="{DEF9DED6-DF58-4236-9588-EB6D898A3760}" type="slidenum">
              <a:rPr lang="en-GB" smtClean="0"/>
              <a:t>10</a:t>
            </a:fld>
            <a:endParaRPr lang="en-GB"/>
          </a:p>
        </p:txBody>
      </p:sp>
    </p:spTree>
    <p:extLst>
      <p:ext uri="{BB962C8B-B14F-4D97-AF65-F5344CB8AC3E}">
        <p14:creationId xmlns:p14="http://schemas.microsoft.com/office/powerpoint/2010/main" val="397763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Dislocations</a:t>
            </a:r>
            <a:endParaRPr lang="en-GB" dirty="0"/>
          </a:p>
        </p:txBody>
      </p:sp>
      <p:sp>
        <p:nvSpPr>
          <p:cNvPr id="3" name="Content Placeholder 2"/>
          <p:cNvSpPr>
            <a:spLocks noGrp="1"/>
          </p:cNvSpPr>
          <p:nvPr>
            <p:ph idx="1"/>
          </p:nvPr>
        </p:nvSpPr>
        <p:spPr/>
        <p:txBody>
          <a:bodyPr>
            <a:normAutofit/>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Dislocations </a:t>
            </a:r>
            <a:r>
              <a:rPr lang="en-GB" dirty="0">
                <a:latin typeface="Times New Roman" panose="02020603050405020304" pitchFamily="18" charset="0"/>
                <a:cs typeface="Times New Roman" panose="02020603050405020304" pitchFamily="18" charset="0"/>
              </a:rPr>
              <a:t>are, in general, stable in conventional microcrystalline materials, though not thermodynamically stable defects. However</a:t>
            </a:r>
            <a:r>
              <a:rPr lang="en-GB" u="sng" dirty="0">
                <a:latin typeface="Times New Roman" panose="02020603050405020304" pitchFamily="18" charset="0"/>
                <a:cs typeface="Times New Roman" panose="02020603050405020304" pitchFamily="18" charset="0"/>
              </a:rPr>
              <a:t>, when the magnitude of the critical distance becomes comparable with that of the grain size, as in nanomaterials, the stability of dislocations is </a:t>
            </a:r>
            <a:r>
              <a:rPr lang="en-GB" u="sng" dirty="0" smtClean="0">
                <a:latin typeface="Times New Roman" panose="02020603050405020304" pitchFamily="18" charset="0"/>
                <a:cs typeface="Times New Roman" panose="02020603050405020304" pitchFamily="18" charset="0"/>
              </a:rPr>
              <a:t>changed </a:t>
            </a:r>
            <a:r>
              <a:rPr lang="en-GB" u="sng" dirty="0">
                <a:latin typeface="Times New Roman" panose="02020603050405020304" pitchFamily="18" charset="0"/>
                <a:cs typeface="Times New Roman" panose="02020603050405020304" pitchFamily="18" charset="0"/>
              </a:rPr>
              <a:t>significantly.  </a:t>
            </a:r>
            <a:endParaRPr lang="ar-IQ" u="sng" dirty="0" smtClean="0">
              <a:latin typeface="Times New Roman" panose="02020603050405020304" pitchFamily="18" charset="0"/>
              <a:cs typeface="Times New Roman" panose="02020603050405020304" pitchFamily="18" charset="0"/>
            </a:endParaRPr>
          </a:p>
          <a:p>
            <a:pPr marL="0" indent="0" algn="just">
              <a:buNone/>
            </a:pPr>
            <a:endParaRPr lang="en-GB" u="sng"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2" name="Slide Number Placeholder 1"/>
          <p:cNvSpPr>
            <a:spLocks noGrp="1"/>
          </p:cNvSpPr>
          <p:nvPr>
            <p:ph type="sldNum" sz="quarter" idx="12"/>
          </p:nvPr>
        </p:nvSpPr>
        <p:spPr/>
        <p:txBody>
          <a:bodyPr/>
          <a:lstStyle/>
          <a:p>
            <a:fld id="{DEF9DED6-DF58-4236-9588-EB6D898A3760}" type="slidenum">
              <a:rPr lang="en-GB" smtClean="0"/>
              <a:t>11</a:t>
            </a:fld>
            <a:endParaRPr lang="en-GB"/>
          </a:p>
        </p:txBody>
      </p:sp>
    </p:spTree>
    <p:extLst>
      <p:ext uri="{BB962C8B-B14F-4D97-AF65-F5344CB8AC3E}">
        <p14:creationId xmlns:p14="http://schemas.microsoft.com/office/powerpoint/2010/main" val="1472446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454342"/>
            <a:ext cx="10515600" cy="1325563"/>
          </a:xfrm>
        </p:spPr>
        <p:txBody>
          <a:bodyPr/>
          <a:lstStyle/>
          <a:p>
            <a:pPr algn="ctr"/>
            <a:r>
              <a:rPr lang="en-GB" b="1" dirty="0" smtClean="0">
                <a:latin typeface="Times New Roman" panose="02020603050405020304" pitchFamily="18" charset="0"/>
                <a:cs typeface="Times New Roman" panose="02020603050405020304" pitchFamily="18" charset="0"/>
              </a:rPr>
              <a:t>Dislocations</a:t>
            </a:r>
            <a:endParaRPr lang="en-GB" dirty="0"/>
          </a:p>
        </p:txBody>
      </p:sp>
      <p:sp>
        <p:nvSpPr>
          <p:cNvPr id="3" name="Content Placeholder 2"/>
          <p:cNvSpPr>
            <a:spLocks noGrp="1"/>
          </p:cNvSpPr>
          <p:nvPr>
            <p:ph idx="1"/>
          </p:nvPr>
        </p:nvSpPr>
        <p:spPr>
          <a:xfrm>
            <a:off x="601717" y="1999046"/>
            <a:ext cx="10515600" cy="4351338"/>
          </a:xfrm>
        </p:spPr>
        <p:txBody>
          <a:bodyPr>
            <a:normAutofit lnSpcReduction="10000"/>
          </a:bodyPr>
          <a:lstStyle/>
          <a:p>
            <a:pPr algn="just">
              <a:lnSpc>
                <a:spcPct val="150000"/>
              </a:lnSpc>
            </a:pPr>
            <a:r>
              <a:rPr lang="en-GB" u="sng" dirty="0">
                <a:latin typeface="Times New Roman" panose="02020603050405020304" pitchFamily="18" charset="0"/>
                <a:cs typeface="Times New Roman" panose="02020603050405020304" pitchFamily="18" charset="0"/>
              </a:rPr>
              <a:t>Hence, with decreasing grain size of nanograined materials, dislocation stability is reduced, due to the large grain boundary area. It is well known that dislocation mobility and interactions play a large role in determining the deformation and plastic flow behaviour of conventional crystalline materials. Hence, it is expected that the deformation behaviour of nanocrystalline materials is significantly different from that of conventional microcrystalline materials.</a:t>
            </a:r>
          </a:p>
          <a:p>
            <a:endParaRPr lang="en-GB" dirty="0"/>
          </a:p>
        </p:txBody>
      </p:sp>
      <p:sp>
        <p:nvSpPr>
          <p:cNvPr id="2" name="Slide Number Placeholder 1"/>
          <p:cNvSpPr>
            <a:spLocks noGrp="1"/>
          </p:cNvSpPr>
          <p:nvPr>
            <p:ph type="sldNum" sz="quarter" idx="12"/>
          </p:nvPr>
        </p:nvSpPr>
        <p:spPr/>
        <p:txBody>
          <a:bodyPr/>
          <a:lstStyle/>
          <a:p>
            <a:fld id="{DEF9DED6-DF58-4236-9588-EB6D898A3760}" type="slidenum">
              <a:rPr lang="en-GB" smtClean="0"/>
              <a:t>12</a:t>
            </a:fld>
            <a:endParaRPr lang="en-GB"/>
          </a:p>
        </p:txBody>
      </p:sp>
    </p:spTree>
    <p:extLst>
      <p:ext uri="{BB962C8B-B14F-4D97-AF65-F5344CB8AC3E}">
        <p14:creationId xmlns:p14="http://schemas.microsoft.com/office/powerpoint/2010/main" val="1319675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454342"/>
            <a:ext cx="10515600" cy="1325563"/>
          </a:xfrm>
        </p:spPr>
        <p:txBody>
          <a:bodyPr/>
          <a:lstStyle/>
          <a:p>
            <a:pPr algn="ctr"/>
            <a:r>
              <a:rPr lang="en-GB" b="1" dirty="0" smtClean="0">
                <a:latin typeface="Times New Roman" panose="02020603050405020304" pitchFamily="18" charset="0"/>
                <a:cs typeface="Times New Roman" panose="02020603050405020304" pitchFamily="18" charset="0"/>
              </a:rPr>
              <a:t>Dislocations</a:t>
            </a:r>
            <a:endParaRPr lang="en-GB" dirty="0"/>
          </a:p>
        </p:txBody>
      </p:sp>
      <p:sp>
        <p:nvSpPr>
          <p:cNvPr id="3" name="Content Placeholder 2"/>
          <p:cNvSpPr>
            <a:spLocks noGrp="1"/>
          </p:cNvSpPr>
          <p:nvPr>
            <p:ph idx="1"/>
          </p:nvPr>
        </p:nvSpPr>
        <p:spPr/>
        <p:txBody>
          <a:bodyPr>
            <a:normAutofit/>
          </a:bodyPr>
          <a:lstStyle/>
          <a:p>
            <a:pPr marL="0" indent="0" algn="just">
              <a:lnSpc>
                <a:spcPct val="150000"/>
              </a:lnSpc>
              <a:buNone/>
            </a:pPr>
            <a:r>
              <a:rPr lang="en-GB" dirty="0">
                <a:latin typeface="Times New Roman" panose="02020603050405020304" pitchFamily="18" charset="0"/>
                <a:cs typeface="Times New Roman" panose="02020603050405020304" pitchFamily="18" charset="0"/>
              </a:rPr>
              <a:t>The typical dislocation density in annealed (hardened) crystalline materials is about </a:t>
            </a:r>
            <a:r>
              <a:rPr lang="en-GB" dirty="0" smtClean="0">
                <a:latin typeface="Times New Roman" panose="02020603050405020304" pitchFamily="18" charset="0"/>
                <a:cs typeface="Times New Roman" panose="02020603050405020304" pitchFamily="18" charset="0"/>
              </a:rPr>
              <a:t>10</a:t>
            </a:r>
            <a:r>
              <a:rPr lang="en-GB" dirty="0">
                <a:latin typeface="Times New Roman" panose="02020603050405020304" pitchFamily="18" charset="0"/>
                <a:cs typeface="Times New Roman" panose="02020603050405020304" pitchFamily="18" charset="0"/>
              </a:rPr>
              <a:t>¹º/</a:t>
            </a:r>
            <a:r>
              <a:rPr lang="en-GB" dirty="0" smtClean="0">
                <a:latin typeface="Times New Roman" panose="02020603050405020304" pitchFamily="18" charset="0"/>
                <a:cs typeface="Times New Roman" panose="02020603050405020304" pitchFamily="18" charset="0"/>
              </a:rPr>
              <a:t>cm</a:t>
            </a:r>
            <a:r>
              <a:rPr lang="en-GB" dirty="0">
                <a:latin typeface="Times New Roman" panose="02020603050405020304" pitchFamily="18" charset="0"/>
                <a:cs typeface="Times New Roman" panose="02020603050405020304" pitchFamily="18" charset="0"/>
              </a:rPr>
              <a:t>. As the grain size is reduced to about 10 nm, the dislocation density can reduce by 2–3 orders or more and finally, below a critical grain size, dislocations are no longer stable, i.e., there will be no dislocations in the nanocrystalline materials below the critical grain </a:t>
            </a:r>
            <a:r>
              <a:rPr lang="en-GB" dirty="0" smtClean="0">
                <a:latin typeface="Times New Roman" panose="02020603050405020304" pitchFamily="18" charset="0"/>
                <a:cs typeface="Times New Roman" panose="02020603050405020304" pitchFamily="18" charset="0"/>
              </a:rPr>
              <a:t>size.</a:t>
            </a:r>
            <a:endParaRPr lang="en-GB"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DEF9DED6-DF58-4236-9588-EB6D898A3760}" type="slidenum">
              <a:rPr lang="en-GB" smtClean="0"/>
              <a:t>13</a:t>
            </a:fld>
            <a:endParaRPr lang="en-GB"/>
          </a:p>
        </p:txBody>
      </p:sp>
    </p:spTree>
    <p:extLst>
      <p:ext uri="{BB962C8B-B14F-4D97-AF65-F5344CB8AC3E}">
        <p14:creationId xmlns:p14="http://schemas.microsoft.com/office/powerpoint/2010/main" val="2143985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454342"/>
            <a:ext cx="10515600" cy="1325563"/>
          </a:xfrm>
        </p:spPr>
        <p:txBody>
          <a:bodyPr/>
          <a:lstStyle/>
          <a:p>
            <a:pPr algn="ctr"/>
            <a:r>
              <a:rPr lang="en-GB" b="1" dirty="0" smtClean="0">
                <a:latin typeface="Times New Roman" panose="02020603050405020304" pitchFamily="18" charset="0"/>
                <a:cs typeface="Times New Roman" panose="02020603050405020304" pitchFamily="18" charset="0"/>
              </a:rPr>
              <a:t>Dislocations</a:t>
            </a:r>
            <a:endParaRPr lang="en-GB" dirty="0"/>
          </a:p>
        </p:txBody>
      </p:sp>
      <p:sp>
        <p:nvSpPr>
          <p:cNvPr id="3" name="Content Placeholder 2"/>
          <p:cNvSpPr>
            <a:spLocks noGrp="1"/>
          </p:cNvSpPr>
          <p:nvPr>
            <p:ph idx="1"/>
          </p:nvPr>
        </p:nvSpPr>
        <p:spPr/>
        <p:txBody>
          <a:bodyPr>
            <a:normAutofit lnSpcReduction="10000"/>
          </a:bodyPr>
          <a:lstStyle/>
          <a:p>
            <a:pPr marL="0" indent="0" algn="just">
              <a:lnSpc>
                <a:spcPct val="150000"/>
              </a:lnSpc>
              <a:buNone/>
            </a:pPr>
            <a:r>
              <a:rPr lang="en-GB" dirty="0" smtClean="0"/>
              <a:t> </a:t>
            </a:r>
            <a:r>
              <a:rPr lang="en-GB" dirty="0">
                <a:latin typeface="Times New Roman" panose="02020603050405020304" pitchFamily="18" charset="0"/>
                <a:cs typeface="Times New Roman" panose="02020603050405020304" pitchFamily="18" charset="0"/>
              </a:rPr>
              <a:t>In contrast to whiskers (single crystals without dislocations), nanomaterials have a large number of grain boundaries as defects. Hence, the plastic deformation behaviour of the material cannot be governed by dislocation mechanisms. This can result in significantly different mechanical properties in nanomaterials below the critical sizes. The effect of decreasing dislocation density on the deformation mechanism is an area of significant scientific curiosity.</a:t>
            </a:r>
          </a:p>
          <a:p>
            <a:pPr marL="0" indent="0" algn="just">
              <a:lnSpc>
                <a:spcPct val="150000"/>
              </a:lnSpc>
              <a:buNone/>
            </a:pPr>
            <a:endParaRPr lang="en-GB" dirty="0">
              <a:latin typeface="Times New Roman" panose="02020603050405020304" pitchFamily="18" charset="0"/>
              <a:cs typeface="Times New Roman" panose="02020603050405020304" pitchFamily="18" charset="0"/>
            </a:endParaRPr>
          </a:p>
          <a:p>
            <a:pPr marL="0" indent="0">
              <a:buNone/>
            </a:pPr>
            <a:endParaRPr lang="en-GB" dirty="0"/>
          </a:p>
        </p:txBody>
      </p:sp>
      <p:sp>
        <p:nvSpPr>
          <p:cNvPr id="2" name="Slide Number Placeholder 1"/>
          <p:cNvSpPr>
            <a:spLocks noGrp="1"/>
          </p:cNvSpPr>
          <p:nvPr>
            <p:ph type="sldNum" sz="quarter" idx="12"/>
          </p:nvPr>
        </p:nvSpPr>
        <p:spPr/>
        <p:txBody>
          <a:bodyPr/>
          <a:lstStyle/>
          <a:p>
            <a:fld id="{DEF9DED6-DF58-4236-9588-EB6D898A3760}" type="slidenum">
              <a:rPr lang="en-GB" smtClean="0"/>
              <a:t>14</a:t>
            </a:fld>
            <a:endParaRPr lang="en-GB"/>
          </a:p>
        </p:txBody>
      </p:sp>
    </p:spTree>
    <p:extLst>
      <p:ext uri="{BB962C8B-B14F-4D97-AF65-F5344CB8AC3E}">
        <p14:creationId xmlns:p14="http://schemas.microsoft.com/office/powerpoint/2010/main" val="4922146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latin typeface="Times New Roman" panose="02020603050405020304" pitchFamily="18" charset="0"/>
                <a:cs typeface="Times New Roman" panose="02020603050405020304" pitchFamily="18" charset="0"/>
              </a:rPr>
              <a:t>Twins, stacking faults and voids</a:t>
            </a:r>
          </a:p>
        </p:txBody>
      </p:sp>
      <p:sp>
        <p:nvSpPr>
          <p:cNvPr id="3" name="Content Placeholder 2"/>
          <p:cNvSpPr>
            <a:spLocks noGrp="1"/>
          </p:cNvSpPr>
          <p:nvPr>
            <p:ph idx="1"/>
          </p:nvPr>
        </p:nvSpPr>
        <p:spPr/>
        <p:txBody>
          <a:bodyPr>
            <a:noAutofit/>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planar </a:t>
            </a:r>
            <a:r>
              <a:rPr lang="en-GB" dirty="0">
                <a:latin typeface="Times New Roman" panose="02020603050405020304" pitchFamily="18" charset="0"/>
                <a:cs typeface="Times New Roman" panose="02020603050405020304" pitchFamily="18" charset="0"/>
              </a:rPr>
              <a:t>defects are often observed, even after annealing, in many faceted nanomaterials, including </a:t>
            </a:r>
            <a:r>
              <a:rPr lang="en-GB" dirty="0" smtClean="0">
                <a:latin typeface="Times New Roman" panose="02020603050405020304" pitchFamily="18" charset="0"/>
                <a:cs typeface="Times New Roman" panose="02020603050405020304" pitchFamily="18" charset="0"/>
              </a:rPr>
              <a:t>nano </a:t>
            </a:r>
            <a:r>
              <a:rPr lang="en-GB" dirty="0">
                <a:latin typeface="Times New Roman" panose="02020603050405020304" pitchFamily="18" charset="0"/>
                <a:cs typeface="Times New Roman" panose="02020603050405020304" pitchFamily="18" charset="0"/>
              </a:rPr>
              <a:t>rods and nanowires. These planar defects include twins and stacking faults (intrinsic or extrinsic), and are usually neglected by most analytical models. </a:t>
            </a:r>
          </a:p>
        </p:txBody>
      </p:sp>
      <p:pic>
        <p:nvPicPr>
          <p:cNvPr id="5" name="Picture 4"/>
          <p:cNvPicPr>
            <a:picLocks noChangeAspect="1"/>
          </p:cNvPicPr>
          <p:nvPr/>
        </p:nvPicPr>
        <p:blipFill>
          <a:blip r:embed="rId2"/>
          <a:stretch>
            <a:fillRect/>
          </a:stretch>
        </p:blipFill>
        <p:spPr>
          <a:xfrm>
            <a:off x="7141029" y="4722699"/>
            <a:ext cx="3762829" cy="1842407"/>
          </a:xfrm>
          <a:prstGeom prst="rect">
            <a:avLst/>
          </a:prstGeom>
        </p:spPr>
      </p:pic>
      <p:pic>
        <p:nvPicPr>
          <p:cNvPr id="6" name="Picture 5"/>
          <p:cNvPicPr>
            <a:picLocks noChangeAspect="1"/>
          </p:cNvPicPr>
          <p:nvPr/>
        </p:nvPicPr>
        <p:blipFill>
          <a:blip r:embed="rId3"/>
          <a:stretch>
            <a:fillRect/>
          </a:stretch>
        </p:blipFill>
        <p:spPr>
          <a:xfrm>
            <a:off x="1130280" y="4722699"/>
            <a:ext cx="3949720" cy="1842407"/>
          </a:xfrm>
          <a:prstGeom prst="rect">
            <a:avLst/>
          </a:prstGeom>
        </p:spPr>
      </p:pic>
      <p:sp>
        <p:nvSpPr>
          <p:cNvPr id="4" name="Slide Number Placeholder 3"/>
          <p:cNvSpPr>
            <a:spLocks noGrp="1"/>
          </p:cNvSpPr>
          <p:nvPr>
            <p:ph type="sldNum" sz="quarter" idx="12"/>
          </p:nvPr>
        </p:nvSpPr>
        <p:spPr/>
        <p:txBody>
          <a:bodyPr/>
          <a:lstStyle/>
          <a:p>
            <a:fld id="{DEF9DED6-DF58-4236-9588-EB6D898A3760}" type="slidenum">
              <a:rPr lang="en-GB" smtClean="0"/>
              <a:t>15</a:t>
            </a:fld>
            <a:endParaRPr lang="en-GB"/>
          </a:p>
        </p:txBody>
      </p:sp>
    </p:spTree>
    <p:extLst>
      <p:ext uri="{BB962C8B-B14F-4D97-AF65-F5344CB8AC3E}">
        <p14:creationId xmlns:p14="http://schemas.microsoft.com/office/powerpoint/2010/main" val="381478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lnSpc>
                <a:spcPct val="150000"/>
              </a:lnSpc>
              <a:buNone/>
            </a:pPr>
            <a:r>
              <a:rPr lang="en-GB" sz="2400" dirty="0">
                <a:latin typeface="Times New Roman" panose="02020603050405020304" pitchFamily="18" charset="0"/>
                <a:cs typeface="Times New Roman" panose="02020603050405020304" pitchFamily="18" charset="0"/>
              </a:rPr>
              <a:t>For example, many bulk metals have the face-centred cubic structure, but nanocrystals and nanorods of the same material often exhibit various structural modifications such as single or multiple symmetric twinning, as well as five-fold cyclic twinning, resulting in decahedral and truncated decahedral nanostructures below critical </a:t>
            </a:r>
            <a:r>
              <a:rPr lang="en-GB" sz="2400" dirty="0" smtClean="0">
                <a:latin typeface="Times New Roman" panose="02020603050405020304" pitchFamily="18" charset="0"/>
                <a:cs typeface="Times New Roman" panose="02020603050405020304" pitchFamily="18" charset="0"/>
              </a:rPr>
              <a:t>sides.</a:t>
            </a:r>
            <a:endParaRPr lang="en-GB" sz="2400" dirty="0">
              <a:latin typeface="Times New Roman" panose="02020603050405020304" pitchFamily="18" charset="0"/>
              <a:cs typeface="Times New Roman" panose="02020603050405020304" pitchFamily="18" charset="0"/>
            </a:endParaRPr>
          </a:p>
          <a:p>
            <a:pPr marL="0" indent="0">
              <a:buNone/>
            </a:pPr>
            <a:endParaRPr lang="en-GB" dirty="0"/>
          </a:p>
        </p:txBody>
      </p:sp>
      <p:pic>
        <p:nvPicPr>
          <p:cNvPr id="5" name="Picture 4"/>
          <p:cNvPicPr>
            <a:picLocks noChangeAspect="1"/>
          </p:cNvPicPr>
          <p:nvPr/>
        </p:nvPicPr>
        <p:blipFill>
          <a:blip r:embed="rId2"/>
          <a:stretch>
            <a:fillRect/>
          </a:stretch>
        </p:blipFill>
        <p:spPr>
          <a:xfrm>
            <a:off x="8761312" y="4302885"/>
            <a:ext cx="2154061" cy="1620164"/>
          </a:xfrm>
          <a:prstGeom prst="rect">
            <a:avLst/>
          </a:prstGeom>
        </p:spPr>
      </p:pic>
      <p:pic>
        <p:nvPicPr>
          <p:cNvPr id="6" name="Picture 5"/>
          <p:cNvPicPr>
            <a:picLocks noChangeAspect="1"/>
          </p:cNvPicPr>
          <p:nvPr/>
        </p:nvPicPr>
        <p:blipFill>
          <a:blip r:embed="rId3"/>
          <a:stretch>
            <a:fillRect/>
          </a:stretch>
        </p:blipFill>
        <p:spPr>
          <a:xfrm>
            <a:off x="5003638" y="4805321"/>
            <a:ext cx="2592487" cy="1403690"/>
          </a:xfrm>
          <a:prstGeom prst="rect">
            <a:avLst/>
          </a:prstGeom>
        </p:spPr>
      </p:pic>
      <p:pic>
        <p:nvPicPr>
          <p:cNvPr id="7" name="Picture 6"/>
          <p:cNvPicPr>
            <a:picLocks noChangeAspect="1"/>
          </p:cNvPicPr>
          <p:nvPr/>
        </p:nvPicPr>
        <p:blipFill>
          <a:blip r:embed="rId4"/>
          <a:stretch>
            <a:fillRect/>
          </a:stretch>
        </p:blipFill>
        <p:spPr>
          <a:xfrm>
            <a:off x="1541565" y="4672083"/>
            <a:ext cx="2296886" cy="1639817"/>
          </a:xfrm>
          <a:prstGeom prst="rect">
            <a:avLst/>
          </a:prstGeom>
        </p:spPr>
      </p:pic>
      <p:sp>
        <p:nvSpPr>
          <p:cNvPr id="8"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Twins, stacking faults and voids</a:t>
            </a:r>
          </a:p>
        </p:txBody>
      </p:sp>
      <p:sp>
        <p:nvSpPr>
          <p:cNvPr id="4" name="Slide Number Placeholder 3"/>
          <p:cNvSpPr>
            <a:spLocks noGrp="1"/>
          </p:cNvSpPr>
          <p:nvPr>
            <p:ph type="sldNum" sz="quarter" idx="12"/>
          </p:nvPr>
        </p:nvSpPr>
        <p:spPr/>
        <p:txBody>
          <a:bodyPr/>
          <a:lstStyle/>
          <a:p>
            <a:fld id="{DEF9DED6-DF58-4236-9588-EB6D898A3760}" type="slidenum">
              <a:rPr lang="en-GB" smtClean="0"/>
              <a:t>16</a:t>
            </a:fld>
            <a:endParaRPr lang="en-GB"/>
          </a:p>
        </p:txBody>
      </p:sp>
    </p:spTree>
    <p:extLst>
      <p:ext uri="{BB962C8B-B14F-4D97-AF65-F5344CB8AC3E}">
        <p14:creationId xmlns:p14="http://schemas.microsoft.com/office/powerpoint/2010/main" val="528141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lnSpc>
                <a:spcPct val="150000"/>
              </a:lnSpc>
              <a:buNone/>
            </a:pPr>
            <a:r>
              <a:rPr lang="en-GB" u="sng" dirty="0">
                <a:latin typeface="Times New Roman" panose="02020603050405020304" pitchFamily="18" charset="0"/>
                <a:cs typeface="Times New Roman" panose="02020603050405020304" pitchFamily="18" charset="0"/>
              </a:rPr>
              <a:t>Twins are generally observed in crystals subjected to deformation under high strain rate or at low temperatures.</a:t>
            </a:r>
            <a:r>
              <a:rPr lang="en-GB" dirty="0">
                <a:latin typeface="Times New Roman" panose="02020603050405020304" pitchFamily="18" charset="0"/>
                <a:cs typeface="Times New Roman" panose="02020603050405020304" pitchFamily="18" charset="0"/>
              </a:rPr>
              <a:t> During crystallization of liquid metal, it is expected that volume misfit strains can be easily accommodated in the liquid phase, and hence one does not </a:t>
            </a:r>
            <a:r>
              <a:rPr lang="en-GB" dirty="0" smtClean="0">
                <a:latin typeface="Times New Roman" panose="02020603050405020304" pitchFamily="18" charset="0"/>
                <a:cs typeface="Times New Roman" panose="02020603050405020304" pitchFamily="18" charset="0"/>
              </a:rPr>
              <a:t>expect </a:t>
            </a:r>
            <a:r>
              <a:rPr lang="en-GB" dirty="0">
                <a:latin typeface="Times New Roman" panose="02020603050405020304" pitchFamily="18" charset="0"/>
                <a:cs typeface="Times New Roman" panose="02020603050405020304" pitchFamily="18" charset="0"/>
              </a:rPr>
              <a:t>the formation of twins in the nucleating crystals. </a:t>
            </a:r>
            <a:endParaRPr lang="en-GB"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Twins, stacking faults and voids</a:t>
            </a:r>
          </a:p>
        </p:txBody>
      </p:sp>
      <p:pic>
        <p:nvPicPr>
          <p:cNvPr id="5" name="Picture 4"/>
          <p:cNvPicPr>
            <a:picLocks noChangeAspect="1"/>
          </p:cNvPicPr>
          <p:nvPr/>
        </p:nvPicPr>
        <p:blipFill>
          <a:blip r:embed="rId2"/>
          <a:stretch>
            <a:fillRect/>
          </a:stretch>
        </p:blipFill>
        <p:spPr>
          <a:xfrm>
            <a:off x="1281112" y="4935070"/>
            <a:ext cx="9629775" cy="1516996"/>
          </a:xfrm>
          <a:prstGeom prst="rect">
            <a:avLst/>
          </a:prstGeom>
        </p:spPr>
      </p:pic>
      <p:sp>
        <p:nvSpPr>
          <p:cNvPr id="6" name="Slide Number Placeholder 5"/>
          <p:cNvSpPr>
            <a:spLocks noGrp="1"/>
          </p:cNvSpPr>
          <p:nvPr>
            <p:ph type="sldNum" sz="quarter" idx="12"/>
          </p:nvPr>
        </p:nvSpPr>
        <p:spPr/>
        <p:txBody>
          <a:bodyPr/>
          <a:lstStyle/>
          <a:p>
            <a:fld id="{DEF9DED6-DF58-4236-9588-EB6D898A3760}" type="slidenum">
              <a:rPr lang="en-GB" smtClean="0"/>
              <a:t>17</a:t>
            </a:fld>
            <a:endParaRPr lang="en-GB"/>
          </a:p>
        </p:txBody>
      </p:sp>
    </p:spTree>
    <p:extLst>
      <p:ext uri="{BB962C8B-B14F-4D97-AF65-F5344CB8AC3E}">
        <p14:creationId xmlns:p14="http://schemas.microsoft.com/office/powerpoint/2010/main" val="2622916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73543"/>
            <a:ext cx="10515600" cy="4351338"/>
          </a:xfrm>
        </p:spPr>
        <p:txBody>
          <a:bodyPr/>
          <a:lstStyle/>
          <a:p>
            <a:pPr marL="0" indent="0" algn="just">
              <a:buNone/>
            </a:pPr>
            <a:r>
              <a:rPr lang="en-GB" u="sng" dirty="0">
                <a:latin typeface="Times New Roman" panose="02020603050405020304" pitchFamily="18" charset="0"/>
                <a:cs typeface="Times New Roman" panose="02020603050405020304" pitchFamily="18" charset="0"/>
              </a:rPr>
              <a:t>Voids in nanocrystallites may be </a:t>
            </a:r>
            <a:r>
              <a:rPr lang="en-GB" u="sng" dirty="0" smtClean="0">
                <a:latin typeface="Times New Roman" panose="02020603050405020304" pitchFamily="18" charset="0"/>
                <a:cs typeface="Times New Roman" panose="02020603050405020304" pitchFamily="18" charset="0"/>
              </a:rPr>
              <a:t>located </a:t>
            </a:r>
            <a:r>
              <a:rPr lang="en-GB" u="sng" dirty="0">
                <a:latin typeface="Times New Roman" panose="02020603050405020304" pitchFamily="18" charset="0"/>
                <a:cs typeface="Times New Roman" panose="02020603050405020304" pitchFamily="18" charset="0"/>
              </a:rPr>
              <a:t>at either </a:t>
            </a:r>
            <a:endParaRPr lang="en-GB" u="sng" dirty="0" smtClean="0">
              <a:latin typeface="Times New Roman" panose="02020603050405020304" pitchFamily="18" charset="0"/>
              <a:cs typeface="Times New Roman" panose="02020603050405020304" pitchFamily="18" charset="0"/>
            </a:endParaRPr>
          </a:p>
          <a:p>
            <a:pPr algn="just"/>
            <a:r>
              <a:rPr lang="en-GB" u="sng" dirty="0" smtClean="0">
                <a:latin typeface="Times New Roman" panose="02020603050405020304" pitchFamily="18" charset="0"/>
                <a:cs typeface="Times New Roman" panose="02020603050405020304" pitchFamily="18" charset="0"/>
              </a:rPr>
              <a:t>Triple </a:t>
            </a:r>
            <a:r>
              <a:rPr lang="en-GB" u="sng" dirty="0">
                <a:latin typeface="Times New Roman" panose="02020603050405020304" pitchFamily="18" charset="0"/>
                <a:cs typeface="Times New Roman" panose="02020603050405020304" pitchFamily="18" charset="0"/>
              </a:rPr>
              <a:t>junctions </a:t>
            </a:r>
            <a:endParaRPr lang="en-GB" u="sng" dirty="0" smtClean="0">
              <a:latin typeface="Times New Roman" panose="02020603050405020304" pitchFamily="18" charset="0"/>
              <a:cs typeface="Times New Roman" panose="02020603050405020304" pitchFamily="18" charset="0"/>
            </a:endParaRPr>
          </a:p>
          <a:p>
            <a:pPr algn="just"/>
            <a:r>
              <a:rPr lang="en-GB" u="sng" dirty="0" smtClean="0">
                <a:latin typeface="Times New Roman" panose="02020603050405020304" pitchFamily="18" charset="0"/>
                <a:cs typeface="Times New Roman" panose="02020603050405020304" pitchFamily="18" charset="0"/>
              </a:rPr>
              <a:t>Large </a:t>
            </a:r>
            <a:r>
              <a:rPr lang="en-GB" u="sng" dirty="0">
                <a:latin typeface="Times New Roman" panose="02020603050405020304" pitchFamily="18" charset="0"/>
                <a:cs typeface="Times New Roman" panose="02020603050405020304" pitchFamily="18" charset="0"/>
              </a:rPr>
              <a:t>porosities </a:t>
            </a:r>
            <a:endParaRPr lang="en-GB" u="sng" dirty="0" smtClean="0">
              <a:latin typeface="Times New Roman" panose="02020603050405020304" pitchFamily="18" charset="0"/>
              <a:cs typeface="Times New Roman" panose="02020603050405020304" pitchFamily="18" charset="0"/>
            </a:endParaRPr>
          </a:p>
          <a:p>
            <a:pPr marL="0" indent="0" algn="just">
              <a:buNone/>
            </a:pPr>
            <a:endParaRPr lang="en-GB" u="sng" dirty="0" smtClean="0">
              <a:latin typeface="Times New Roman" panose="02020603050405020304" pitchFamily="18" charset="0"/>
              <a:cs typeface="Times New Roman" panose="02020603050405020304" pitchFamily="18" charset="0"/>
            </a:endParaRPr>
          </a:p>
          <a:p>
            <a:pPr marL="0" indent="0" algn="just">
              <a:buNone/>
            </a:pPr>
            <a:r>
              <a:rPr lang="en-GB" u="sng" dirty="0" smtClean="0">
                <a:latin typeface="Times New Roman" panose="02020603050405020304" pitchFamily="18" charset="0"/>
                <a:cs typeface="Times New Roman" panose="02020603050405020304" pitchFamily="18" charset="0"/>
              </a:rPr>
              <a:t>Due </a:t>
            </a:r>
            <a:r>
              <a:rPr lang="en-GB" u="sng" dirty="0">
                <a:latin typeface="Times New Roman" panose="02020603050405020304" pitchFamily="18" charset="0"/>
                <a:cs typeface="Times New Roman" panose="02020603050405020304" pitchFamily="18" charset="0"/>
              </a:rPr>
              <a:t>to </a:t>
            </a:r>
            <a:r>
              <a:rPr lang="en-GB" u="sng" dirty="0" smtClean="0">
                <a:latin typeface="Times New Roman" panose="02020603050405020304" pitchFamily="18" charset="0"/>
                <a:cs typeface="Times New Roman" panose="02020603050405020304" pitchFamily="18" charset="0"/>
              </a:rPr>
              <a:t>insufficient </a:t>
            </a:r>
            <a:r>
              <a:rPr lang="en-GB" u="sng" dirty="0">
                <a:latin typeface="Times New Roman" panose="02020603050405020304" pitchFamily="18" charset="0"/>
                <a:cs typeface="Times New Roman" panose="02020603050405020304" pitchFamily="18" charset="0"/>
              </a:rPr>
              <a:t>compaction and sintering of nanocrystallites synthesized from the powder </a:t>
            </a:r>
            <a:r>
              <a:rPr lang="en-GB" u="sng" dirty="0" smtClean="0">
                <a:latin typeface="Times New Roman" panose="02020603050405020304" pitchFamily="18" charset="0"/>
                <a:cs typeface="Times New Roman" panose="02020603050405020304" pitchFamily="18" charset="0"/>
              </a:rPr>
              <a:t>method. </a:t>
            </a:r>
            <a:r>
              <a:rPr lang="en-GB" dirty="0" smtClean="0">
                <a:latin typeface="Times New Roman" panose="02020603050405020304" pitchFamily="18" charset="0"/>
                <a:cs typeface="Times New Roman" panose="02020603050405020304" pitchFamily="18" charset="0"/>
              </a:rPr>
              <a:t>Although </a:t>
            </a:r>
            <a:r>
              <a:rPr lang="en-GB" dirty="0">
                <a:latin typeface="Times New Roman" panose="02020603050405020304" pitchFamily="18" charset="0"/>
                <a:cs typeface="Times New Roman" panose="02020603050405020304" pitchFamily="18" charset="0"/>
              </a:rPr>
              <a:t>both types of voids influence the behaviour of the nanocrystallites, the </a:t>
            </a:r>
            <a:r>
              <a:rPr lang="en-GB" dirty="0" smtClean="0">
                <a:latin typeface="Times New Roman" panose="02020603050405020304" pitchFamily="18" charset="0"/>
                <a:cs typeface="Times New Roman" panose="02020603050405020304" pitchFamily="18" charset="0"/>
              </a:rPr>
              <a:t>first </a:t>
            </a:r>
            <a:r>
              <a:rPr lang="en-GB" dirty="0">
                <a:latin typeface="Times New Roman" panose="02020603050405020304" pitchFamily="18" charset="0"/>
                <a:cs typeface="Times New Roman" panose="02020603050405020304" pitchFamily="18" charset="0"/>
              </a:rPr>
              <a:t>is structurally more important. It is suggested that triple junction voids arise as a result of relaxation of nanocrystalline grain boundaries.</a:t>
            </a:r>
          </a:p>
          <a:p>
            <a:pPr marL="0" indent="0">
              <a:buNone/>
            </a:pPr>
            <a:endParaRPr lang="en-GB" dirty="0"/>
          </a:p>
        </p:txBody>
      </p:sp>
      <p:sp>
        <p:nvSpPr>
          <p:cNvPr id="4"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Twins, stacking faults and voids</a:t>
            </a:r>
          </a:p>
        </p:txBody>
      </p:sp>
      <p:pic>
        <p:nvPicPr>
          <p:cNvPr id="5" name="Picture 4"/>
          <p:cNvPicPr>
            <a:picLocks noChangeAspect="1"/>
          </p:cNvPicPr>
          <p:nvPr/>
        </p:nvPicPr>
        <p:blipFill>
          <a:blip r:embed="rId2"/>
          <a:stretch>
            <a:fillRect/>
          </a:stretch>
        </p:blipFill>
        <p:spPr>
          <a:xfrm>
            <a:off x="9475694" y="2630276"/>
            <a:ext cx="1981200" cy="1312113"/>
          </a:xfrm>
          <a:prstGeom prst="rect">
            <a:avLst/>
          </a:prstGeom>
        </p:spPr>
      </p:pic>
      <p:pic>
        <p:nvPicPr>
          <p:cNvPr id="6" name="Picture 5"/>
          <p:cNvPicPr>
            <a:picLocks noChangeAspect="1"/>
          </p:cNvPicPr>
          <p:nvPr/>
        </p:nvPicPr>
        <p:blipFill>
          <a:blip r:embed="rId3"/>
          <a:stretch>
            <a:fillRect/>
          </a:stretch>
        </p:blipFill>
        <p:spPr>
          <a:xfrm>
            <a:off x="6799728" y="2630277"/>
            <a:ext cx="2236695" cy="1312113"/>
          </a:xfrm>
          <a:prstGeom prst="rect">
            <a:avLst/>
          </a:prstGeom>
        </p:spPr>
      </p:pic>
      <p:pic>
        <p:nvPicPr>
          <p:cNvPr id="7" name="Picture 6"/>
          <p:cNvPicPr>
            <a:picLocks noChangeAspect="1"/>
          </p:cNvPicPr>
          <p:nvPr/>
        </p:nvPicPr>
        <p:blipFill>
          <a:blip r:embed="rId4"/>
          <a:stretch>
            <a:fillRect/>
          </a:stretch>
        </p:blipFill>
        <p:spPr>
          <a:xfrm>
            <a:off x="3939988" y="2630277"/>
            <a:ext cx="2433918" cy="1312113"/>
          </a:xfrm>
          <a:prstGeom prst="rect">
            <a:avLst/>
          </a:prstGeom>
        </p:spPr>
      </p:pic>
      <p:sp>
        <p:nvSpPr>
          <p:cNvPr id="8" name="Slide Number Placeholder 7"/>
          <p:cNvSpPr>
            <a:spLocks noGrp="1"/>
          </p:cNvSpPr>
          <p:nvPr>
            <p:ph type="sldNum" sz="quarter" idx="12"/>
          </p:nvPr>
        </p:nvSpPr>
        <p:spPr/>
        <p:txBody>
          <a:bodyPr/>
          <a:lstStyle/>
          <a:p>
            <a:fld id="{DEF9DED6-DF58-4236-9588-EB6D898A3760}" type="slidenum">
              <a:rPr lang="en-GB" smtClean="0"/>
              <a:t>18</a:t>
            </a:fld>
            <a:endParaRPr lang="en-GB"/>
          </a:p>
        </p:txBody>
      </p:sp>
    </p:spTree>
    <p:extLst>
      <p:ext uri="{BB962C8B-B14F-4D97-AF65-F5344CB8AC3E}">
        <p14:creationId xmlns:p14="http://schemas.microsoft.com/office/powerpoint/2010/main" val="3965926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GB" dirty="0">
                <a:latin typeface="Times New Roman" panose="02020603050405020304" pitchFamily="18" charset="0"/>
                <a:cs typeface="Times New Roman" panose="02020603050405020304" pitchFamily="18" charset="0"/>
              </a:rPr>
              <a:t>A schematic representation of a hard-sphere mode of an </a:t>
            </a:r>
            <a:r>
              <a:rPr lang="en-GB" dirty="0" err="1">
                <a:latin typeface="Times New Roman" panose="02020603050405020304" pitchFamily="18" charset="0"/>
                <a:cs typeface="Times New Roman" panose="02020603050405020304" pitchFamily="18" charset="0"/>
              </a:rPr>
              <a:t>equiaxed</a:t>
            </a:r>
            <a:r>
              <a:rPr lang="en-GB" dirty="0">
                <a:latin typeface="Times New Roman" panose="02020603050405020304" pitchFamily="18" charset="0"/>
                <a:cs typeface="Times New Roman" panose="02020603050405020304" pitchFamily="18" charset="0"/>
              </a:rPr>
              <a:t> nanocrystalline metal as shown in Figure.</a:t>
            </a:r>
          </a:p>
          <a:p>
            <a:pPr marL="0" indent="0" algn="just">
              <a:buNone/>
            </a:pPr>
            <a:r>
              <a:rPr lang="en-GB" dirty="0">
                <a:latin typeface="Times New Roman" panose="02020603050405020304" pitchFamily="18" charset="0"/>
                <a:cs typeface="Times New Roman" panose="02020603050405020304" pitchFamily="18" charset="0"/>
              </a:rPr>
              <a:t>Two types of atoms can be distinguished</a:t>
            </a:r>
            <a:r>
              <a:rPr lang="en-GB" dirty="0" smtClean="0">
                <a:latin typeface="Times New Roman" panose="02020603050405020304" pitchFamily="18" charset="0"/>
                <a:cs typeface="Times New Roman" panose="02020603050405020304" pitchFamily="18" charset="0"/>
              </a:rPr>
              <a:t>:</a:t>
            </a:r>
          </a:p>
          <a:p>
            <a:pPr algn="just"/>
            <a:r>
              <a:rPr lang="en-GB" dirty="0" smtClean="0">
                <a:latin typeface="Times New Roman" panose="02020603050405020304" pitchFamily="18" charset="0"/>
                <a:cs typeface="Times New Roman" panose="02020603050405020304" pitchFamily="18" charset="0"/>
              </a:rPr>
              <a:t> Crystal </a:t>
            </a:r>
            <a:r>
              <a:rPr lang="en-GB" dirty="0">
                <a:latin typeface="Times New Roman" panose="02020603050405020304" pitchFamily="18" charset="0"/>
                <a:cs typeface="Times New Roman" panose="02020603050405020304" pitchFamily="18" charset="0"/>
              </a:rPr>
              <a:t>atoms with nearest-neighbour </a:t>
            </a:r>
            <a:r>
              <a:rPr lang="en-GB" dirty="0" smtClean="0">
                <a:latin typeface="Times New Roman" panose="02020603050405020304" pitchFamily="18" charset="0"/>
                <a:cs typeface="Times New Roman" panose="02020603050405020304" pitchFamily="18" charset="0"/>
              </a:rPr>
              <a:t>configurations</a:t>
            </a:r>
          </a:p>
          <a:p>
            <a:pPr marL="0" indent="0" algn="just">
              <a:buNone/>
            </a:pP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corresponding to the lattice (black circles) </a:t>
            </a:r>
            <a:r>
              <a:rPr lang="en-GB" dirty="0" smtClean="0">
                <a:latin typeface="Times New Roman" panose="02020603050405020304" pitchFamily="18" charset="0"/>
                <a:cs typeface="Times New Roman" panose="02020603050405020304" pitchFamily="18" charset="0"/>
              </a:rPr>
              <a:t>.</a:t>
            </a:r>
          </a:p>
          <a:p>
            <a:pPr algn="just"/>
            <a:r>
              <a:rPr lang="en-GB" dirty="0" smtClean="0">
                <a:latin typeface="Times New Roman" panose="02020603050405020304" pitchFamily="18" charset="0"/>
                <a:cs typeface="Times New Roman" panose="02020603050405020304" pitchFamily="18" charset="0"/>
              </a:rPr>
              <a:t>Boundary </a:t>
            </a:r>
            <a:r>
              <a:rPr lang="en-GB" dirty="0">
                <a:latin typeface="Times New Roman" panose="02020603050405020304" pitchFamily="18" charset="0"/>
                <a:cs typeface="Times New Roman" panose="02020603050405020304" pitchFamily="18" charset="0"/>
              </a:rPr>
              <a:t>atoms with a variety of interatomic spacings (white circles). Nanocrystalline materials typically contain a high number of interfaces with random orientation relationships, </a:t>
            </a:r>
            <a:r>
              <a:rPr lang="en-GB" dirty="0" smtClean="0">
                <a:latin typeface="Times New Roman" panose="02020603050405020304" pitchFamily="18" charset="0"/>
                <a:cs typeface="Times New Roman" panose="02020603050405020304" pitchFamily="18" charset="0"/>
              </a:rPr>
              <a:t>so, </a:t>
            </a:r>
            <a:r>
              <a:rPr lang="en-GB" dirty="0">
                <a:latin typeface="Times New Roman" panose="02020603050405020304" pitchFamily="18" charset="0"/>
                <a:cs typeface="Times New Roman" panose="02020603050405020304" pitchFamily="18" charset="0"/>
              </a:rPr>
              <a:t>a substantial fraction of atoms lies in the interfaces. </a:t>
            </a:r>
            <a:endParaRPr lang="en-GB" dirty="0">
              <a:latin typeface="Times New Roman" panose="02020603050405020304" pitchFamily="18"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009529" y="2229094"/>
            <a:ext cx="2849039" cy="1872260"/>
          </a:xfrm>
          <a:prstGeom prst="rect">
            <a:avLst/>
          </a:prstGeom>
          <a:noFill/>
          <a:ln>
            <a:noFill/>
          </a:ln>
        </p:spPr>
      </p:pic>
      <p:sp>
        <p:nvSpPr>
          <p:cNvPr id="5" name="Slide Number Placeholder 4"/>
          <p:cNvSpPr>
            <a:spLocks noGrp="1"/>
          </p:cNvSpPr>
          <p:nvPr>
            <p:ph type="sldNum" sz="quarter" idx="12"/>
          </p:nvPr>
        </p:nvSpPr>
        <p:spPr/>
        <p:txBody>
          <a:bodyPr/>
          <a:lstStyle/>
          <a:p>
            <a:fld id="{DEF9DED6-DF58-4236-9588-EB6D898A3760}" type="slidenum">
              <a:rPr lang="en-GB" smtClean="0"/>
              <a:t>19</a:t>
            </a:fld>
            <a:endParaRPr lang="en-GB"/>
          </a:p>
        </p:txBody>
      </p:sp>
    </p:spTree>
    <p:extLst>
      <p:ext uri="{BB962C8B-B14F-4D97-AF65-F5344CB8AC3E}">
        <p14:creationId xmlns:p14="http://schemas.microsoft.com/office/powerpoint/2010/main" val="451946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Introduction </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5"/>
            <a:ext cx="10515600" cy="3184257"/>
          </a:xfrm>
        </p:spPr>
        <p:txBody>
          <a:bodyPr>
            <a:normAutofit fontScale="92500" lnSpcReduction="20000"/>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If </a:t>
            </a:r>
            <a:r>
              <a:rPr lang="en-GB" dirty="0">
                <a:latin typeface="Times New Roman" panose="02020603050405020304" pitchFamily="18" charset="0"/>
                <a:cs typeface="Times New Roman" panose="02020603050405020304" pitchFamily="18" charset="0"/>
              </a:rPr>
              <a:t>we have the ability to construct matter, atom by atom, we would be able to perform wonders. For example, we know that both graphite and diamond are made of pure carbon. Thus, in </a:t>
            </a:r>
            <a:r>
              <a:rPr lang="en-GB" dirty="0" smtClean="0">
                <a:latin typeface="Times New Roman" panose="02020603050405020304" pitchFamily="18" charset="0"/>
                <a:cs typeface="Times New Roman" panose="02020603050405020304" pitchFamily="18" charset="0"/>
              </a:rPr>
              <a:t>belief, </a:t>
            </a:r>
            <a:r>
              <a:rPr lang="en-GB" dirty="0">
                <a:latin typeface="Times New Roman" panose="02020603050405020304" pitchFamily="18" charset="0"/>
                <a:cs typeface="Times New Roman" panose="02020603050405020304" pitchFamily="18" charset="0"/>
              </a:rPr>
              <a:t>if we are able to rearrange the atoms (carbon) in graphite at our discretion, it would be possible to make diamond! Or, if we could rearrange the atoms (silicon and oxygen) in sand (and add a few other trace elements), it should be possible to make a computer </a:t>
            </a:r>
            <a:r>
              <a:rPr lang="en-GB" dirty="0" smtClean="0">
                <a:latin typeface="Times New Roman" panose="02020603050405020304" pitchFamily="18" charset="0"/>
                <a:cs typeface="Times New Roman" panose="02020603050405020304" pitchFamily="18" charset="0"/>
              </a:rPr>
              <a:t>chip.</a:t>
            </a:r>
          </a:p>
          <a:p>
            <a:pPr marL="0" indent="0" algn="just">
              <a:lnSpc>
                <a:spcPct val="150000"/>
              </a:lnSpc>
              <a:buNone/>
            </a:pPr>
            <a:endParaRPr lang="en-GB" dirty="0">
              <a:latin typeface="Times New Roman" panose="02020603050405020304" pitchFamily="18" charset="0"/>
              <a:cs typeface="Times New Roman" panose="02020603050405020304" pitchFamily="18" charset="0"/>
            </a:endParaRPr>
          </a:p>
          <a:p>
            <a:pPr marL="0" indent="0" algn="just">
              <a:lnSpc>
                <a:spcPct val="150000"/>
              </a:lnSpc>
              <a:buNone/>
            </a:pPr>
            <a:endParaRPr lang="en-GB" dirty="0" smtClean="0">
              <a:latin typeface="Times New Roman" panose="02020603050405020304" pitchFamily="18" charset="0"/>
              <a:cs typeface="Times New Roman" panose="02020603050405020304" pitchFamily="18" charset="0"/>
            </a:endParaRPr>
          </a:p>
          <a:p>
            <a:pPr marL="0" indent="0">
              <a:buNone/>
            </a:pPr>
            <a:endParaRPr lang="en-GB" dirty="0"/>
          </a:p>
        </p:txBody>
      </p:sp>
      <p:pic>
        <p:nvPicPr>
          <p:cNvPr id="7" name="Picture 6"/>
          <p:cNvPicPr>
            <a:picLocks noChangeAspect="1"/>
          </p:cNvPicPr>
          <p:nvPr/>
        </p:nvPicPr>
        <p:blipFill>
          <a:blip r:embed="rId3"/>
          <a:stretch>
            <a:fillRect/>
          </a:stretch>
        </p:blipFill>
        <p:spPr>
          <a:xfrm>
            <a:off x="7126477" y="4992910"/>
            <a:ext cx="3574826" cy="1865089"/>
          </a:xfrm>
          <a:prstGeom prst="rect">
            <a:avLst/>
          </a:prstGeom>
        </p:spPr>
      </p:pic>
      <p:pic>
        <p:nvPicPr>
          <p:cNvPr id="8" name="Picture 7"/>
          <p:cNvPicPr>
            <a:picLocks noChangeAspect="1"/>
          </p:cNvPicPr>
          <p:nvPr/>
        </p:nvPicPr>
        <p:blipFill>
          <a:blip r:embed="rId4"/>
          <a:stretch>
            <a:fillRect/>
          </a:stretch>
        </p:blipFill>
        <p:spPr>
          <a:xfrm>
            <a:off x="1854356" y="4992911"/>
            <a:ext cx="5164630" cy="1865089"/>
          </a:xfrm>
          <a:prstGeom prst="rect">
            <a:avLst/>
          </a:prstGeom>
        </p:spPr>
      </p:pic>
      <p:sp>
        <p:nvSpPr>
          <p:cNvPr id="4" name="Slide Number Placeholder 3"/>
          <p:cNvSpPr>
            <a:spLocks noGrp="1"/>
          </p:cNvSpPr>
          <p:nvPr>
            <p:ph type="sldNum" sz="quarter" idx="12"/>
          </p:nvPr>
        </p:nvSpPr>
        <p:spPr/>
        <p:txBody>
          <a:bodyPr/>
          <a:lstStyle/>
          <a:p>
            <a:fld id="{DEF9DED6-DF58-4236-9588-EB6D898A3760}" type="slidenum">
              <a:rPr lang="en-GB" smtClean="0"/>
              <a:t>2</a:t>
            </a:fld>
            <a:endParaRPr lang="en-GB"/>
          </a:p>
        </p:txBody>
      </p:sp>
    </p:spTree>
    <p:extLst>
      <p:ext uri="{BB962C8B-B14F-4D97-AF65-F5344CB8AC3E}">
        <p14:creationId xmlns:p14="http://schemas.microsoft.com/office/powerpoint/2010/main" val="2092704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nSpc>
                <a:spcPct val="150000"/>
              </a:lnSpc>
              <a:buNone/>
            </a:pPr>
            <a:r>
              <a:rPr lang="en-GB" dirty="0">
                <a:latin typeface="Times New Roman" panose="02020603050405020304" pitchFamily="18" charset="0"/>
                <a:cs typeface="Times New Roman" panose="02020603050405020304" pitchFamily="18" charset="0"/>
              </a:rPr>
              <a:t>Assuming that the grains have the shape of spheres or cubes, </a:t>
            </a:r>
            <a:r>
              <a:rPr lang="en-GB" u="sng" dirty="0">
                <a:latin typeface="Times New Roman" panose="02020603050405020304" pitchFamily="18" charset="0"/>
                <a:cs typeface="Times New Roman" panose="02020603050405020304" pitchFamily="18" charset="0"/>
              </a:rPr>
              <a:t>the volume fraction of nanocrystalline materials associated with the boundaries </a:t>
            </a:r>
            <a:r>
              <a:rPr lang="en-GB" dirty="0">
                <a:latin typeface="Times New Roman" panose="02020603050405020304" pitchFamily="18" charset="0"/>
                <a:cs typeface="Times New Roman" panose="02020603050405020304" pitchFamily="18" charset="0"/>
              </a:rPr>
              <a:t>(Vi) is estimated to be:</a:t>
            </a:r>
          </a:p>
          <a:p>
            <a:pPr marL="0" indent="0">
              <a:lnSpc>
                <a:spcPct val="150000"/>
              </a:lnSpc>
              <a:buNone/>
            </a:pPr>
            <a:endParaRPr lang="en-GB" dirty="0" smtClean="0"/>
          </a:p>
          <a:p>
            <a:pPr marL="0" indent="0">
              <a:lnSpc>
                <a:spcPct val="150000"/>
              </a:lnSpc>
              <a:buNone/>
            </a:pPr>
            <a:endParaRPr lang="en-GB" dirty="0" smtClean="0">
              <a:latin typeface="Times New Roman" panose="02020603050405020304" pitchFamily="18" charset="0"/>
              <a:cs typeface="Times New Roman" panose="02020603050405020304" pitchFamily="18" charset="0"/>
            </a:endParaRPr>
          </a:p>
          <a:p>
            <a:pPr marL="0" indent="0">
              <a:lnSpc>
                <a:spcPct val="150000"/>
              </a:lnSpc>
              <a:buNone/>
            </a:pPr>
            <a:r>
              <a:rPr lang="en-GB" dirty="0" smtClean="0">
                <a:latin typeface="Times New Roman" panose="02020603050405020304" pitchFamily="18" charset="0"/>
                <a:cs typeface="Times New Roman" panose="02020603050405020304" pitchFamily="18" charset="0"/>
              </a:rPr>
              <a:t>where </a:t>
            </a:r>
            <a:r>
              <a:rPr lang="en-GB" u="sng" dirty="0">
                <a:latin typeface="Times New Roman" panose="02020603050405020304" pitchFamily="18" charset="0"/>
                <a:cs typeface="Times New Roman" panose="02020603050405020304" pitchFamily="18" charset="0"/>
              </a:rPr>
              <a:t>δ is </a:t>
            </a:r>
            <a:r>
              <a:rPr lang="en-GB" dirty="0">
                <a:latin typeface="Times New Roman" panose="02020603050405020304" pitchFamily="18" charset="0"/>
                <a:cs typeface="Times New Roman" panose="02020603050405020304" pitchFamily="18" charset="0"/>
              </a:rPr>
              <a:t>the average interface thickness and </a:t>
            </a:r>
            <a:r>
              <a:rPr lang="en-GB" u="sng" dirty="0">
                <a:latin typeface="Times New Roman" panose="02020603050405020304" pitchFamily="18" charset="0"/>
                <a:cs typeface="Times New Roman" panose="02020603050405020304" pitchFamily="18" charset="0"/>
              </a:rPr>
              <a:t>d is</a:t>
            </a:r>
            <a:r>
              <a:rPr lang="en-GB" dirty="0">
                <a:latin typeface="Times New Roman" panose="02020603050405020304" pitchFamily="18" charset="0"/>
                <a:cs typeface="Times New Roman" panose="02020603050405020304" pitchFamily="18" charset="0"/>
              </a:rPr>
              <a:t> the average grain diameter. </a:t>
            </a:r>
            <a:r>
              <a:rPr lang="en-GB" dirty="0">
                <a:latin typeface="Times New Roman" panose="02020603050405020304" pitchFamily="18" charset="0"/>
                <a:cs typeface="Times New Roman" panose="02020603050405020304" pitchFamily="18" charset="0"/>
              </a:rPr>
              <a:t>Thus, the volume fraction of interfaces can be as much as 60% for 5 nm grains, 30% for 10 nm grains, and about 3% for 100 nm grains, for a grain boundary thickness of 1 nm.</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182036" y="2962947"/>
            <a:ext cx="1164758" cy="909806"/>
          </a:xfrm>
          <a:prstGeom prst="rect">
            <a:avLst/>
          </a:prstGeom>
          <a:noFill/>
          <a:ln>
            <a:noFill/>
          </a:ln>
        </p:spPr>
      </p:pic>
      <p:sp>
        <p:nvSpPr>
          <p:cNvPr id="5"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DEF9DED6-DF58-4236-9588-EB6D898A3760}" type="slidenum">
              <a:rPr lang="en-GB" smtClean="0"/>
              <a:t>20</a:t>
            </a:fld>
            <a:endParaRPr lang="en-GB"/>
          </a:p>
        </p:txBody>
      </p:sp>
    </p:spTree>
    <p:extLst>
      <p:ext uri="{BB962C8B-B14F-4D97-AF65-F5344CB8AC3E}">
        <p14:creationId xmlns:p14="http://schemas.microsoft.com/office/powerpoint/2010/main" val="3520139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latin typeface="Times New Roman" panose="02020603050405020304" pitchFamily="18" charset="0"/>
                <a:cs typeface="Times New Roman" panose="02020603050405020304" pitchFamily="18" charset="0"/>
              </a:rPr>
              <a:t>According to the phase mixture model, many properties of </a:t>
            </a:r>
            <a:r>
              <a:rPr lang="en-GB" dirty="0" smtClean="0">
                <a:latin typeface="Times New Roman" panose="02020603050405020304" pitchFamily="18" charset="0"/>
                <a:cs typeface="Times New Roman" panose="02020603050405020304" pitchFamily="18" charset="0"/>
              </a:rPr>
              <a:t>nanocrystalline </a:t>
            </a:r>
            <a:r>
              <a:rPr lang="en-GB" dirty="0">
                <a:latin typeface="Times New Roman" panose="02020603050405020304" pitchFamily="18" charset="0"/>
                <a:cs typeface="Times New Roman" panose="02020603050405020304" pitchFamily="18" charset="0"/>
              </a:rPr>
              <a:t>materials can be estimated by a simple rule of mixtures</a:t>
            </a:r>
            <a:r>
              <a:rPr lang="en-GB" dirty="0" smtClean="0">
                <a:latin typeface="Times New Roman" panose="02020603050405020304" pitchFamily="18" charset="0"/>
                <a:cs typeface="Times New Roman" panose="02020603050405020304" pitchFamily="18" charset="0"/>
              </a:rPr>
              <a:t>,</a:t>
            </a:r>
          </a:p>
          <a:p>
            <a:pPr marL="0" indent="0" algn="just">
              <a:buNone/>
            </a:pPr>
            <a:endParaRPr lang="en-GB" dirty="0">
              <a:latin typeface="Times New Roman" panose="02020603050405020304" pitchFamily="18" charset="0"/>
              <a:cs typeface="Times New Roman" panose="02020603050405020304" pitchFamily="18" charset="0"/>
            </a:endParaRPr>
          </a:p>
          <a:p>
            <a:pPr marL="0" indent="0" algn="just">
              <a:buNone/>
            </a:pPr>
            <a:r>
              <a:rPr lang="en-GB" dirty="0">
                <a:latin typeface="Times New Roman" panose="02020603050405020304" pitchFamily="18" charset="0"/>
                <a:cs typeface="Times New Roman" panose="02020603050405020304" pitchFamily="18" charset="0"/>
              </a:rPr>
              <a:t>where subscripts </a:t>
            </a:r>
            <a:r>
              <a:rPr lang="en-GB" dirty="0" err="1">
                <a:latin typeface="Times New Roman" panose="02020603050405020304" pitchFamily="18" charset="0"/>
                <a:cs typeface="Times New Roman" panose="02020603050405020304" pitchFamily="18" charset="0"/>
              </a:rPr>
              <a:t>cr</a:t>
            </a:r>
            <a:r>
              <a:rPr lang="en-GB" dirty="0">
                <a:latin typeface="Times New Roman" panose="02020603050405020304" pitchFamily="18" charset="0"/>
                <a:cs typeface="Times New Roman" panose="02020603050405020304" pitchFamily="18" charset="0"/>
              </a:rPr>
              <a:t> and </a:t>
            </a:r>
            <a:r>
              <a:rPr lang="el-GR" dirty="0" smtClean="0">
                <a:latin typeface="Times New Roman" panose="02020603050405020304" pitchFamily="18" charset="0"/>
                <a:cs typeface="Times New Roman" panose="02020603050405020304" pitchFamily="18" charset="0"/>
              </a:rPr>
              <a:t>ῐ</a:t>
            </a:r>
            <a:r>
              <a:rPr lang="en-GB" dirty="0" smtClean="0">
                <a:latin typeface="Times New Roman" panose="02020603050405020304" pitchFamily="18" charset="0"/>
                <a:cs typeface="Times New Roman" panose="02020603050405020304" pitchFamily="18" charset="0"/>
              </a:rPr>
              <a:t>c </a:t>
            </a:r>
            <a:r>
              <a:rPr lang="en-GB" dirty="0">
                <a:latin typeface="Times New Roman" panose="02020603050405020304" pitchFamily="18" charset="0"/>
                <a:cs typeface="Times New Roman" panose="02020603050405020304" pitchFamily="18" charset="0"/>
              </a:rPr>
              <a:t>refer to the crystalline and intercrystalline components of nanocrystalline materials, and X and V denote the property and volume fraction of the respective components. Intercrystalline components include the grain boundaries, triple lines and quadruple nodes. Taking a cubic unit cell or a regular polyhedron unit cell of nanocrystalline materials, the volume fraction of each component can be expressed as follows:</a:t>
            </a:r>
          </a:p>
        </p:txBody>
      </p:sp>
      <p:sp>
        <p:nvSpPr>
          <p:cNvPr id="4"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15933" b="17596"/>
          <a:stretch/>
        </p:blipFill>
        <p:spPr bwMode="auto">
          <a:xfrm>
            <a:off x="3200400" y="2819399"/>
            <a:ext cx="3572510" cy="431801"/>
          </a:xfrm>
          <a:prstGeom prst="rect">
            <a:avLst/>
          </a:prstGeom>
          <a:noFill/>
          <a:ln>
            <a:noFill/>
          </a:ln>
        </p:spPr>
      </p:pic>
      <p:sp>
        <p:nvSpPr>
          <p:cNvPr id="6" name="Slide Number Placeholder 5"/>
          <p:cNvSpPr>
            <a:spLocks noGrp="1"/>
          </p:cNvSpPr>
          <p:nvPr>
            <p:ph type="sldNum" sz="quarter" idx="12"/>
          </p:nvPr>
        </p:nvSpPr>
        <p:spPr/>
        <p:txBody>
          <a:bodyPr/>
          <a:lstStyle/>
          <a:p>
            <a:fld id="{DEF9DED6-DF58-4236-9588-EB6D898A3760}" type="slidenum">
              <a:rPr lang="en-GB" smtClean="0"/>
              <a:t>21</a:t>
            </a:fld>
            <a:endParaRPr lang="en-GB"/>
          </a:p>
        </p:txBody>
      </p:sp>
    </p:spTree>
    <p:extLst>
      <p:ext uri="{BB962C8B-B14F-4D97-AF65-F5344CB8AC3E}">
        <p14:creationId xmlns:p14="http://schemas.microsoft.com/office/powerpoint/2010/main" val="1212486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12971" y="1764267"/>
            <a:ext cx="1542857" cy="628571"/>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412971" y="2466417"/>
            <a:ext cx="2106930" cy="1836420"/>
          </a:xfrm>
          <a:prstGeom prst="rect">
            <a:avLst/>
          </a:prstGeom>
          <a:noFill/>
          <a:ln>
            <a:noFill/>
          </a:ln>
        </p:spPr>
      </p:pic>
      <p:sp>
        <p:nvSpPr>
          <p:cNvPr id="6"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sp>
        <p:nvSpPr>
          <p:cNvPr id="8" name="Rectangle 7"/>
          <p:cNvSpPr/>
          <p:nvPr/>
        </p:nvSpPr>
        <p:spPr>
          <a:xfrm>
            <a:off x="1352742" y="4302837"/>
            <a:ext cx="10194829" cy="1444306"/>
          </a:xfrm>
          <a:prstGeom prst="rect">
            <a:avLst/>
          </a:prstGeom>
        </p:spPr>
        <p:txBody>
          <a:bodyPr wrap="square">
            <a:spAutoFit/>
          </a:bodyPr>
          <a:lstStyle/>
          <a:p>
            <a:pPr algn="just">
              <a:lnSpc>
                <a:spcPct val="107000"/>
              </a:lnSpc>
              <a:spcAft>
                <a:spcPts val="800"/>
              </a:spcAft>
            </a:pPr>
            <a:r>
              <a:rPr lang="en-GB" sz="2800" dirty="0">
                <a:latin typeface="Times New Roman" panose="02020603050405020304" pitchFamily="18" charset="0"/>
                <a:cs typeface="Times New Roman" panose="02020603050405020304" pitchFamily="18" charset="0"/>
              </a:rPr>
              <a:t>Where the subscribes </a:t>
            </a:r>
            <a:r>
              <a:rPr lang="en-GB" sz="2800" i="1" dirty="0" err="1" smtClean="0">
                <a:latin typeface="Times New Roman" panose="02020603050405020304" pitchFamily="18" charset="0"/>
                <a:cs typeface="Times New Roman" panose="02020603050405020304" pitchFamily="18" charset="0"/>
              </a:rPr>
              <a:t>cr</a:t>
            </a:r>
            <a:r>
              <a:rPr lang="en-GB" sz="2800" i="1" dirty="0" smtClean="0">
                <a:latin typeface="Times New Roman" panose="02020603050405020304" pitchFamily="18" charset="0"/>
                <a:cs typeface="Times New Roman" panose="02020603050405020304" pitchFamily="18" charset="0"/>
              </a:rPr>
              <a:t>, </a:t>
            </a:r>
            <a:r>
              <a:rPr lang="en-GB" sz="2800" i="1" dirty="0" err="1" smtClean="0">
                <a:latin typeface="Times New Roman" panose="02020603050405020304" pitchFamily="18" charset="0"/>
                <a:cs typeface="Times New Roman" panose="02020603050405020304" pitchFamily="18" charset="0"/>
              </a:rPr>
              <a:t>gb</a:t>
            </a:r>
            <a:r>
              <a:rPr lang="en-GB" sz="2800" i="1" dirty="0" smtClean="0">
                <a:latin typeface="Times New Roman" panose="02020603050405020304" pitchFamily="18" charset="0"/>
                <a:cs typeface="Times New Roman" panose="02020603050405020304" pitchFamily="18" charset="0"/>
              </a:rPr>
              <a:t>, </a:t>
            </a:r>
            <a:r>
              <a:rPr lang="en-GB" sz="2800" i="1" dirty="0" err="1" smtClean="0">
                <a:latin typeface="Times New Roman" panose="02020603050405020304" pitchFamily="18" charset="0"/>
                <a:cs typeface="Times New Roman" panose="02020603050405020304" pitchFamily="18" charset="0"/>
              </a:rPr>
              <a:t>tj</a:t>
            </a:r>
            <a:r>
              <a:rPr lang="en-GB" sz="2800" i="1" dirty="0" smtClean="0">
                <a:latin typeface="Times New Roman" panose="02020603050405020304" pitchFamily="18" charset="0"/>
                <a:cs typeface="Times New Roman" panose="02020603050405020304" pitchFamily="18" charset="0"/>
              </a:rPr>
              <a:t> </a:t>
            </a:r>
            <a:r>
              <a:rPr lang="en-GB" sz="2800" dirty="0" smtClean="0">
                <a:latin typeface="Times New Roman" panose="02020603050405020304" pitchFamily="18" charset="0"/>
                <a:cs typeface="Times New Roman" panose="02020603050405020304" pitchFamily="18" charset="0"/>
              </a:rPr>
              <a:t>and</a:t>
            </a:r>
            <a:r>
              <a:rPr lang="en-GB" sz="2800" i="1" dirty="0" smtClean="0">
                <a:latin typeface="Times New Roman" panose="02020603050405020304" pitchFamily="18" charset="0"/>
                <a:cs typeface="Times New Roman" panose="02020603050405020304" pitchFamily="18" charset="0"/>
              </a:rPr>
              <a:t> </a:t>
            </a:r>
            <a:r>
              <a:rPr lang="en-GB" sz="2800" i="1" dirty="0" err="1" smtClean="0">
                <a:latin typeface="Times New Roman" panose="02020603050405020304" pitchFamily="18" charset="0"/>
                <a:cs typeface="Times New Roman" panose="02020603050405020304" pitchFamily="18" charset="0"/>
              </a:rPr>
              <a:t>qn</a:t>
            </a:r>
            <a:r>
              <a:rPr lang="en-GB" sz="2800" dirty="0" smtClean="0">
                <a:latin typeface="Times New Roman" panose="02020603050405020304" pitchFamily="18" charset="0"/>
                <a:cs typeface="Times New Roman" panose="02020603050405020304" pitchFamily="18" charset="0"/>
              </a:rPr>
              <a:t>  refer to crystallite, grain boundary, triple lines and </a:t>
            </a:r>
            <a:r>
              <a:rPr lang="en-GB" sz="2800" dirty="0">
                <a:latin typeface="Times New Roman" panose="02020603050405020304" pitchFamily="18" charset="0"/>
                <a:cs typeface="Times New Roman" panose="02020603050405020304" pitchFamily="18" charset="0"/>
              </a:rPr>
              <a:t>quadruple nodes, respectively; d and δ represent the grain size and grain boundary thickness</a:t>
            </a:r>
            <a:r>
              <a:rPr lang="en-GB" sz="2800" dirty="0" smtClean="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p:txBody>
      </p:sp>
      <p:sp>
        <p:nvSpPr>
          <p:cNvPr id="9" name="Slide Number Placeholder 8"/>
          <p:cNvSpPr>
            <a:spLocks noGrp="1"/>
          </p:cNvSpPr>
          <p:nvPr>
            <p:ph type="sldNum" sz="quarter" idx="12"/>
          </p:nvPr>
        </p:nvSpPr>
        <p:spPr/>
        <p:txBody>
          <a:bodyPr/>
          <a:lstStyle/>
          <a:p>
            <a:fld id="{DEF9DED6-DF58-4236-9588-EB6D898A3760}" type="slidenum">
              <a:rPr lang="en-GB" smtClean="0"/>
              <a:t>22</a:t>
            </a:fld>
            <a:endParaRPr lang="en-GB"/>
          </a:p>
        </p:txBody>
      </p:sp>
    </p:spTree>
    <p:extLst>
      <p:ext uri="{BB962C8B-B14F-4D97-AF65-F5344CB8AC3E}">
        <p14:creationId xmlns:p14="http://schemas.microsoft.com/office/powerpoint/2010/main" val="220677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GB" dirty="0">
                <a:latin typeface="Times New Roman" panose="02020603050405020304" pitchFamily="18" charset="0"/>
                <a:cs typeface="Times New Roman" panose="02020603050405020304" pitchFamily="18" charset="0"/>
              </a:rPr>
              <a:t>When the grain size is smaller than about 20 nm, the total volume of the intercrystalline region (grain boundary and triple junctions) becomes significant. The density of grain boundaries in nanocrystals is very large (~ 10</a:t>
            </a:r>
            <a:r>
              <a:rPr lang="en-GB" baseline="30000" dirty="0">
                <a:latin typeface="Times New Roman" panose="02020603050405020304" pitchFamily="18" charset="0"/>
                <a:cs typeface="Times New Roman" panose="02020603050405020304" pitchFamily="18" charset="0"/>
              </a:rPr>
              <a:t>19</a:t>
            </a:r>
            <a:r>
              <a:rPr lang="en-GB" dirty="0">
                <a:latin typeface="Times New Roman" panose="02020603050405020304" pitchFamily="18" charset="0"/>
                <a:cs typeface="Times New Roman" panose="02020603050405020304" pitchFamily="18" charset="0"/>
              </a:rPr>
              <a:t> cm</a:t>
            </a:r>
            <a:r>
              <a:rPr lang="en-GB" baseline="30000" dirty="0">
                <a:latin typeface="Times New Roman" panose="02020603050405020304" pitchFamily="18" charset="0"/>
                <a:cs typeface="Times New Roman" panose="02020603050405020304" pitchFamily="18" charset="0"/>
              </a:rPr>
              <a:t>–3</a:t>
            </a:r>
            <a:r>
              <a:rPr lang="en-GB" dirty="0">
                <a:latin typeface="Times New Roman" panose="02020603050405020304" pitchFamily="18" charset="0"/>
                <a:cs typeface="Times New Roman" panose="02020603050405020304" pitchFamily="18" charset="0"/>
              </a:rPr>
              <a:t>) and there is wide distribution of interatomic spacing at these grain boundaries.</a:t>
            </a:r>
          </a:p>
          <a:p>
            <a:pPr marL="0" indent="0">
              <a:buNone/>
            </a:pPr>
            <a:r>
              <a:rPr lang="en-GB" dirty="0">
                <a:latin typeface="Times New Roman" panose="02020603050405020304" pitchFamily="18" charset="0"/>
                <a:cs typeface="Times New Roman" panose="02020603050405020304" pitchFamily="18" charset="0"/>
              </a:rPr>
              <a:t>It has been suggested that the triple junctions can </a:t>
            </a:r>
            <a:r>
              <a:rPr lang="en-GB" dirty="0" smtClean="0">
                <a:latin typeface="Times New Roman" panose="02020603050405020304" pitchFamily="18" charset="0"/>
                <a:cs typeface="Times New Roman" panose="02020603050405020304" pitchFamily="18" charset="0"/>
              </a:rPr>
              <a:t>be</a:t>
            </a:r>
          </a:p>
          <a:p>
            <a:pPr marL="0" indent="0">
              <a:buNone/>
            </a:pP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described based on the </a:t>
            </a:r>
            <a:r>
              <a:rPr lang="en-GB" dirty="0" err="1">
                <a:latin typeface="Times New Roman" panose="02020603050405020304" pitchFamily="18" charset="0"/>
                <a:cs typeface="Times New Roman" panose="02020603050405020304" pitchFamily="18" charset="0"/>
              </a:rPr>
              <a:t>disclination</a:t>
            </a:r>
            <a:r>
              <a:rPr lang="en-GB" dirty="0">
                <a:latin typeface="Times New Roman" panose="02020603050405020304" pitchFamily="18" charset="0"/>
                <a:cs typeface="Times New Roman" panose="02020603050405020304" pitchFamily="18" charset="0"/>
              </a:rPr>
              <a:t> defect model. </a:t>
            </a:r>
            <a:endParaRPr lang="en-GB" dirty="0" smtClean="0">
              <a:latin typeface="Times New Roman" panose="02020603050405020304" pitchFamily="18" charset="0"/>
              <a:cs typeface="Times New Roman" panose="02020603050405020304" pitchFamily="18" charset="0"/>
            </a:endParaRPr>
          </a:p>
          <a:p>
            <a:pPr marL="0" indent="0">
              <a:buNone/>
            </a:pPr>
            <a:r>
              <a:rPr lang="en-GB" dirty="0" smtClean="0">
                <a:latin typeface="Times New Roman" panose="02020603050405020304" pitchFamily="18" charset="0"/>
                <a:cs typeface="Times New Roman" panose="02020603050405020304" pitchFamily="18" charset="0"/>
              </a:rPr>
              <a:t>Disclinations (as Figure</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are line defects </a:t>
            </a:r>
            <a:endParaRPr lang="en-GB" u="sng" dirty="0" smtClean="0">
              <a:latin typeface="Times New Roman" panose="02020603050405020304" pitchFamily="18" charset="0"/>
              <a:cs typeface="Times New Roman" panose="02020603050405020304" pitchFamily="18" charset="0"/>
            </a:endParaRPr>
          </a:p>
          <a:p>
            <a:pPr marL="0" indent="0">
              <a:buNone/>
            </a:pPr>
            <a:r>
              <a:rPr lang="en-GB" u="sng" dirty="0" smtClean="0">
                <a:latin typeface="Times New Roman" panose="02020603050405020304" pitchFamily="18" charset="0"/>
                <a:cs typeface="Times New Roman" panose="02020603050405020304" pitchFamily="18" charset="0"/>
              </a:rPr>
              <a:t>characterised </a:t>
            </a:r>
            <a:r>
              <a:rPr lang="en-GB" u="sng" dirty="0">
                <a:latin typeface="Times New Roman" panose="02020603050405020304" pitchFamily="18" charset="0"/>
                <a:cs typeface="Times New Roman" panose="02020603050405020304" pitchFamily="18" charset="0"/>
              </a:rPr>
              <a:t>by a rotation vector ω in contrast to </a:t>
            </a:r>
            <a:endParaRPr lang="en-GB" u="sng" dirty="0" smtClean="0">
              <a:latin typeface="Times New Roman" panose="02020603050405020304" pitchFamily="18" charset="0"/>
              <a:cs typeface="Times New Roman" panose="02020603050405020304" pitchFamily="18" charset="0"/>
            </a:endParaRPr>
          </a:p>
          <a:p>
            <a:pPr marL="0" indent="0">
              <a:buNone/>
            </a:pPr>
            <a:r>
              <a:rPr lang="en-GB" u="sng" dirty="0" smtClean="0">
                <a:latin typeface="Times New Roman" panose="02020603050405020304" pitchFamily="18" charset="0"/>
                <a:cs typeface="Times New Roman" panose="02020603050405020304" pitchFamily="18" charset="0"/>
              </a:rPr>
              <a:t>the </a:t>
            </a:r>
            <a:r>
              <a:rPr lang="en-GB" u="sng" dirty="0">
                <a:latin typeface="Times New Roman" panose="02020603050405020304" pitchFamily="18" charset="0"/>
                <a:cs typeface="Times New Roman" panose="02020603050405020304" pitchFamily="18" charset="0"/>
              </a:rPr>
              <a:t>translational vector b for dislocations.</a:t>
            </a:r>
            <a:r>
              <a:rPr lang="en-GB" dirty="0">
                <a:latin typeface="Times New Roman" panose="02020603050405020304" pitchFamily="18" charset="0"/>
                <a:cs typeface="Times New Roman" panose="02020603050405020304" pitchFamily="18" charset="0"/>
              </a:rPr>
              <a:t> </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0112" y="3441700"/>
            <a:ext cx="2593975" cy="2605087"/>
          </a:xfrm>
          <a:prstGeom prst="rect">
            <a:avLst/>
          </a:prstGeom>
          <a:noFill/>
          <a:ln>
            <a:noFill/>
          </a:ln>
        </p:spPr>
      </p:pic>
      <p:sp>
        <p:nvSpPr>
          <p:cNvPr id="5" name="Title 1"/>
          <p:cNvSpPr>
            <a:spLocks noGrp="1"/>
          </p:cNvSpPr>
          <p:nvPr>
            <p:ph type="title"/>
          </p:nvPr>
        </p:nvSpPr>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DEF9DED6-DF58-4236-9588-EB6D898A3760}" type="slidenum">
              <a:rPr lang="en-GB" smtClean="0"/>
              <a:t>23</a:t>
            </a:fld>
            <a:endParaRPr lang="en-GB"/>
          </a:p>
        </p:txBody>
      </p:sp>
    </p:spTree>
    <p:extLst>
      <p:ext uri="{BB962C8B-B14F-4D97-AF65-F5344CB8AC3E}">
        <p14:creationId xmlns:p14="http://schemas.microsoft.com/office/powerpoint/2010/main" val="3643060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GB" dirty="0">
                <a:latin typeface="Times New Roman" panose="02020603050405020304" pitchFamily="18" charset="0"/>
                <a:cs typeface="Times New Roman" panose="02020603050405020304" pitchFamily="18" charset="0"/>
              </a:rPr>
              <a:t>The triple junctions may be considered to form a network of disclinations. Theoretical calculations have shown that triple junction energies are comparable to dislocation energies, and that compensating disclinations play a significant role in the properties of nanocrystalline metals </a:t>
            </a:r>
            <a:r>
              <a:rPr lang="en-GB" dirty="0" smtClean="0">
                <a:latin typeface="Times New Roman" panose="02020603050405020304" pitchFamily="18" charset="0"/>
                <a:cs typeface="Times New Roman" panose="02020603050405020304" pitchFamily="18" charset="0"/>
              </a:rPr>
              <a:t>with grain </a:t>
            </a:r>
            <a:r>
              <a:rPr lang="en-GB" dirty="0">
                <a:latin typeface="Times New Roman" panose="02020603050405020304" pitchFamily="18" charset="0"/>
                <a:cs typeface="Times New Roman" panose="02020603050405020304" pitchFamily="18" charset="0"/>
              </a:rPr>
              <a:t>size less than about 10 nm</a:t>
            </a:r>
            <a:r>
              <a:rPr lang="en-GB" u="sng" dirty="0">
                <a:latin typeface="Times New Roman" panose="02020603050405020304" pitchFamily="18" charset="0"/>
                <a:cs typeface="Times New Roman" panose="02020603050405020304" pitchFamily="18" charset="0"/>
              </a:rPr>
              <a:t>. These triple junctions are linear defects that play a significant role in the mechanical, thermodynamic</a:t>
            </a:r>
            <a:r>
              <a:rPr lang="en-GB" dirty="0">
                <a:latin typeface="Times New Roman" panose="02020603050405020304" pitchFamily="18" charset="0"/>
                <a:cs typeface="Times New Roman" panose="02020603050405020304" pitchFamily="18" charset="0"/>
              </a:rPr>
              <a:t> and </a:t>
            </a:r>
            <a:r>
              <a:rPr lang="en-GB" u="sng" dirty="0">
                <a:latin typeface="Times New Roman" panose="02020603050405020304" pitchFamily="18" charset="0"/>
                <a:cs typeface="Times New Roman" panose="02020603050405020304" pitchFamily="18" charset="0"/>
              </a:rPr>
              <a:t>kinetic properties of </a:t>
            </a:r>
            <a:r>
              <a:rPr lang="en-GB" u="sng" dirty="0" err="1">
                <a:latin typeface="Times New Roman" panose="02020603050405020304" pitchFamily="18" charset="0"/>
                <a:cs typeface="Times New Roman" panose="02020603050405020304" pitchFamily="18" charset="0"/>
              </a:rPr>
              <a:t>polycrystals</a:t>
            </a:r>
            <a:r>
              <a:rPr lang="en-GB" dirty="0">
                <a:latin typeface="Times New Roman" panose="02020603050405020304" pitchFamily="18" charset="0"/>
                <a:cs typeface="Times New Roman" panose="02020603050405020304" pitchFamily="18" charset="0"/>
              </a:rPr>
              <a:t>. This role may be particularly important in nanocrystalline materials, where the grain boundaries are short and contain a small number of structural units.</a:t>
            </a:r>
          </a:p>
          <a:p>
            <a:pPr marL="0" indent="0">
              <a:buNone/>
            </a:pPr>
            <a:endParaRPr lang="en-GB" dirty="0"/>
          </a:p>
        </p:txBody>
      </p:sp>
      <p:sp>
        <p:nvSpPr>
          <p:cNvPr id="4" name="Title 1"/>
          <p:cNvSpPr>
            <a:spLocks noGrp="1"/>
          </p:cNvSpPr>
          <p:nvPr>
            <p:ph type="title"/>
          </p:nvPr>
        </p:nvSpPr>
        <p:spPr>
          <a:xfrm>
            <a:off x="838200" y="365125"/>
            <a:ext cx="10515600" cy="1325563"/>
          </a:xfrm>
        </p:spPr>
        <p:txBody>
          <a:bodyPr>
            <a:normAutofit/>
          </a:bodyPr>
          <a:lstStyle/>
          <a:p>
            <a:pPr algn="ctr"/>
            <a:r>
              <a:rPr lang="en-GB" b="1" dirty="0">
                <a:latin typeface="Times New Roman" panose="02020603050405020304" pitchFamily="18" charset="0"/>
                <a:cs typeface="Times New Roman" panose="02020603050405020304" pitchFamily="18" charset="0"/>
              </a:rPr>
              <a:t>Grain boundaries, triple junctions and </a:t>
            </a:r>
            <a:r>
              <a:rPr lang="en-GB" b="1" dirty="0" smtClean="0">
                <a:latin typeface="Times New Roman" panose="02020603050405020304" pitchFamily="18" charset="0"/>
                <a:cs typeface="Times New Roman" panose="02020603050405020304" pitchFamily="18" charset="0"/>
              </a:rPr>
              <a:t>disclinations</a:t>
            </a:r>
            <a:endParaRPr lang="en-GB"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DEF9DED6-DF58-4236-9588-EB6D898A3760}" type="slidenum">
              <a:rPr lang="en-GB" smtClean="0"/>
              <a:t>24</a:t>
            </a:fld>
            <a:endParaRPr lang="en-GB"/>
          </a:p>
        </p:txBody>
      </p:sp>
    </p:spTree>
    <p:extLst>
      <p:ext uri="{BB962C8B-B14F-4D97-AF65-F5344CB8AC3E}">
        <p14:creationId xmlns:p14="http://schemas.microsoft.com/office/powerpoint/2010/main" val="4094612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Introduction</a:t>
            </a:r>
            <a:endParaRPr lang="en-GB" dirty="0"/>
          </a:p>
        </p:txBody>
      </p:sp>
      <p:sp>
        <p:nvSpPr>
          <p:cNvPr id="3" name="Content Placeholder 2"/>
          <p:cNvSpPr>
            <a:spLocks noGrp="1"/>
          </p:cNvSpPr>
          <p:nvPr>
            <p:ph idx="1"/>
          </p:nvPr>
        </p:nvSpPr>
        <p:spPr/>
        <p:txBody>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Engineering at the nano-level can bring about large changes in the properties of the products. Also, the high defect concentration in nanomaterials results in novel and unique physical, chemical and mechanical properties of this class of materials.</a:t>
            </a: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EF9DED6-DF58-4236-9588-EB6D898A3760}" type="slidenum">
              <a:rPr lang="en-GB" smtClean="0"/>
              <a:t>3</a:t>
            </a:fld>
            <a:endParaRPr lang="en-GB"/>
          </a:p>
        </p:txBody>
      </p:sp>
    </p:spTree>
    <p:extLst>
      <p:ext uri="{BB962C8B-B14F-4D97-AF65-F5344CB8AC3E}">
        <p14:creationId xmlns:p14="http://schemas.microsoft.com/office/powerpoint/2010/main" val="8945283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MICROSTRUCTURE AND DEFECTS IN NANOCRYSTALLINE MATERIALS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lnSpc>
                <a:spcPct val="160000"/>
              </a:lnSpc>
              <a:buNone/>
            </a:pPr>
            <a:r>
              <a:rPr lang="en-GB" dirty="0">
                <a:latin typeface="Times New Roman" panose="02020603050405020304" pitchFamily="18" charset="0"/>
                <a:cs typeface="Times New Roman" panose="02020603050405020304" pitchFamily="18" charset="0"/>
              </a:rPr>
              <a:t>In order to understand the novel properties of nanostructured materials, we need to understand the structure and its </a:t>
            </a:r>
            <a:r>
              <a:rPr lang="en-GB" dirty="0" smtClean="0">
                <a:latin typeface="Times New Roman" panose="02020603050405020304" pitchFamily="18" charset="0"/>
                <a:cs typeface="Times New Roman" panose="02020603050405020304" pitchFamily="18" charset="0"/>
              </a:rPr>
              <a:t>inter-relationship </a:t>
            </a:r>
            <a:r>
              <a:rPr lang="en-GB" dirty="0">
                <a:latin typeface="Times New Roman" panose="02020603050405020304" pitchFamily="18" charset="0"/>
                <a:cs typeface="Times New Roman" panose="02020603050405020304" pitchFamily="18" charset="0"/>
              </a:rPr>
              <a:t>with properties. The microstructural features of importance in nanomaterials include: </a:t>
            </a:r>
          </a:p>
        </p:txBody>
      </p:sp>
      <p:sp>
        <p:nvSpPr>
          <p:cNvPr id="4" name="Slide Number Placeholder 3"/>
          <p:cNvSpPr>
            <a:spLocks noGrp="1"/>
          </p:cNvSpPr>
          <p:nvPr>
            <p:ph type="sldNum" sz="quarter" idx="12"/>
          </p:nvPr>
        </p:nvSpPr>
        <p:spPr/>
        <p:txBody>
          <a:bodyPr/>
          <a:lstStyle/>
          <a:p>
            <a:fld id="{DEF9DED6-DF58-4236-9588-EB6D898A3760}" type="slidenum">
              <a:rPr lang="en-GB" smtClean="0"/>
              <a:t>4</a:t>
            </a:fld>
            <a:endParaRPr lang="en-GB"/>
          </a:p>
        </p:txBody>
      </p:sp>
    </p:spTree>
    <p:extLst>
      <p:ext uri="{BB962C8B-B14F-4D97-AF65-F5344CB8AC3E}">
        <p14:creationId xmlns:p14="http://schemas.microsoft.com/office/powerpoint/2010/main" val="759429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MICROSTRUCTURE AND DEFECTS IN NANOCRYSTALLINE MATERIALS</a:t>
            </a:r>
            <a:endParaRPr lang="en-GB" dirty="0"/>
          </a:p>
        </p:txBody>
      </p:sp>
      <p:sp>
        <p:nvSpPr>
          <p:cNvPr id="3" name="Content Placeholder 2"/>
          <p:cNvSpPr>
            <a:spLocks noGrp="1"/>
          </p:cNvSpPr>
          <p:nvPr>
            <p:ph idx="1"/>
          </p:nvPr>
        </p:nvSpPr>
        <p:spPr/>
        <p:txBody>
          <a:bodyPr>
            <a:normAutofit/>
          </a:bodyPr>
          <a:lstStyle/>
          <a:p>
            <a:pPr marL="0" indent="0" algn="just">
              <a:lnSpc>
                <a:spcPct val="100000"/>
              </a:lnSpc>
              <a:buNone/>
            </a:pPr>
            <a:r>
              <a:rPr lang="en-GB" dirty="0" smtClean="0">
                <a:latin typeface="Times New Roman" panose="02020603050405020304" pitchFamily="18" charset="0"/>
                <a:cs typeface="Times New Roman" panose="02020603050405020304" pitchFamily="18" charset="0"/>
              </a:rPr>
              <a:t>• Grain size, distribution and morphology</a:t>
            </a:r>
          </a:p>
          <a:p>
            <a:pPr marL="0" indent="0" algn="just">
              <a:lnSpc>
                <a:spcPct val="100000"/>
              </a:lnSpc>
              <a:buNone/>
            </a:pPr>
            <a:r>
              <a:rPr lang="en-GB" dirty="0" smtClean="0">
                <a:latin typeface="Times New Roman" panose="02020603050405020304" pitchFamily="18" charset="0"/>
                <a:cs typeface="Times New Roman" panose="02020603050405020304" pitchFamily="18" charset="0"/>
              </a:rPr>
              <a:t>• The nature of grain boundaries and interphase interfaces</a:t>
            </a:r>
          </a:p>
          <a:p>
            <a:pPr marL="0" indent="0" algn="just">
              <a:lnSpc>
                <a:spcPct val="100000"/>
              </a:lnSpc>
              <a:buNone/>
            </a:pPr>
            <a:r>
              <a:rPr lang="en-GB" dirty="0">
                <a:latin typeface="Times New Roman" panose="02020603050405020304" pitchFamily="18" charset="0"/>
                <a:cs typeface="Times New Roman" panose="02020603050405020304" pitchFamily="18" charset="0"/>
              </a:rPr>
              <a:t>• Nature of intra-grain defects</a:t>
            </a:r>
          </a:p>
          <a:p>
            <a:pPr marL="0" indent="0" algn="just">
              <a:lnSpc>
                <a:spcPct val="100000"/>
              </a:lnSpc>
              <a:buNone/>
            </a:pPr>
            <a:r>
              <a:rPr lang="en-GB" dirty="0">
                <a:latin typeface="Times New Roman" panose="02020603050405020304" pitchFamily="18" charset="0"/>
                <a:cs typeface="Times New Roman" panose="02020603050405020304" pitchFamily="18" charset="0"/>
              </a:rPr>
              <a:t>• Composition profiles across grains and interfaces</a:t>
            </a:r>
          </a:p>
          <a:p>
            <a:pPr marL="0" indent="0" algn="just">
              <a:lnSpc>
                <a:spcPct val="100000"/>
              </a:lnSpc>
              <a:buNone/>
            </a:pPr>
            <a:r>
              <a:rPr lang="en-GB" dirty="0">
                <a:latin typeface="Times New Roman" panose="02020603050405020304" pitchFamily="18" charset="0"/>
                <a:cs typeface="Times New Roman" panose="02020603050405020304" pitchFamily="18" charset="0"/>
              </a:rPr>
              <a:t>• Residual impurities from processing</a:t>
            </a:r>
          </a:p>
          <a:p>
            <a:pPr marL="0" indent="0" algn="just">
              <a:lnSpc>
                <a:spcPct val="100000"/>
              </a:lnSpc>
              <a:buNone/>
            </a:pPr>
            <a:endParaRPr lang="en-GB" dirty="0" smtClean="0">
              <a:latin typeface="Times New Roman" panose="02020603050405020304" pitchFamily="18" charset="0"/>
              <a:cs typeface="Times New Roman" panose="02020603050405020304" pitchFamily="18" charset="0"/>
            </a:endParaRPr>
          </a:p>
          <a:p>
            <a:pPr marL="0" indent="0" algn="just">
              <a:lnSpc>
                <a:spcPct val="160000"/>
              </a:lnSpc>
              <a:buNone/>
            </a:pPr>
            <a:endParaRPr lang="en-GB" dirty="0">
              <a:latin typeface="Times New Roman" panose="02020603050405020304" pitchFamily="18" charset="0"/>
              <a:cs typeface="Times New Roman" panose="02020603050405020304" pitchFamily="18" charset="0"/>
            </a:endParaRPr>
          </a:p>
          <a:p>
            <a:pPr marL="0" indent="0" algn="just">
              <a:lnSpc>
                <a:spcPct val="160000"/>
              </a:lnSpc>
              <a:buNone/>
            </a:pPr>
            <a:endParaRPr lang="en-GB" dirty="0" smtClean="0">
              <a:latin typeface="Times New Roman" panose="02020603050405020304" pitchFamily="18" charset="0"/>
              <a:cs typeface="Times New Roman" panose="02020603050405020304" pitchFamily="18" charset="0"/>
            </a:endParaRPr>
          </a:p>
          <a:p>
            <a:pPr marL="0" indent="0">
              <a:buNone/>
            </a:pPr>
            <a:endParaRPr lang="en-GB" dirty="0"/>
          </a:p>
        </p:txBody>
      </p:sp>
      <p:pic>
        <p:nvPicPr>
          <p:cNvPr id="4" name="Picture 3"/>
          <p:cNvPicPr>
            <a:picLocks noChangeAspect="1"/>
          </p:cNvPicPr>
          <p:nvPr/>
        </p:nvPicPr>
        <p:blipFill>
          <a:blip r:embed="rId2"/>
          <a:stretch>
            <a:fillRect/>
          </a:stretch>
        </p:blipFill>
        <p:spPr>
          <a:xfrm>
            <a:off x="838200" y="4651926"/>
            <a:ext cx="10543092" cy="1659974"/>
          </a:xfrm>
          <a:prstGeom prst="rect">
            <a:avLst/>
          </a:prstGeom>
        </p:spPr>
      </p:pic>
      <p:sp>
        <p:nvSpPr>
          <p:cNvPr id="5" name="Slide Number Placeholder 4"/>
          <p:cNvSpPr>
            <a:spLocks noGrp="1"/>
          </p:cNvSpPr>
          <p:nvPr>
            <p:ph type="sldNum" sz="quarter" idx="12"/>
          </p:nvPr>
        </p:nvSpPr>
        <p:spPr/>
        <p:txBody>
          <a:bodyPr/>
          <a:lstStyle/>
          <a:p>
            <a:fld id="{DEF9DED6-DF58-4236-9588-EB6D898A3760}" type="slidenum">
              <a:rPr lang="en-GB" smtClean="0"/>
              <a:t>5</a:t>
            </a:fld>
            <a:endParaRPr lang="en-GB"/>
          </a:p>
        </p:txBody>
      </p:sp>
    </p:spTree>
    <p:extLst>
      <p:ext uri="{BB962C8B-B14F-4D97-AF65-F5344CB8AC3E}">
        <p14:creationId xmlns:p14="http://schemas.microsoft.com/office/powerpoint/2010/main" val="3992315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atin typeface="Times New Roman" panose="02020603050405020304" pitchFamily="18" charset="0"/>
                <a:cs typeface="Times New Roman" panose="02020603050405020304" pitchFamily="18" charset="0"/>
              </a:rPr>
              <a:t>MICROSTRUCTURE AND DEFECTS IN NANOCRYSTALLINE MATERIALS</a:t>
            </a:r>
            <a:endParaRPr lang="en-GB" dirty="0"/>
          </a:p>
        </p:txBody>
      </p:sp>
      <p:sp>
        <p:nvSpPr>
          <p:cNvPr id="3" name="Content Placeholder 2"/>
          <p:cNvSpPr>
            <a:spLocks noGrp="1"/>
          </p:cNvSpPr>
          <p:nvPr>
            <p:ph idx="1"/>
          </p:nvPr>
        </p:nvSpPr>
        <p:spPr/>
        <p:txBody>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Crystal lattice imperfections, such as point, linear, planar and volume defects, lead to the structure-sensitive properties of materials. The atomic structure of nanostructured materials</a:t>
            </a:r>
          </a:p>
          <a:p>
            <a:pPr marL="0" indent="0">
              <a:buNone/>
            </a:pPr>
            <a:endParaRPr lang="en-GB" dirty="0"/>
          </a:p>
        </p:txBody>
      </p:sp>
      <p:pic>
        <p:nvPicPr>
          <p:cNvPr id="4" name="Picture 3"/>
          <p:cNvPicPr>
            <a:picLocks noChangeAspect="1"/>
          </p:cNvPicPr>
          <p:nvPr/>
        </p:nvPicPr>
        <p:blipFill>
          <a:blip r:embed="rId2"/>
          <a:stretch>
            <a:fillRect/>
          </a:stretch>
        </p:blipFill>
        <p:spPr>
          <a:xfrm>
            <a:off x="940158" y="4001293"/>
            <a:ext cx="10277341" cy="2175669"/>
          </a:xfrm>
          <a:prstGeom prst="rect">
            <a:avLst/>
          </a:prstGeom>
        </p:spPr>
      </p:pic>
      <p:sp>
        <p:nvSpPr>
          <p:cNvPr id="5" name="Slide Number Placeholder 4"/>
          <p:cNvSpPr>
            <a:spLocks noGrp="1"/>
          </p:cNvSpPr>
          <p:nvPr>
            <p:ph type="sldNum" sz="quarter" idx="12"/>
          </p:nvPr>
        </p:nvSpPr>
        <p:spPr/>
        <p:txBody>
          <a:bodyPr/>
          <a:lstStyle/>
          <a:p>
            <a:fld id="{DEF9DED6-DF58-4236-9588-EB6D898A3760}" type="slidenum">
              <a:rPr lang="en-GB" smtClean="0"/>
              <a:t>6</a:t>
            </a:fld>
            <a:endParaRPr lang="en-GB"/>
          </a:p>
        </p:txBody>
      </p:sp>
    </p:spTree>
    <p:extLst>
      <p:ext uri="{BB962C8B-B14F-4D97-AF65-F5344CB8AC3E}">
        <p14:creationId xmlns:p14="http://schemas.microsoft.com/office/powerpoint/2010/main" val="881990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DEFECTS IN CRYSTALLINE </a:t>
            </a:r>
            <a:r>
              <a:rPr lang="en-GB" b="1" dirty="0" smtClean="0">
                <a:latin typeface="Times New Roman" panose="02020603050405020304" pitchFamily="18" charset="0"/>
                <a:cs typeface="Times New Roman" panose="02020603050405020304" pitchFamily="18" charset="0"/>
              </a:rPr>
              <a:t>MATERIALS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lnSpc>
                <a:spcPct val="150000"/>
              </a:lnSpc>
              <a:buNone/>
            </a:pPr>
            <a:r>
              <a:rPr lang="en-GB" dirty="0">
                <a:latin typeface="Times New Roman" panose="02020603050405020304" pitchFamily="18" charset="0"/>
                <a:cs typeface="Times New Roman" panose="02020603050405020304" pitchFamily="18" charset="0"/>
              </a:rPr>
              <a:t>Crystals are three-dimensional, periodic arrangements of atoms/molecules in space.</a:t>
            </a:r>
          </a:p>
          <a:p>
            <a:pPr marL="0" indent="0" algn="just">
              <a:lnSpc>
                <a:spcPct val="150000"/>
              </a:lnSpc>
              <a:buNone/>
            </a:pPr>
            <a:r>
              <a:rPr lang="en-GB" dirty="0">
                <a:latin typeface="Times New Roman" panose="02020603050405020304" pitchFamily="18" charset="0"/>
                <a:cs typeface="Times New Roman" panose="02020603050405020304" pitchFamily="18" charset="0"/>
              </a:rPr>
              <a:t>Any imperfection leading to disruption of periodicity is referred to as a ‘</a:t>
            </a:r>
            <a:r>
              <a:rPr lang="en-GB" u="sng" dirty="0">
                <a:latin typeface="Times New Roman" panose="02020603050405020304" pitchFamily="18" charset="0"/>
                <a:cs typeface="Times New Roman" panose="02020603050405020304" pitchFamily="18" charset="0"/>
              </a:rPr>
              <a:t>crystalline defect</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These defects are usually classified based on their dimensionality, namely, point defects (0D), line defects (1D), surface defects (2D) and volume defects (3D</a:t>
            </a:r>
            <a:r>
              <a:rPr lang="en-GB" dirty="0">
                <a:latin typeface="Times New Roman" panose="02020603050405020304" pitchFamily="18" charset="0"/>
                <a:cs typeface="Times New Roman" panose="02020603050405020304" pitchFamily="18" charset="0"/>
              </a:rPr>
              <a:t>).</a:t>
            </a:r>
          </a:p>
          <a:p>
            <a:pPr marL="0" indent="0">
              <a:buNone/>
            </a:pPr>
            <a:endParaRPr lang="en-GB" dirty="0"/>
          </a:p>
        </p:txBody>
      </p:sp>
      <p:sp>
        <p:nvSpPr>
          <p:cNvPr id="4" name="Slide Number Placeholder 3"/>
          <p:cNvSpPr>
            <a:spLocks noGrp="1"/>
          </p:cNvSpPr>
          <p:nvPr>
            <p:ph type="sldNum" sz="quarter" idx="12"/>
          </p:nvPr>
        </p:nvSpPr>
        <p:spPr/>
        <p:txBody>
          <a:bodyPr/>
          <a:lstStyle/>
          <a:p>
            <a:fld id="{DEF9DED6-DF58-4236-9588-EB6D898A3760}" type="slidenum">
              <a:rPr lang="en-GB" smtClean="0"/>
              <a:t>7</a:t>
            </a:fld>
            <a:endParaRPr lang="en-GB"/>
          </a:p>
        </p:txBody>
      </p:sp>
    </p:spTree>
    <p:extLst>
      <p:ext uri="{BB962C8B-B14F-4D97-AF65-F5344CB8AC3E}">
        <p14:creationId xmlns:p14="http://schemas.microsoft.com/office/powerpoint/2010/main" val="605379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DEFECTS IN CRYSTALLINE </a:t>
            </a:r>
            <a:r>
              <a:rPr lang="en-GB" b="1" dirty="0" smtClean="0">
                <a:latin typeface="Times New Roman" panose="02020603050405020304" pitchFamily="18" charset="0"/>
                <a:cs typeface="Times New Roman" panose="02020603050405020304" pitchFamily="18" charset="0"/>
              </a:rPr>
              <a:t>MATERIALS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825626"/>
            <a:ext cx="10515600" cy="3493350"/>
          </a:xfrm>
        </p:spPr>
        <p:txBody>
          <a:bodyPr>
            <a:normAutofit fontScale="92500" lnSpcReduction="10000"/>
          </a:bodyPr>
          <a:lstStyle/>
          <a:p>
            <a:pPr marL="0" indent="0" algn="just">
              <a:lnSpc>
                <a:spcPct val="150000"/>
              </a:lnSpc>
              <a:buNone/>
            </a:pPr>
            <a:r>
              <a:rPr lang="en-GB" dirty="0" smtClean="0">
                <a:latin typeface="Times New Roman" panose="02020603050405020304" pitchFamily="18" charset="0"/>
                <a:cs typeface="Times New Roman" panose="02020603050405020304" pitchFamily="18" charset="0"/>
              </a:rPr>
              <a:t>Vacancies, substitutional </a:t>
            </a:r>
            <a:r>
              <a:rPr lang="en-GB" dirty="0">
                <a:latin typeface="Times New Roman" panose="02020603050405020304" pitchFamily="18" charset="0"/>
                <a:cs typeface="Times New Roman" panose="02020603050405020304" pitchFamily="18" charset="0"/>
              </a:rPr>
              <a:t>and interstitial solutes are the common point defects observed in metals and alloys. In case of ionic solids, Schottky (anion–cation vacancy pairs) and Frenkel (vacancy-interstitial pairs of the same ions) defects may also be observed. Dislocations are the most commonly observed line defects and refer to a missing plane of atoms. Among the surface defects, grain boundaries, twins, stacking faults and free surfaces</a:t>
            </a:r>
          </a:p>
        </p:txBody>
      </p:sp>
      <p:pic>
        <p:nvPicPr>
          <p:cNvPr id="4" name="Picture 3"/>
          <p:cNvPicPr>
            <a:picLocks noChangeAspect="1"/>
          </p:cNvPicPr>
          <p:nvPr/>
        </p:nvPicPr>
        <p:blipFill>
          <a:blip r:embed="rId2"/>
          <a:stretch>
            <a:fillRect/>
          </a:stretch>
        </p:blipFill>
        <p:spPr>
          <a:xfrm>
            <a:off x="8564450" y="4700790"/>
            <a:ext cx="3271233" cy="1882866"/>
          </a:xfrm>
          <a:prstGeom prst="rect">
            <a:avLst/>
          </a:prstGeom>
        </p:spPr>
      </p:pic>
      <p:pic>
        <p:nvPicPr>
          <p:cNvPr id="6" name="Picture 5"/>
          <p:cNvPicPr>
            <a:picLocks noChangeAspect="1"/>
          </p:cNvPicPr>
          <p:nvPr/>
        </p:nvPicPr>
        <p:blipFill>
          <a:blip r:embed="rId3"/>
          <a:stretch>
            <a:fillRect/>
          </a:stretch>
        </p:blipFill>
        <p:spPr>
          <a:xfrm>
            <a:off x="838200" y="5318976"/>
            <a:ext cx="3689194" cy="1419225"/>
          </a:xfrm>
          <a:prstGeom prst="rect">
            <a:avLst/>
          </a:prstGeom>
        </p:spPr>
      </p:pic>
      <p:pic>
        <p:nvPicPr>
          <p:cNvPr id="7" name="Picture 6"/>
          <p:cNvPicPr>
            <a:picLocks noChangeAspect="1"/>
          </p:cNvPicPr>
          <p:nvPr/>
        </p:nvPicPr>
        <p:blipFill>
          <a:blip r:embed="rId4"/>
          <a:stretch>
            <a:fillRect/>
          </a:stretch>
        </p:blipFill>
        <p:spPr>
          <a:xfrm>
            <a:off x="5133975" y="5318976"/>
            <a:ext cx="2533650" cy="1539024"/>
          </a:xfrm>
          <a:prstGeom prst="rect">
            <a:avLst/>
          </a:prstGeom>
        </p:spPr>
      </p:pic>
      <p:sp>
        <p:nvSpPr>
          <p:cNvPr id="5" name="Slide Number Placeholder 4"/>
          <p:cNvSpPr>
            <a:spLocks noGrp="1"/>
          </p:cNvSpPr>
          <p:nvPr>
            <p:ph type="sldNum" sz="quarter" idx="12"/>
          </p:nvPr>
        </p:nvSpPr>
        <p:spPr/>
        <p:txBody>
          <a:bodyPr/>
          <a:lstStyle/>
          <a:p>
            <a:fld id="{DEF9DED6-DF58-4236-9588-EB6D898A3760}" type="slidenum">
              <a:rPr lang="en-GB" smtClean="0"/>
              <a:t>8</a:t>
            </a:fld>
            <a:endParaRPr lang="en-GB"/>
          </a:p>
        </p:txBody>
      </p:sp>
    </p:spTree>
    <p:extLst>
      <p:ext uri="{BB962C8B-B14F-4D97-AF65-F5344CB8AC3E}">
        <p14:creationId xmlns:p14="http://schemas.microsoft.com/office/powerpoint/2010/main" val="2422689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DEFECTS IN CRYSTALLINE </a:t>
            </a:r>
            <a:r>
              <a:rPr lang="en-GB" b="1" dirty="0" smtClean="0">
                <a:latin typeface="Times New Roman" panose="02020603050405020304" pitchFamily="18" charset="0"/>
                <a:cs typeface="Times New Roman" panose="02020603050405020304" pitchFamily="18" charset="0"/>
              </a:rPr>
              <a:t>MATERIALS</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0143" y="1825625"/>
            <a:ext cx="10515600" cy="4351338"/>
          </a:xfrm>
        </p:spPr>
        <p:txBody>
          <a:bodyPr/>
          <a:lstStyle/>
          <a:p>
            <a:pPr marL="0" indent="0">
              <a:buNone/>
            </a:pPr>
            <a:r>
              <a:rPr lang="en-GB" dirty="0">
                <a:latin typeface="Times New Roman" panose="02020603050405020304" pitchFamily="18" charset="0"/>
                <a:cs typeface="Times New Roman" panose="02020603050405020304" pitchFamily="18" charset="0"/>
              </a:rPr>
              <a:t>Among the surface defects, grain boundaries, twins, stacking faults and free surfaces </a:t>
            </a:r>
            <a:r>
              <a:rPr lang="en-GB" dirty="0" smtClean="0">
                <a:latin typeface="Times New Roman" panose="02020603050405020304" pitchFamily="18" charset="0"/>
                <a:cs typeface="Times New Roman" panose="02020603050405020304" pitchFamily="18" charset="0"/>
              </a:rPr>
              <a:t>are </a:t>
            </a:r>
            <a:r>
              <a:rPr lang="en-GB" dirty="0">
                <a:latin typeface="Times New Roman" panose="02020603050405020304" pitchFamily="18" charset="0"/>
                <a:cs typeface="Times New Roman" panose="02020603050405020304" pitchFamily="18" charset="0"/>
              </a:rPr>
              <a:t>the most common. Inclusions, voids and </a:t>
            </a:r>
            <a:r>
              <a:rPr lang="en-GB" dirty="0" smtClean="0">
                <a:latin typeface="Times New Roman" panose="02020603050405020304" pitchFamily="18" charset="0"/>
                <a:cs typeface="Times New Roman" panose="02020603050405020304" pitchFamily="18" charset="0"/>
              </a:rPr>
              <a:t>micro cracks </a:t>
            </a:r>
            <a:r>
              <a:rPr lang="en-GB" dirty="0">
                <a:latin typeface="Times New Roman" panose="02020603050405020304" pitchFamily="18" charset="0"/>
                <a:cs typeface="Times New Roman" panose="02020603050405020304" pitchFamily="18" charset="0"/>
              </a:rPr>
              <a:t>constitute the volume defects.</a:t>
            </a:r>
          </a:p>
          <a:p>
            <a:pPr marL="0" indent="0">
              <a:buNone/>
            </a:pPr>
            <a:endParaRPr lang="en-GB" dirty="0"/>
          </a:p>
        </p:txBody>
      </p:sp>
      <p:pic>
        <p:nvPicPr>
          <p:cNvPr id="4" name="Picture 3"/>
          <p:cNvPicPr>
            <a:picLocks noChangeAspect="1"/>
          </p:cNvPicPr>
          <p:nvPr/>
        </p:nvPicPr>
        <p:blipFill>
          <a:blip r:embed="rId2"/>
          <a:stretch>
            <a:fillRect/>
          </a:stretch>
        </p:blipFill>
        <p:spPr>
          <a:xfrm>
            <a:off x="606893" y="4596092"/>
            <a:ext cx="3061381" cy="1826087"/>
          </a:xfrm>
          <a:prstGeom prst="rect">
            <a:avLst/>
          </a:prstGeom>
        </p:spPr>
      </p:pic>
      <p:pic>
        <p:nvPicPr>
          <p:cNvPr id="5" name="Picture 4"/>
          <p:cNvPicPr>
            <a:picLocks noChangeAspect="1"/>
          </p:cNvPicPr>
          <p:nvPr/>
        </p:nvPicPr>
        <p:blipFill>
          <a:blip r:embed="rId3"/>
          <a:stretch>
            <a:fillRect/>
          </a:stretch>
        </p:blipFill>
        <p:spPr>
          <a:xfrm>
            <a:off x="3495024" y="3213469"/>
            <a:ext cx="2530248" cy="2102756"/>
          </a:xfrm>
          <a:prstGeom prst="rect">
            <a:avLst/>
          </a:prstGeom>
        </p:spPr>
      </p:pic>
      <p:pic>
        <p:nvPicPr>
          <p:cNvPr id="6" name="Picture 5"/>
          <p:cNvPicPr>
            <a:picLocks noChangeAspect="1"/>
          </p:cNvPicPr>
          <p:nvPr/>
        </p:nvPicPr>
        <p:blipFill>
          <a:blip r:embed="rId4"/>
          <a:stretch>
            <a:fillRect/>
          </a:stretch>
        </p:blipFill>
        <p:spPr>
          <a:xfrm>
            <a:off x="6652020" y="4596092"/>
            <a:ext cx="2886075" cy="1962150"/>
          </a:xfrm>
          <a:prstGeom prst="rect">
            <a:avLst/>
          </a:prstGeom>
        </p:spPr>
      </p:pic>
      <p:pic>
        <p:nvPicPr>
          <p:cNvPr id="7" name="Picture 6"/>
          <p:cNvPicPr>
            <a:picLocks noChangeAspect="1"/>
          </p:cNvPicPr>
          <p:nvPr/>
        </p:nvPicPr>
        <p:blipFill>
          <a:blip r:embed="rId5"/>
          <a:stretch>
            <a:fillRect/>
          </a:stretch>
        </p:blipFill>
        <p:spPr>
          <a:xfrm>
            <a:off x="8677867" y="2720016"/>
            <a:ext cx="3244624" cy="1876076"/>
          </a:xfrm>
          <a:prstGeom prst="rect">
            <a:avLst/>
          </a:prstGeom>
        </p:spPr>
      </p:pic>
      <p:sp>
        <p:nvSpPr>
          <p:cNvPr id="2" name="Slide Number Placeholder 1"/>
          <p:cNvSpPr>
            <a:spLocks noGrp="1"/>
          </p:cNvSpPr>
          <p:nvPr>
            <p:ph type="sldNum" sz="quarter" idx="12"/>
          </p:nvPr>
        </p:nvSpPr>
        <p:spPr/>
        <p:txBody>
          <a:bodyPr/>
          <a:lstStyle/>
          <a:p>
            <a:fld id="{DEF9DED6-DF58-4236-9588-EB6D898A3760}" type="slidenum">
              <a:rPr lang="en-GB" smtClean="0"/>
              <a:t>9</a:t>
            </a:fld>
            <a:endParaRPr lang="en-GB"/>
          </a:p>
        </p:txBody>
      </p:sp>
    </p:spTree>
    <p:extLst>
      <p:ext uri="{BB962C8B-B14F-4D97-AF65-F5344CB8AC3E}">
        <p14:creationId xmlns:p14="http://schemas.microsoft.com/office/powerpoint/2010/main" val="2701980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6509</TotalTime>
  <Words>1649</Words>
  <Application>Microsoft Office PowerPoint</Application>
  <PresentationFormat>Widescreen</PresentationFormat>
  <Paragraphs>102</Paragraphs>
  <Slides>24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Baskerville Old Face</vt:lpstr>
      <vt:lpstr>Calibri</vt:lpstr>
      <vt:lpstr>Calibri Light</vt:lpstr>
      <vt:lpstr>Times New Roman</vt:lpstr>
      <vt:lpstr>Office Theme</vt:lpstr>
      <vt:lpstr>Unique Properties of Nanomaterials</vt:lpstr>
      <vt:lpstr>Introduction </vt:lpstr>
      <vt:lpstr>Introduction</vt:lpstr>
      <vt:lpstr>MICROSTRUCTURE AND DEFECTS IN NANOCRYSTALLINE MATERIALS</vt:lpstr>
      <vt:lpstr>MICROSTRUCTURE AND DEFECTS IN NANOCRYSTALLINE MATERIALS</vt:lpstr>
      <vt:lpstr>MICROSTRUCTURE AND DEFECTS IN NANOCRYSTALLINE MATERIALS</vt:lpstr>
      <vt:lpstr>DEFECTS IN CRYSTALLINE MATERIALS</vt:lpstr>
      <vt:lpstr>DEFECTS IN CRYSTALLINE MATERIALS</vt:lpstr>
      <vt:lpstr>DEFECTS IN CRYSTALLINE MATERIALS</vt:lpstr>
      <vt:lpstr>Dislocations</vt:lpstr>
      <vt:lpstr>Dislocations</vt:lpstr>
      <vt:lpstr>Dislocations</vt:lpstr>
      <vt:lpstr>Dislocations</vt:lpstr>
      <vt:lpstr>Dislocations</vt:lpstr>
      <vt:lpstr>Twins, stacking faults and voids</vt:lpstr>
      <vt:lpstr>Twins, stacking faults and voids</vt:lpstr>
      <vt:lpstr>Twins, stacking faults and voids</vt:lpstr>
      <vt:lpstr>Twins, stacking faults and voids</vt:lpstr>
      <vt:lpstr>Grain boundaries, triple junctions and disclinations</vt:lpstr>
      <vt:lpstr>Grain boundaries, triple junctions and disclinations</vt:lpstr>
      <vt:lpstr>Grain boundaries, triple junctions and disclinations</vt:lpstr>
      <vt:lpstr>Grain boundaries, triple junctions and disclinations</vt:lpstr>
      <vt:lpstr>Grain boundaries, triple junctions and disclinations</vt:lpstr>
      <vt:lpstr>Grain boundaries, triple junctions and disclinations</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Unique Properties of Nanomaterials</dc:title>
  <dc:creator>Raouf</dc:creator>
  <cp:lastModifiedBy>Raouf</cp:lastModifiedBy>
  <cp:revision>35</cp:revision>
  <dcterms:created xsi:type="dcterms:W3CDTF">2020-03-22T13:36:10Z</dcterms:created>
  <dcterms:modified xsi:type="dcterms:W3CDTF">2020-03-29T14:40:18Z</dcterms:modified>
</cp:coreProperties>
</file>