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notesMasterIdLst>
    <p:notesMasterId r:id="rId51"/>
  </p:notesMasterIdLst>
  <p:sldIdLst>
    <p:sldId id="368" r:id="rId2"/>
    <p:sldId id="505" r:id="rId3"/>
    <p:sldId id="514" r:id="rId4"/>
    <p:sldId id="507" r:id="rId5"/>
    <p:sldId id="510" r:id="rId6"/>
    <p:sldId id="537" r:id="rId7"/>
    <p:sldId id="511" r:id="rId8"/>
    <p:sldId id="512" r:id="rId9"/>
    <p:sldId id="513" r:id="rId10"/>
    <p:sldId id="532" r:id="rId11"/>
    <p:sldId id="533" r:id="rId12"/>
    <p:sldId id="515" r:id="rId13"/>
    <p:sldId id="518" r:id="rId14"/>
    <p:sldId id="521" r:id="rId15"/>
    <p:sldId id="516" r:id="rId16"/>
    <p:sldId id="519" r:id="rId17"/>
    <p:sldId id="522" r:id="rId18"/>
    <p:sldId id="523" r:id="rId19"/>
    <p:sldId id="530" r:id="rId20"/>
    <p:sldId id="536" r:id="rId21"/>
    <p:sldId id="535" r:id="rId22"/>
    <p:sldId id="534" r:id="rId23"/>
    <p:sldId id="528" r:id="rId24"/>
    <p:sldId id="531" r:id="rId25"/>
    <p:sldId id="524" r:id="rId26"/>
    <p:sldId id="525" r:id="rId27"/>
    <p:sldId id="526" r:id="rId28"/>
    <p:sldId id="527" r:id="rId29"/>
    <p:sldId id="538" r:id="rId30"/>
    <p:sldId id="539" r:id="rId31"/>
    <p:sldId id="550" r:id="rId32"/>
    <p:sldId id="541" r:id="rId33"/>
    <p:sldId id="542" r:id="rId34"/>
    <p:sldId id="549" r:id="rId35"/>
    <p:sldId id="544" r:id="rId36"/>
    <p:sldId id="545" r:id="rId37"/>
    <p:sldId id="546" r:id="rId38"/>
    <p:sldId id="547" r:id="rId39"/>
    <p:sldId id="543" r:id="rId40"/>
    <p:sldId id="540" r:id="rId41"/>
    <p:sldId id="551" r:id="rId42"/>
    <p:sldId id="552" r:id="rId43"/>
    <p:sldId id="553" r:id="rId44"/>
    <p:sldId id="554" r:id="rId45"/>
    <p:sldId id="555" r:id="rId46"/>
    <p:sldId id="556" r:id="rId47"/>
    <p:sldId id="559" r:id="rId48"/>
    <p:sldId id="557" r:id="rId49"/>
    <p:sldId id="558" r:id="rId50"/>
  </p:sldIdLst>
  <p:sldSz cx="9144000" cy="6858000" type="screen4x3"/>
  <p:notesSz cx="6735763" cy="9869488"/>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66FF"/>
    <a:srgbClr val="FF66CC"/>
    <a:srgbClr val="FF9900"/>
    <a:srgbClr val="D98A17"/>
    <a:srgbClr val="D4EA06"/>
    <a:srgbClr val="00FFFF"/>
    <a:srgbClr val="FF6600"/>
    <a:srgbClr val="F8F8F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60" d="100"/>
          <a:sy n="60" d="100"/>
        </p:scale>
        <p:origin x="-1422"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16350" y="0"/>
            <a:ext cx="2919413" cy="493713"/>
          </a:xfrm>
          <a:prstGeom prst="rect">
            <a:avLst/>
          </a:prstGeom>
        </p:spPr>
        <p:txBody>
          <a:bodyPr vert="horz" lIns="91440" tIns="45720" rIns="91440" bIns="45720" rtlCol="1"/>
          <a:lstStyle>
            <a:lvl1pPr algn="r">
              <a:defRPr sz="1200"/>
            </a:lvl1pPr>
          </a:lstStyle>
          <a:p>
            <a:pPr>
              <a:defRPr/>
            </a:pPr>
            <a:endParaRPr lang="ar-SA"/>
          </a:p>
        </p:txBody>
      </p:sp>
      <p:sp>
        <p:nvSpPr>
          <p:cNvPr id="3" name="عنصر نائب للتاريخ 2"/>
          <p:cNvSpPr>
            <a:spLocks noGrp="1"/>
          </p:cNvSpPr>
          <p:nvPr>
            <p:ph type="dt" idx="1"/>
          </p:nvPr>
        </p:nvSpPr>
        <p:spPr>
          <a:xfrm>
            <a:off x="1588" y="0"/>
            <a:ext cx="2919412" cy="493713"/>
          </a:xfrm>
          <a:prstGeom prst="rect">
            <a:avLst/>
          </a:prstGeom>
        </p:spPr>
        <p:txBody>
          <a:bodyPr vert="horz" lIns="91440" tIns="45720" rIns="91440" bIns="45720" rtlCol="1"/>
          <a:lstStyle>
            <a:lvl1pPr algn="l">
              <a:defRPr sz="1200"/>
            </a:lvl1pPr>
          </a:lstStyle>
          <a:p>
            <a:pPr>
              <a:defRPr/>
            </a:pPr>
            <a:fld id="{5C8DD6A4-6779-4EBD-BDC1-09D24A8B40A2}" type="datetimeFigureOut">
              <a:rPr lang="ar-SA"/>
              <a:pPr>
                <a:defRPr/>
              </a:pPr>
              <a:t>07/08/1441</a:t>
            </a:fld>
            <a:endParaRPr lang="ar-SA"/>
          </a:p>
        </p:txBody>
      </p:sp>
      <p:sp>
        <p:nvSpPr>
          <p:cNvPr id="4" name="عنصر نائب لصورة الشريحة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73100" y="4687888"/>
            <a:ext cx="5389563" cy="4441825"/>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16350" y="9374188"/>
            <a:ext cx="2919413" cy="493712"/>
          </a:xfrm>
          <a:prstGeom prst="rect">
            <a:avLst/>
          </a:prstGeom>
        </p:spPr>
        <p:txBody>
          <a:bodyPr vert="horz" lIns="91440" tIns="45720" rIns="91440" bIns="45720" rtlCol="1" anchor="b"/>
          <a:lstStyle>
            <a:lvl1pPr algn="r">
              <a:defRPr sz="1200"/>
            </a:lvl1pPr>
          </a:lstStyle>
          <a:p>
            <a:pPr>
              <a:defRPr/>
            </a:pPr>
            <a:endParaRPr lang="ar-SA"/>
          </a:p>
        </p:txBody>
      </p:sp>
      <p:sp>
        <p:nvSpPr>
          <p:cNvPr id="7" name="عنصر نائب لرقم الشريحة 6"/>
          <p:cNvSpPr>
            <a:spLocks noGrp="1"/>
          </p:cNvSpPr>
          <p:nvPr>
            <p:ph type="sldNum" sz="quarter" idx="5"/>
          </p:nvPr>
        </p:nvSpPr>
        <p:spPr>
          <a:xfrm>
            <a:off x="1588" y="9374188"/>
            <a:ext cx="2919412" cy="493712"/>
          </a:xfrm>
          <a:prstGeom prst="rect">
            <a:avLst/>
          </a:prstGeom>
        </p:spPr>
        <p:txBody>
          <a:bodyPr vert="horz" lIns="91440" tIns="45720" rIns="91440" bIns="45720" rtlCol="1" anchor="b"/>
          <a:lstStyle>
            <a:lvl1pPr algn="l">
              <a:defRPr sz="1200"/>
            </a:lvl1pPr>
          </a:lstStyle>
          <a:p>
            <a:pPr>
              <a:defRPr/>
            </a:pPr>
            <a:fld id="{E5DD89B6-A3EB-4E1A-BD83-D27301100361}" type="slidenum">
              <a:rPr lang="ar-SA"/>
              <a:pPr>
                <a:defRPr/>
              </a:pPr>
              <a:t>‹#›</a:t>
            </a:fld>
            <a:endParaRPr lang="ar-SA"/>
          </a:p>
        </p:txBody>
      </p:sp>
    </p:spTree>
    <p:extLst>
      <p:ext uri="{BB962C8B-B14F-4D97-AF65-F5344CB8AC3E}">
        <p14:creationId xmlns:p14="http://schemas.microsoft.com/office/powerpoint/2010/main" val="83178377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30163"/>
            <a:ext cx="9067800" cy="6889751"/>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89" name="Group 92"/>
          <p:cNvGrpSpPr>
            <a:grpSpLocks/>
          </p:cNvGrpSpPr>
          <p:nvPr/>
        </p:nvGrpSpPr>
        <p:grpSpPr bwMode="auto">
          <a:xfrm>
            <a:off x="0" y="2057400"/>
            <a:ext cx="4802188" cy="2820988"/>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a:defRPr i="1"/>
            </a:lvl1pPr>
          </a:lstStyle>
          <a:p>
            <a:pPr>
              <a:defRPr/>
            </a:pPr>
            <a:fld id="{756315A0-EC41-41ED-B7AD-52868A9D91CC}" type="datetimeFigureOut">
              <a:rPr lang="en-US"/>
              <a:pPr>
                <a:defRPr/>
              </a:pPr>
              <a:t>3/31/2020</a:t>
            </a:fld>
            <a:endParaRPr lang="en-US"/>
          </a:p>
        </p:txBody>
      </p:sp>
      <p:sp>
        <p:nvSpPr>
          <p:cNvPr id="94" name="Footer Placeholder 4"/>
          <p:cNvSpPr>
            <a:spLocks noGrp="1"/>
          </p:cNvSpPr>
          <p:nvPr>
            <p:ph type="ftr" sz="quarter" idx="11"/>
          </p:nvPr>
        </p:nvSpPr>
        <p:spPr/>
        <p:txBody>
          <a:bodyPr/>
          <a:lstStyle>
            <a:lvl1pPr>
              <a:defRPr i="1"/>
            </a:lvl1pPr>
          </a:lstStyle>
          <a:p>
            <a:pPr>
              <a:defRPr/>
            </a:pPr>
            <a:endParaRPr lang="en-US"/>
          </a:p>
        </p:txBody>
      </p:sp>
      <p:sp>
        <p:nvSpPr>
          <p:cNvPr id="95" name="Slide Number Placeholder 5"/>
          <p:cNvSpPr>
            <a:spLocks noGrp="1"/>
          </p:cNvSpPr>
          <p:nvPr>
            <p:ph type="sldNum" sz="quarter" idx="12"/>
          </p:nvPr>
        </p:nvSpPr>
        <p:spPr/>
        <p:txBody>
          <a:bodyPr/>
          <a:lstStyle>
            <a:lvl1pPr>
              <a:defRPr i="1"/>
            </a:lvl1pPr>
          </a:lstStyle>
          <a:p>
            <a:pPr>
              <a:defRPr/>
            </a:pPr>
            <a:fld id="{280BB3B5-7FCE-4DE5-9E52-D73A452EC26C}" type="slidenum">
              <a:rPr lang="en-US"/>
              <a:pPr>
                <a:defRPr/>
              </a:pPr>
              <a:t>‹#›</a:t>
            </a:fld>
            <a:endParaRPr lang="en-US"/>
          </a:p>
        </p:txBody>
      </p:sp>
    </p:spTree>
    <p:extLst>
      <p:ext uri="{BB962C8B-B14F-4D97-AF65-F5344CB8AC3E}">
        <p14:creationId xmlns:p14="http://schemas.microsoft.com/office/powerpoint/2010/main" val="186865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i="1"/>
            </a:lvl1pPr>
          </a:lstStyle>
          <a:p>
            <a:pPr>
              <a:defRPr/>
            </a:pPr>
            <a:fld id="{B269F944-35FC-4B48-B8CC-9854499FF236}" type="datetimeFigureOut">
              <a:rPr lang="en-US"/>
              <a:pPr>
                <a:defRPr/>
              </a:pPr>
              <a:t>3/31/2020</a:t>
            </a:fld>
            <a:endParaRPr lang="en-US"/>
          </a:p>
        </p:txBody>
      </p:sp>
      <p:sp>
        <p:nvSpPr>
          <p:cNvPr id="5" name="Footer Placeholder 4"/>
          <p:cNvSpPr>
            <a:spLocks noGrp="1"/>
          </p:cNvSpPr>
          <p:nvPr>
            <p:ph type="ftr" sz="quarter" idx="11"/>
          </p:nvPr>
        </p:nvSpPr>
        <p:spPr/>
        <p:txBody>
          <a:bodyPr/>
          <a:lstStyle>
            <a:lvl1pPr>
              <a:defRPr i="1"/>
            </a:lvl1pPr>
          </a:lstStyle>
          <a:p>
            <a:pPr>
              <a:defRPr/>
            </a:pPr>
            <a:endParaRPr lang="en-US"/>
          </a:p>
        </p:txBody>
      </p:sp>
      <p:sp>
        <p:nvSpPr>
          <p:cNvPr id="6" name="Slide Number Placeholder 5"/>
          <p:cNvSpPr>
            <a:spLocks noGrp="1"/>
          </p:cNvSpPr>
          <p:nvPr>
            <p:ph type="sldNum" sz="quarter" idx="12"/>
          </p:nvPr>
        </p:nvSpPr>
        <p:spPr/>
        <p:txBody>
          <a:bodyPr/>
          <a:lstStyle>
            <a:lvl1pPr>
              <a:defRPr i="1"/>
            </a:lvl1pPr>
          </a:lstStyle>
          <a:p>
            <a:pPr>
              <a:defRPr/>
            </a:pPr>
            <a:fld id="{FF9BBB00-6659-42F4-8B03-8CA164A0904D}" type="slidenum">
              <a:rPr lang="en-US"/>
              <a:pPr>
                <a:defRPr/>
              </a:pPr>
              <a:t>‹#›</a:t>
            </a:fld>
            <a:endParaRPr lang="en-US"/>
          </a:p>
        </p:txBody>
      </p:sp>
    </p:spTree>
    <p:extLst>
      <p:ext uri="{BB962C8B-B14F-4D97-AF65-F5344CB8AC3E}">
        <p14:creationId xmlns:p14="http://schemas.microsoft.com/office/powerpoint/2010/main" val="58715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i="1"/>
            </a:lvl1pPr>
          </a:lstStyle>
          <a:p>
            <a:pPr>
              <a:defRPr/>
            </a:pPr>
            <a:fld id="{D4E1C528-6ACE-4DC1-BCCC-5DD35FC031A1}" type="datetimeFigureOut">
              <a:rPr lang="en-US"/>
              <a:pPr>
                <a:defRPr/>
              </a:pPr>
              <a:t>3/31/2020</a:t>
            </a:fld>
            <a:endParaRPr lang="en-US"/>
          </a:p>
        </p:txBody>
      </p:sp>
      <p:sp>
        <p:nvSpPr>
          <p:cNvPr id="5" name="Footer Placeholder 4"/>
          <p:cNvSpPr>
            <a:spLocks noGrp="1"/>
          </p:cNvSpPr>
          <p:nvPr>
            <p:ph type="ftr" sz="quarter" idx="11"/>
          </p:nvPr>
        </p:nvSpPr>
        <p:spPr/>
        <p:txBody>
          <a:bodyPr/>
          <a:lstStyle>
            <a:lvl1pPr>
              <a:defRPr i="1"/>
            </a:lvl1pPr>
          </a:lstStyle>
          <a:p>
            <a:pPr>
              <a:defRPr/>
            </a:pPr>
            <a:endParaRPr lang="en-US"/>
          </a:p>
        </p:txBody>
      </p:sp>
      <p:sp>
        <p:nvSpPr>
          <p:cNvPr id="6" name="Slide Number Placeholder 5"/>
          <p:cNvSpPr>
            <a:spLocks noGrp="1"/>
          </p:cNvSpPr>
          <p:nvPr>
            <p:ph type="sldNum" sz="quarter" idx="12"/>
          </p:nvPr>
        </p:nvSpPr>
        <p:spPr/>
        <p:txBody>
          <a:bodyPr/>
          <a:lstStyle>
            <a:lvl1pPr>
              <a:defRPr i="1"/>
            </a:lvl1pPr>
          </a:lstStyle>
          <a:p>
            <a:pPr>
              <a:defRPr/>
            </a:pPr>
            <a:fld id="{D6DB40C8-D5E9-45BD-AE50-0849825A6E0E}" type="slidenum">
              <a:rPr lang="en-US"/>
              <a:pPr>
                <a:defRPr/>
              </a:pPr>
              <a:t>‹#›</a:t>
            </a:fld>
            <a:endParaRPr lang="en-US"/>
          </a:p>
        </p:txBody>
      </p:sp>
    </p:spTree>
    <p:extLst>
      <p:ext uri="{BB962C8B-B14F-4D97-AF65-F5344CB8AC3E}">
        <p14:creationId xmlns:p14="http://schemas.microsoft.com/office/powerpoint/2010/main" val="266244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i="1"/>
            </a:lvl1pPr>
          </a:lstStyle>
          <a:p>
            <a:pPr>
              <a:defRPr/>
            </a:pPr>
            <a:fld id="{AAD4A005-9B82-4D5D-B8CE-CFEAB49D7154}" type="datetimeFigureOut">
              <a:rPr lang="en-US"/>
              <a:pPr>
                <a:defRPr/>
              </a:pPr>
              <a:t>3/31/2020</a:t>
            </a:fld>
            <a:endParaRPr lang="en-US"/>
          </a:p>
        </p:txBody>
      </p:sp>
      <p:sp>
        <p:nvSpPr>
          <p:cNvPr id="5" name="Footer Placeholder 4"/>
          <p:cNvSpPr>
            <a:spLocks noGrp="1"/>
          </p:cNvSpPr>
          <p:nvPr>
            <p:ph type="ftr" sz="quarter" idx="11"/>
          </p:nvPr>
        </p:nvSpPr>
        <p:spPr/>
        <p:txBody>
          <a:bodyPr/>
          <a:lstStyle>
            <a:lvl1pPr>
              <a:defRPr i="1"/>
            </a:lvl1pPr>
          </a:lstStyle>
          <a:p>
            <a:pPr>
              <a:defRPr/>
            </a:pPr>
            <a:endParaRPr lang="en-US"/>
          </a:p>
        </p:txBody>
      </p:sp>
      <p:sp>
        <p:nvSpPr>
          <p:cNvPr id="6" name="Slide Number Placeholder 5"/>
          <p:cNvSpPr>
            <a:spLocks noGrp="1"/>
          </p:cNvSpPr>
          <p:nvPr>
            <p:ph type="sldNum" sz="quarter" idx="12"/>
          </p:nvPr>
        </p:nvSpPr>
        <p:spPr/>
        <p:txBody>
          <a:bodyPr/>
          <a:lstStyle>
            <a:lvl1pPr>
              <a:defRPr i="1"/>
            </a:lvl1pPr>
          </a:lstStyle>
          <a:p>
            <a:pPr>
              <a:defRPr/>
            </a:pPr>
            <a:fld id="{6A147271-FD92-4889-A4DC-03BD74A34AE7}" type="slidenum">
              <a:rPr lang="en-US"/>
              <a:pPr>
                <a:defRPr/>
              </a:pPr>
              <a:t>‹#›</a:t>
            </a:fld>
            <a:endParaRPr lang="en-US"/>
          </a:p>
        </p:txBody>
      </p:sp>
    </p:spTree>
    <p:extLst>
      <p:ext uri="{BB962C8B-B14F-4D97-AF65-F5344CB8AC3E}">
        <p14:creationId xmlns:p14="http://schemas.microsoft.com/office/powerpoint/2010/main" val="308652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89" name="Straight Connector 88"/>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a:defRPr i="1"/>
            </a:lvl1pPr>
          </a:lstStyle>
          <a:p>
            <a:pPr>
              <a:defRPr/>
            </a:pPr>
            <a:fld id="{195491F9-BB80-4E89-8061-DF811049D73D}" type="datetimeFigureOut">
              <a:rPr lang="en-US"/>
              <a:pPr>
                <a:defRPr/>
              </a:pPr>
              <a:t>3/31/2020</a:t>
            </a:fld>
            <a:endParaRPr lang="en-US"/>
          </a:p>
        </p:txBody>
      </p:sp>
      <p:sp>
        <p:nvSpPr>
          <p:cNvPr id="92" name="Footer Placeholder 90"/>
          <p:cNvSpPr>
            <a:spLocks noGrp="1"/>
          </p:cNvSpPr>
          <p:nvPr>
            <p:ph type="ftr" sz="quarter" idx="11"/>
          </p:nvPr>
        </p:nvSpPr>
        <p:spPr/>
        <p:txBody>
          <a:bodyPr/>
          <a:lstStyle>
            <a:lvl1pPr>
              <a:defRPr i="1"/>
            </a:lvl1pPr>
          </a:lstStyle>
          <a:p>
            <a:pPr>
              <a:defRPr/>
            </a:pPr>
            <a:endParaRPr lang="en-US"/>
          </a:p>
        </p:txBody>
      </p:sp>
      <p:sp>
        <p:nvSpPr>
          <p:cNvPr id="93" name="Slide Number Placeholder 91"/>
          <p:cNvSpPr>
            <a:spLocks noGrp="1"/>
          </p:cNvSpPr>
          <p:nvPr>
            <p:ph type="sldNum" sz="quarter" idx="12"/>
          </p:nvPr>
        </p:nvSpPr>
        <p:spPr/>
        <p:txBody>
          <a:bodyPr/>
          <a:lstStyle>
            <a:lvl1pPr>
              <a:defRPr i="1"/>
            </a:lvl1pPr>
          </a:lstStyle>
          <a:p>
            <a:pPr>
              <a:defRPr/>
            </a:pPr>
            <a:fld id="{589D7CDA-909B-44D5-BEF9-9E8D02B83D10}" type="slidenum">
              <a:rPr lang="en-US"/>
              <a:pPr>
                <a:defRPr/>
              </a:pPr>
              <a:t>‹#›</a:t>
            </a:fld>
            <a:endParaRPr lang="en-US"/>
          </a:p>
        </p:txBody>
      </p:sp>
    </p:spTree>
    <p:extLst>
      <p:ext uri="{BB962C8B-B14F-4D97-AF65-F5344CB8AC3E}">
        <p14:creationId xmlns:p14="http://schemas.microsoft.com/office/powerpoint/2010/main" val="41747516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i="1"/>
            </a:lvl1pPr>
          </a:lstStyle>
          <a:p>
            <a:pPr>
              <a:defRPr/>
            </a:pPr>
            <a:fld id="{F0353C9B-553C-4770-9448-E260ECF49AE8}" type="datetimeFigureOut">
              <a:rPr lang="en-US"/>
              <a:pPr>
                <a:defRPr/>
              </a:pPr>
              <a:t>3/31/2020</a:t>
            </a:fld>
            <a:endParaRPr lang="en-US"/>
          </a:p>
        </p:txBody>
      </p:sp>
      <p:sp>
        <p:nvSpPr>
          <p:cNvPr id="6" name="Footer Placeholder 5"/>
          <p:cNvSpPr>
            <a:spLocks noGrp="1"/>
          </p:cNvSpPr>
          <p:nvPr>
            <p:ph type="ftr" sz="quarter" idx="11"/>
          </p:nvPr>
        </p:nvSpPr>
        <p:spPr/>
        <p:txBody>
          <a:bodyPr/>
          <a:lstStyle>
            <a:lvl1pPr>
              <a:defRPr i="1"/>
            </a:lvl1pPr>
          </a:lstStyle>
          <a:p>
            <a:pPr>
              <a:defRPr/>
            </a:pPr>
            <a:endParaRPr lang="en-US"/>
          </a:p>
        </p:txBody>
      </p:sp>
      <p:sp>
        <p:nvSpPr>
          <p:cNvPr id="7" name="Slide Number Placeholder 6"/>
          <p:cNvSpPr>
            <a:spLocks noGrp="1"/>
          </p:cNvSpPr>
          <p:nvPr>
            <p:ph type="sldNum" sz="quarter" idx="12"/>
          </p:nvPr>
        </p:nvSpPr>
        <p:spPr/>
        <p:txBody>
          <a:bodyPr/>
          <a:lstStyle>
            <a:lvl1pPr>
              <a:defRPr i="1"/>
            </a:lvl1pPr>
          </a:lstStyle>
          <a:p>
            <a:pPr>
              <a:defRPr/>
            </a:pPr>
            <a:fld id="{8AF8547E-3C71-4C23-8089-3E75D6CD93D9}" type="slidenum">
              <a:rPr lang="en-US"/>
              <a:pPr>
                <a:defRPr/>
              </a:pPr>
              <a:t>‹#›</a:t>
            </a:fld>
            <a:endParaRPr lang="en-US"/>
          </a:p>
        </p:txBody>
      </p:sp>
    </p:spTree>
    <p:extLst>
      <p:ext uri="{BB962C8B-B14F-4D97-AF65-F5344CB8AC3E}">
        <p14:creationId xmlns:p14="http://schemas.microsoft.com/office/powerpoint/2010/main" val="264446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i="1"/>
            </a:lvl1pPr>
          </a:lstStyle>
          <a:p>
            <a:pPr>
              <a:defRPr/>
            </a:pPr>
            <a:fld id="{F77A6D44-38F4-466E-96D9-D174DB5CC253}" type="datetimeFigureOut">
              <a:rPr lang="en-US"/>
              <a:pPr>
                <a:defRPr/>
              </a:pPr>
              <a:t>3/31/2020</a:t>
            </a:fld>
            <a:endParaRPr lang="en-US"/>
          </a:p>
        </p:txBody>
      </p:sp>
      <p:sp>
        <p:nvSpPr>
          <p:cNvPr id="8" name="Footer Placeholder 7"/>
          <p:cNvSpPr>
            <a:spLocks noGrp="1"/>
          </p:cNvSpPr>
          <p:nvPr>
            <p:ph type="ftr" sz="quarter" idx="11"/>
          </p:nvPr>
        </p:nvSpPr>
        <p:spPr/>
        <p:txBody>
          <a:bodyPr/>
          <a:lstStyle>
            <a:lvl1pPr>
              <a:defRPr i="1"/>
            </a:lvl1pPr>
          </a:lstStyle>
          <a:p>
            <a:pPr>
              <a:defRPr/>
            </a:pPr>
            <a:endParaRPr lang="en-US"/>
          </a:p>
        </p:txBody>
      </p:sp>
      <p:sp>
        <p:nvSpPr>
          <p:cNvPr id="9" name="Slide Number Placeholder 8"/>
          <p:cNvSpPr>
            <a:spLocks noGrp="1"/>
          </p:cNvSpPr>
          <p:nvPr>
            <p:ph type="sldNum" sz="quarter" idx="12"/>
          </p:nvPr>
        </p:nvSpPr>
        <p:spPr/>
        <p:txBody>
          <a:bodyPr/>
          <a:lstStyle>
            <a:lvl1pPr>
              <a:defRPr i="1"/>
            </a:lvl1pPr>
          </a:lstStyle>
          <a:p>
            <a:pPr>
              <a:defRPr/>
            </a:pPr>
            <a:fld id="{669100C7-513F-4553-B757-B18FC0DA557C}" type="slidenum">
              <a:rPr lang="en-US"/>
              <a:pPr>
                <a:defRPr/>
              </a:pPr>
              <a:t>‹#›</a:t>
            </a:fld>
            <a:endParaRPr lang="en-US"/>
          </a:p>
        </p:txBody>
      </p:sp>
    </p:spTree>
    <p:extLst>
      <p:ext uri="{BB962C8B-B14F-4D97-AF65-F5344CB8AC3E}">
        <p14:creationId xmlns:p14="http://schemas.microsoft.com/office/powerpoint/2010/main" val="81313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i="1"/>
            </a:lvl1pPr>
          </a:lstStyle>
          <a:p>
            <a:pPr>
              <a:defRPr/>
            </a:pPr>
            <a:fld id="{745F3E14-7EDA-4611-9AD7-505D41335369}" type="datetimeFigureOut">
              <a:rPr lang="en-US"/>
              <a:pPr>
                <a:defRPr/>
              </a:pPr>
              <a:t>3/31/2020</a:t>
            </a:fld>
            <a:endParaRPr lang="en-US"/>
          </a:p>
        </p:txBody>
      </p:sp>
      <p:sp>
        <p:nvSpPr>
          <p:cNvPr id="4" name="Footer Placeholder 3"/>
          <p:cNvSpPr>
            <a:spLocks noGrp="1"/>
          </p:cNvSpPr>
          <p:nvPr>
            <p:ph type="ftr" sz="quarter" idx="11"/>
          </p:nvPr>
        </p:nvSpPr>
        <p:spPr/>
        <p:txBody>
          <a:bodyPr/>
          <a:lstStyle>
            <a:lvl1pPr>
              <a:defRPr i="1"/>
            </a:lvl1pPr>
          </a:lstStyle>
          <a:p>
            <a:pPr>
              <a:defRPr/>
            </a:pPr>
            <a:endParaRPr lang="en-US"/>
          </a:p>
        </p:txBody>
      </p:sp>
      <p:sp>
        <p:nvSpPr>
          <p:cNvPr id="5" name="Slide Number Placeholder 4"/>
          <p:cNvSpPr>
            <a:spLocks noGrp="1"/>
          </p:cNvSpPr>
          <p:nvPr>
            <p:ph type="sldNum" sz="quarter" idx="12"/>
          </p:nvPr>
        </p:nvSpPr>
        <p:spPr/>
        <p:txBody>
          <a:bodyPr/>
          <a:lstStyle>
            <a:lvl1pPr>
              <a:defRPr i="1"/>
            </a:lvl1pPr>
          </a:lstStyle>
          <a:p>
            <a:pPr>
              <a:defRPr/>
            </a:pPr>
            <a:fld id="{D79A5CF8-B23D-4B1F-BBE7-8E0DFB105BEA}" type="slidenum">
              <a:rPr lang="en-US"/>
              <a:pPr>
                <a:defRPr/>
              </a:pPr>
              <a:t>‹#›</a:t>
            </a:fld>
            <a:endParaRPr lang="en-US"/>
          </a:p>
        </p:txBody>
      </p:sp>
    </p:spTree>
    <p:extLst>
      <p:ext uri="{BB962C8B-B14F-4D97-AF65-F5344CB8AC3E}">
        <p14:creationId xmlns:p14="http://schemas.microsoft.com/office/powerpoint/2010/main" val="101959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i="1"/>
            </a:lvl1pPr>
          </a:lstStyle>
          <a:p>
            <a:pPr>
              <a:defRPr/>
            </a:pPr>
            <a:fld id="{D5C61B03-DD92-485D-A48A-C9ABE71AA110}" type="datetimeFigureOut">
              <a:rPr lang="en-US"/>
              <a:pPr>
                <a:defRPr/>
              </a:pPr>
              <a:t>3/31/2020</a:t>
            </a:fld>
            <a:endParaRPr lang="en-US"/>
          </a:p>
        </p:txBody>
      </p:sp>
      <p:sp>
        <p:nvSpPr>
          <p:cNvPr id="3" name="Footer Placeholder 2"/>
          <p:cNvSpPr>
            <a:spLocks noGrp="1"/>
          </p:cNvSpPr>
          <p:nvPr>
            <p:ph type="ftr" sz="quarter" idx="11"/>
          </p:nvPr>
        </p:nvSpPr>
        <p:spPr/>
        <p:txBody>
          <a:bodyPr/>
          <a:lstStyle>
            <a:lvl1pPr>
              <a:defRPr i="1"/>
            </a:lvl1pPr>
          </a:lstStyle>
          <a:p>
            <a:pPr>
              <a:defRPr/>
            </a:pPr>
            <a:endParaRPr lang="en-US"/>
          </a:p>
        </p:txBody>
      </p:sp>
      <p:sp>
        <p:nvSpPr>
          <p:cNvPr id="4" name="Slide Number Placeholder 3"/>
          <p:cNvSpPr>
            <a:spLocks noGrp="1"/>
          </p:cNvSpPr>
          <p:nvPr>
            <p:ph type="sldNum" sz="quarter" idx="12"/>
          </p:nvPr>
        </p:nvSpPr>
        <p:spPr/>
        <p:txBody>
          <a:bodyPr/>
          <a:lstStyle>
            <a:lvl1pPr>
              <a:defRPr i="1"/>
            </a:lvl1pPr>
          </a:lstStyle>
          <a:p>
            <a:pPr>
              <a:defRPr/>
            </a:pPr>
            <a:fld id="{88337595-6A2C-4E4A-AD19-86FEA9F5C6B7}" type="slidenum">
              <a:rPr lang="en-US"/>
              <a:pPr>
                <a:defRPr/>
              </a:pPr>
              <a:t>‹#›</a:t>
            </a:fld>
            <a:endParaRPr lang="en-US"/>
          </a:p>
        </p:txBody>
      </p:sp>
    </p:spTree>
    <p:extLst>
      <p:ext uri="{BB962C8B-B14F-4D97-AF65-F5344CB8AC3E}">
        <p14:creationId xmlns:p14="http://schemas.microsoft.com/office/powerpoint/2010/main" val="291839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i="1"/>
            </a:lvl1pPr>
          </a:lstStyle>
          <a:p>
            <a:pPr>
              <a:defRPr/>
            </a:pPr>
            <a:fld id="{24F84D9F-D89C-4123-9E36-A9BD7D76AA46}" type="datetimeFigureOut">
              <a:rPr lang="en-US"/>
              <a:pPr>
                <a:defRPr/>
              </a:pPr>
              <a:t>3/31/2020</a:t>
            </a:fld>
            <a:endParaRPr lang="en-US"/>
          </a:p>
        </p:txBody>
      </p:sp>
      <p:sp>
        <p:nvSpPr>
          <p:cNvPr id="10" name="Footer Placeholder 5"/>
          <p:cNvSpPr>
            <a:spLocks noGrp="1"/>
          </p:cNvSpPr>
          <p:nvPr>
            <p:ph type="ftr" sz="quarter" idx="11"/>
          </p:nvPr>
        </p:nvSpPr>
        <p:spPr/>
        <p:txBody>
          <a:bodyPr/>
          <a:lstStyle>
            <a:lvl1pPr>
              <a:defRPr i="1"/>
            </a:lvl1pPr>
          </a:lstStyle>
          <a:p>
            <a:pPr>
              <a:defRPr/>
            </a:pPr>
            <a:endParaRPr lang="en-US"/>
          </a:p>
        </p:txBody>
      </p:sp>
      <p:sp>
        <p:nvSpPr>
          <p:cNvPr id="11" name="Slide Number Placeholder 6"/>
          <p:cNvSpPr>
            <a:spLocks noGrp="1"/>
          </p:cNvSpPr>
          <p:nvPr>
            <p:ph type="sldNum" sz="quarter" idx="12"/>
          </p:nvPr>
        </p:nvSpPr>
        <p:spPr/>
        <p:txBody>
          <a:bodyPr/>
          <a:lstStyle>
            <a:lvl1pPr>
              <a:defRPr i="1"/>
            </a:lvl1pPr>
          </a:lstStyle>
          <a:p>
            <a:pPr>
              <a:defRPr/>
            </a:pPr>
            <a:fld id="{07289457-7449-47C6-9970-2BE4D570526E}" type="slidenum">
              <a:rPr lang="en-US"/>
              <a:pPr>
                <a:defRPr/>
              </a:pPr>
              <a:t>‹#›</a:t>
            </a:fld>
            <a:endParaRPr lang="en-US"/>
          </a:p>
        </p:txBody>
      </p:sp>
    </p:spTree>
    <p:extLst>
      <p:ext uri="{BB962C8B-B14F-4D97-AF65-F5344CB8AC3E}">
        <p14:creationId xmlns:p14="http://schemas.microsoft.com/office/powerpoint/2010/main" val="367043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i="1"/>
            </a:lvl1pPr>
          </a:lstStyle>
          <a:p>
            <a:pPr>
              <a:defRPr/>
            </a:pPr>
            <a:fld id="{3CC4353D-FDED-4022-AE5A-260C27C71B40}" type="datetimeFigureOut">
              <a:rPr lang="en-US"/>
              <a:pPr>
                <a:defRPr/>
              </a:pPr>
              <a:t>3/31/2020</a:t>
            </a:fld>
            <a:endParaRPr lang="en-US"/>
          </a:p>
        </p:txBody>
      </p:sp>
      <p:sp>
        <p:nvSpPr>
          <p:cNvPr id="10" name="Footer Placeholder 5"/>
          <p:cNvSpPr>
            <a:spLocks noGrp="1"/>
          </p:cNvSpPr>
          <p:nvPr>
            <p:ph type="ftr" sz="quarter" idx="11"/>
          </p:nvPr>
        </p:nvSpPr>
        <p:spPr/>
        <p:txBody>
          <a:bodyPr/>
          <a:lstStyle>
            <a:lvl1pPr>
              <a:defRPr i="1"/>
            </a:lvl1pPr>
          </a:lstStyle>
          <a:p>
            <a:pPr>
              <a:defRPr/>
            </a:pPr>
            <a:endParaRPr lang="en-US"/>
          </a:p>
        </p:txBody>
      </p:sp>
      <p:sp>
        <p:nvSpPr>
          <p:cNvPr id="11" name="Slide Number Placeholder 6"/>
          <p:cNvSpPr>
            <a:spLocks noGrp="1"/>
          </p:cNvSpPr>
          <p:nvPr>
            <p:ph type="sldNum" sz="quarter" idx="12"/>
          </p:nvPr>
        </p:nvSpPr>
        <p:spPr/>
        <p:txBody>
          <a:bodyPr/>
          <a:lstStyle>
            <a:lvl1pPr>
              <a:defRPr i="1"/>
            </a:lvl1pPr>
          </a:lstStyle>
          <a:p>
            <a:pPr>
              <a:defRPr/>
            </a:pPr>
            <a:fld id="{6C1E9482-14AB-46FA-9DC4-1BAF19785BB6}" type="slidenum">
              <a:rPr lang="en-US"/>
              <a:pPr>
                <a:defRPr/>
              </a:pPr>
              <a:t>‹#›</a:t>
            </a:fld>
            <a:endParaRPr lang="en-US"/>
          </a:p>
        </p:txBody>
      </p:sp>
    </p:spTree>
    <p:extLst>
      <p:ext uri="{BB962C8B-B14F-4D97-AF65-F5344CB8AC3E}">
        <p14:creationId xmlns:p14="http://schemas.microsoft.com/office/powerpoint/2010/main" val="205176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a:defRPr sz="1200" i="0">
                <a:solidFill>
                  <a:srgbClr val="D6ECFF"/>
                </a:solidFill>
              </a:defRPr>
            </a:lvl1pPr>
          </a:lstStyle>
          <a:p>
            <a:pPr>
              <a:defRPr/>
            </a:pPr>
            <a:fld id="{ECA46CC7-6789-4733-94AF-D85F0FFF46A2}" type="datetimeFigureOut">
              <a:rPr lang="en-US"/>
              <a:pPr>
                <a:defRPr/>
              </a:pPr>
              <a:t>3/31/2020</a:t>
            </a:fld>
            <a:endParaRPr lang="en-US"/>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a:defRPr sz="1200" i="0">
                <a:solidFill>
                  <a:srgbClr val="D6ECFF"/>
                </a:solidFill>
              </a:defRPr>
            </a:lvl1pPr>
          </a:lstStyle>
          <a:p>
            <a:pPr>
              <a:defRPr/>
            </a:pPr>
            <a:endParaRPr lang="en-US"/>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a:defRPr sz="1200" i="0">
                <a:solidFill>
                  <a:srgbClr val="D6ECFF"/>
                </a:solidFill>
              </a:defRPr>
            </a:lvl1pPr>
          </a:lstStyle>
          <a:p>
            <a:pPr>
              <a:defRPr/>
            </a:pPr>
            <a:fld id="{A445D236-D641-4975-9EC8-BE2249CB5AB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0.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247650" y="304800"/>
            <a:ext cx="4857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ACC2C9"/>
              </a:buClr>
              <a:buFont typeface="Arial" charset="0"/>
              <a:buChar char="•"/>
              <a:defRPr sz="2400">
                <a:solidFill>
                  <a:schemeClr val="tx2"/>
                </a:solidFill>
                <a:latin typeface="Tw Cen MT" pitchFamily="34" charset="0"/>
              </a:defRPr>
            </a:lvl1pPr>
            <a:lvl2pPr marL="742950" indent="-285750" eaLnBrk="0" hangingPunct="0">
              <a:spcBef>
                <a:spcPct val="20000"/>
              </a:spcBef>
              <a:buClr>
                <a:srgbClr val="ACC2C9"/>
              </a:buClr>
              <a:buFont typeface="Arial" charset="0"/>
              <a:buChar char="•"/>
              <a:defRPr sz="2000">
                <a:solidFill>
                  <a:schemeClr val="tx1"/>
                </a:solidFill>
                <a:latin typeface="Tw Cen MT" pitchFamily="34" charset="0"/>
              </a:defRPr>
            </a:lvl2pPr>
            <a:lvl3pPr marL="1143000" indent="-228600" eaLnBrk="0" hangingPunct="0">
              <a:spcBef>
                <a:spcPct val="20000"/>
              </a:spcBef>
              <a:buClr>
                <a:schemeClr val="accent2"/>
              </a:buClr>
              <a:buFont typeface="Arial" charset="0"/>
              <a:buChar char="•"/>
              <a:defRPr sz="2000">
                <a:solidFill>
                  <a:schemeClr val="tx2"/>
                </a:solidFill>
                <a:latin typeface="Tw Cen MT" pitchFamily="34" charset="0"/>
              </a:defRPr>
            </a:lvl3pPr>
            <a:lvl4pPr marL="1600200" indent="-228600" eaLnBrk="0" hangingPunct="0">
              <a:spcBef>
                <a:spcPct val="20000"/>
              </a:spcBef>
              <a:buClr>
                <a:srgbClr val="99987F"/>
              </a:buClr>
              <a:buFont typeface="Arial" charset="0"/>
              <a:buChar char="•"/>
              <a:defRPr>
                <a:solidFill>
                  <a:schemeClr val="tx1"/>
                </a:solidFill>
                <a:latin typeface="Tw Cen MT" pitchFamily="34" charset="0"/>
              </a:defRPr>
            </a:lvl4pPr>
            <a:lvl5pPr marL="2057400" indent="-228600" eaLnBrk="0" hangingPunct="0">
              <a:spcBef>
                <a:spcPct val="20000"/>
              </a:spcBef>
              <a:buClr>
                <a:srgbClr val="90AC97"/>
              </a:buClr>
              <a:buFont typeface="Arial" charset="0"/>
              <a:buChar char="•"/>
              <a:defRPr sz="1600">
                <a:solidFill>
                  <a:schemeClr val="tx2"/>
                </a:solidFill>
                <a:latin typeface="Tw Cen MT" pitchFamily="34" charset="0"/>
              </a:defRPr>
            </a:lvl5pPr>
            <a:lvl6pPr marL="2514600" indent="-228600" eaLnBrk="0" fontAlgn="base" hangingPunct="0">
              <a:spcBef>
                <a:spcPct val="20000"/>
              </a:spcBef>
              <a:spcAft>
                <a:spcPct val="0"/>
              </a:spcAft>
              <a:buClr>
                <a:srgbClr val="90AC97"/>
              </a:buClr>
              <a:buFont typeface="Arial" charset="0"/>
              <a:buChar char="•"/>
              <a:defRPr sz="1600">
                <a:solidFill>
                  <a:schemeClr val="tx2"/>
                </a:solidFill>
                <a:latin typeface="Tw Cen MT" pitchFamily="34" charset="0"/>
              </a:defRPr>
            </a:lvl6pPr>
            <a:lvl7pPr marL="2971800" indent="-228600" eaLnBrk="0" fontAlgn="base" hangingPunct="0">
              <a:spcBef>
                <a:spcPct val="20000"/>
              </a:spcBef>
              <a:spcAft>
                <a:spcPct val="0"/>
              </a:spcAft>
              <a:buClr>
                <a:srgbClr val="90AC97"/>
              </a:buClr>
              <a:buFont typeface="Arial" charset="0"/>
              <a:buChar char="•"/>
              <a:defRPr sz="1600">
                <a:solidFill>
                  <a:schemeClr val="tx2"/>
                </a:solidFill>
                <a:latin typeface="Tw Cen MT" pitchFamily="34" charset="0"/>
              </a:defRPr>
            </a:lvl7pPr>
            <a:lvl8pPr marL="3429000" indent="-228600" eaLnBrk="0" fontAlgn="base" hangingPunct="0">
              <a:spcBef>
                <a:spcPct val="20000"/>
              </a:spcBef>
              <a:spcAft>
                <a:spcPct val="0"/>
              </a:spcAft>
              <a:buClr>
                <a:srgbClr val="90AC97"/>
              </a:buClr>
              <a:buFont typeface="Arial" charset="0"/>
              <a:buChar char="•"/>
              <a:defRPr sz="1600">
                <a:solidFill>
                  <a:schemeClr val="tx2"/>
                </a:solidFill>
                <a:latin typeface="Tw Cen MT" pitchFamily="34" charset="0"/>
              </a:defRPr>
            </a:lvl8pPr>
            <a:lvl9pPr marL="3886200" indent="-228600" eaLnBrk="0" fontAlgn="base" hangingPunct="0">
              <a:spcBef>
                <a:spcPct val="20000"/>
              </a:spcBef>
              <a:spcAft>
                <a:spcPct val="0"/>
              </a:spcAft>
              <a:buClr>
                <a:srgbClr val="90AC97"/>
              </a:buClr>
              <a:buFont typeface="Arial" charset="0"/>
              <a:buChar char="•"/>
              <a:defRPr sz="1600">
                <a:solidFill>
                  <a:schemeClr val="tx2"/>
                </a:solidFill>
                <a:latin typeface="Tw Cen MT" pitchFamily="34" charset="0"/>
              </a:defRPr>
            </a:lvl9pPr>
          </a:lstStyle>
          <a:p>
            <a:pPr algn="ctr" eaLnBrk="1" hangingPunct="1">
              <a:lnSpc>
                <a:spcPct val="125000"/>
              </a:lnSpc>
              <a:spcBef>
                <a:spcPct val="0"/>
              </a:spcBef>
              <a:buClrTx/>
              <a:buFontTx/>
              <a:buNone/>
            </a:pPr>
            <a:r>
              <a:rPr lang="en-US" altLang="en-US" sz="2000" b="1" dirty="0">
                <a:solidFill>
                  <a:srgbClr val="FFCC66"/>
                </a:solidFill>
                <a:latin typeface="Times New Roman" pitchFamily="18" charset="0"/>
              </a:rPr>
              <a:t>Ministry of Higher Education  &amp;scientific Research</a:t>
            </a:r>
          </a:p>
          <a:p>
            <a:pPr algn="ctr" eaLnBrk="1" hangingPunct="1">
              <a:lnSpc>
                <a:spcPct val="125000"/>
              </a:lnSpc>
              <a:spcBef>
                <a:spcPct val="0"/>
              </a:spcBef>
              <a:buClrTx/>
              <a:buFontTx/>
              <a:buNone/>
            </a:pPr>
            <a:r>
              <a:rPr lang="en-US" altLang="en-US" sz="2000" b="1" dirty="0">
                <a:solidFill>
                  <a:srgbClr val="FFCC66"/>
                </a:solidFill>
                <a:latin typeface="Times New Roman" pitchFamily="18" charset="0"/>
              </a:rPr>
              <a:t>Al-</a:t>
            </a:r>
            <a:r>
              <a:rPr lang="en-US" altLang="en-US" sz="2000" b="1" dirty="0" err="1">
                <a:solidFill>
                  <a:srgbClr val="FFCC66"/>
                </a:solidFill>
                <a:latin typeface="Times New Roman" pitchFamily="18" charset="0"/>
              </a:rPr>
              <a:t>Mustansiriya</a:t>
            </a:r>
            <a:r>
              <a:rPr lang="en-US" altLang="en-US" sz="2000" b="1" dirty="0">
                <a:solidFill>
                  <a:srgbClr val="FFCC66"/>
                </a:solidFill>
                <a:latin typeface="Times New Roman" pitchFamily="18" charset="0"/>
              </a:rPr>
              <a:t> University</a:t>
            </a:r>
          </a:p>
          <a:p>
            <a:pPr algn="ctr" eaLnBrk="1" hangingPunct="1">
              <a:lnSpc>
                <a:spcPct val="125000"/>
              </a:lnSpc>
              <a:spcBef>
                <a:spcPct val="0"/>
              </a:spcBef>
              <a:buClrTx/>
              <a:buFontTx/>
              <a:buNone/>
            </a:pPr>
            <a:r>
              <a:rPr lang="en-US" altLang="en-US" sz="2000" b="1" dirty="0">
                <a:solidFill>
                  <a:srgbClr val="FFCC66"/>
                </a:solidFill>
                <a:latin typeface="Times New Roman" pitchFamily="18" charset="0"/>
              </a:rPr>
              <a:t>College of Engineering</a:t>
            </a:r>
            <a:endParaRPr lang="ar-SA" altLang="en-US" sz="2000" b="1" dirty="0">
              <a:solidFill>
                <a:srgbClr val="FFCC66"/>
              </a:solidFill>
              <a:latin typeface="Times New Roman" pitchFamily="18" charset="0"/>
            </a:endParaRPr>
          </a:p>
        </p:txBody>
      </p:sp>
      <p:pic>
        <p:nvPicPr>
          <p:cNvPr id="14341" name="Picture 5" descr="D:\المشاريع النهائية\هبة النهائي\شعار الجامع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285750"/>
            <a:ext cx="1785937"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1219200" y="3124200"/>
            <a:ext cx="6629400" cy="609600"/>
          </a:xfrm>
          <a:prstGeom prst="rect">
            <a:avLst/>
          </a:prstGeom>
          <a:solidFill>
            <a:srgbClr val="FF3300"/>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Degree day method</a:t>
            </a:r>
            <a:endParaRPr kumimoji="0" lang="en-US" sz="2400" b="0" i="0" u="none" strike="noStrike" kern="0" cap="none" spc="0" normalizeH="0" baseline="0" noProof="0" dirty="0" smtClean="0">
              <a:ln>
                <a:noFill/>
              </a:ln>
              <a:solidFill>
                <a:sysClr val="windowText" lastClr="000000"/>
              </a:solidFill>
              <a:effectLst/>
              <a:uLnTx/>
              <a:uFillTx/>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ar-IQ" sz="1800" b="0" i="0" u="none" strike="noStrike" kern="0" cap="none" spc="0" normalizeH="0" baseline="0" noProof="0" dirty="0" smtClean="0">
              <a:ln>
                <a:noFill/>
              </a:ln>
              <a:solidFill>
                <a:sysClr val="windowText" lastClr="000000"/>
              </a:solidFill>
              <a:effectLst/>
              <a:uLnTx/>
              <a:uFillTx/>
            </a:endParaRPr>
          </a:p>
        </p:txBody>
      </p:sp>
      <p:sp>
        <p:nvSpPr>
          <p:cNvPr id="8" name="Rectangle 4"/>
          <p:cNvSpPr>
            <a:spLocks noChangeArrowheads="1"/>
          </p:cNvSpPr>
          <p:nvPr/>
        </p:nvSpPr>
        <p:spPr bwMode="auto">
          <a:xfrm>
            <a:off x="1219200" y="5114583"/>
            <a:ext cx="6172200" cy="523875"/>
          </a:xfrm>
          <a:prstGeom prst="rect">
            <a:avLst/>
          </a:prstGeom>
          <a:gradFill>
            <a:gsLst>
              <a:gs pos="0">
                <a:srgbClr val="FFF200"/>
              </a:gs>
              <a:gs pos="45000">
                <a:srgbClr val="FF7A00"/>
              </a:gs>
              <a:gs pos="70000">
                <a:srgbClr val="FF0300"/>
              </a:gs>
              <a:gs pos="100000">
                <a:srgbClr val="4D0808"/>
              </a:gs>
            </a:gsLst>
            <a:lin ang="5400000" scaled="0"/>
          </a:gradFill>
          <a:ln>
            <a:noFill/>
          </a:ln>
        </p:spPr>
        <p:txBody>
          <a:bodyPr>
            <a:spAutoFit/>
          </a:bodyPr>
          <a:lstStyle/>
          <a:p>
            <a:pPr algn="ctr" rtl="0" eaLnBrk="0" hangingPunct="0"/>
            <a:r>
              <a:rPr lang="sv-SE" sz="2800" dirty="0">
                <a:latin typeface="Times New Roman" pitchFamily="18" charset="0"/>
                <a:cs typeface="Times New Roman" pitchFamily="18" charset="0"/>
              </a:rPr>
              <a:t>Asst. Prof. Dr. Hayder Mohammad Jaffal</a:t>
            </a:r>
          </a:p>
        </p:txBody>
      </p:sp>
      <p:sp>
        <p:nvSpPr>
          <p:cNvPr id="9" name="Rectangle 6"/>
          <p:cNvSpPr>
            <a:spLocks noChangeArrowheads="1"/>
          </p:cNvSpPr>
          <p:nvPr/>
        </p:nvSpPr>
        <p:spPr bwMode="auto">
          <a:xfrm>
            <a:off x="3884612" y="4439895"/>
            <a:ext cx="1204176" cy="369332"/>
          </a:xfrm>
          <a:prstGeom prst="rect">
            <a:avLst/>
          </a:prstGeom>
          <a:solidFill>
            <a:schemeClr val="accent2">
              <a:lumMod val="60000"/>
              <a:lumOff val="40000"/>
            </a:schemeClr>
          </a:solidFill>
          <a:ln>
            <a:noFill/>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(Section 2)</a:t>
            </a:r>
            <a:endParaRPr kumimoji="0" lang="ar-IQ"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fade">
                                      <p:cBhvr>
                                        <p:cTn id="12" dur="1000"/>
                                        <p:tgtEl>
                                          <p:spTgt spid="14341"/>
                                        </p:tgtEl>
                                      </p:cBhvr>
                                    </p:animEffect>
                                    <p:anim calcmode="lin" valueType="num">
                                      <p:cBhvr>
                                        <p:cTn id="13" dur="1000" fill="hold"/>
                                        <p:tgtEl>
                                          <p:spTgt spid="14341"/>
                                        </p:tgtEl>
                                        <p:attrNameLst>
                                          <p:attrName>ppt_x</p:attrName>
                                        </p:attrNameLst>
                                      </p:cBhvr>
                                      <p:tavLst>
                                        <p:tav tm="0">
                                          <p:val>
                                            <p:strVal val="#ppt_x"/>
                                          </p:val>
                                        </p:tav>
                                        <p:tav tm="100000">
                                          <p:val>
                                            <p:strVal val="#ppt_x"/>
                                          </p:val>
                                        </p:tav>
                                      </p:tavLst>
                                    </p:anim>
                                    <p:anim calcmode="lin" valueType="num">
                                      <p:cBhvr>
                                        <p:cTn id="14" dur="1000" fill="hold"/>
                                        <p:tgtEl>
                                          <p:spTgt spid="143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bwMode="auto">
          <a:xfrm>
            <a:off x="564107" y="381000"/>
            <a:ext cx="8229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The balance pint temperature </a:t>
            </a:r>
            <a:r>
              <a:rPr lang="en-US" i="0" dirty="0">
                <a:solidFill>
                  <a:srgbClr val="FFFF00"/>
                </a:solidFill>
                <a:latin typeface="Times New Roman" pitchFamily="18" charset="0"/>
                <a:cs typeface="Times New Roman" pitchFamily="18" charset="0"/>
              </a:rPr>
              <a:t>is obtained by solving the heat balance equation on the air inside of the house under </a:t>
            </a:r>
            <a:r>
              <a:rPr lang="en-US" i="0" dirty="0" smtClean="0">
                <a:solidFill>
                  <a:srgbClr val="FFFF00"/>
                </a:solidFill>
                <a:latin typeface="Times New Roman" pitchFamily="18" charset="0"/>
                <a:cs typeface="Times New Roman" pitchFamily="18" charset="0"/>
              </a:rPr>
              <a:t>these conditions</a:t>
            </a:r>
            <a:r>
              <a:rPr lang="en-US" i="0" dirty="0">
                <a:solidFill>
                  <a:srgbClr val="FFFF00"/>
                </a:solidFill>
                <a:latin typeface="Times New Roman" pitchFamily="18" charset="0"/>
                <a:cs typeface="Times New Roman" pitchFamily="18" charset="0"/>
              </a:rPr>
              <a:t>. Generally, the heat balance equation on the inside air </a:t>
            </a:r>
            <a:r>
              <a:rPr lang="en-US" i="0" dirty="0" smtClean="0">
                <a:solidFill>
                  <a:srgbClr val="FFFF00"/>
                </a:solidFill>
                <a:latin typeface="Times New Roman" pitchFamily="18" charset="0"/>
                <a:cs typeface="Times New Roman" pitchFamily="18" charset="0"/>
              </a:rPr>
              <a:t>is where,</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مستطيل 4"/>
              <p:cNvSpPr/>
              <p:nvPr/>
            </p:nvSpPr>
            <p:spPr>
              <a:xfrm>
                <a:off x="762000" y="2133600"/>
                <a:ext cx="5334000" cy="679353"/>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a:ea typeface="Cambria Math"/>
                              <a:cs typeface="Arial"/>
                            </a:rPr>
                          </m:ctrlPr>
                        </m:sSubPr>
                        <m:e>
                          <m:d>
                            <m:dPr>
                              <m:begChr m:val="["/>
                              <m:endChr m:val="]"/>
                              <m:ctrlPr>
                                <a:rPr lang="en-US" i="1">
                                  <a:solidFill>
                                    <a:srgbClr val="FF0000"/>
                                  </a:solidFill>
                                  <a:latin typeface="Cambria Math"/>
                                  <a:ea typeface="Cambria Math"/>
                                  <a:cs typeface="Arial"/>
                                </a:rPr>
                              </m:ctrlPr>
                            </m:dPr>
                            <m:e>
                              <m:r>
                                <a:rPr lang="en-US">
                                  <a:solidFill>
                                    <a:srgbClr val="FF0000"/>
                                  </a:solidFill>
                                  <a:latin typeface="Cambria Math"/>
                                  <a:ea typeface="Cambria Math"/>
                                  <a:cs typeface="Arial"/>
                                </a:rPr>
                                <m:t>𝑈𝐴</m:t>
                              </m:r>
                            </m:e>
                          </m:d>
                        </m:e>
                        <m:sub>
                          <m:r>
                            <a:rPr lang="en-US">
                              <a:solidFill>
                                <a:srgbClr val="FF0000"/>
                              </a:solidFill>
                              <a:latin typeface="Cambria Math"/>
                              <a:ea typeface="Cambria Math"/>
                              <a:cs typeface="Arial"/>
                            </a:rPr>
                            <m:t>𝑡𝑜𝑡</m:t>
                          </m:r>
                        </m:sub>
                      </m:sSub>
                      <m:d>
                        <m:dPr>
                          <m:ctrlPr>
                            <a:rPr lang="en-US" i="1">
                              <a:solidFill>
                                <a:srgbClr val="FF0000"/>
                              </a:solidFill>
                              <a:latin typeface="Cambria Math"/>
                              <a:ea typeface="Cambria Math"/>
                              <a:cs typeface="Cambria Math"/>
                            </a:rPr>
                          </m:ctrlPr>
                        </m:dPr>
                        <m:e>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𝑇</m:t>
                              </m:r>
                            </m:e>
                            <m:sub>
                              <m:r>
                                <a:rPr lang="en-US">
                                  <a:solidFill>
                                    <a:srgbClr val="FF0000"/>
                                  </a:solidFill>
                                  <a:latin typeface="Cambria Math"/>
                                  <a:ea typeface="Cambria Math"/>
                                  <a:cs typeface="Cambria Math"/>
                                </a:rPr>
                                <m:t>𝑜</m:t>
                              </m:r>
                            </m:sub>
                          </m:sSub>
                          <m:r>
                            <a:rPr lang="en-US">
                              <a:solidFill>
                                <a:srgbClr val="FF0000"/>
                              </a:solidFill>
                              <a:latin typeface="Cambria Math"/>
                              <a:ea typeface="Cambria Math"/>
                              <a:cs typeface="Cambria Math"/>
                            </a:rPr>
                            <m:t>−</m:t>
                          </m:r>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𝑇</m:t>
                              </m:r>
                            </m:e>
                            <m:sub>
                              <m:r>
                                <a:rPr lang="en-US">
                                  <a:solidFill>
                                    <a:srgbClr val="FF0000"/>
                                  </a:solidFill>
                                  <a:latin typeface="Cambria Math"/>
                                  <a:ea typeface="Cambria Math"/>
                                  <a:cs typeface="Cambria Math"/>
                                </a:rPr>
                                <m:t>𝑖</m:t>
                              </m:r>
                            </m:sub>
                          </m:sSub>
                        </m:e>
                      </m:d>
                      <m:r>
                        <a:rPr lang="en-US">
                          <a:solidFill>
                            <a:srgbClr val="FF0000"/>
                          </a:solidFill>
                          <a:latin typeface="Cambria Math"/>
                          <a:ea typeface="Cambria Math"/>
                          <a:cs typeface="Cambria Math"/>
                        </a:rPr>
                        <m:t>+</m:t>
                      </m:r>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𝑄</m:t>
                          </m:r>
                        </m:e>
                        <m:sub>
                          <m:r>
                            <a:rPr lang="en-US">
                              <a:solidFill>
                                <a:srgbClr val="FF0000"/>
                              </a:solidFill>
                              <a:latin typeface="Cambria Math"/>
                              <a:ea typeface="Cambria Math"/>
                              <a:cs typeface="Cambria Math"/>
                            </a:rPr>
                            <m:t>𝑓𝑟𝑒𝑒</m:t>
                          </m:r>
                        </m:sub>
                      </m:sSub>
                      <m:r>
                        <a:rPr lang="en-US">
                          <a:solidFill>
                            <a:srgbClr val="FF0000"/>
                          </a:solidFill>
                          <a:latin typeface="Cambria Math"/>
                          <a:ea typeface="Cambria Math"/>
                          <a:cs typeface="Cambria Math"/>
                        </a:rPr>
                        <m:t>+</m:t>
                      </m:r>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𝑄</m:t>
                          </m:r>
                        </m:e>
                        <m:sub>
                          <m:r>
                            <a:rPr lang="en-US">
                              <a:solidFill>
                                <a:srgbClr val="FF0000"/>
                              </a:solidFill>
                              <a:latin typeface="Cambria Math"/>
                              <a:ea typeface="Cambria Math"/>
                              <a:cs typeface="Cambria Math"/>
                            </a:rPr>
                            <m:t>𝑒𝑞𝑢𝑖𝑝</m:t>
                          </m:r>
                        </m:sub>
                      </m:sSub>
                      <m:r>
                        <a:rPr lang="en-US">
                          <a:solidFill>
                            <a:srgbClr val="FF0000"/>
                          </a:solidFill>
                          <a:latin typeface="Cambria Math"/>
                          <a:ea typeface="Cambria Math"/>
                          <a:cs typeface="Cambria Math"/>
                        </a:rPr>
                        <m:t>=</m:t>
                      </m:r>
                      <m:r>
                        <a:rPr lang="en-US">
                          <a:solidFill>
                            <a:srgbClr val="FF0000"/>
                          </a:solidFill>
                          <a:latin typeface="Cambria Math"/>
                          <a:ea typeface="Cambria Math"/>
                          <a:cs typeface="Cambria Math"/>
                        </a:rPr>
                        <m:t>0</m:t>
                      </m:r>
                    </m:oMath>
                  </m:oMathPara>
                </a14:m>
                <a:endParaRPr lang="en-US" sz="1600" dirty="0">
                  <a:solidFill>
                    <a:srgbClr val="FF0000"/>
                  </a:solidFill>
                  <a:effectLst/>
                  <a:latin typeface="Calibri"/>
                  <a:ea typeface="Calibri"/>
                  <a:cs typeface="Arial"/>
                </a:endParaRPr>
              </a:p>
            </p:txBody>
          </p:sp>
        </mc:Choice>
        <mc:Fallback xmlns="">
          <p:sp>
            <p:nvSpPr>
              <p:cNvPr id="5" name="مستطيل 4"/>
              <p:cNvSpPr>
                <a:spLocks noRot="1" noChangeAspect="1" noMove="1" noResize="1" noEditPoints="1" noAdjustHandles="1" noChangeArrowheads="1" noChangeShapeType="1" noTextEdit="1"/>
              </p:cNvSpPr>
              <p:nvPr/>
            </p:nvSpPr>
            <p:spPr>
              <a:xfrm>
                <a:off x="762000" y="2133600"/>
                <a:ext cx="5334000" cy="679353"/>
              </a:xfrm>
              <a:prstGeom prst="rect">
                <a:avLst/>
              </a:prstGeom>
              <a:blipFill rotWithShape="1">
                <a:blip r:embed="rId2"/>
                <a:stretch>
                  <a:fillRect/>
                </a:stretch>
              </a:blipFill>
            </p:spPr>
            <p:txBody>
              <a:bodyPr/>
              <a:lstStyle/>
              <a:p>
                <a:r>
                  <a:rPr lang="ar-IQ">
                    <a:noFill/>
                  </a:rPr>
                  <a:t> </a:t>
                </a:r>
              </a:p>
            </p:txBody>
          </p:sp>
        </mc:Fallback>
      </mc:AlternateContent>
      <p:sp>
        <p:nvSpPr>
          <p:cNvPr id="7" name="عنصر نائب للمحتوى 2"/>
          <p:cNvSpPr txBox="1">
            <a:spLocks/>
          </p:cNvSpPr>
          <p:nvPr/>
        </p:nvSpPr>
        <p:spPr bwMode="auto">
          <a:xfrm>
            <a:off x="561479"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[UA]tot = total UA-value for the building, including infiltration (W/ ̊ C)</a:t>
            </a:r>
          </a:p>
          <a:p>
            <a:pPr marL="0" indent="0" algn="justLow">
              <a:buNone/>
            </a:pPr>
            <a:r>
              <a:rPr lang="en-US" i="0" dirty="0">
                <a:solidFill>
                  <a:srgbClr val="FFFF00"/>
                </a:solidFill>
                <a:latin typeface="Times New Roman" pitchFamily="18" charset="0"/>
                <a:cs typeface="Times New Roman" pitchFamily="18" charset="0"/>
              </a:rPr>
              <a:t>To = average outdoor air temperature ( ̊ C)</a:t>
            </a:r>
          </a:p>
          <a:p>
            <a:pPr marL="0" indent="0" algn="justLow">
              <a:buNone/>
            </a:pPr>
            <a:r>
              <a:rPr lang="en-US" i="0" dirty="0">
                <a:solidFill>
                  <a:srgbClr val="FFFF00"/>
                </a:solidFill>
                <a:latin typeface="Times New Roman" pitchFamily="18" charset="0"/>
                <a:cs typeface="Times New Roman" pitchFamily="18" charset="0"/>
              </a:rPr>
              <a:t>Ti = average indoor air temperature ( ̊ C)</a:t>
            </a:r>
          </a:p>
          <a:p>
            <a:pPr marL="0" indent="0" algn="justLow">
              <a:buNone/>
            </a:pPr>
            <a:r>
              <a:rPr lang="en-US" i="0" dirty="0" err="1">
                <a:solidFill>
                  <a:srgbClr val="FFFF00"/>
                </a:solidFill>
                <a:latin typeface="Times New Roman" pitchFamily="18" charset="0"/>
                <a:cs typeface="Times New Roman" pitchFamily="18" charset="0"/>
              </a:rPr>
              <a:t>Qfree</a:t>
            </a:r>
            <a:r>
              <a:rPr lang="en-US" i="0" dirty="0">
                <a:solidFill>
                  <a:srgbClr val="FFFF00"/>
                </a:solidFill>
                <a:latin typeface="Times New Roman" pitchFamily="18" charset="0"/>
                <a:cs typeface="Times New Roman" pitchFamily="18" charset="0"/>
              </a:rPr>
              <a:t> = total free heat from solar and internals (W)</a:t>
            </a:r>
          </a:p>
          <a:p>
            <a:pPr marL="0" indent="0" algn="justLow">
              <a:buNone/>
            </a:pPr>
            <a:r>
              <a:rPr lang="en-US" i="0" dirty="0" err="1">
                <a:solidFill>
                  <a:srgbClr val="FFFF00"/>
                </a:solidFill>
                <a:latin typeface="Times New Roman" pitchFamily="18" charset="0"/>
                <a:cs typeface="Times New Roman" pitchFamily="18" charset="0"/>
              </a:rPr>
              <a:t>Qequip</a:t>
            </a:r>
            <a:r>
              <a:rPr lang="en-US" i="0" dirty="0">
                <a:solidFill>
                  <a:srgbClr val="FFFF00"/>
                </a:solidFill>
                <a:latin typeface="Times New Roman" pitchFamily="18" charset="0"/>
                <a:cs typeface="Times New Roman" pitchFamily="18" charset="0"/>
              </a:rPr>
              <a:t> = heat supplied by the heating/cooling equipment (W)</a:t>
            </a:r>
          </a:p>
        </p:txBody>
      </p:sp>
    </p:spTree>
    <p:extLst>
      <p:ext uri="{BB962C8B-B14F-4D97-AF65-F5344CB8AC3E}">
        <p14:creationId xmlns:p14="http://schemas.microsoft.com/office/powerpoint/2010/main" val="264260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bwMode="auto">
          <a:xfrm>
            <a:off x="564107" y="381000"/>
            <a:ext cx="8229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The total UA-value for the house is the building load coefficient, BLC, already determined. </a:t>
            </a:r>
            <a:r>
              <a:rPr lang="en-US" i="0" dirty="0" smtClean="0">
                <a:solidFill>
                  <a:srgbClr val="FFFF00"/>
                </a:solidFill>
                <a:latin typeface="Times New Roman" pitchFamily="18" charset="0"/>
                <a:cs typeface="Times New Roman" pitchFamily="18" charset="0"/>
              </a:rPr>
              <a:t>The balance </a:t>
            </a:r>
            <a:r>
              <a:rPr lang="en-US" i="0" dirty="0">
                <a:solidFill>
                  <a:srgbClr val="FFFF00"/>
                </a:solidFill>
                <a:latin typeface="Times New Roman" pitchFamily="18" charset="0"/>
                <a:cs typeface="Times New Roman" pitchFamily="18" charset="0"/>
              </a:rPr>
              <a:t>point temperature, </a:t>
            </a:r>
            <a:r>
              <a:rPr lang="en-US" i="0" dirty="0" smtClean="0">
                <a:solidFill>
                  <a:srgbClr val="FFFF00"/>
                </a:solidFill>
                <a:latin typeface="Times New Roman" pitchFamily="18" charset="0"/>
                <a:cs typeface="Times New Roman" pitchFamily="18" charset="0"/>
              </a:rPr>
              <a:t>Tb, </a:t>
            </a:r>
            <a:r>
              <a:rPr lang="en-US" i="0" dirty="0">
                <a:solidFill>
                  <a:srgbClr val="FFFF00"/>
                </a:solidFill>
                <a:latin typeface="Times New Roman" pitchFamily="18" charset="0"/>
                <a:cs typeface="Times New Roman" pitchFamily="18" charset="0"/>
              </a:rPr>
              <a:t>is then simply To when </a:t>
            </a:r>
            <a:r>
              <a:rPr lang="en-US" i="0" dirty="0" err="1">
                <a:solidFill>
                  <a:srgbClr val="FFFF00"/>
                </a:solidFill>
                <a:latin typeface="Times New Roman" pitchFamily="18" charset="0"/>
                <a:cs typeface="Times New Roman" pitchFamily="18" charset="0"/>
              </a:rPr>
              <a:t>Qequip</a:t>
            </a:r>
            <a:r>
              <a:rPr lang="en-US" i="0" dirty="0">
                <a:solidFill>
                  <a:srgbClr val="FFFF00"/>
                </a:solidFill>
                <a:latin typeface="Times New Roman" pitchFamily="18" charset="0"/>
                <a:cs typeface="Times New Roman" pitchFamily="18" charset="0"/>
              </a:rPr>
              <a:t> is zero. The above equation becomes,</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مستطيل 4"/>
              <p:cNvSpPr/>
              <p:nvPr/>
            </p:nvSpPr>
            <p:spPr>
              <a:xfrm>
                <a:off x="762000" y="2133600"/>
                <a:ext cx="4191000" cy="679353"/>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ea typeface="Cambria Math"/>
                          <a:cs typeface="Arial"/>
                        </a:rPr>
                        <m:t>𝐵𝐿𝐶</m:t>
                      </m:r>
                      <m:d>
                        <m:dPr>
                          <m:ctrlPr>
                            <a:rPr lang="en-US" i="1">
                              <a:solidFill>
                                <a:srgbClr val="FF0000"/>
                              </a:solidFill>
                              <a:latin typeface="Cambria Math"/>
                              <a:ea typeface="Cambria Math"/>
                              <a:cs typeface="Cambria Math"/>
                            </a:rPr>
                          </m:ctrlPr>
                        </m:dPr>
                        <m:e>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𝑇</m:t>
                              </m:r>
                            </m:e>
                            <m:sub>
                              <m:r>
                                <a:rPr lang="en-US" b="0" i="1" smtClean="0">
                                  <a:solidFill>
                                    <a:srgbClr val="FF0000"/>
                                  </a:solidFill>
                                  <a:latin typeface="Cambria Math"/>
                                  <a:ea typeface="Cambria Math"/>
                                  <a:cs typeface="Cambria Math"/>
                                </a:rPr>
                                <m:t>𝑏</m:t>
                              </m:r>
                            </m:sub>
                          </m:sSub>
                          <m:r>
                            <a:rPr lang="en-US">
                              <a:solidFill>
                                <a:srgbClr val="FF0000"/>
                              </a:solidFill>
                              <a:latin typeface="Cambria Math"/>
                              <a:ea typeface="Cambria Math"/>
                              <a:cs typeface="Cambria Math"/>
                            </a:rPr>
                            <m:t>−</m:t>
                          </m:r>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𝑇</m:t>
                              </m:r>
                            </m:e>
                            <m:sub>
                              <m:r>
                                <a:rPr lang="en-US">
                                  <a:solidFill>
                                    <a:srgbClr val="FF0000"/>
                                  </a:solidFill>
                                  <a:latin typeface="Cambria Math"/>
                                  <a:ea typeface="Cambria Math"/>
                                  <a:cs typeface="Cambria Math"/>
                                </a:rPr>
                                <m:t>𝑖</m:t>
                              </m:r>
                            </m:sub>
                          </m:sSub>
                        </m:e>
                      </m:d>
                      <m:r>
                        <a:rPr lang="en-US">
                          <a:solidFill>
                            <a:srgbClr val="FF0000"/>
                          </a:solidFill>
                          <a:latin typeface="Cambria Math"/>
                          <a:ea typeface="Cambria Math"/>
                          <a:cs typeface="Cambria Math"/>
                        </a:rPr>
                        <m:t>+</m:t>
                      </m:r>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𝑄</m:t>
                          </m:r>
                        </m:e>
                        <m:sub>
                          <m:r>
                            <a:rPr lang="en-US">
                              <a:solidFill>
                                <a:srgbClr val="FF0000"/>
                              </a:solidFill>
                              <a:latin typeface="Cambria Math"/>
                              <a:ea typeface="Cambria Math"/>
                              <a:cs typeface="Cambria Math"/>
                            </a:rPr>
                            <m:t>𝑓𝑟𝑒𝑒</m:t>
                          </m:r>
                        </m:sub>
                      </m:sSub>
                      <m:r>
                        <a:rPr lang="en-US">
                          <a:solidFill>
                            <a:srgbClr val="FF0000"/>
                          </a:solidFill>
                          <a:latin typeface="Cambria Math"/>
                          <a:ea typeface="Cambria Math"/>
                          <a:cs typeface="Cambria Math"/>
                        </a:rPr>
                        <m:t>=</m:t>
                      </m:r>
                      <m:r>
                        <a:rPr lang="en-US">
                          <a:solidFill>
                            <a:srgbClr val="FF0000"/>
                          </a:solidFill>
                          <a:latin typeface="Cambria Math"/>
                          <a:ea typeface="Cambria Math"/>
                          <a:cs typeface="Cambria Math"/>
                        </a:rPr>
                        <m:t>0</m:t>
                      </m:r>
                    </m:oMath>
                  </m:oMathPara>
                </a14:m>
                <a:endParaRPr lang="en-US" sz="1600" dirty="0">
                  <a:solidFill>
                    <a:srgbClr val="FF0000"/>
                  </a:solidFill>
                  <a:effectLst/>
                  <a:latin typeface="Calibri"/>
                  <a:ea typeface="Calibri"/>
                  <a:cs typeface="Arial"/>
                </a:endParaRPr>
              </a:p>
            </p:txBody>
          </p:sp>
        </mc:Choice>
        <mc:Fallback xmlns="">
          <p:sp>
            <p:nvSpPr>
              <p:cNvPr id="5" name="مستطيل 4"/>
              <p:cNvSpPr>
                <a:spLocks noRot="1" noChangeAspect="1" noMove="1" noResize="1" noEditPoints="1" noAdjustHandles="1" noChangeArrowheads="1" noChangeShapeType="1" noTextEdit="1"/>
              </p:cNvSpPr>
              <p:nvPr/>
            </p:nvSpPr>
            <p:spPr>
              <a:xfrm>
                <a:off x="762000" y="2133600"/>
                <a:ext cx="4191000" cy="679353"/>
              </a:xfrm>
              <a:prstGeom prst="rect">
                <a:avLst/>
              </a:prstGeom>
              <a:blipFill rotWithShape="1">
                <a:blip r:embed="rId2"/>
                <a:stretch>
                  <a:fillRect/>
                </a:stretch>
              </a:blipFill>
            </p:spPr>
            <p:txBody>
              <a:bodyPr/>
              <a:lstStyle/>
              <a:p>
                <a:r>
                  <a:rPr lang="ar-IQ">
                    <a:noFill/>
                  </a:rPr>
                  <a:t> </a:t>
                </a:r>
              </a:p>
            </p:txBody>
          </p:sp>
        </mc:Fallback>
      </mc:AlternateContent>
      <p:sp>
        <p:nvSpPr>
          <p:cNvPr id="7" name="عنصر نائب للمحتوى 2"/>
          <p:cNvSpPr txBox="1">
            <a:spLocks/>
          </p:cNvSpPr>
          <p:nvPr/>
        </p:nvSpPr>
        <p:spPr bwMode="auto">
          <a:xfrm>
            <a:off x="561479" y="3048000"/>
            <a:ext cx="362952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making</a:t>
            </a:r>
            <a:endParaRPr lang="en-US"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مستطيل 5"/>
              <p:cNvSpPr/>
              <p:nvPr/>
            </p:nvSpPr>
            <p:spPr>
              <a:xfrm>
                <a:off x="762000" y="3733800"/>
                <a:ext cx="2787869" cy="1052404"/>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a:ea typeface="Cambria Math"/>
                            </a:rPr>
                          </m:ctrlPr>
                        </m:sSubPr>
                        <m:e>
                          <m:r>
                            <a:rPr lang="en-US" b="0" i="1" smtClean="0">
                              <a:solidFill>
                                <a:srgbClr val="FF0000"/>
                              </a:solidFill>
                              <a:latin typeface="Cambria Math"/>
                              <a:ea typeface="Cambria Math"/>
                            </a:rPr>
                            <m:t>𝑇</m:t>
                          </m:r>
                        </m:e>
                        <m:sub>
                          <m:r>
                            <a:rPr lang="en-US" b="0" i="1" smtClean="0">
                              <a:solidFill>
                                <a:srgbClr val="FF0000"/>
                              </a:solidFill>
                              <a:latin typeface="Cambria Math"/>
                              <a:ea typeface="Cambria Math"/>
                            </a:rPr>
                            <m:t>𝑏</m:t>
                          </m:r>
                        </m:sub>
                      </m:sSub>
                      <m:r>
                        <a:rPr lang="en-US" b="0" i="1" smtClean="0">
                          <a:solidFill>
                            <a:srgbClr val="FF0000"/>
                          </a:solidFill>
                          <a:latin typeface="Cambria Math"/>
                          <a:ea typeface="Cambria Math"/>
                          <a:cs typeface="Cambria Math"/>
                        </a:rPr>
                        <m:t>=</m:t>
                      </m:r>
                      <m:sSub>
                        <m:sSubPr>
                          <m:ctrlPr>
                            <a:rPr lang="en-US" b="0" i="1" smtClean="0">
                              <a:solidFill>
                                <a:srgbClr val="FF0000"/>
                              </a:solidFill>
                              <a:latin typeface="Cambria Math"/>
                              <a:ea typeface="Cambria Math"/>
                            </a:rPr>
                          </m:ctrlPr>
                        </m:sSubPr>
                        <m:e>
                          <m:r>
                            <a:rPr lang="en-US" b="0" i="1" smtClean="0">
                              <a:solidFill>
                                <a:srgbClr val="FF0000"/>
                              </a:solidFill>
                              <a:latin typeface="Cambria Math"/>
                              <a:ea typeface="Cambria Math"/>
                            </a:rPr>
                            <m:t>𝑇</m:t>
                          </m:r>
                        </m:e>
                        <m:sub>
                          <m:r>
                            <a:rPr lang="en-US" b="0" i="1" smtClean="0">
                              <a:solidFill>
                                <a:srgbClr val="FF0000"/>
                              </a:solidFill>
                              <a:latin typeface="Cambria Math"/>
                              <a:ea typeface="Cambria Math"/>
                            </a:rPr>
                            <m:t>𝑖</m:t>
                          </m:r>
                        </m:sub>
                      </m:sSub>
                      <m:r>
                        <a:rPr lang="en-US" b="0" i="1" smtClean="0">
                          <a:solidFill>
                            <a:srgbClr val="FF0000"/>
                          </a:solidFill>
                          <a:latin typeface="Cambria Math"/>
                          <a:ea typeface="Cambria Math"/>
                        </a:rPr>
                        <m:t>−</m:t>
                      </m:r>
                      <m:f>
                        <m:fPr>
                          <m:ctrlPr>
                            <a:rPr lang="en-US" b="0" i="1" smtClean="0">
                              <a:solidFill>
                                <a:srgbClr val="FF0000"/>
                              </a:solidFill>
                              <a:latin typeface="Cambria Math"/>
                              <a:ea typeface="Cambria Math"/>
                            </a:rPr>
                          </m:ctrlPr>
                        </m:fPr>
                        <m:num>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𝑄</m:t>
                              </m:r>
                            </m:e>
                            <m:sub>
                              <m:r>
                                <a:rPr lang="en-US">
                                  <a:solidFill>
                                    <a:srgbClr val="FF0000"/>
                                  </a:solidFill>
                                  <a:latin typeface="Cambria Math"/>
                                  <a:ea typeface="Cambria Math"/>
                                  <a:cs typeface="Cambria Math"/>
                                </a:rPr>
                                <m:t>𝑓𝑟𝑒𝑒</m:t>
                              </m:r>
                            </m:sub>
                          </m:sSub>
                        </m:num>
                        <m:den>
                          <m:r>
                            <a:rPr lang="en-US" b="0" i="1" smtClean="0">
                              <a:solidFill>
                                <a:srgbClr val="FF0000"/>
                              </a:solidFill>
                              <a:latin typeface="Cambria Math"/>
                              <a:ea typeface="Cambria Math"/>
                            </a:rPr>
                            <m:t>𝐵𝐿𝐶</m:t>
                          </m:r>
                        </m:den>
                      </m:f>
                    </m:oMath>
                  </m:oMathPara>
                </a14:m>
                <a:endParaRPr lang="en-US" sz="1600" dirty="0">
                  <a:solidFill>
                    <a:srgbClr val="FF0000"/>
                  </a:solidFill>
                  <a:effectLst/>
                  <a:latin typeface="Calibri"/>
                  <a:ea typeface="Calibri"/>
                  <a:cs typeface="Arial"/>
                </a:endParaRPr>
              </a:p>
            </p:txBody>
          </p:sp>
        </mc:Choice>
        <mc:Fallback xmlns="">
          <p:sp>
            <p:nvSpPr>
              <p:cNvPr id="6" name="مستطيل 5"/>
              <p:cNvSpPr>
                <a:spLocks noRot="1" noChangeAspect="1" noMove="1" noResize="1" noEditPoints="1" noAdjustHandles="1" noChangeArrowheads="1" noChangeShapeType="1" noTextEdit="1"/>
              </p:cNvSpPr>
              <p:nvPr/>
            </p:nvSpPr>
            <p:spPr>
              <a:xfrm>
                <a:off x="762000" y="3733800"/>
                <a:ext cx="2787869" cy="1052404"/>
              </a:xfrm>
              <a:prstGeom prst="rect">
                <a:avLst/>
              </a:prstGeom>
              <a:blipFill rotWithShape="1">
                <a:blip r:embed="rId3"/>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111936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3400" y="367091"/>
            <a:ext cx="3352800" cy="40011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eaLnBrk="0" fontAlgn="auto" hangingPunct="0">
              <a:spcBef>
                <a:spcPts val="0"/>
              </a:spcBef>
              <a:spcAft>
                <a:spcPts val="0"/>
              </a:spcAft>
            </a:pPr>
            <a:r>
              <a:rPr lang="en-US" sz="2000" i="0" kern="0" dirty="0" smtClean="0">
                <a:solidFill>
                  <a:sysClr val="windowText" lastClr="000000"/>
                </a:solidFill>
              </a:rPr>
              <a:t>5- </a:t>
            </a:r>
            <a:r>
              <a:rPr lang="en-US" sz="2000" i="0" kern="0" dirty="0">
                <a:solidFill>
                  <a:sysClr val="windowText" lastClr="000000"/>
                </a:solidFill>
              </a:rPr>
              <a:t>Degree day calculations</a:t>
            </a:r>
            <a:endParaRPr kumimoji="0" lang="ar-IQ" sz="2000" b="0" i="0" u="none" strike="noStrike" kern="0" cap="none" spc="0" normalizeH="0" baseline="0" noProof="0" dirty="0" smtClean="0">
              <a:ln>
                <a:noFill/>
              </a:ln>
              <a:solidFill>
                <a:sysClr val="windowText" lastClr="000000"/>
              </a:solidFill>
              <a:effectLst/>
              <a:uLnTx/>
              <a:uFillTx/>
            </a:endParaRPr>
          </a:p>
        </p:txBody>
      </p:sp>
      <p:sp>
        <p:nvSpPr>
          <p:cNvPr id="5" name="عنصر نائب للمحتوى 2"/>
          <p:cNvSpPr txBox="1">
            <a:spLocks/>
          </p:cNvSpPr>
          <p:nvPr/>
        </p:nvSpPr>
        <p:spPr bwMode="auto">
          <a:xfrm>
            <a:off x="572069" y="990600"/>
            <a:ext cx="822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The degree day approach is based on the fact that the need </a:t>
            </a:r>
            <a:r>
              <a:rPr lang="en-US" i="0" dirty="0" smtClean="0">
                <a:solidFill>
                  <a:srgbClr val="FFFF00"/>
                </a:solidFill>
                <a:latin typeface="Times New Roman" pitchFamily="18" charset="0"/>
                <a:cs typeface="Times New Roman" pitchFamily="18" charset="0"/>
              </a:rPr>
              <a:t>of buildings </a:t>
            </a:r>
            <a:r>
              <a:rPr lang="en-US" i="0" dirty="0">
                <a:solidFill>
                  <a:srgbClr val="FFFF00"/>
                </a:solidFill>
                <a:latin typeface="Times New Roman" pitchFamily="18" charset="0"/>
                <a:cs typeface="Times New Roman" pitchFamily="18" charset="0"/>
              </a:rPr>
              <a:t>in energy is directly proportional to a difference between </a:t>
            </a:r>
            <a:r>
              <a:rPr lang="en-US" i="0" dirty="0" smtClean="0">
                <a:solidFill>
                  <a:srgbClr val="FFFF00"/>
                </a:solidFill>
                <a:latin typeface="Times New Roman" pitchFamily="18" charset="0"/>
                <a:cs typeface="Times New Roman" pitchFamily="18" charset="0"/>
              </a:rPr>
              <a:t>mean daily </a:t>
            </a:r>
            <a:r>
              <a:rPr lang="en-US" i="0" dirty="0">
                <a:solidFill>
                  <a:srgbClr val="FFFF00"/>
                </a:solidFill>
                <a:latin typeface="Times New Roman" pitchFamily="18" charset="0"/>
                <a:cs typeface="Times New Roman" pitchFamily="18" charset="0"/>
              </a:rPr>
              <a:t>temperature of ambient air and indoor temperature. The </a:t>
            </a:r>
            <a:r>
              <a:rPr lang="en-US" i="0" dirty="0" smtClean="0">
                <a:solidFill>
                  <a:srgbClr val="FFFF00"/>
                </a:solidFill>
                <a:latin typeface="Times New Roman" pitchFamily="18" charset="0"/>
                <a:cs typeface="Times New Roman" pitchFamily="18" charset="0"/>
              </a:rPr>
              <a:t>indoor temperature </a:t>
            </a:r>
            <a:r>
              <a:rPr lang="en-US" i="0" dirty="0">
                <a:solidFill>
                  <a:srgbClr val="FFFF00"/>
                </a:solidFill>
                <a:latin typeface="Times New Roman" pitchFamily="18" charset="0"/>
                <a:cs typeface="Times New Roman" pitchFamily="18" charset="0"/>
              </a:rPr>
              <a:t>is the temperature of below or above which there is a </a:t>
            </a:r>
            <a:r>
              <a:rPr lang="en-US" i="0" dirty="0" smtClean="0">
                <a:solidFill>
                  <a:srgbClr val="FFFF00"/>
                </a:solidFill>
                <a:latin typeface="Times New Roman" pitchFamily="18" charset="0"/>
                <a:cs typeface="Times New Roman" pitchFamily="18" charset="0"/>
              </a:rPr>
              <a:t>need to </a:t>
            </a:r>
            <a:r>
              <a:rPr lang="en-US" i="0" dirty="0">
                <a:solidFill>
                  <a:srgbClr val="FFFF00"/>
                </a:solidFill>
                <a:latin typeface="Times New Roman" pitchFamily="18" charset="0"/>
                <a:cs typeface="Times New Roman" pitchFamily="18" charset="0"/>
              </a:rPr>
              <a:t>spend energy to create comfortable </a:t>
            </a:r>
            <a:r>
              <a:rPr lang="en-US" i="0" dirty="0" smtClean="0">
                <a:solidFill>
                  <a:srgbClr val="FFFF00"/>
                </a:solidFill>
                <a:latin typeface="Times New Roman" pitchFamily="18" charset="0"/>
                <a:cs typeface="Times New Roman" pitchFamily="18" charset="0"/>
              </a:rPr>
              <a:t>conditions.</a:t>
            </a:r>
            <a:endParaRPr lang="ar-IQ" i="0" dirty="0">
              <a:solidFill>
                <a:srgbClr val="FFFF00"/>
              </a:solidFill>
              <a:latin typeface="Times New Roman" pitchFamily="18" charset="0"/>
              <a:cs typeface="Times New Roman" pitchFamily="18" charset="0"/>
            </a:endParaRPr>
          </a:p>
        </p:txBody>
      </p:sp>
      <p:sp>
        <p:nvSpPr>
          <p:cNvPr id="9" name="عنصر نائب للمحتوى 2"/>
          <p:cNvSpPr txBox="1">
            <a:spLocks/>
          </p:cNvSpPr>
          <p:nvPr/>
        </p:nvSpPr>
        <p:spPr bwMode="auto">
          <a:xfrm>
            <a:off x="516340" y="3200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0000"/>
                </a:solidFill>
                <a:latin typeface="Times New Roman" pitchFamily="18" charset="0"/>
                <a:cs typeface="Times New Roman" pitchFamily="18" charset="0"/>
              </a:rPr>
              <a:t>Heating degree day (HDD</a:t>
            </a:r>
            <a:r>
              <a:rPr lang="en-US" i="0" dirty="0" smtClean="0">
                <a:solidFill>
                  <a:srgbClr val="FF0000"/>
                </a:solidFill>
                <a:latin typeface="Times New Roman" pitchFamily="18" charset="0"/>
                <a:cs typeface="Times New Roman" pitchFamily="18" charset="0"/>
              </a:rPr>
              <a:t>)</a:t>
            </a:r>
            <a:endParaRPr lang="ar-IQ" i="0" dirty="0">
              <a:solidFill>
                <a:srgbClr val="FF0000"/>
              </a:solidFill>
              <a:latin typeface="Times New Roman" pitchFamily="18" charset="0"/>
              <a:cs typeface="Times New Roman" pitchFamily="18" charset="0"/>
            </a:endParaRPr>
          </a:p>
        </p:txBody>
      </p:sp>
      <p:sp>
        <p:nvSpPr>
          <p:cNvPr id="10" name="عنصر نائب للمحتوى 2"/>
          <p:cNvSpPr txBox="1">
            <a:spLocks/>
          </p:cNvSpPr>
          <p:nvPr/>
        </p:nvSpPr>
        <p:spPr bwMode="auto">
          <a:xfrm>
            <a:off x="533400" y="3657600"/>
            <a:ext cx="8229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The difference </a:t>
            </a:r>
            <a:r>
              <a:rPr lang="en-US" i="0" dirty="0">
                <a:solidFill>
                  <a:srgbClr val="FFFF00"/>
                </a:solidFill>
                <a:latin typeface="Times New Roman" pitchFamily="18" charset="0"/>
                <a:cs typeface="Times New Roman" pitchFamily="18" charset="0"/>
              </a:rPr>
              <a:t>between the base and hourly dry-bulb temperatures </a:t>
            </a:r>
            <a:r>
              <a:rPr lang="en-US" i="0" dirty="0" smtClean="0">
                <a:solidFill>
                  <a:srgbClr val="FFFF00"/>
                </a:solidFill>
                <a:latin typeface="Times New Roman" pitchFamily="18" charset="0"/>
                <a:cs typeface="Times New Roman" pitchFamily="18" charset="0"/>
              </a:rPr>
              <a:t>are summed </a:t>
            </a:r>
            <a:r>
              <a:rPr lang="en-US" i="0" dirty="0">
                <a:solidFill>
                  <a:srgbClr val="FFFF00"/>
                </a:solidFill>
                <a:latin typeface="Times New Roman" pitchFamily="18" charset="0"/>
                <a:cs typeface="Times New Roman" pitchFamily="18" charset="0"/>
              </a:rPr>
              <a:t>up to estimate degree-hours in a specified period. </a:t>
            </a:r>
            <a:r>
              <a:rPr lang="en-US" i="0" dirty="0" smtClean="0">
                <a:solidFill>
                  <a:srgbClr val="FFFF00"/>
                </a:solidFill>
                <a:latin typeface="Times New Roman" pitchFamily="18" charset="0"/>
                <a:cs typeface="Times New Roman" pitchFamily="18" charset="0"/>
              </a:rPr>
              <a:t>The cumulative </a:t>
            </a:r>
            <a:r>
              <a:rPr lang="en-US" i="0" dirty="0">
                <a:solidFill>
                  <a:srgbClr val="FFFF00"/>
                </a:solidFill>
                <a:latin typeface="Times New Roman" pitchFamily="18" charset="0"/>
                <a:cs typeface="Times New Roman" pitchFamily="18" charset="0"/>
              </a:rPr>
              <a:t>degree-hours of a day is divided by the number of </a:t>
            </a:r>
            <a:r>
              <a:rPr lang="en-US" i="0" dirty="0" smtClean="0">
                <a:solidFill>
                  <a:srgbClr val="FFFF00"/>
                </a:solidFill>
                <a:latin typeface="Times New Roman" pitchFamily="18" charset="0"/>
                <a:cs typeface="Times New Roman" pitchFamily="18" charset="0"/>
              </a:rPr>
              <a:t>hours in </a:t>
            </a:r>
            <a:r>
              <a:rPr lang="en-US" i="0" dirty="0">
                <a:solidFill>
                  <a:srgbClr val="FFFF00"/>
                </a:solidFill>
                <a:latin typeface="Times New Roman" pitchFamily="18" charset="0"/>
                <a:cs typeface="Times New Roman" pitchFamily="18" charset="0"/>
              </a:rPr>
              <a:t>a day (=24) to get the daily degree-days, </a:t>
            </a:r>
            <a:r>
              <a:rPr lang="en-US" i="0" dirty="0" smtClean="0">
                <a:solidFill>
                  <a:srgbClr val="FFFF00"/>
                </a:solidFill>
                <a:latin typeface="Times New Roman" pitchFamily="18" charset="0"/>
                <a:cs typeface="Times New Roman" pitchFamily="18" charset="0"/>
              </a:rPr>
              <a:t>HDD.</a:t>
            </a:r>
            <a:endParaRPr lang="ar-IQ"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35709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txBox="1">
            <a:spLocks/>
          </p:cNvSpPr>
          <p:nvPr/>
        </p:nvSpPr>
        <p:spPr bwMode="auto">
          <a:xfrm>
            <a:off x="529596" y="25146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For the Heating degree day calculation, the equation </a:t>
            </a:r>
            <a:r>
              <a:rPr lang="en-US" i="0" dirty="0" smtClean="0">
                <a:solidFill>
                  <a:srgbClr val="FFFF00"/>
                </a:solidFill>
                <a:latin typeface="Times New Roman" pitchFamily="18" charset="0"/>
                <a:cs typeface="Times New Roman" pitchFamily="18" charset="0"/>
              </a:rPr>
              <a:t>summarized as:</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1" name="مستطيل 10"/>
              <p:cNvSpPr/>
              <p:nvPr/>
            </p:nvSpPr>
            <p:spPr>
              <a:xfrm>
                <a:off x="990600" y="381000"/>
                <a:ext cx="3119379" cy="1130438"/>
              </a:xfrm>
              <a:prstGeom prst="rect">
                <a:avLst/>
              </a:prstGeom>
              <a:solidFill>
                <a:srgbClr val="FFFFCC"/>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a:rPr>
                          </m:ctrlPr>
                        </m:sSubPr>
                        <m:e>
                          <m:r>
                            <a:rPr lang="en-US">
                              <a:solidFill>
                                <a:srgbClr val="FF0000"/>
                              </a:solidFill>
                              <a:latin typeface="Cambria Math"/>
                            </a:rPr>
                            <m:t>𝐻𝐷𝐷</m:t>
                          </m:r>
                        </m:e>
                        <m:sub>
                          <m:r>
                            <a:rPr lang="en-US">
                              <a:solidFill>
                                <a:srgbClr val="FF0000"/>
                              </a:solidFill>
                              <a:latin typeface="Cambria Math"/>
                            </a:rPr>
                            <m:t>𝑑</m:t>
                          </m:r>
                        </m:sub>
                      </m:sSub>
                      <m:r>
                        <a:rPr lang="en-US">
                          <a:solidFill>
                            <a:srgbClr val="FF0000"/>
                          </a:solidFill>
                          <a:latin typeface="Cambria Math"/>
                        </a:rPr>
                        <m:t>=</m:t>
                      </m:r>
                      <m:nary>
                        <m:naryPr>
                          <m:chr m:val="∑"/>
                          <m:limLoc m:val="undOvr"/>
                          <m:ctrlPr>
                            <a:rPr lang="en-US" i="1">
                              <a:solidFill>
                                <a:srgbClr val="FF0000"/>
                              </a:solidFill>
                              <a:latin typeface="Cambria Math"/>
                            </a:rPr>
                          </m:ctrlPr>
                        </m:naryPr>
                        <m:sub>
                          <m:r>
                            <a:rPr lang="en-US">
                              <a:solidFill>
                                <a:srgbClr val="FF0000"/>
                              </a:solidFill>
                              <a:latin typeface="Cambria Math"/>
                            </a:rPr>
                            <m:t>𝑖</m:t>
                          </m:r>
                          <m:r>
                            <a:rPr lang="en-US">
                              <a:solidFill>
                                <a:srgbClr val="FF0000"/>
                              </a:solidFill>
                              <a:latin typeface="Cambria Math"/>
                            </a:rPr>
                            <m:t>=</m:t>
                          </m:r>
                          <m:r>
                            <a:rPr lang="en-US">
                              <a:solidFill>
                                <a:srgbClr val="FF0000"/>
                              </a:solidFill>
                              <a:latin typeface="Cambria Math"/>
                            </a:rPr>
                            <m:t>1</m:t>
                          </m:r>
                        </m:sub>
                        <m:sup>
                          <m:r>
                            <a:rPr lang="en-US">
                              <a:solidFill>
                                <a:srgbClr val="FF0000"/>
                              </a:solidFill>
                              <a:latin typeface="Cambria Math"/>
                            </a:rPr>
                            <m:t>24</m:t>
                          </m:r>
                        </m:sup>
                        <m:e>
                          <m:f>
                            <m:fPr>
                              <m:ctrlPr>
                                <a:rPr lang="en-US" i="1">
                                  <a:solidFill>
                                    <a:srgbClr val="FF0000"/>
                                  </a:solidFill>
                                  <a:latin typeface="Cambria Math"/>
                                </a:rPr>
                              </m:ctrlPr>
                            </m:fPr>
                            <m:num>
                              <m:d>
                                <m:dPr>
                                  <m:ctrlPr>
                                    <a:rPr lang="en-US" i="1">
                                      <a:solidFill>
                                        <a:srgbClr val="FF0000"/>
                                      </a:solidFill>
                                      <a:latin typeface="Cambria Math"/>
                                    </a:rPr>
                                  </m:ctrlPr>
                                </m:dPr>
                                <m:e>
                                  <m:sSub>
                                    <m:sSubPr>
                                      <m:ctrlPr>
                                        <a:rPr lang="en-US" i="1">
                                          <a:solidFill>
                                            <a:srgbClr val="FF0000"/>
                                          </a:solidFill>
                                          <a:latin typeface="Cambria Math"/>
                                        </a:rPr>
                                      </m:ctrlPr>
                                    </m:sSubPr>
                                    <m:e>
                                      <m:r>
                                        <a:rPr lang="en-US">
                                          <a:solidFill>
                                            <a:srgbClr val="FF0000"/>
                                          </a:solidFill>
                                          <a:latin typeface="Cambria Math"/>
                                        </a:rPr>
                                        <m:t>𝑇</m:t>
                                      </m:r>
                                    </m:e>
                                    <m:sub>
                                      <m:r>
                                        <a:rPr lang="en-US">
                                          <a:solidFill>
                                            <a:srgbClr val="FF0000"/>
                                          </a:solidFill>
                                          <a:latin typeface="Cambria Math"/>
                                        </a:rPr>
                                        <m:t>𝑏</m:t>
                                      </m:r>
                                    </m:sub>
                                  </m:sSub>
                                  <m:r>
                                    <a:rPr lang="en-US">
                                      <a:solidFill>
                                        <a:srgbClr val="FF0000"/>
                                      </a:solidFill>
                                      <a:latin typeface="Cambria Math"/>
                                    </a:rPr>
                                    <m:t>−</m:t>
                                  </m:r>
                                  <m:sSub>
                                    <m:sSubPr>
                                      <m:ctrlPr>
                                        <a:rPr lang="en-US" i="1">
                                          <a:solidFill>
                                            <a:srgbClr val="FF0000"/>
                                          </a:solidFill>
                                          <a:latin typeface="Cambria Math"/>
                                        </a:rPr>
                                      </m:ctrlPr>
                                    </m:sSubPr>
                                    <m:e>
                                      <m:r>
                                        <a:rPr lang="en-US">
                                          <a:solidFill>
                                            <a:srgbClr val="FF0000"/>
                                          </a:solidFill>
                                          <a:latin typeface="Cambria Math"/>
                                        </a:rPr>
                                        <m:t>𝑇</m:t>
                                      </m:r>
                                    </m:e>
                                    <m:sub>
                                      <m:r>
                                        <a:rPr lang="en-US">
                                          <a:solidFill>
                                            <a:srgbClr val="FF0000"/>
                                          </a:solidFill>
                                          <a:latin typeface="Cambria Math"/>
                                        </a:rPr>
                                        <m:t>𝑖</m:t>
                                      </m:r>
                                    </m:sub>
                                  </m:sSub>
                                </m:e>
                              </m:d>
                            </m:num>
                            <m:den>
                              <m:r>
                                <a:rPr lang="en-US">
                                  <a:solidFill>
                                    <a:srgbClr val="FF0000"/>
                                  </a:solidFill>
                                  <a:latin typeface="Cambria Math"/>
                                </a:rPr>
                                <m:t>24</m:t>
                              </m:r>
                            </m:den>
                          </m:f>
                        </m:e>
                      </m:nary>
                    </m:oMath>
                  </m:oMathPara>
                </a14:m>
                <a:endParaRPr lang="en-US" dirty="0">
                  <a:solidFill>
                    <a:srgbClr val="FF0000"/>
                  </a:solidFill>
                </a:endParaRPr>
              </a:p>
            </p:txBody>
          </p:sp>
        </mc:Choice>
        <mc:Fallback xmlns="">
          <p:sp>
            <p:nvSpPr>
              <p:cNvPr id="11" name="مستطيل 10"/>
              <p:cNvSpPr>
                <a:spLocks noRot="1" noChangeAspect="1" noMove="1" noResize="1" noEditPoints="1" noAdjustHandles="1" noChangeArrowheads="1" noChangeShapeType="1" noTextEdit="1"/>
              </p:cNvSpPr>
              <p:nvPr/>
            </p:nvSpPr>
            <p:spPr>
              <a:xfrm>
                <a:off x="990600" y="381000"/>
                <a:ext cx="3119379" cy="1130438"/>
              </a:xfrm>
              <a:prstGeom prst="rect">
                <a:avLst/>
              </a:prstGeom>
              <a:blipFill rotWithShape="1">
                <a:blip r:embed="rId2"/>
                <a:stretch>
                  <a:fillRect/>
                </a:stretch>
              </a:blipFill>
            </p:spPr>
            <p:txBody>
              <a:bodyPr/>
              <a:lstStyle/>
              <a:p>
                <a:r>
                  <a:rPr lang="ar-IQ">
                    <a:noFill/>
                  </a:rPr>
                  <a:t> </a:t>
                </a:r>
              </a:p>
            </p:txBody>
          </p:sp>
        </mc:Fallback>
      </mc:AlternateContent>
      <p:sp>
        <p:nvSpPr>
          <p:cNvPr id="12" name="عنصر نائب للمحتوى 2"/>
          <p:cNvSpPr txBox="1">
            <a:spLocks/>
          </p:cNvSpPr>
          <p:nvPr/>
        </p:nvSpPr>
        <p:spPr bwMode="auto">
          <a:xfrm>
            <a:off x="457200" y="1676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where Tb and Ti are base and </a:t>
            </a:r>
            <a:r>
              <a:rPr lang="en-US" i="0" dirty="0" err="1">
                <a:solidFill>
                  <a:srgbClr val="FFFF00"/>
                </a:solidFill>
                <a:latin typeface="Times New Roman" pitchFamily="18" charset="0"/>
                <a:cs typeface="Times New Roman" pitchFamily="18" charset="0"/>
              </a:rPr>
              <a:t>ambinet</a:t>
            </a:r>
            <a:r>
              <a:rPr lang="en-US" i="0" dirty="0">
                <a:solidFill>
                  <a:srgbClr val="FFFF00"/>
                </a:solidFill>
                <a:latin typeface="Times New Roman" pitchFamily="18" charset="0"/>
                <a:cs typeface="Times New Roman" pitchFamily="18" charset="0"/>
              </a:rPr>
              <a:t> temperatures ( ̊ C) at i-</a:t>
            </a:r>
            <a:r>
              <a:rPr lang="en-US" i="0" dirty="0" err="1">
                <a:solidFill>
                  <a:srgbClr val="FFFF00"/>
                </a:solidFill>
                <a:latin typeface="Times New Roman" pitchFamily="18" charset="0"/>
                <a:cs typeface="Times New Roman" pitchFamily="18" charset="0"/>
              </a:rPr>
              <a:t>th</a:t>
            </a:r>
            <a:r>
              <a:rPr lang="en-US" i="0" dirty="0">
                <a:solidFill>
                  <a:srgbClr val="FFFF00"/>
                </a:solidFill>
                <a:latin typeface="Times New Roman" pitchFamily="18" charset="0"/>
                <a:cs typeface="Times New Roman" pitchFamily="18" charset="0"/>
              </a:rPr>
              <a:t> hour of the day </a:t>
            </a:r>
            <a:r>
              <a:rPr lang="en-US" i="0" dirty="0" smtClean="0">
                <a:solidFill>
                  <a:srgbClr val="FFFF00"/>
                </a:solidFill>
                <a:latin typeface="Times New Roman" pitchFamily="18" charset="0"/>
                <a:cs typeface="Times New Roman" pitchFamily="18" charset="0"/>
              </a:rPr>
              <a:t>respectively.</a:t>
            </a:r>
            <a:endParaRPr lang="ar-IQ" i="0" dirty="0">
              <a:solidFill>
                <a:srgbClr val="FFFF00"/>
              </a:solidFill>
              <a:latin typeface="Times New Roman" pitchFamily="18" charset="0"/>
              <a:cs typeface="Times New Roman" pitchFamily="18" charset="0"/>
            </a:endParaRPr>
          </a:p>
        </p:txBody>
      </p:sp>
      <p:pic>
        <p:nvPicPr>
          <p:cNvPr id="30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692" y="3276600"/>
            <a:ext cx="684461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06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73"/>
                                        </p:tgtEl>
                                        <p:attrNameLst>
                                          <p:attrName>style.visibility</p:attrName>
                                        </p:attrNameLst>
                                      </p:cBhvr>
                                      <p:to>
                                        <p:strVal val="visible"/>
                                      </p:to>
                                    </p:set>
                                    <p:animEffect transition="in" filter="randombar(horizontal)">
                                      <p:cBhvr>
                                        <p:cTn id="22"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txBox="1">
            <a:spLocks/>
          </p:cNvSpPr>
          <p:nvPr/>
        </p:nvSpPr>
        <p:spPr bwMode="auto">
          <a:xfrm>
            <a:off x="490182" y="636896"/>
            <a:ext cx="8229600" cy="203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err="1">
                <a:solidFill>
                  <a:srgbClr val="FFFF00"/>
                </a:solidFill>
                <a:latin typeface="Times New Roman" pitchFamily="18" charset="0"/>
                <a:cs typeface="Times New Roman" pitchFamily="18" charset="0"/>
              </a:rPr>
              <a:t>Tmax</a:t>
            </a:r>
            <a:r>
              <a:rPr lang="en-US" i="0" dirty="0">
                <a:solidFill>
                  <a:srgbClr val="FFFF00"/>
                </a:solidFill>
                <a:latin typeface="Times New Roman" pitchFamily="18" charset="0"/>
                <a:cs typeface="Times New Roman" pitchFamily="18" charset="0"/>
              </a:rPr>
              <a:t>=maximum temperature ( ̊ C)</a:t>
            </a:r>
          </a:p>
          <a:p>
            <a:pPr marL="0" indent="0" algn="justLow">
              <a:buNone/>
            </a:pPr>
            <a:r>
              <a:rPr lang="en-US" i="0" dirty="0" err="1">
                <a:solidFill>
                  <a:srgbClr val="FFFF00"/>
                </a:solidFill>
                <a:latin typeface="Times New Roman" pitchFamily="18" charset="0"/>
                <a:cs typeface="Times New Roman" pitchFamily="18" charset="0"/>
              </a:rPr>
              <a:t>Tmin</a:t>
            </a:r>
            <a:r>
              <a:rPr lang="en-US" i="0" dirty="0">
                <a:solidFill>
                  <a:srgbClr val="FFFF00"/>
                </a:solidFill>
                <a:latin typeface="Times New Roman" pitchFamily="18" charset="0"/>
                <a:cs typeface="Times New Roman" pitchFamily="18" charset="0"/>
              </a:rPr>
              <a:t>=minimum temperature ( ̊ C)</a:t>
            </a:r>
          </a:p>
          <a:p>
            <a:pPr marL="0" indent="0" algn="justLow">
              <a:buNone/>
            </a:pPr>
            <a:r>
              <a:rPr lang="en-US" i="0" dirty="0">
                <a:solidFill>
                  <a:srgbClr val="FFFF00"/>
                </a:solidFill>
                <a:latin typeface="Times New Roman" pitchFamily="18" charset="0"/>
                <a:cs typeface="Times New Roman" pitchFamily="18" charset="0"/>
              </a:rPr>
              <a:t>Tb=base temperature ( ̊ C)</a:t>
            </a:r>
          </a:p>
          <a:p>
            <a:pPr marL="0" indent="0" algn="justLow">
              <a:buNone/>
            </a:pPr>
            <a:r>
              <a:rPr lang="en-US" i="0" dirty="0" err="1">
                <a:solidFill>
                  <a:srgbClr val="FFFF00"/>
                </a:solidFill>
                <a:latin typeface="Times New Roman" pitchFamily="18" charset="0"/>
                <a:cs typeface="Times New Roman" pitchFamily="18" charset="0"/>
              </a:rPr>
              <a:t>HDDd</a:t>
            </a:r>
            <a:r>
              <a:rPr lang="en-US" i="0" dirty="0">
                <a:solidFill>
                  <a:srgbClr val="FFFF00"/>
                </a:solidFill>
                <a:latin typeface="Times New Roman" pitchFamily="18" charset="0"/>
                <a:cs typeface="Times New Roman" pitchFamily="18" charset="0"/>
              </a:rPr>
              <a:t>=daily heating degree day ( ̊ C day)</a:t>
            </a:r>
          </a:p>
        </p:txBody>
      </p:sp>
      <p:sp>
        <p:nvSpPr>
          <p:cNvPr id="7" name="عنصر نائب للمحتوى 2"/>
          <p:cNvSpPr txBox="1">
            <a:spLocks/>
          </p:cNvSpPr>
          <p:nvPr/>
        </p:nvSpPr>
        <p:spPr bwMode="auto">
          <a:xfrm>
            <a:off x="490182" y="26670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Annual degree-days, </a:t>
            </a:r>
            <a:r>
              <a:rPr lang="en-US" i="0" dirty="0" smtClean="0">
                <a:solidFill>
                  <a:srgbClr val="FFFF00"/>
                </a:solidFill>
                <a:latin typeface="Times New Roman" pitchFamily="18" charset="0"/>
                <a:cs typeface="Times New Roman" pitchFamily="18" charset="0"/>
              </a:rPr>
              <a:t>HDD, </a:t>
            </a:r>
            <a:r>
              <a:rPr lang="en-US" i="0" dirty="0">
                <a:solidFill>
                  <a:srgbClr val="FFFF00"/>
                </a:solidFill>
                <a:latin typeface="Times New Roman" pitchFamily="18" charset="0"/>
                <a:cs typeface="Times New Roman" pitchFamily="18" charset="0"/>
              </a:rPr>
              <a:t>is calculated by summing up daily</a:t>
            </a:r>
            <a:r>
              <a:rPr lang="en-US" i="0" dirty="0" smtClean="0">
                <a:solidFill>
                  <a:srgbClr val="FFFF00"/>
                </a:solidFill>
                <a:latin typeface="Times New Roman" pitchFamily="18" charset="0"/>
                <a:cs typeface="Times New Roman" pitchFamily="18" charset="0"/>
              </a:rPr>
              <a:t>, </a:t>
            </a:r>
            <a:r>
              <a:rPr lang="en-US" i="0" dirty="0" err="1" smtClean="0">
                <a:solidFill>
                  <a:srgbClr val="FFFF00"/>
                </a:solidFill>
                <a:latin typeface="Times New Roman" pitchFamily="18" charset="0"/>
                <a:cs typeface="Times New Roman" pitchFamily="18" charset="0"/>
              </a:rPr>
              <a:t>HDDt</a:t>
            </a:r>
            <a:r>
              <a:rPr lang="en-US" i="0" dirty="0" smtClean="0">
                <a:solidFill>
                  <a:srgbClr val="FFFF00"/>
                </a:solidFill>
                <a:latin typeface="Times New Roman" pitchFamily="18" charset="0"/>
                <a:cs typeface="Times New Roman" pitchFamily="18" charset="0"/>
              </a:rPr>
              <a:t> over </a:t>
            </a:r>
            <a:r>
              <a:rPr lang="en-US" i="0" dirty="0">
                <a:solidFill>
                  <a:srgbClr val="FFFF00"/>
                </a:solidFill>
                <a:latin typeface="Times New Roman" pitchFamily="18" charset="0"/>
                <a:cs typeface="Times New Roman" pitchFamily="18" charset="0"/>
              </a:rPr>
              <a:t>a year, as shown in Eq. </a:t>
            </a:r>
            <a:r>
              <a:rPr lang="en-US" i="0" dirty="0" smtClean="0">
                <a:solidFill>
                  <a:srgbClr val="FFFF00"/>
                </a:solidFill>
                <a:latin typeface="Times New Roman" pitchFamily="18" charset="0"/>
                <a:cs typeface="Times New Roman" pitchFamily="18" charset="0"/>
              </a:rPr>
              <a:t>(2).</a:t>
            </a:r>
            <a:endParaRPr lang="ar-IQ" i="0" dirty="0">
              <a:solidFill>
                <a:srgbClr val="FFFF00"/>
              </a:solidFill>
              <a:latin typeface="Times New Roman" pitchFamily="18" charset="0"/>
              <a:cs typeface="Times New Roman" pitchFamily="18" charset="0"/>
            </a:endParaRPr>
          </a:p>
        </p:txBody>
      </p:sp>
      <p:sp>
        <p:nvSpPr>
          <p:cNvPr id="2" name="مستطيل 1"/>
          <p:cNvSpPr/>
          <p:nvPr/>
        </p:nvSpPr>
        <p:spPr>
          <a:xfrm>
            <a:off x="351930" y="5181600"/>
            <a:ext cx="8558213" cy="830997"/>
          </a:xfrm>
          <a:prstGeom prst="rect">
            <a:avLst/>
          </a:prstGeom>
        </p:spPr>
        <p:txBody>
          <a:bodyPr wrap="square">
            <a:spAutoFit/>
          </a:bodyPr>
          <a:lstStyle/>
          <a:p>
            <a:pPr algn="just"/>
            <a:r>
              <a:rPr lang="en-US" i="0" dirty="0">
                <a:solidFill>
                  <a:srgbClr val="FFFF00"/>
                </a:solidFill>
                <a:cs typeface="Times New Roman" pitchFamily="18" charset="0"/>
              </a:rPr>
              <a:t>where, </a:t>
            </a:r>
            <a:r>
              <a:rPr lang="en-US" i="0" dirty="0" err="1">
                <a:solidFill>
                  <a:srgbClr val="FFFF00"/>
                </a:solidFill>
                <a:cs typeface="Times New Roman" pitchFamily="18" charset="0"/>
              </a:rPr>
              <a:t>HDDd,jis</a:t>
            </a:r>
            <a:r>
              <a:rPr lang="en-US" i="0" dirty="0">
                <a:solidFill>
                  <a:srgbClr val="FFFF00"/>
                </a:solidFill>
                <a:cs typeface="Times New Roman" pitchFamily="18" charset="0"/>
              </a:rPr>
              <a:t> daily HDD of the j-</a:t>
            </a:r>
            <a:r>
              <a:rPr lang="en-US" i="0" dirty="0" err="1">
                <a:solidFill>
                  <a:srgbClr val="FFFF00"/>
                </a:solidFill>
                <a:cs typeface="Times New Roman" pitchFamily="18" charset="0"/>
              </a:rPr>
              <a:t>th</a:t>
            </a:r>
            <a:r>
              <a:rPr lang="en-US" i="0" dirty="0">
                <a:solidFill>
                  <a:srgbClr val="FFFF00"/>
                </a:solidFill>
                <a:cs typeface="Times New Roman" pitchFamily="18" charset="0"/>
              </a:rPr>
              <a:t> day of the year and N </a:t>
            </a:r>
            <a:r>
              <a:rPr lang="en-US" i="0" dirty="0" err="1">
                <a:solidFill>
                  <a:srgbClr val="FFFF00"/>
                </a:solidFill>
                <a:cs typeface="Times New Roman" pitchFamily="18" charset="0"/>
              </a:rPr>
              <a:t>isnumber</a:t>
            </a:r>
            <a:r>
              <a:rPr lang="en-US" i="0" dirty="0">
                <a:solidFill>
                  <a:srgbClr val="FFFF00"/>
                </a:solidFill>
                <a:cs typeface="Times New Roman" pitchFamily="18" charset="0"/>
              </a:rPr>
              <a:t> of days in a year; i.e. 366 in a leap year, and 365 in others.</a:t>
            </a:r>
            <a:endParaRPr lang="ar-IQ" i="0" dirty="0">
              <a:solidFill>
                <a:srgbClr val="FFFF00"/>
              </a:solidFill>
              <a:cs typeface="Times New Roman" pitchFamily="18" charset="0"/>
            </a:endParaRPr>
          </a:p>
        </p:txBody>
      </p:sp>
      <mc:AlternateContent xmlns:mc="http://schemas.openxmlformats.org/markup-compatibility/2006" xmlns:a14="http://schemas.microsoft.com/office/drawing/2010/main">
        <mc:Choice Requires="a14">
          <p:sp>
            <p:nvSpPr>
              <p:cNvPr id="3" name="مستطيل 2"/>
              <p:cNvSpPr/>
              <p:nvPr/>
            </p:nvSpPr>
            <p:spPr>
              <a:xfrm>
                <a:off x="582772" y="3697664"/>
                <a:ext cx="2862066" cy="1462901"/>
              </a:xfrm>
              <a:prstGeom prst="rect">
                <a:avLst/>
              </a:prstGeom>
              <a:solidFill>
                <a:srgbClr val="FFFFCC"/>
              </a:solidFill>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𝐻𝐷𝐷</m:t>
                          </m:r>
                        </m:e>
                        <m:sub>
                          <m:r>
                            <a:rPr lang="en-US">
                              <a:solidFill>
                                <a:srgbClr val="FF0000"/>
                              </a:solidFill>
                              <a:latin typeface="Cambria Math"/>
                              <a:ea typeface="Cambria Math"/>
                              <a:cs typeface="Cambria Math"/>
                            </a:rPr>
                            <m:t>𝑎</m:t>
                          </m:r>
                        </m:sub>
                      </m:sSub>
                      <m:r>
                        <a:rPr lang="en-US">
                          <a:solidFill>
                            <a:srgbClr val="FF0000"/>
                          </a:solidFill>
                          <a:latin typeface="Cambria Math"/>
                          <a:ea typeface="Cambria Math"/>
                          <a:cs typeface="Cambria Math"/>
                        </a:rPr>
                        <m:t>=</m:t>
                      </m:r>
                      <m:nary>
                        <m:naryPr>
                          <m:chr m:val="∑"/>
                          <m:limLoc m:val="undOvr"/>
                          <m:ctrlPr>
                            <a:rPr lang="en-US" i="1">
                              <a:solidFill>
                                <a:srgbClr val="FF0000"/>
                              </a:solidFill>
                              <a:latin typeface="Cambria Math"/>
                              <a:ea typeface="Cambria Math"/>
                              <a:cs typeface="Cambria Math"/>
                            </a:rPr>
                          </m:ctrlPr>
                        </m:naryPr>
                        <m:sub>
                          <m:r>
                            <a:rPr lang="en-US">
                              <a:solidFill>
                                <a:srgbClr val="FF0000"/>
                              </a:solidFill>
                              <a:latin typeface="Cambria Math"/>
                              <a:ea typeface="Cambria Math"/>
                              <a:cs typeface="Cambria Math"/>
                            </a:rPr>
                            <m:t>𝑗</m:t>
                          </m:r>
                          <m:r>
                            <a:rPr lang="en-US">
                              <a:solidFill>
                                <a:srgbClr val="FF0000"/>
                              </a:solidFill>
                              <a:latin typeface="Cambria Math"/>
                              <a:ea typeface="Cambria Math"/>
                              <a:cs typeface="Cambria Math"/>
                            </a:rPr>
                            <m:t>=</m:t>
                          </m:r>
                          <m:r>
                            <a:rPr lang="en-US">
                              <a:solidFill>
                                <a:srgbClr val="FF0000"/>
                              </a:solidFill>
                              <a:latin typeface="Cambria Math"/>
                              <a:ea typeface="Cambria Math"/>
                              <a:cs typeface="Cambria Math"/>
                            </a:rPr>
                            <m:t>1</m:t>
                          </m:r>
                        </m:sub>
                        <m:sup>
                          <m:r>
                            <a:rPr lang="en-US">
                              <a:solidFill>
                                <a:srgbClr val="FF0000"/>
                              </a:solidFill>
                              <a:latin typeface="Cambria Math"/>
                              <a:ea typeface="Cambria Math"/>
                              <a:cs typeface="Cambria Math"/>
                            </a:rPr>
                            <m:t>𝑁</m:t>
                          </m:r>
                        </m:sup>
                        <m:e>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𝐻𝐷𝐷</m:t>
                              </m:r>
                            </m:e>
                            <m:sub>
                              <m:r>
                                <a:rPr lang="en-US">
                                  <a:solidFill>
                                    <a:srgbClr val="FF0000"/>
                                  </a:solidFill>
                                  <a:latin typeface="Cambria Math"/>
                                  <a:ea typeface="Cambria Math"/>
                                  <a:cs typeface="Cambria Math"/>
                                </a:rPr>
                                <m:t>𝑑</m:t>
                              </m:r>
                              <m:r>
                                <a:rPr lang="en-US">
                                  <a:solidFill>
                                    <a:srgbClr val="FF0000"/>
                                  </a:solidFill>
                                  <a:latin typeface="Cambria Math"/>
                                  <a:ea typeface="Cambria Math"/>
                                  <a:cs typeface="Cambria Math"/>
                                </a:rPr>
                                <m:t>,</m:t>
                              </m:r>
                              <m:r>
                                <a:rPr lang="en-US">
                                  <a:solidFill>
                                    <a:srgbClr val="FF0000"/>
                                  </a:solidFill>
                                  <a:latin typeface="Cambria Math"/>
                                  <a:ea typeface="Cambria Math"/>
                                  <a:cs typeface="Cambria Math"/>
                                </a:rPr>
                                <m:t>𝑗</m:t>
                              </m:r>
                            </m:sub>
                          </m:sSub>
                        </m:e>
                      </m:nary>
                    </m:oMath>
                  </m:oMathPara>
                </a14:m>
                <a:endParaRPr lang="en-US" sz="1600" dirty="0">
                  <a:solidFill>
                    <a:srgbClr val="FF0000"/>
                  </a:solidFill>
                  <a:effectLst/>
                  <a:latin typeface="Calibri"/>
                  <a:ea typeface="Calibri"/>
                  <a:cs typeface="Arial"/>
                </a:endParaRPr>
              </a:p>
            </p:txBody>
          </p:sp>
        </mc:Choice>
        <mc:Fallback xmlns="">
          <p:sp>
            <p:nvSpPr>
              <p:cNvPr id="3" name="مستطيل 2"/>
              <p:cNvSpPr>
                <a:spLocks noRot="1" noChangeAspect="1" noMove="1" noResize="1" noEditPoints="1" noAdjustHandles="1" noChangeArrowheads="1" noChangeShapeType="1" noTextEdit="1"/>
              </p:cNvSpPr>
              <p:nvPr/>
            </p:nvSpPr>
            <p:spPr>
              <a:xfrm>
                <a:off x="582772" y="3697664"/>
                <a:ext cx="2862066" cy="1462901"/>
              </a:xfrm>
              <a:prstGeom prst="rect">
                <a:avLst/>
              </a:prstGeom>
              <a:blipFill rotWithShape="1">
                <a:blip r:embed="rId2"/>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43810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bwMode="auto">
          <a:xfrm>
            <a:off x="51634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0000"/>
                </a:solidFill>
                <a:latin typeface="Times New Roman" pitchFamily="18" charset="0"/>
                <a:cs typeface="Times New Roman" pitchFamily="18" charset="0"/>
              </a:rPr>
              <a:t>Cooling degree </a:t>
            </a:r>
            <a:r>
              <a:rPr lang="en-US" i="0" dirty="0">
                <a:solidFill>
                  <a:srgbClr val="FF0000"/>
                </a:solidFill>
                <a:latin typeface="Times New Roman" pitchFamily="18" charset="0"/>
                <a:cs typeface="Times New Roman" pitchFamily="18" charset="0"/>
              </a:rPr>
              <a:t>day (HDD</a:t>
            </a:r>
            <a:r>
              <a:rPr lang="en-US" i="0" dirty="0" smtClean="0">
                <a:solidFill>
                  <a:srgbClr val="FF0000"/>
                </a:solidFill>
                <a:latin typeface="Times New Roman" pitchFamily="18" charset="0"/>
                <a:cs typeface="Times New Roman" pitchFamily="18" charset="0"/>
              </a:rPr>
              <a:t>)</a:t>
            </a:r>
            <a:endParaRPr lang="ar-IQ" i="0" dirty="0">
              <a:solidFill>
                <a:srgbClr val="FF0000"/>
              </a:solidFill>
              <a:latin typeface="Times New Roman" pitchFamily="18" charset="0"/>
              <a:cs typeface="Times New Roman" pitchFamily="18" charset="0"/>
            </a:endParaRPr>
          </a:p>
        </p:txBody>
      </p:sp>
      <p:sp>
        <p:nvSpPr>
          <p:cNvPr id="10" name="عنصر نائب للمحتوى 2"/>
          <p:cNvSpPr txBox="1">
            <a:spLocks/>
          </p:cNvSpPr>
          <p:nvPr/>
        </p:nvSpPr>
        <p:spPr bwMode="auto">
          <a:xfrm>
            <a:off x="492456" y="1219200"/>
            <a:ext cx="8229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The difference </a:t>
            </a:r>
            <a:r>
              <a:rPr lang="en-US" i="0" dirty="0">
                <a:solidFill>
                  <a:srgbClr val="FFFF00"/>
                </a:solidFill>
                <a:latin typeface="Times New Roman" pitchFamily="18" charset="0"/>
                <a:cs typeface="Times New Roman" pitchFamily="18" charset="0"/>
              </a:rPr>
              <a:t>between the base and hourly dry-bulb temperatures </a:t>
            </a:r>
            <a:r>
              <a:rPr lang="en-US" i="0" dirty="0" smtClean="0">
                <a:solidFill>
                  <a:srgbClr val="FFFF00"/>
                </a:solidFill>
                <a:latin typeface="Times New Roman" pitchFamily="18" charset="0"/>
                <a:cs typeface="Times New Roman" pitchFamily="18" charset="0"/>
              </a:rPr>
              <a:t>are summed </a:t>
            </a:r>
            <a:r>
              <a:rPr lang="en-US" i="0" dirty="0">
                <a:solidFill>
                  <a:srgbClr val="FFFF00"/>
                </a:solidFill>
                <a:latin typeface="Times New Roman" pitchFamily="18" charset="0"/>
                <a:cs typeface="Times New Roman" pitchFamily="18" charset="0"/>
              </a:rPr>
              <a:t>up to estimate degree-hours in a specified period. </a:t>
            </a:r>
            <a:r>
              <a:rPr lang="en-US" i="0" dirty="0" smtClean="0">
                <a:solidFill>
                  <a:srgbClr val="FFFF00"/>
                </a:solidFill>
                <a:latin typeface="Times New Roman" pitchFamily="18" charset="0"/>
                <a:cs typeface="Times New Roman" pitchFamily="18" charset="0"/>
              </a:rPr>
              <a:t>The cumulative </a:t>
            </a:r>
            <a:r>
              <a:rPr lang="en-US" i="0" dirty="0">
                <a:solidFill>
                  <a:srgbClr val="FFFF00"/>
                </a:solidFill>
                <a:latin typeface="Times New Roman" pitchFamily="18" charset="0"/>
                <a:cs typeface="Times New Roman" pitchFamily="18" charset="0"/>
              </a:rPr>
              <a:t>degree-hours of a day is divided by the number of </a:t>
            </a:r>
            <a:r>
              <a:rPr lang="en-US" i="0" dirty="0" smtClean="0">
                <a:solidFill>
                  <a:srgbClr val="FFFF00"/>
                </a:solidFill>
                <a:latin typeface="Times New Roman" pitchFamily="18" charset="0"/>
                <a:cs typeface="Times New Roman" pitchFamily="18" charset="0"/>
              </a:rPr>
              <a:t>hours in </a:t>
            </a:r>
            <a:r>
              <a:rPr lang="en-US" i="0" dirty="0">
                <a:solidFill>
                  <a:srgbClr val="FFFF00"/>
                </a:solidFill>
                <a:latin typeface="Times New Roman" pitchFamily="18" charset="0"/>
                <a:cs typeface="Times New Roman" pitchFamily="18" charset="0"/>
              </a:rPr>
              <a:t>a day (=24) to get the daily degree-days, </a:t>
            </a:r>
            <a:r>
              <a:rPr lang="en-US" i="0" dirty="0" smtClean="0">
                <a:solidFill>
                  <a:srgbClr val="FFFF00"/>
                </a:solidFill>
                <a:latin typeface="Times New Roman" pitchFamily="18" charset="0"/>
                <a:cs typeface="Times New Roman" pitchFamily="18" charset="0"/>
              </a:rPr>
              <a:t>HDD, </a:t>
            </a:r>
            <a:r>
              <a:rPr lang="en-US" i="0" dirty="0">
                <a:solidFill>
                  <a:srgbClr val="FFFF00"/>
                </a:solidFill>
                <a:latin typeface="Times New Roman" pitchFamily="18" charset="0"/>
                <a:cs typeface="Times New Roman" pitchFamily="18" charset="0"/>
              </a:rPr>
              <a:t>as shown in </a:t>
            </a:r>
            <a:r>
              <a:rPr lang="en-US" i="0" dirty="0" smtClean="0">
                <a:solidFill>
                  <a:srgbClr val="FFFF00"/>
                </a:solidFill>
                <a:latin typeface="Times New Roman" pitchFamily="18" charset="0"/>
                <a:cs typeface="Times New Roman" pitchFamily="18" charset="0"/>
              </a:rPr>
              <a:t>Eq.</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مستطيل 5"/>
              <p:cNvSpPr/>
              <p:nvPr/>
            </p:nvSpPr>
            <p:spPr>
              <a:xfrm>
                <a:off x="542616" y="3505200"/>
                <a:ext cx="3043204" cy="1414618"/>
              </a:xfrm>
              <a:prstGeom prst="rect">
                <a:avLst/>
              </a:prstGeom>
              <a:solidFill>
                <a:srgbClr val="FFFFCC"/>
              </a:solidFill>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𝐶𝐷𝐷</m:t>
                          </m:r>
                        </m:e>
                        <m:sub>
                          <m:r>
                            <a:rPr lang="en-US">
                              <a:solidFill>
                                <a:srgbClr val="FF0000"/>
                              </a:solidFill>
                              <a:latin typeface="Cambria Math"/>
                              <a:ea typeface="Cambria Math"/>
                              <a:cs typeface="Cambria Math"/>
                            </a:rPr>
                            <m:t>𝑑</m:t>
                          </m:r>
                        </m:sub>
                      </m:sSub>
                      <m:r>
                        <a:rPr lang="en-US">
                          <a:solidFill>
                            <a:srgbClr val="FF0000"/>
                          </a:solidFill>
                          <a:latin typeface="Cambria Math"/>
                          <a:ea typeface="Cambria Math"/>
                          <a:cs typeface="Cambria Math"/>
                        </a:rPr>
                        <m:t>=</m:t>
                      </m:r>
                      <m:nary>
                        <m:naryPr>
                          <m:chr m:val="∑"/>
                          <m:limLoc m:val="undOvr"/>
                          <m:ctrlPr>
                            <a:rPr lang="en-US" i="1">
                              <a:solidFill>
                                <a:srgbClr val="FF0000"/>
                              </a:solidFill>
                              <a:latin typeface="Cambria Math"/>
                              <a:ea typeface="Cambria Math"/>
                              <a:cs typeface="Cambria Math"/>
                            </a:rPr>
                          </m:ctrlPr>
                        </m:naryPr>
                        <m:sub>
                          <m:r>
                            <a:rPr lang="en-US">
                              <a:solidFill>
                                <a:srgbClr val="FF0000"/>
                              </a:solidFill>
                              <a:latin typeface="Cambria Math"/>
                              <a:ea typeface="Cambria Math"/>
                              <a:cs typeface="Cambria Math"/>
                            </a:rPr>
                            <m:t>𝑖</m:t>
                          </m:r>
                          <m:r>
                            <a:rPr lang="en-US">
                              <a:solidFill>
                                <a:srgbClr val="FF0000"/>
                              </a:solidFill>
                              <a:latin typeface="Cambria Math"/>
                              <a:ea typeface="Cambria Math"/>
                              <a:cs typeface="Cambria Math"/>
                            </a:rPr>
                            <m:t>=</m:t>
                          </m:r>
                          <m:r>
                            <a:rPr lang="en-US">
                              <a:solidFill>
                                <a:srgbClr val="FF0000"/>
                              </a:solidFill>
                              <a:latin typeface="Cambria Math"/>
                              <a:ea typeface="Cambria Math"/>
                              <a:cs typeface="Cambria Math"/>
                            </a:rPr>
                            <m:t>1</m:t>
                          </m:r>
                        </m:sub>
                        <m:sup>
                          <m:r>
                            <a:rPr lang="en-US">
                              <a:solidFill>
                                <a:srgbClr val="FF0000"/>
                              </a:solidFill>
                              <a:latin typeface="Cambria Math"/>
                              <a:ea typeface="Cambria Math"/>
                              <a:cs typeface="Cambria Math"/>
                            </a:rPr>
                            <m:t>24</m:t>
                          </m:r>
                        </m:sup>
                        <m:e>
                          <m:f>
                            <m:fPr>
                              <m:ctrlPr>
                                <a:rPr lang="en-US" i="1">
                                  <a:solidFill>
                                    <a:srgbClr val="FF0000"/>
                                  </a:solidFill>
                                  <a:latin typeface="Cambria Math"/>
                                  <a:ea typeface="Cambria Math"/>
                                  <a:cs typeface="Cambria Math"/>
                                </a:rPr>
                              </m:ctrlPr>
                            </m:fPr>
                            <m:num>
                              <m:d>
                                <m:dPr>
                                  <m:ctrlPr>
                                    <a:rPr lang="en-US" i="1">
                                      <a:solidFill>
                                        <a:srgbClr val="FF0000"/>
                                      </a:solidFill>
                                      <a:latin typeface="Cambria Math"/>
                                      <a:ea typeface="Cambria Math"/>
                                      <a:cs typeface="Cambria Math"/>
                                    </a:rPr>
                                  </m:ctrlPr>
                                </m:dPr>
                                <m:e>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𝑇</m:t>
                                      </m:r>
                                    </m:e>
                                    <m:sub>
                                      <m:r>
                                        <a:rPr lang="en-US">
                                          <a:solidFill>
                                            <a:srgbClr val="FF0000"/>
                                          </a:solidFill>
                                          <a:latin typeface="Cambria Math"/>
                                          <a:ea typeface="Cambria Math"/>
                                          <a:cs typeface="Cambria Math"/>
                                        </a:rPr>
                                        <m:t>𝑖</m:t>
                                      </m:r>
                                    </m:sub>
                                  </m:sSub>
                                  <m:r>
                                    <a:rPr lang="en-US">
                                      <a:solidFill>
                                        <a:srgbClr val="FF0000"/>
                                      </a:solidFill>
                                      <a:latin typeface="Cambria Math"/>
                                      <a:ea typeface="Cambria Math"/>
                                      <a:cs typeface="Cambria Math"/>
                                    </a:rPr>
                                    <m:t>−</m:t>
                                  </m:r>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𝑇</m:t>
                                      </m:r>
                                    </m:e>
                                    <m:sub>
                                      <m:r>
                                        <a:rPr lang="en-US">
                                          <a:solidFill>
                                            <a:srgbClr val="FF0000"/>
                                          </a:solidFill>
                                          <a:latin typeface="Cambria Math"/>
                                          <a:ea typeface="Cambria Math"/>
                                          <a:cs typeface="Cambria Math"/>
                                        </a:rPr>
                                        <m:t>𝑏</m:t>
                                      </m:r>
                                    </m:sub>
                                  </m:sSub>
                                </m:e>
                              </m:d>
                            </m:num>
                            <m:den>
                              <m:r>
                                <a:rPr lang="en-US">
                                  <a:solidFill>
                                    <a:srgbClr val="FF0000"/>
                                  </a:solidFill>
                                  <a:latin typeface="Cambria Math"/>
                                  <a:ea typeface="Cambria Math"/>
                                  <a:cs typeface="Cambria Math"/>
                                </a:rPr>
                                <m:t>24</m:t>
                              </m:r>
                            </m:den>
                          </m:f>
                        </m:e>
                      </m:nary>
                    </m:oMath>
                  </m:oMathPara>
                </a14:m>
                <a:endParaRPr lang="en-US" sz="1600" dirty="0">
                  <a:solidFill>
                    <a:srgbClr val="FF0000"/>
                  </a:solidFill>
                  <a:effectLst/>
                  <a:latin typeface="Calibri"/>
                  <a:ea typeface="Calibri"/>
                  <a:cs typeface="Arial"/>
                </a:endParaRPr>
              </a:p>
            </p:txBody>
          </p:sp>
        </mc:Choice>
        <mc:Fallback xmlns="">
          <p:sp>
            <p:nvSpPr>
              <p:cNvPr id="6" name="مستطيل 5"/>
              <p:cNvSpPr>
                <a:spLocks noRot="1" noChangeAspect="1" noMove="1" noResize="1" noEditPoints="1" noAdjustHandles="1" noChangeArrowheads="1" noChangeShapeType="1" noTextEdit="1"/>
              </p:cNvSpPr>
              <p:nvPr/>
            </p:nvSpPr>
            <p:spPr>
              <a:xfrm>
                <a:off x="542616" y="3505200"/>
                <a:ext cx="3043204" cy="1414618"/>
              </a:xfrm>
              <a:prstGeom prst="rect">
                <a:avLst/>
              </a:prstGeom>
              <a:blipFill rotWithShape="1">
                <a:blip r:embed="rId2"/>
                <a:stretch>
                  <a:fillRect/>
                </a:stretch>
              </a:blipFill>
            </p:spPr>
            <p:txBody>
              <a:bodyPr/>
              <a:lstStyle/>
              <a:p>
                <a:r>
                  <a:rPr lang="ar-IQ">
                    <a:noFill/>
                  </a:rPr>
                  <a:t> </a:t>
                </a:r>
              </a:p>
            </p:txBody>
          </p:sp>
        </mc:Fallback>
      </mc:AlternateContent>
      <p:sp>
        <p:nvSpPr>
          <p:cNvPr id="13" name="عنصر نائب للمحتوى 2"/>
          <p:cNvSpPr txBox="1">
            <a:spLocks/>
          </p:cNvSpPr>
          <p:nvPr/>
        </p:nvSpPr>
        <p:spPr bwMode="auto">
          <a:xfrm>
            <a:off x="463553" y="5105400"/>
            <a:ext cx="8229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where Tb and Ti are base and </a:t>
            </a:r>
            <a:r>
              <a:rPr lang="en-US" i="0" dirty="0" err="1">
                <a:solidFill>
                  <a:srgbClr val="FFFF00"/>
                </a:solidFill>
                <a:latin typeface="Times New Roman" pitchFamily="18" charset="0"/>
                <a:cs typeface="Times New Roman" pitchFamily="18" charset="0"/>
              </a:rPr>
              <a:t>ambinet</a:t>
            </a:r>
            <a:r>
              <a:rPr lang="en-US" i="0" dirty="0">
                <a:solidFill>
                  <a:srgbClr val="FFFF00"/>
                </a:solidFill>
                <a:latin typeface="Times New Roman" pitchFamily="18" charset="0"/>
                <a:cs typeface="Times New Roman" pitchFamily="18" charset="0"/>
              </a:rPr>
              <a:t> temperatures ( ̊ C) at i-</a:t>
            </a:r>
            <a:r>
              <a:rPr lang="en-US" i="0" dirty="0" err="1">
                <a:solidFill>
                  <a:srgbClr val="FFFF00"/>
                </a:solidFill>
                <a:latin typeface="Times New Roman" pitchFamily="18" charset="0"/>
                <a:cs typeface="Times New Roman" pitchFamily="18" charset="0"/>
              </a:rPr>
              <a:t>th</a:t>
            </a:r>
            <a:r>
              <a:rPr lang="en-US" i="0" dirty="0">
                <a:solidFill>
                  <a:srgbClr val="FFFF00"/>
                </a:solidFill>
                <a:latin typeface="Times New Roman" pitchFamily="18" charset="0"/>
                <a:cs typeface="Times New Roman" pitchFamily="18" charset="0"/>
              </a:rPr>
              <a:t> hour of the day </a:t>
            </a:r>
            <a:r>
              <a:rPr lang="en-US" i="0" dirty="0" err="1">
                <a:solidFill>
                  <a:srgbClr val="FFFF00"/>
                </a:solidFill>
                <a:latin typeface="Times New Roman" pitchFamily="18" charset="0"/>
                <a:cs typeface="Times New Roman" pitchFamily="18" charset="0"/>
              </a:rPr>
              <a:t>respectivelly</a:t>
            </a:r>
            <a:r>
              <a:rPr lang="en-US" i="0" dirty="0">
                <a:solidFill>
                  <a:srgbClr val="FFFF00"/>
                </a:solidFill>
                <a:latin typeface="Times New Roman" pitchFamily="18" charset="0"/>
                <a:cs typeface="Times New Roman" pitchFamily="18" charset="0"/>
              </a:rPr>
              <a:t>.</a:t>
            </a:r>
            <a:endParaRPr lang="ar-IQ"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09597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anim calcmode="lin" valueType="num">
                                      <p:cBhvr>
                                        <p:cTn id="25" dur="2000" fill="hold"/>
                                        <p:tgtEl>
                                          <p:spTgt spid="13"/>
                                        </p:tgtEl>
                                        <p:attrNameLst>
                                          <p:attrName>ppt_w</p:attrName>
                                        </p:attrNameLst>
                                      </p:cBhvr>
                                      <p:tavLst>
                                        <p:tav tm="0" fmla="#ppt_w*sin(2.5*pi*$)">
                                          <p:val>
                                            <p:fltVal val="0"/>
                                          </p:val>
                                        </p:tav>
                                        <p:tav tm="100000">
                                          <p:val>
                                            <p:fltVal val="1"/>
                                          </p:val>
                                        </p:tav>
                                      </p:tavLst>
                                    </p:anim>
                                    <p:anim calcmode="lin" valueType="num">
                                      <p:cBhvr>
                                        <p:cTn id="2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6"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521491" y="46771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For the </a:t>
            </a:r>
            <a:r>
              <a:rPr lang="en-US" i="0" dirty="0" smtClean="0">
                <a:solidFill>
                  <a:srgbClr val="FFFF00"/>
                </a:solidFill>
                <a:latin typeface="Times New Roman" pitchFamily="18" charset="0"/>
                <a:cs typeface="Times New Roman" pitchFamily="18" charset="0"/>
              </a:rPr>
              <a:t>Cooling degree </a:t>
            </a:r>
            <a:r>
              <a:rPr lang="en-US" i="0" dirty="0">
                <a:solidFill>
                  <a:srgbClr val="FFFF00"/>
                </a:solidFill>
                <a:latin typeface="Times New Roman" pitchFamily="18" charset="0"/>
                <a:cs typeface="Times New Roman" pitchFamily="18" charset="0"/>
              </a:rPr>
              <a:t>day calculation, the equation </a:t>
            </a:r>
            <a:r>
              <a:rPr lang="en-US" i="0" dirty="0" smtClean="0">
                <a:solidFill>
                  <a:srgbClr val="FFFF00"/>
                </a:solidFill>
                <a:latin typeface="Times New Roman" pitchFamily="18" charset="0"/>
                <a:cs typeface="Times New Roman" pitchFamily="18" charset="0"/>
              </a:rPr>
              <a:t>summarized as:</a:t>
            </a:r>
            <a:endParaRPr lang="ar-IQ" i="0" dirty="0">
              <a:solidFill>
                <a:srgbClr val="FFFF00"/>
              </a:solidFill>
              <a:latin typeface="Times New Roman" pitchFamily="18" charset="0"/>
              <a:cs typeface="Times New Roman" pitchFamily="18" charset="0"/>
            </a:endParaRPr>
          </a:p>
        </p:txBody>
      </p:sp>
      <p:sp>
        <p:nvSpPr>
          <p:cNvPr id="7" name="عنصر نائب للمحتوى 2"/>
          <p:cNvSpPr txBox="1">
            <a:spLocks/>
          </p:cNvSpPr>
          <p:nvPr/>
        </p:nvSpPr>
        <p:spPr bwMode="auto">
          <a:xfrm>
            <a:off x="521491" y="4800600"/>
            <a:ext cx="8229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err="1">
                <a:solidFill>
                  <a:srgbClr val="FFFF00"/>
                </a:solidFill>
                <a:latin typeface="Times New Roman" pitchFamily="18" charset="0"/>
                <a:cs typeface="Times New Roman" pitchFamily="18" charset="0"/>
              </a:rPr>
              <a:t>Tmax</a:t>
            </a:r>
            <a:r>
              <a:rPr lang="en-US" i="0" dirty="0">
                <a:solidFill>
                  <a:srgbClr val="FFFF00"/>
                </a:solidFill>
                <a:latin typeface="Times New Roman" pitchFamily="18" charset="0"/>
                <a:cs typeface="Times New Roman" pitchFamily="18" charset="0"/>
              </a:rPr>
              <a:t>=maximum temperature ( ̊ C)</a:t>
            </a:r>
          </a:p>
          <a:p>
            <a:pPr marL="0" indent="0" algn="justLow">
              <a:buNone/>
            </a:pPr>
            <a:r>
              <a:rPr lang="en-US" i="0" dirty="0" err="1">
                <a:solidFill>
                  <a:srgbClr val="FFFF00"/>
                </a:solidFill>
                <a:latin typeface="Times New Roman" pitchFamily="18" charset="0"/>
                <a:cs typeface="Times New Roman" pitchFamily="18" charset="0"/>
              </a:rPr>
              <a:t>Tmin</a:t>
            </a:r>
            <a:r>
              <a:rPr lang="en-US" i="0" dirty="0">
                <a:solidFill>
                  <a:srgbClr val="FFFF00"/>
                </a:solidFill>
                <a:latin typeface="Times New Roman" pitchFamily="18" charset="0"/>
                <a:cs typeface="Times New Roman" pitchFamily="18" charset="0"/>
              </a:rPr>
              <a:t>=minimum temperature ( ̊ C)</a:t>
            </a:r>
          </a:p>
          <a:p>
            <a:pPr marL="0" indent="0" algn="justLow">
              <a:buNone/>
            </a:pPr>
            <a:r>
              <a:rPr lang="en-US" i="0" dirty="0">
                <a:solidFill>
                  <a:srgbClr val="FFFF00"/>
                </a:solidFill>
                <a:latin typeface="Times New Roman" pitchFamily="18" charset="0"/>
                <a:cs typeface="Times New Roman" pitchFamily="18" charset="0"/>
              </a:rPr>
              <a:t>Tb=base temperature ( ̊ C)</a:t>
            </a:r>
          </a:p>
          <a:p>
            <a:pPr marL="0" indent="0" algn="justLow">
              <a:buNone/>
            </a:pPr>
            <a:r>
              <a:rPr lang="en-US" i="0" dirty="0" err="1">
                <a:solidFill>
                  <a:srgbClr val="FFFF00"/>
                </a:solidFill>
                <a:latin typeface="Times New Roman" pitchFamily="18" charset="0"/>
                <a:cs typeface="Times New Roman" pitchFamily="18" charset="0"/>
              </a:rPr>
              <a:t>CDDd</a:t>
            </a:r>
            <a:r>
              <a:rPr lang="en-US" i="0" dirty="0">
                <a:solidFill>
                  <a:srgbClr val="FFFF00"/>
                </a:solidFill>
                <a:latin typeface="Times New Roman" pitchFamily="18" charset="0"/>
                <a:cs typeface="Times New Roman" pitchFamily="18" charset="0"/>
              </a:rPr>
              <a:t>=daily cooling degree day ( ̊ C day)</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1289" y="1358133"/>
            <a:ext cx="6790004"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60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2"/>
          <p:cNvSpPr txBox="1">
            <a:spLocks/>
          </p:cNvSpPr>
          <p:nvPr/>
        </p:nvSpPr>
        <p:spPr bwMode="auto">
          <a:xfrm>
            <a:off x="490182" y="6096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Annual degree-days, </a:t>
            </a:r>
            <a:r>
              <a:rPr lang="en-US" i="0" dirty="0" smtClean="0">
                <a:solidFill>
                  <a:srgbClr val="FFFF00"/>
                </a:solidFill>
                <a:latin typeface="Times New Roman" pitchFamily="18" charset="0"/>
                <a:cs typeface="Times New Roman" pitchFamily="18" charset="0"/>
              </a:rPr>
              <a:t>HDD, </a:t>
            </a:r>
            <a:r>
              <a:rPr lang="en-US" i="0" dirty="0">
                <a:solidFill>
                  <a:srgbClr val="FFFF00"/>
                </a:solidFill>
                <a:latin typeface="Times New Roman" pitchFamily="18" charset="0"/>
                <a:cs typeface="Times New Roman" pitchFamily="18" charset="0"/>
              </a:rPr>
              <a:t>is calculated by summing up daily</a:t>
            </a:r>
            <a:r>
              <a:rPr lang="en-US" i="0" dirty="0" smtClean="0">
                <a:solidFill>
                  <a:srgbClr val="FFFF00"/>
                </a:solidFill>
                <a:latin typeface="Times New Roman" pitchFamily="18" charset="0"/>
                <a:cs typeface="Times New Roman" pitchFamily="18" charset="0"/>
              </a:rPr>
              <a:t>, </a:t>
            </a:r>
            <a:r>
              <a:rPr lang="en-US" i="0" dirty="0" err="1" smtClean="0">
                <a:solidFill>
                  <a:srgbClr val="FFFF00"/>
                </a:solidFill>
                <a:latin typeface="Times New Roman" pitchFamily="18" charset="0"/>
                <a:cs typeface="Times New Roman" pitchFamily="18" charset="0"/>
              </a:rPr>
              <a:t>HDDt</a:t>
            </a:r>
            <a:r>
              <a:rPr lang="en-US" i="0" dirty="0" smtClean="0">
                <a:solidFill>
                  <a:srgbClr val="FFFF00"/>
                </a:solidFill>
                <a:latin typeface="Times New Roman" pitchFamily="18" charset="0"/>
                <a:cs typeface="Times New Roman" pitchFamily="18" charset="0"/>
              </a:rPr>
              <a:t> over </a:t>
            </a:r>
            <a:r>
              <a:rPr lang="en-US" i="0" dirty="0">
                <a:solidFill>
                  <a:srgbClr val="FFFF00"/>
                </a:solidFill>
                <a:latin typeface="Times New Roman" pitchFamily="18" charset="0"/>
                <a:cs typeface="Times New Roman" pitchFamily="18" charset="0"/>
              </a:rPr>
              <a:t>a year, as shown in Eq. </a:t>
            </a:r>
            <a:r>
              <a:rPr lang="en-US" i="0" dirty="0" smtClean="0">
                <a:solidFill>
                  <a:srgbClr val="FFFF00"/>
                </a:solidFill>
                <a:latin typeface="Times New Roman" pitchFamily="18" charset="0"/>
                <a:cs typeface="Times New Roman" pitchFamily="18" charset="0"/>
              </a:rPr>
              <a:t>(2).</a:t>
            </a:r>
            <a:endParaRPr lang="ar-IQ" i="0" dirty="0">
              <a:solidFill>
                <a:srgbClr val="FFFF00"/>
              </a:solidFill>
              <a:latin typeface="Times New Roman" pitchFamily="18" charset="0"/>
              <a:cs typeface="Times New Roman" pitchFamily="18" charset="0"/>
            </a:endParaRPr>
          </a:p>
        </p:txBody>
      </p:sp>
      <p:sp>
        <p:nvSpPr>
          <p:cNvPr id="9" name="مستطيل 8"/>
          <p:cNvSpPr/>
          <p:nvPr/>
        </p:nvSpPr>
        <p:spPr>
          <a:xfrm>
            <a:off x="474416" y="3657600"/>
            <a:ext cx="8558213" cy="830997"/>
          </a:xfrm>
          <a:prstGeom prst="rect">
            <a:avLst/>
          </a:prstGeom>
        </p:spPr>
        <p:txBody>
          <a:bodyPr wrap="square">
            <a:spAutoFit/>
          </a:bodyPr>
          <a:lstStyle/>
          <a:p>
            <a:r>
              <a:rPr lang="en-US" i="0" dirty="0">
                <a:solidFill>
                  <a:srgbClr val="FFFF00"/>
                </a:solidFill>
                <a:cs typeface="Times New Roman" pitchFamily="18" charset="0"/>
              </a:rPr>
              <a:t>where, </a:t>
            </a:r>
            <a:r>
              <a:rPr lang="en-US" i="0" dirty="0" err="1">
                <a:solidFill>
                  <a:srgbClr val="FFFF00"/>
                </a:solidFill>
                <a:cs typeface="Times New Roman" pitchFamily="18" charset="0"/>
              </a:rPr>
              <a:t>CDDd,jis</a:t>
            </a:r>
            <a:r>
              <a:rPr lang="en-US" i="0" dirty="0">
                <a:solidFill>
                  <a:srgbClr val="FFFF00"/>
                </a:solidFill>
                <a:cs typeface="Times New Roman" pitchFamily="18" charset="0"/>
              </a:rPr>
              <a:t> daily CDD of the j-</a:t>
            </a:r>
            <a:r>
              <a:rPr lang="en-US" i="0" dirty="0" err="1">
                <a:solidFill>
                  <a:srgbClr val="FFFF00"/>
                </a:solidFill>
                <a:cs typeface="Times New Roman" pitchFamily="18" charset="0"/>
              </a:rPr>
              <a:t>th</a:t>
            </a:r>
            <a:r>
              <a:rPr lang="en-US" i="0" dirty="0">
                <a:solidFill>
                  <a:srgbClr val="FFFF00"/>
                </a:solidFill>
                <a:cs typeface="Times New Roman" pitchFamily="18" charset="0"/>
              </a:rPr>
              <a:t> day of the year and N is number of days in a year; i.e. 366 in a leap year, and 365 in others.</a:t>
            </a:r>
            <a:endParaRPr lang="ar-IQ" i="0" dirty="0">
              <a:solidFill>
                <a:srgbClr val="FFFF00"/>
              </a:solidFill>
              <a:cs typeface="Times New Roman" pitchFamily="18" charset="0"/>
            </a:endParaRPr>
          </a:p>
        </p:txBody>
      </p:sp>
      <mc:AlternateContent xmlns:mc="http://schemas.openxmlformats.org/markup-compatibility/2006" xmlns:a14="http://schemas.microsoft.com/office/drawing/2010/main">
        <mc:Choice Requires="a14">
          <p:sp>
            <p:nvSpPr>
              <p:cNvPr id="2" name="مستطيل 1"/>
              <p:cNvSpPr/>
              <p:nvPr/>
            </p:nvSpPr>
            <p:spPr>
              <a:xfrm>
                <a:off x="666442" y="1600200"/>
                <a:ext cx="2781915" cy="1462901"/>
              </a:xfrm>
              <a:prstGeom prst="rect">
                <a:avLst/>
              </a:prstGeom>
              <a:solidFill>
                <a:srgbClr val="FFFFCC"/>
              </a:solidFill>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𝐶𝐷𝐷</m:t>
                          </m:r>
                        </m:e>
                        <m:sub>
                          <m:r>
                            <a:rPr lang="en-US">
                              <a:solidFill>
                                <a:srgbClr val="FF0000"/>
                              </a:solidFill>
                              <a:latin typeface="Cambria Math"/>
                              <a:ea typeface="Cambria Math"/>
                              <a:cs typeface="Cambria Math"/>
                            </a:rPr>
                            <m:t>𝑎</m:t>
                          </m:r>
                        </m:sub>
                      </m:sSub>
                      <m:r>
                        <a:rPr lang="en-US">
                          <a:solidFill>
                            <a:srgbClr val="FF0000"/>
                          </a:solidFill>
                          <a:latin typeface="Cambria Math"/>
                          <a:ea typeface="Cambria Math"/>
                          <a:cs typeface="Cambria Math"/>
                        </a:rPr>
                        <m:t>=</m:t>
                      </m:r>
                      <m:nary>
                        <m:naryPr>
                          <m:chr m:val="∑"/>
                          <m:limLoc m:val="undOvr"/>
                          <m:ctrlPr>
                            <a:rPr lang="en-US" i="1">
                              <a:solidFill>
                                <a:srgbClr val="FF0000"/>
                              </a:solidFill>
                              <a:latin typeface="Cambria Math"/>
                              <a:ea typeface="Cambria Math"/>
                              <a:cs typeface="Cambria Math"/>
                            </a:rPr>
                          </m:ctrlPr>
                        </m:naryPr>
                        <m:sub>
                          <m:r>
                            <a:rPr lang="en-US">
                              <a:solidFill>
                                <a:srgbClr val="FF0000"/>
                              </a:solidFill>
                              <a:latin typeface="Cambria Math"/>
                              <a:ea typeface="Cambria Math"/>
                              <a:cs typeface="Cambria Math"/>
                            </a:rPr>
                            <m:t>𝑗</m:t>
                          </m:r>
                          <m:r>
                            <a:rPr lang="en-US">
                              <a:solidFill>
                                <a:srgbClr val="FF0000"/>
                              </a:solidFill>
                              <a:latin typeface="Cambria Math"/>
                              <a:ea typeface="Cambria Math"/>
                              <a:cs typeface="Cambria Math"/>
                            </a:rPr>
                            <m:t>=</m:t>
                          </m:r>
                          <m:r>
                            <a:rPr lang="en-US">
                              <a:solidFill>
                                <a:srgbClr val="FF0000"/>
                              </a:solidFill>
                              <a:latin typeface="Cambria Math"/>
                              <a:ea typeface="Cambria Math"/>
                              <a:cs typeface="Cambria Math"/>
                            </a:rPr>
                            <m:t>1</m:t>
                          </m:r>
                        </m:sub>
                        <m:sup>
                          <m:r>
                            <a:rPr lang="en-US">
                              <a:solidFill>
                                <a:srgbClr val="FF0000"/>
                              </a:solidFill>
                              <a:latin typeface="Cambria Math"/>
                              <a:ea typeface="Cambria Math"/>
                              <a:cs typeface="Cambria Math"/>
                            </a:rPr>
                            <m:t>𝑁</m:t>
                          </m:r>
                        </m:sup>
                        <m:e>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𝐶𝐷𝐷</m:t>
                              </m:r>
                            </m:e>
                            <m:sub>
                              <m:r>
                                <a:rPr lang="en-US">
                                  <a:solidFill>
                                    <a:srgbClr val="FF0000"/>
                                  </a:solidFill>
                                  <a:latin typeface="Cambria Math"/>
                                  <a:ea typeface="Cambria Math"/>
                                  <a:cs typeface="Cambria Math"/>
                                </a:rPr>
                                <m:t>𝑑</m:t>
                              </m:r>
                              <m:r>
                                <a:rPr lang="en-US">
                                  <a:solidFill>
                                    <a:srgbClr val="FF0000"/>
                                  </a:solidFill>
                                  <a:latin typeface="Cambria Math"/>
                                  <a:ea typeface="Cambria Math"/>
                                  <a:cs typeface="Cambria Math"/>
                                </a:rPr>
                                <m:t>,</m:t>
                              </m:r>
                              <m:r>
                                <a:rPr lang="en-US">
                                  <a:solidFill>
                                    <a:srgbClr val="FF0000"/>
                                  </a:solidFill>
                                  <a:latin typeface="Cambria Math"/>
                                  <a:ea typeface="Cambria Math"/>
                                  <a:cs typeface="Cambria Math"/>
                                </a:rPr>
                                <m:t>𝑗</m:t>
                              </m:r>
                            </m:sub>
                          </m:sSub>
                        </m:e>
                      </m:nary>
                    </m:oMath>
                  </m:oMathPara>
                </a14:m>
                <a:endParaRPr lang="en-US" sz="1600" dirty="0">
                  <a:solidFill>
                    <a:srgbClr val="FF0000"/>
                  </a:solidFill>
                  <a:effectLst/>
                  <a:latin typeface="Calibri"/>
                  <a:ea typeface="Calibri"/>
                  <a:cs typeface="Arial"/>
                </a:endParaRPr>
              </a:p>
            </p:txBody>
          </p:sp>
        </mc:Choice>
        <mc:Fallback xmlns="">
          <p:sp>
            <p:nvSpPr>
              <p:cNvPr id="2" name="مستطيل 1"/>
              <p:cNvSpPr>
                <a:spLocks noRot="1" noChangeAspect="1" noMove="1" noResize="1" noEditPoints="1" noAdjustHandles="1" noChangeArrowheads="1" noChangeShapeType="1" noTextEdit="1"/>
              </p:cNvSpPr>
              <p:nvPr/>
            </p:nvSpPr>
            <p:spPr>
              <a:xfrm>
                <a:off x="666442" y="1600200"/>
                <a:ext cx="2781915" cy="1462901"/>
              </a:xfrm>
              <a:prstGeom prst="rect">
                <a:avLst/>
              </a:prstGeom>
              <a:blipFill rotWithShape="1">
                <a:blip r:embed="rId2"/>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136384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3400" y="367091"/>
            <a:ext cx="4495800" cy="40011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eaLnBrk="0" fontAlgn="auto" hangingPunct="0">
              <a:spcBef>
                <a:spcPts val="0"/>
              </a:spcBef>
              <a:spcAft>
                <a:spcPts val="0"/>
              </a:spcAft>
            </a:pPr>
            <a:r>
              <a:rPr lang="en-US" sz="2000" i="0" kern="0" dirty="0" smtClean="0">
                <a:solidFill>
                  <a:sysClr val="windowText" lastClr="000000"/>
                </a:solidFill>
              </a:rPr>
              <a:t>6- </a:t>
            </a:r>
            <a:r>
              <a:rPr lang="en-US" sz="2000" i="0" kern="0" dirty="0">
                <a:solidFill>
                  <a:sysClr val="windowText" lastClr="000000"/>
                </a:solidFill>
              </a:rPr>
              <a:t>Heat flow through building elements</a:t>
            </a:r>
            <a:endParaRPr kumimoji="0" lang="ar-IQ" sz="2000" b="0" i="0" u="none" strike="noStrike" kern="0" cap="none" spc="0" normalizeH="0" baseline="0" noProof="0" dirty="0" smtClean="0">
              <a:ln>
                <a:noFill/>
              </a:ln>
              <a:solidFill>
                <a:sysClr val="windowText" lastClr="000000"/>
              </a:solidFill>
              <a:effectLst/>
              <a:uLnTx/>
              <a:uFillTx/>
            </a:endParaRPr>
          </a:p>
        </p:txBody>
      </p:sp>
      <p:sp>
        <p:nvSpPr>
          <p:cNvPr id="5" name="عنصر نائب للمحتوى 2"/>
          <p:cNvSpPr txBox="1">
            <a:spLocks/>
          </p:cNvSpPr>
          <p:nvPr/>
        </p:nvSpPr>
        <p:spPr bwMode="auto">
          <a:xfrm>
            <a:off x="490182" y="1143000"/>
            <a:ext cx="822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Discussing about heat transfer in building element cannot be separated from the discussion about heat transfer process under transient condition. Since its does not directly change the temperature as heat flow occurs through it. Materials are capable to store thermal energy, which is called thermal mass. As the element needs time to heat up or cool down, its influence to indoor temperature change over time. In buildings, such elements included walls, roof, concrete furniture, etc. To investigate the behavior of thermal mass in building element, several approaches can be taken such as transfer function coefficient, radiant time series, and finite different method. The last method has an advantage in representing the problem either by physical or mathematical approach. </a:t>
            </a:r>
            <a:endParaRPr lang="ar-IQ"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92599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ستطيل 1"/>
              <p:cNvSpPr/>
              <p:nvPr/>
            </p:nvSpPr>
            <p:spPr>
              <a:xfrm>
                <a:off x="609600" y="515007"/>
                <a:ext cx="7162800" cy="1635063"/>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a:ea typeface="Cambria Math"/>
                              <a:cs typeface="Arial"/>
                            </a:rPr>
                          </m:ctrlPr>
                        </m:sSubPr>
                        <m:e>
                          <m:d>
                            <m:dPr>
                              <m:ctrlPr>
                                <a:rPr lang="en-US" sz="1800" i="1" smtClean="0">
                                  <a:solidFill>
                                    <a:srgbClr val="FF0000"/>
                                  </a:solidFill>
                                  <a:latin typeface="Cambria Math"/>
                                  <a:ea typeface="Cambria Math"/>
                                  <a:cs typeface="Arial"/>
                                </a:rPr>
                              </m:ctrlPr>
                            </m:dPr>
                            <m:e>
                              <m:r>
                                <a:rPr lang="en-US" sz="1800" b="0" i="1" smtClean="0">
                                  <a:solidFill>
                                    <a:srgbClr val="FF0000"/>
                                  </a:solidFill>
                                  <a:latin typeface="Cambria Math"/>
                                  <a:ea typeface="Cambria Math"/>
                                  <a:cs typeface="Arial"/>
                                </a:rPr>
                                <m:t>𝑈𝐴</m:t>
                              </m:r>
                            </m:e>
                          </m:d>
                        </m:e>
                        <m:sub>
                          <m:r>
                            <a:rPr lang="en-US" sz="1800" b="0" i="1" smtClean="0">
                              <a:solidFill>
                                <a:srgbClr val="FF0000"/>
                              </a:solidFill>
                              <a:latin typeface="Cambria Math"/>
                              <a:ea typeface="Cambria Math"/>
                              <a:cs typeface="Arial"/>
                            </a:rPr>
                            <m:t>𝑐𝑜𝑚</m:t>
                          </m:r>
                        </m:sub>
                      </m:sSub>
                      <m:r>
                        <a:rPr lang="en-US" sz="1800" b="0" i="1" smtClean="0">
                          <a:solidFill>
                            <a:srgbClr val="FF0000"/>
                          </a:solidFill>
                          <a:latin typeface="Cambria Math"/>
                          <a:ea typeface="Cambria Math"/>
                          <a:cs typeface="Arial"/>
                        </a:rPr>
                        <m:t>=</m:t>
                      </m:r>
                      <m:nary>
                        <m:naryPr>
                          <m:chr m:val="∑"/>
                          <m:limLoc m:val="undOvr"/>
                          <m:subHide m:val="on"/>
                          <m:supHide m:val="on"/>
                          <m:ctrlPr>
                            <a:rPr lang="en-US" sz="1800" i="1">
                              <a:solidFill>
                                <a:srgbClr val="FF0000"/>
                              </a:solidFill>
                              <a:latin typeface="Cambria Math"/>
                              <a:ea typeface="Calibri"/>
                              <a:cs typeface="Arial"/>
                            </a:rPr>
                          </m:ctrlPr>
                        </m:naryPr>
                        <m:sub/>
                        <m:sup/>
                        <m:e>
                          <m:sSub>
                            <m:sSubPr>
                              <m:ctrlPr>
                                <a:rPr lang="en-US" sz="1800" i="1">
                                  <a:solidFill>
                                    <a:srgbClr val="FF0000"/>
                                  </a:solidFill>
                                  <a:latin typeface="Cambria Math"/>
                                  <a:ea typeface="Calibri"/>
                                  <a:cs typeface="Arial"/>
                                </a:rPr>
                              </m:ctrlPr>
                            </m:sSubPr>
                            <m:e>
                              <m:d>
                                <m:dPr>
                                  <m:ctrlPr>
                                    <a:rPr lang="en-US" sz="1800" i="1">
                                      <a:solidFill>
                                        <a:srgbClr val="FF0000"/>
                                      </a:solidFill>
                                      <a:latin typeface="Cambria Math"/>
                                      <a:ea typeface="Calibri"/>
                                      <a:cs typeface="Arial"/>
                                    </a:rPr>
                                  </m:ctrlPr>
                                </m:dPr>
                                <m:e>
                                  <m:r>
                                    <a:rPr lang="en-US" sz="1800">
                                      <a:solidFill>
                                        <a:srgbClr val="FF0000"/>
                                      </a:solidFill>
                                      <a:latin typeface="Cambria Math"/>
                                      <a:ea typeface="Calibri"/>
                                      <a:cs typeface="Arial"/>
                                    </a:rPr>
                                    <m:t>𝑈𝐴</m:t>
                                  </m:r>
                                </m:e>
                              </m:d>
                            </m:e>
                            <m:sub>
                              <m:r>
                                <a:rPr lang="en-US" sz="1800">
                                  <a:solidFill>
                                    <a:srgbClr val="FF0000"/>
                                  </a:solidFill>
                                  <a:latin typeface="Cambria Math"/>
                                  <a:ea typeface="Calibri"/>
                                  <a:cs typeface="Arial"/>
                                </a:rPr>
                                <m:t>𝑤𝑎𝑙𝑙</m:t>
                              </m:r>
                            </m:sub>
                          </m:sSub>
                        </m:e>
                      </m:nary>
                      <m:r>
                        <a:rPr lang="en-US" sz="1800">
                          <a:solidFill>
                            <a:srgbClr val="FF0000"/>
                          </a:solidFill>
                          <a:latin typeface="Cambria Math"/>
                          <a:ea typeface="Calibri"/>
                          <a:cs typeface="Arial"/>
                        </a:rPr>
                        <m:t>+</m:t>
                      </m:r>
                      <m:nary>
                        <m:naryPr>
                          <m:chr m:val="∑"/>
                          <m:limLoc m:val="undOvr"/>
                          <m:subHide m:val="on"/>
                          <m:supHide m:val="on"/>
                          <m:ctrlPr>
                            <a:rPr lang="en-US" sz="1800" i="1">
                              <a:solidFill>
                                <a:srgbClr val="FF0000"/>
                              </a:solidFill>
                              <a:latin typeface="Cambria Math"/>
                              <a:ea typeface="Calibri"/>
                              <a:cs typeface="Arial"/>
                            </a:rPr>
                          </m:ctrlPr>
                        </m:naryPr>
                        <m:sub/>
                        <m:sup/>
                        <m:e>
                          <m:sSub>
                            <m:sSubPr>
                              <m:ctrlPr>
                                <a:rPr lang="en-US" sz="1800" i="1">
                                  <a:solidFill>
                                    <a:srgbClr val="FF0000"/>
                                  </a:solidFill>
                                  <a:latin typeface="Cambria Math"/>
                                  <a:ea typeface="Calibri"/>
                                  <a:cs typeface="Arial"/>
                                </a:rPr>
                              </m:ctrlPr>
                            </m:sSubPr>
                            <m:e>
                              <m:d>
                                <m:dPr>
                                  <m:ctrlPr>
                                    <a:rPr lang="en-US" sz="1800" i="1">
                                      <a:solidFill>
                                        <a:srgbClr val="FF0000"/>
                                      </a:solidFill>
                                      <a:latin typeface="Cambria Math"/>
                                      <a:ea typeface="Calibri"/>
                                      <a:cs typeface="Arial"/>
                                    </a:rPr>
                                  </m:ctrlPr>
                                </m:dPr>
                                <m:e>
                                  <m:r>
                                    <a:rPr lang="en-US" sz="1800">
                                      <a:solidFill>
                                        <a:srgbClr val="FF0000"/>
                                      </a:solidFill>
                                      <a:latin typeface="Cambria Math"/>
                                      <a:ea typeface="Calibri"/>
                                      <a:cs typeface="Arial"/>
                                    </a:rPr>
                                    <m:t>𝑈𝐴</m:t>
                                  </m:r>
                                </m:e>
                              </m:d>
                            </m:e>
                            <m:sub>
                              <m:r>
                                <a:rPr lang="en-US" sz="1800">
                                  <a:solidFill>
                                    <a:srgbClr val="FF0000"/>
                                  </a:solidFill>
                                  <a:latin typeface="Cambria Math"/>
                                  <a:ea typeface="Calibri"/>
                                  <a:cs typeface="Arial"/>
                                </a:rPr>
                                <m:t>𝑤𝑖𝑛𝑑𝑜𝑤</m:t>
                              </m:r>
                            </m:sub>
                          </m:sSub>
                        </m:e>
                      </m:nary>
                      <m:r>
                        <a:rPr lang="en-US" sz="1800">
                          <a:solidFill>
                            <a:srgbClr val="FF0000"/>
                          </a:solidFill>
                          <a:latin typeface="Cambria Math"/>
                          <a:ea typeface="Calibri"/>
                          <a:cs typeface="Arial"/>
                        </a:rPr>
                        <m:t>+</m:t>
                      </m:r>
                      <m:nary>
                        <m:naryPr>
                          <m:chr m:val="∑"/>
                          <m:limLoc m:val="undOvr"/>
                          <m:subHide m:val="on"/>
                          <m:supHide m:val="on"/>
                          <m:ctrlPr>
                            <a:rPr lang="en-US" sz="1800" i="1">
                              <a:solidFill>
                                <a:srgbClr val="FF0000"/>
                              </a:solidFill>
                              <a:latin typeface="Cambria Math"/>
                              <a:ea typeface="Calibri"/>
                              <a:cs typeface="Arial"/>
                            </a:rPr>
                          </m:ctrlPr>
                        </m:naryPr>
                        <m:sub/>
                        <m:sup/>
                        <m:e>
                          <m:sSub>
                            <m:sSubPr>
                              <m:ctrlPr>
                                <a:rPr lang="en-US" sz="1800" i="1">
                                  <a:solidFill>
                                    <a:srgbClr val="FF0000"/>
                                  </a:solidFill>
                                  <a:latin typeface="Cambria Math"/>
                                  <a:ea typeface="Calibri"/>
                                  <a:cs typeface="Arial"/>
                                </a:rPr>
                              </m:ctrlPr>
                            </m:sSubPr>
                            <m:e>
                              <m:d>
                                <m:dPr>
                                  <m:ctrlPr>
                                    <a:rPr lang="en-US" sz="1800" i="1">
                                      <a:solidFill>
                                        <a:srgbClr val="FF0000"/>
                                      </a:solidFill>
                                      <a:latin typeface="Cambria Math"/>
                                      <a:ea typeface="Calibri"/>
                                      <a:cs typeface="Arial"/>
                                    </a:rPr>
                                  </m:ctrlPr>
                                </m:dPr>
                                <m:e>
                                  <m:r>
                                    <a:rPr lang="en-US" sz="1800">
                                      <a:solidFill>
                                        <a:srgbClr val="FF0000"/>
                                      </a:solidFill>
                                      <a:latin typeface="Cambria Math"/>
                                      <a:ea typeface="Calibri"/>
                                      <a:cs typeface="Arial"/>
                                    </a:rPr>
                                    <m:t>𝑈𝐴</m:t>
                                  </m:r>
                                </m:e>
                              </m:d>
                            </m:e>
                            <m:sub>
                              <m:r>
                                <a:rPr lang="en-US" sz="1800">
                                  <a:solidFill>
                                    <a:srgbClr val="FF0000"/>
                                  </a:solidFill>
                                  <a:latin typeface="Cambria Math"/>
                                  <a:ea typeface="Calibri"/>
                                  <a:cs typeface="Arial"/>
                                </a:rPr>
                                <m:t>𝑑𝑜𝑜𝑟</m:t>
                              </m:r>
                            </m:sub>
                          </m:sSub>
                        </m:e>
                      </m:nary>
                      <m:r>
                        <a:rPr lang="en-US" sz="1800">
                          <a:solidFill>
                            <a:srgbClr val="FF0000"/>
                          </a:solidFill>
                          <a:latin typeface="Cambria Math"/>
                          <a:ea typeface="Calibri"/>
                          <a:cs typeface="Arial"/>
                        </a:rPr>
                        <m:t>+</m:t>
                      </m:r>
                      <m:nary>
                        <m:naryPr>
                          <m:chr m:val="∑"/>
                          <m:limLoc m:val="undOvr"/>
                          <m:subHide m:val="on"/>
                          <m:supHide m:val="on"/>
                          <m:ctrlPr>
                            <a:rPr lang="en-US" sz="1800" i="1">
                              <a:solidFill>
                                <a:srgbClr val="FF0000"/>
                              </a:solidFill>
                              <a:latin typeface="Cambria Math"/>
                              <a:ea typeface="Calibri"/>
                              <a:cs typeface="Arial"/>
                            </a:rPr>
                          </m:ctrlPr>
                        </m:naryPr>
                        <m:sub/>
                        <m:sup/>
                        <m:e>
                          <m:sSub>
                            <m:sSubPr>
                              <m:ctrlPr>
                                <a:rPr lang="en-US" sz="1800" i="1">
                                  <a:solidFill>
                                    <a:srgbClr val="FF0000"/>
                                  </a:solidFill>
                                  <a:latin typeface="Cambria Math"/>
                                  <a:ea typeface="Calibri"/>
                                  <a:cs typeface="Arial"/>
                                </a:rPr>
                              </m:ctrlPr>
                            </m:sSubPr>
                            <m:e>
                              <m:d>
                                <m:dPr>
                                  <m:ctrlPr>
                                    <a:rPr lang="en-US" sz="1800" i="1">
                                      <a:solidFill>
                                        <a:srgbClr val="FF0000"/>
                                      </a:solidFill>
                                      <a:latin typeface="Cambria Math"/>
                                      <a:ea typeface="Calibri"/>
                                      <a:cs typeface="Arial"/>
                                    </a:rPr>
                                  </m:ctrlPr>
                                </m:dPr>
                                <m:e>
                                  <m:r>
                                    <a:rPr lang="en-US" sz="1800">
                                      <a:solidFill>
                                        <a:srgbClr val="FF0000"/>
                                      </a:solidFill>
                                      <a:latin typeface="Cambria Math"/>
                                      <a:ea typeface="Calibri"/>
                                      <a:cs typeface="Arial"/>
                                    </a:rPr>
                                    <m:t>𝑈𝐴</m:t>
                                  </m:r>
                                </m:e>
                              </m:d>
                            </m:e>
                            <m:sub>
                              <m:r>
                                <a:rPr lang="en-US" sz="1800">
                                  <a:solidFill>
                                    <a:srgbClr val="FF0000"/>
                                  </a:solidFill>
                                  <a:latin typeface="Cambria Math"/>
                                  <a:ea typeface="Calibri"/>
                                  <a:cs typeface="Arial"/>
                                </a:rPr>
                                <m:t>𝑐𝑒𝑖𝑙𝑖𝑛𝑔</m:t>
                              </m:r>
                            </m:sub>
                          </m:sSub>
                        </m:e>
                      </m:nary>
                      <m:r>
                        <a:rPr lang="en-US" sz="1800">
                          <a:solidFill>
                            <a:srgbClr val="FF0000"/>
                          </a:solidFill>
                          <a:latin typeface="Cambria Math"/>
                          <a:ea typeface="Calibri"/>
                          <a:cs typeface="Arial"/>
                        </a:rPr>
                        <m:t>+</m:t>
                      </m:r>
                      <m:nary>
                        <m:naryPr>
                          <m:chr m:val="∑"/>
                          <m:limLoc m:val="undOvr"/>
                          <m:subHide m:val="on"/>
                          <m:supHide m:val="on"/>
                          <m:ctrlPr>
                            <a:rPr lang="en-US" sz="1800" i="1">
                              <a:solidFill>
                                <a:srgbClr val="FF0000"/>
                              </a:solidFill>
                              <a:latin typeface="Cambria Math"/>
                              <a:ea typeface="Calibri"/>
                              <a:cs typeface="Arial"/>
                            </a:rPr>
                          </m:ctrlPr>
                        </m:naryPr>
                        <m:sub/>
                        <m:sup/>
                        <m:e>
                          <m:sSub>
                            <m:sSubPr>
                              <m:ctrlPr>
                                <a:rPr lang="en-US" sz="1800" i="1">
                                  <a:solidFill>
                                    <a:srgbClr val="FF0000"/>
                                  </a:solidFill>
                                  <a:latin typeface="Cambria Math"/>
                                  <a:ea typeface="Calibri"/>
                                  <a:cs typeface="Arial"/>
                                </a:rPr>
                              </m:ctrlPr>
                            </m:sSubPr>
                            <m:e>
                              <m:d>
                                <m:dPr>
                                  <m:ctrlPr>
                                    <a:rPr lang="en-US" sz="1800" i="1">
                                      <a:solidFill>
                                        <a:srgbClr val="FF0000"/>
                                      </a:solidFill>
                                      <a:latin typeface="Cambria Math"/>
                                      <a:ea typeface="Calibri"/>
                                      <a:cs typeface="Arial"/>
                                    </a:rPr>
                                  </m:ctrlPr>
                                </m:dPr>
                                <m:e>
                                  <m:r>
                                    <a:rPr lang="en-US" sz="1800">
                                      <a:solidFill>
                                        <a:srgbClr val="FF0000"/>
                                      </a:solidFill>
                                      <a:latin typeface="Cambria Math"/>
                                      <a:ea typeface="Calibri"/>
                                      <a:cs typeface="Arial"/>
                                    </a:rPr>
                                    <m:t>𝑈𝐴</m:t>
                                  </m:r>
                                </m:e>
                              </m:d>
                            </m:e>
                            <m:sub>
                              <m:r>
                                <a:rPr lang="en-US" sz="1800">
                                  <a:solidFill>
                                    <a:srgbClr val="FF0000"/>
                                  </a:solidFill>
                                  <a:latin typeface="Cambria Math"/>
                                  <a:ea typeface="Calibri"/>
                                  <a:cs typeface="Arial"/>
                                </a:rPr>
                                <m:t>𝑓𝑙𝑜𝑜𝑟</m:t>
                              </m:r>
                            </m:sub>
                          </m:sSub>
                        </m:e>
                      </m:nary>
                    </m:oMath>
                  </m:oMathPara>
                </a14:m>
                <a:endParaRPr lang="en-US" sz="1400" dirty="0">
                  <a:solidFill>
                    <a:srgbClr val="FF0000"/>
                  </a:solidFill>
                  <a:effectLst/>
                  <a:latin typeface="Calibri"/>
                  <a:ea typeface="Calibri"/>
                  <a:cs typeface="Arial"/>
                </a:endParaRPr>
              </a:p>
            </p:txBody>
          </p:sp>
        </mc:Choice>
        <mc:Fallback xmlns="">
          <p:sp>
            <p:nvSpPr>
              <p:cNvPr id="2" name="مستطيل 1"/>
              <p:cNvSpPr>
                <a:spLocks noRot="1" noChangeAspect="1" noMove="1" noResize="1" noEditPoints="1" noAdjustHandles="1" noChangeArrowheads="1" noChangeShapeType="1" noTextEdit="1"/>
              </p:cNvSpPr>
              <p:nvPr/>
            </p:nvSpPr>
            <p:spPr>
              <a:xfrm>
                <a:off x="609600" y="515007"/>
                <a:ext cx="7162800" cy="1635063"/>
              </a:xfrm>
              <a:prstGeom prst="rect">
                <a:avLst/>
              </a:prstGeom>
              <a:blipFill rotWithShape="1">
                <a:blip r:embed="rId2"/>
                <a:stretch>
                  <a:fillRect/>
                </a:stretch>
              </a:blipFill>
            </p:spPr>
            <p:txBody>
              <a:bodyPr/>
              <a:lstStyle/>
              <a:p>
                <a:r>
                  <a:rPr lang="ar-IQ">
                    <a:noFill/>
                  </a:rPr>
                  <a:t> </a:t>
                </a:r>
              </a:p>
            </p:txBody>
          </p:sp>
        </mc:Fallback>
      </mc:AlternateContent>
      <p:sp>
        <p:nvSpPr>
          <p:cNvPr id="3" name="عنصر نائب للمحتوى 2"/>
          <p:cNvSpPr txBox="1">
            <a:spLocks/>
          </p:cNvSpPr>
          <p:nvPr/>
        </p:nvSpPr>
        <p:spPr bwMode="auto">
          <a:xfrm>
            <a:off x="457337" y="23622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Each component type (walls, windows, etc.) will have as many terms in its sum as components of </a:t>
            </a:r>
            <a:r>
              <a:rPr lang="en-US" i="0" dirty="0" smtClean="0">
                <a:solidFill>
                  <a:srgbClr val="FFFF00"/>
                </a:solidFill>
                <a:latin typeface="Times New Roman" pitchFamily="18" charset="0"/>
                <a:cs typeface="Times New Roman" pitchFamily="18" charset="0"/>
              </a:rPr>
              <a:t>that type </a:t>
            </a:r>
            <a:r>
              <a:rPr lang="en-US" i="0" dirty="0">
                <a:solidFill>
                  <a:srgbClr val="FFFF00"/>
                </a:solidFill>
                <a:latin typeface="Times New Roman" pitchFamily="18" charset="0"/>
                <a:cs typeface="Times New Roman" pitchFamily="18" charset="0"/>
              </a:rPr>
              <a:t>defined by the user.</a:t>
            </a:r>
            <a:endParaRPr lang="ar-IQ" i="0" dirty="0">
              <a:solidFill>
                <a:srgbClr val="FFFF00"/>
              </a:solidFill>
              <a:latin typeface="Times New Roman" pitchFamily="18" charset="0"/>
              <a:cs typeface="Times New Roman" pitchFamily="18" charset="0"/>
            </a:endParaRPr>
          </a:p>
        </p:txBody>
      </p:sp>
      <p:sp>
        <p:nvSpPr>
          <p:cNvPr id="4" name="عنصر نائب للمحتوى 2"/>
          <p:cNvSpPr txBox="1">
            <a:spLocks/>
          </p:cNvSpPr>
          <p:nvPr/>
        </p:nvSpPr>
        <p:spPr bwMode="auto">
          <a:xfrm>
            <a:off x="473103" y="3631324"/>
            <a:ext cx="8229600" cy="63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The U-value is calculated by :</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5" name="مستطيل 4"/>
              <p:cNvSpPr/>
              <p:nvPr/>
            </p:nvSpPr>
            <p:spPr>
              <a:xfrm>
                <a:off x="609600" y="4267200"/>
                <a:ext cx="5257800" cy="1105431"/>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1800" i="1" smtClean="0">
                          <a:solidFill>
                            <a:srgbClr val="FF0000"/>
                          </a:solidFill>
                          <a:latin typeface="Cambria Math"/>
                          <a:ea typeface="Cambria Math"/>
                          <a:cs typeface="Arial"/>
                        </a:rPr>
                        <m:t>𝑈</m:t>
                      </m:r>
                      <m:r>
                        <a:rPr lang="en-US" sz="1800" b="0" i="1" smtClean="0">
                          <a:solidFill>
                            <a:srgbClr val="FF0000"/>
                          </a:solidFill>
                          <a:latin typeface="Cambria Math"/>
                          <a:ea typeface="Cambria Math"/>
                          <a:cs typeface="Arial"/>
                        </a:rPr>
                        <m:t>𝐴</m:t>
                      </m:r>
                      <m:r>
                        <a:rPr lang="en-US" sz="1800" b="0" i="1" smtClean="0">
                          <a:solidFill>
                            <a:srgbClr val="FF0000"/>
                          </a:solidFill>
                          <a:latin typeface="Cambria Math"/>
                          <a:ea typeface="Cambria Math"/>
                          <a:cs typeface="Arial"/>
                        </a:rPr>
                        <m:t>=</m:t>
                      </m:r>
                      <m:f>
                        <m:fPr>
                          <m:ctrlPr>
                            <a:rPr lang="en-US" sz="1800" b="0" i="1" smtClean="0">
                              <a:solidFill>
                                <a:srgbClr val="FF0000"/>
                              </a:solidFill>
                              <a:latin typeface="Cambria Math"/>
                              <a:ea typeface="Cambria Math"/>
                              <a:cs typeface="Arial"/>
                            </a:rPr>
                          </m:ctrlPr>
                        </m:fPr>
                        <m:num>
                          <m:r>
                            <a:rPr lang="en-US" sz="1800" b="0" i="1" smtClean="0">
                              <a:solidFill>
                                <a:srgbClr val="FF0000"/>
                              </a:solidFill>
                              <a:latin typeface="Cambria Math"/>
                              <a:ea typeface="Cambria Math"/>
                              <a:cs typeface="Arial"/>
                            </a:rPr>
                            <m:t>1</m:t>
                          </m:r>
                        </m:num>
                        <m:den>
                          <m:sSub>
                            <m:sSubPr>
                              <m:ctrlPr>
                                <a:rPr lang="en-US" sz="1800" b="0" i="1" smtClean="0">
                                  <a:solidFill>
                                    <a:srgbClr val="FF0000"/>
                                  </a:solidFill>
                                  <a:latin typeface="Cambria Math"/>
                                  <a:ea typeface="Cambria Math"/>
                                  <a:cs typeface="Arial"/>
                                </a:rPr>
                              </m:ctrlPr>
                            </m:sSubPr>
                            <m:e>
                              <m:r>
                                <a:rPr lang="en-US" sz="1800" b="0" i="1" smtClean="0">
                                  <a:solidFill>
                                    <a:srgbClr val="FF0000"/>
                                  </a:solidFill>
                                  <a:latin typeface="Cambria Math"/>
                                  <a:ea typeface="Cambria Math"/>
                                  <a:cs typeface="Arial"/>
                                </a:rPr>
                                <m:t>𝑅</m:t>
                              </m:r>
                            </m:e>
                            <m:sub>
                              <m:r>
                                <a:rPr lang="en-US" sz="1800" b="0" i="1" smtClean="0">
                                  <a:solidFill>
                                    <a:srgbClr val="FF0000"/>
                                  </a:solidFill>
                                  <a:latin typeface="Cambria Math"/>
                                  <a:ea typeface="Cambria Math"/>
                                  <a:cs typeface="Arial"/>
                                </a:rPr>
                                <m:t>𝑇</m:t>
                              </m:r>
                            </m:sub>
                          </m:sSub>
                        </m:den>
                      </m:f>
                      <m:r>
                        <a:rPr lang="en-US" sz="1800" b="0" i="1" smtClean="0">
                          <a:solidFill>
                            <a:srgbClr val="FF0000"/>
                          </a:solidFill>
                          <a:latin typeface="Cambria Math"/>
                          <a:ea typeface="Cambria Math"/>
                          <a:cs typeface="Arial"/>
                        </a:rPr>
                        <m:t>=</m:t>
                      </m:r>
                      <m:f>
                        <m:fPr>
                          <m:ctrlPr>
                            <a:rPr lang="en-US" sz="1800" b="0" i="1" smtClean="0">
                              <a:solidFill>
                                <a:srgbClr val="FF0000"/>
                              </a:solidFill>
                              <a:latin typeface="Cambria Math"/>
                              <a:ea typeface="Cambria Math"/>
                              <a:cs typeface="Arial"/>
                            </a:rPr>
                          </m:ctrlPr>
                        </m:fPr>
                        <m:num>
                          <m:r>
                            <a:rPr lang="en-US" sz="1800" b="0" i="1" smtClean="0">
                              <a:solidFill>
                                <a:srgbClr val="FF0000"/>
                              </a:solidFill>
                              <a:latin typeface="Cambria Math"/>
                              <a:ea typeface="Cambria Math"/>
                              <a:cs typeface="Arial"/>
                            </a:rPr>
                            <m:t>1</m:t>
                          </m:r>
                        </m:num>
                        <m:den>
                          <m:sSub>
                            <m:sSubPr>
                              <m:ctrlPr>
                                <a:rPr lang="en-US" sz="1800" b="0" i="1" smtClean="0">
                                  <a:solidFill>
                                    <a:srgbClr val="FF0000"/>
                                  </a:solidFill>
                                  <a:latin typeface="Cambria Math"/>
                                  <a:ea typeface="Cambria Math"/>
                                  <a:cs typeface="Arial"/>
                                </a:rPr>
                              </m:ctrlPr>
                            </m:sSubPr>
                            <m:e>
                              <m:r>
                                <a:rPr lang="en-US" sz="1800" b="0" i="1" smtClean="0">
                                  <a:solidFill>
                                    <a:srgbClr val="FF0000"/>
                                  </a:solidFill>
                                  <a:latin typeface="Cambria Math"/>
                                  <a:ea typeface="Cambria Math"/>
                                  <a:cs typeface="Arial"/>
                                </a:rPr>
                                <m:t>𝑅</m:t>
                              </m:r>
                            </m:e>
                            <m:sub>
                              <m:r>
                                <a:rPr lang="en-US" sz="1800" b="0" i="1" smtClean="0">
                                  <a:solidFill>
                                    <a:srgbClr val="FF0000"/>
                                  </a:solidFill>
                                  <a:latin typeface="Cambria Math"/>
                                  <a:ea typeface="Cambria Math"/>
                                  <a:cs typeface="Arial"/>
                                </a:rPr>
                                <m:t>𝑖</m:t>
                              </m:r>
                            </m:sub>
                          </m:sSub>
                          <m:r>
                            <a:rPr lang="en-US" sz="1800" b="0" i="1" smtClean="0">
                              <a:solidFill>
                                <a:srgbClr val="FF0000"/>
                              </a:solidFill>
                              <a:latin typeface="Cambria Math"/>
                              <a:ea typeface="Cambria Math"/>
                              <a:cs typeface="Arial"/>
                            </a:rPr>
                            <m:t>+</m:t>
                          </m:r>
                          <m:f>
                            <m:fPr>
                              <m:ctrlPr>
                                <a:rPr lang="en-US" sz="1800" b="0" i="1" smtClean="0">
                                  <a:solidFill>
                                    <a:srgbClr val="FF0000"/>
                                  </a:solidFill>
                                  <a:latin typeface="Cambria Math"/>
                                  <a:ea typeface="Cambria Math"/>
                                  <a:cs typeface="Arial"/>
                                </a:rPr>
                              </m:ctrlPr>
                            </m:fPr>
                            <m:num>
                              <m:r>
                                <a:rPr lang="en-US" sz="1800" b="0" i="1" smtClean="0">
                                  <a:solidFill>
                                    <a:srgbClr val="FF0000"/>
                                  </a:solidFill>
                                  <a:latin typeface="Cambria Math"/>
                                  <a:ea typeface="Cambria Math"/>
                                  <a:cs typeface="Arial"/>
                                </a:rPr>
                                <m:t>∆</m:t>
                              </m:r>
                              <m:r>
                                <a:rPr lang="en-US" sz="1800" b="0" i="1" smtClean="0">
                                  <a:solidFill>
                                    <a:srgbClr val="FF0000"/>
                                  </a:solidFill>
                                  <a:latin typeface="Cambria Math"/>
                                  <a:ea typeface="Cambria Math"/>
                                  <a:cs typeface="Arial"/>
                                </a:rPr>
                                <m:t>𝑥</m:t>
                              </m:r>
                              <m:r>
                                <a:rPr lang="en-US" sz="1800" b="0" i="1" smtClean="0">
                                  <a:solidFill>
                                    <a:srgbClr val="FF0000"/>
                                  </a:solidFill>
                                  <a:latin typeface="Cambria Math"/>
                                  <a:ea typeface="Cambria Math"/>
                                  <a:cs typeface="Arial"/>
                                </a:rPr>
                                <m:t>1</m:t>
                              </m:r>
                            </m:num>
                            <m:den>
                              <m:r>
                                <a:rPr lang="en-US" sz="1800" b="0" i="1" smtClean="0">
                                  <a:solidFill>
                                    <a:srgbClr val="FF0000"/>
                                  </a:solidFill>
                                  <a:latin typeface="Cambria Math"/>
                                  <a:ea typeface="Cambria Math"/>
                                  <a:cs typeface="Arial"/>
                                </a:rPr>
                                <m:t>𝑘</m:t>
                              </m:r>
                              <m:r>
                                <a:rPr lang="en-US" sz="1800" b="0" i="1" smtClean="0">
                                  <a:solidFill>
                                    <a:srgbClr val="FF0000"/>
                                  </a:solidFill>
                                  <a:latin typeface="Cambria Math"/>
                                  <a:ea typeface="Cambria Math"/>
                                  <a:cs typeface="Arial"/>
                                </a:rPr>
                                <m:t>1</m:t>
                              </m:r>
                            </m:den>
                          </m:f>
                          <m:r>
                            <a:rPr lang="en-US" sz="1800" b="0" i="1" smtClean="0">
                              <a:solidFill>
                                <a:srgbClr val="FF0000"/>
                              </a:solidFill>
                              <a:latin typeface="Cambria Math"/>
                              <a:ea typeface="Cambria Math"/>
                              <a:cs typeface="Arial"/>
                            </a:rPr>
                            <m:t>+</m:t>
                          </m:r>
                          <m:f>
                            <m:fPr>
                              <m:ctrlPr>
                                <a:rPr lang="en-US" sz="1800" b="0" i="1" smtClean="0">
                                  <a:solidFill>
                                    <a:srgbClr val="FF0000"/>
                                  </a:solidFill>
                                  <a:latin typeface="Cambria Math"/>
                                  <a:ea typeface="Cambria Math"/>
                                  <a:cs typeface="Arial"/>
                                </a:rPr>
                              </m:ctrlPr>
                            </m:fPr>
                            <m:num>
                              <m:r>
                                <a:rPr lang="en-US" sz="1800" b="0" i="1" smtClean="0">
                                  <a:solidFill>
                                    <a:srgbClr val="FF0000"/>
                                  </a:solidFill>
                                  <a:latin typeface="Cambria Math"/>
                                  <a:ea typeface="Cambria Math"/>
                                  <a:cs typeface="Arial"/>
                                </a:rPr>
                                <m:t>∆</m:t>
                              </m:r>
                              <m:r>
                                <a:rPr lang="en-US" sz="1800" b="0" i="1" smtClean="0">
                                  <a:solidFill>
                                    <a:srgbClr val="FF0000"/>
                                  </a:solidFill>
                                  <a:latin typeface="Cambria Math"/>
                                  <a:ea typeface="Cambria Math"/>
                                  <a:cs typeface="Arial"/>
                                </a:rPr>
                                <m:t>𝑥</m:t>
                              </m:r>
                              <m:r>
                                <a:rPr lang="en-US" sz="1800" b="0" i="1" smtClean="0">
                                  <a:solidFill>
                                    <a:srgbClr val="FF0000"/>
                                  </a:solidFill>
                                  <a:latin typeface="Cambria Math"/>
                                  <a:ea typeface="Cambria Math"/>
                                  <a:cs typeface="Arial"/>
                                </a:rPr>
                                <m:t>2</m:t>
                              </m:r>
                            </m:num>
                            <m:den>
                              <m:r>
                                <a:rPr lang="en-US" sz="1800" b="0" i="1" smtClean="0">
                                  <a:solidFill>
                                    <a:srgbClr val="FF0000"/>
                                  </a:solidFill>
                                  <a:latin typeface="Cambria Math"/>
                                  <a:ea typeface="Cambria Math"/>
                                  <a:cs typeface="Arial"/>
                                </a:rPr>
                                <m:t>𝑘</m:t>
                              </m:r>
                              <m:r>
                                <a:rPr lang="en-US" sz="1800" b="0" i="1" smtClean="0">
                                  <a:solidFill>
                                    <a:srgbClr val="FF0000"/>
                                  </a:solidFill>
                                  <a:latin typeface="Cambria Math"/>
                                  <a:ea typeface="Cambria Math"/>
                                  <a:cs typeface="Arial"/>
                                </a:rPr>
                                <m:t>2</m:t>
                              </m:r>
                            </m:den>
                          </m:f>
                          <m:r>
                            <a:rPr lang="en-US" sz="1800" b="0" i="1" smtClean="0">
                              <a:solidFill>
                                <a:srgbClr val="FF0000"/>
                              </a:solidFill>
                              <a:latin typeface="Cambria Math"/>
                              <a:ea typeface="Cambria Math"/>
                              <a:cs typeface="Arial"/>
                            </a:rPr>
                            <m:t>+…+</m:t>
                          </m:r>
                          <m:sSub>
                            <m:sSubPr>
                              <m:ctrlPr>
                                <a:rPr lang="en-US" sz="1800" b="0" i="1" smtClean="0">
                                  <a:solidFill>
                                    <a:srgbClr val="FF0000"/>
                                  </a:solidFill>
                                  <a:latin typeface="Cambria Math"/>
                                  <a:ea typeface="Cambria Math"/>
                                  <a:cs typeface="Arial"/>
                                </a:rPr>
                              </m:ctrlPr>
                            </m:sSubPr>
                            <m:e>
                              <m:r>
                                <a:rPr lang="en-US" sz="1800" b="0" i="1" smtClean="0">
                                  <a:solidFill>
                                    <a:srgbClr val="FF0000"/>
                                  </a:solidFill>
                                  <a:latin typeface="Cambria Math"/>
                                  <a:ea typeface="Cambria Math"/>
                                  <a:cs typeface="Arial"/>
                                </a:rPr>
                                <m:t>𝑅</m:t>
                              </m:r>
                            </m:e>
                            <m:sub>
                              <m:r>
                                <a:rPr lang="en-US" sz="1800" b="0" i="1" smtClean="0">
                                  <a:solidFill>
                                    <a:srgbClr val="FF0000"/>
                                  </a:solidFill>
                                  <a:latin typeface="Cambria Math"/>
                                  <a:ea typeface="Cambria Math"/>
                                  <a:cs typeface="Arial"/>
                                </a:rPr>
                                <m:t>𝑜</m:t>
                              </m:r>
                            </m:sub>
                          </m:sSub>
                        </m:den>
                      </m:f>
                    </m:oMath>
                  </m:oMathPara>
                </a14:m>
                <a:endParaRPr lang="en-US" sz="1400" dirty="0">
                  <a:solidFill>
                    <a:srgbClr val="FF0000"/>
                  </a:solidFill>
                  <a:effectLst/>
                  <a:latin typeface="Calibri"/>
                  <a:ea typeface="Calibri"/>
                  <a:cs typeface="Arial"/>
                </a:endParaRPr>
              </a:p>
            </p:txBody>
          </p:sp>
        </mc:Choice>
        <mc:Fallback>
          <p:sp>
            <p:nvSpPr>
              <p:cNvPr id="5" name="مستطيل 4"/>
              <p:cNvSpPr>
                <a:spLocks noRot="1" noChangeAspect="1" noMove="1" noResize="1" noEditPoints="1" noAdjustHandles="1" noChangeArrowheads="1" noChangeShapeType="1" noTextEdit="1"/>
              </p:cNvSpPr>
              <p:nvPr/>
            </p:nvSpPr>
            <p:spPr>
              <a:xfrm>
                <a:off x="609600" y="4267200"/>
                <a:ext cx="5257800" cy="1105431"/>
              </a:xfrm>
              <a:prstGeom prst="rect">
                <a:avLst/>
              </a:prstGeom>
              <a:blipFill rotWithShape="1">
                <a:blip r:embed="rId3"/>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62109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1143001"/>
            <a:ext cx="8229600" cy="2057400"/>
          </a:xfrm>
        </p:spPr>
        <p:txBody>
          <a:bodyPr/>
          <a:lstStyle/>
          <a:p>
            <a:pPr marL="0" indent="0" algn="justLow">
              <a:buNone/>
            </a:pPr>
            <a:r>
              <a:rPr lang="en-US" dirty="0">
                <a:solidFill>
                  <a:srgbClr val="FFFF00"/>
                </a:solidFill>
                <a:latin typeface="Times New Roman" pitchFamily="18" charset="0"/>
                <a:cs typeface="Times New Roman" pitchFamily="18" charset="0"/>
              </a:rPr>
              <a:t>Degree day is one of the common approximation method to determine total cooling and heating energy use based on statistical weather data. This method calculates the different temperature between </a:t>
            </a:r>
            <a:r>
              <a:rPr lang="en-US" dirty="0">
                <a:solidFill>
                  <a:srgbClr val="00FFFF"/>
                </a:solidFill>
                <a:latin typeface="Times New Roman" pitchFamily="18" charset="0"/>
                <a:cs typeface="Times New Roman" pitchFamily="18" charset="0"/>
              </a:rPr>
              <a:t>base</a:t>
            </a:r>
            <a:r>
              <a:rPr lang="en-US" dirty="0">
                <a:solidFill>
                  <a:srgbClr val="FFFF00"/>
                </a:solidFill>
                <a:latin typeface="Times New Roman" pitchFamily="18" charset="0"/>
                <a:cs typeface="Times New Roman" pitchFamily="18" charset="0"/>
              </a:rPr>
              <a:t> and </a:t>
            </a:r>
            <a:r>
              <a:rPr lang="en-US" dirty="0">
                <a:solidFill>
                  <a:srgbClr val="00FFFF"/>
                </a:solidFill>
                <a:latin typeface="Times New Roman" pitchFamily="18" charset="0"/>
                <a:cs typeface="Times New Roman" pitchFamily="18" charset="0"/>
              </a:rPr>
              <a:t>ambient</a:t>
            </a:r>
            <a:r>
              <a:rPr lang="en-US" dirty="0">
                <a:solidFill>
                  <a:srgbClr val="FFFF00"/>
                </a:solidFill>
                <a:latin typeface="Times New Roman" pitchFamily="18" charset="0"/>
                <a:cs typeface="Times New Roman" pitchFamily="18" charset="0"/>
              </a:rPr>
              <a:t>, then integrate it over </a:t>
            </a:r>
            <a:r>
              <a:rPr lang="en-US" dirty="0" smtClean="0">
                <a:solidFill>
                  <a:srgbClr val="FFFF00"/>
                </a:solidFill>
                <a:latin typeface="Times New Roman" pitchFamily="18" charset="0"/>
                <a:cs typeface="Times New Roman" pitchFamily="18" charset="0"/>
              </a:rPr>
              <a:t>time.</a:t>
            </a:r>
            <a:endParaRPr lang="en-US" dirty="0">
              <a:solidFill>
                <a:srgbClr val="FFFF00"/>
              </a:solidFill>
              <a:latin typeface="Times New Roman" pitchFamily="18" charset="0"/>
              <a:cs typeface="Times New Roman" pitchFamily="18" charset="0"/>
            </a:endParaRPr>
          </a:p>
          <a:p>
            <a:endParaRPr lang="ar-IQ" dirty="0"/>
          </a:p>
        </p:txBody>
      </p:sp>
      <p:sp>
        <p:nvSpPr>
          <p:cNvPr id="4" name="Rectangle 3"/>
          <p:cNvSpPr>
            <a:spLocks noChangeArrowheads="1"/>
          </p:cNvSpPr>
          <p:nvPr/>
        </p:nvSpPr>
        <p:spPr bwMode="auto">
          <a:xfrm>
            <a:off x="533400" y="367091"/>
            <a:ext cx="2019300" cy="40011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eaLnBrk="0" fontAlgn="auto" hangingPunct="0">
              <a:spcBef>
                <a:spcPts val="0"/>
              </a:spcBef>
              <a:spcAft>
                <a:spcPts val="0"/>
              </a:spcAft>
            </a:pPr>
            <a:r>
              <a:rPr lang="en-US" sz="2000" i="0" kern="0" dirty="0" smtClean="0">
                <a:solidFill>
                  <a:sysClr val="windowText" lastClr="000000"/>
                </a:solidFill>
              </a:rPr>
              <a:t>1- </a:t>
            </a:r>
            <a:r>
              <a:rPr lang="en-US" sz="2000" i="0" kern="0" dirty="0">
                <a:solidFill>
                  <a:sysClr val="windowText" lastClr="000000"/>
                </a:solidFill>
              </a:rPr>
              <a:t>Introduction</a:t>
            </a:r>
            <a:endParaRPr kumimoji="0" lang="ar-IQ" sz="2000" b="0" i="0" u="none" strike="noStrike" kern="0" cap="none" spc="0" normalizeH="0" baseline="0" noProof="0" dirty="0" smtClean="0">
              <a:ln>
                <a:noFill/>
              </a:ln>
              <a:solidFill>
                <a:sysClr val="windowText" lastClr="000000"/>
              </a:solidFill>
              <a:effectLst/>
              <a:uLnTx/>
              <a:uFillTx/>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110552"/>
            <a:ext cx="529420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عنصر نائب للمحتوى 2"/>
          <p:cNvSpPr txBox="1">
            <a:spLocks/>
          </p:cNvSpPr>
          <p:nvPr/>
        </p:nvSpPr>
        <p:spPr bwMode="auto">
          <a:xfrm>
            <a:off x="1793543" y="6107373"/>
            <a:ext cx="570249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Figure (1) Basic </a:t>
            </a:r>
            <a:r>
              <a:rPr lang="en-US" i="0" dirty="0" smtClean="0">
                <a:solidFill>
                  <a:srgbClr val="FFFF00"/>
                </a:solidFill>
                <a:latin typeface="Times New Roman" pitchFamily="18" charset="0"/>
                <a:cs typeface="Times New Roman" pitchFamily="18" charset="0"/>
              </a:rPr>
              <a:t>definition </a:t>
            </a:r>
            <a:r>
              <a:rPr lang="en-US" i="0" dirty="0">
                <a:solidFill>
                  <a:srgbClr val="FFFF00"/>
                </a:solidFill>
                <a:latin typeface="Times New Roman" pitchFamily="18" charset="0"/>
                <a:cs typeface="Times New Roman" pitchFamily="18" charset="0"/>
              </a:rPr>
              <a:t>of degree days</a:t>
            </a:r>
            <a:endParaRPr lang="ar-IQ"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67637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heel(1)">
                                      <p:cBhvr>
                                        <p:cTn id="16" dur="2000"/>
                                        <p:tgtEl>
                                          <p:spTgt spid="102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bwMode="auto">
          <a:xfrm>
            <a:off x="473103" y="317938"/>
            <a:ext cx="8229600" cy="63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The U-value is calculated by :</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5" name="مستطيل 4"/>
              <p:cNvSpPr/>
              <p:nvPr/>
            </p:nvSpPr>
            <p:spPr>
              <a:xfrm>
                <a:off x="473103" y="969580"/>
                <a:ext cx="5257800" cy="1105431"/>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1800" i="1" smtClean="0">
                          <a:solidFill>
                            <a:srgbClr val="FF0000"/>
                          </a:solidFill>
                          <a:latin typeface="Cambria Math"/>
                          <a:ea typeface="Cambria Math"/>
                          <a:cs typeface="Arial"/>
                        </a:rPr>
                        <m:t>𝑈</m:t>
                      </m:r>
                      <m:r>
                        <a:rPr lang="en-US" sz="1800" b="0" i="1" smtClean="0">
                          <a:solidFill>
                            <a:srgbClr val="FF0000"/>
                          </a:solidFill>
                          <a:latin typeface="Cambria Math"/>
                          <a:ea typeface="Cambria Math"/>
                          <a:cs typeface="Arial"/>
                        </a:rPr>
                        <m:t>𝐴</m:t>
                      </m:r>
                      <m:r>
                        <a:rPr lang="en-US" sz="1800" b="0" i="1" smtClean="0">
                          <a:solidFill>
                            <a:srgbClr val="FF0000"/>
                          </a:solidFill>
                          <a:latin typeface="Cambria Math"/>
                          <a:ea typeface="Cambria Math"/>
                          <a:cs typeface="Arial"/>
                        </a:rPr>
                        <m:t>=</m:t>
                      </m:r>
                      <m:f>
                        <m:fPr>
                          <m:ctrlPr>
                            <a:rPr lang="en-US" sz="1800" b="0" i="1" smtClean="0">
                              <a:solidFill>
                                <a:srgbClr val="FF0000"/>
                              </a:solidFill>
                              <a:latin typeface="Cambria Math"/>
                              <a:ea typeface="Cambria Math"/>
                              <a:cs typeface="Arial"/>
                            </a:rPr>
                          </m:ctrlPr>
                        </m:fPr>
                        <m:num>
                          <m:r>
                            <a:rPr lang="en-US" sz="1800" b="0" i="1" smtClean="0">
                              <a:solidFill>
                                <a:srgbClr val="FF0000"/>
                              </a:solidFill>
                              <a:latin typeface="Cambria Math"/>
                              <a:ea typeface="Cambria Math"/>
                              <a:cs typeface="Arial"/>
                            </a:rPr>
                            <m:t>1</m:t>
                          </m:r>
                        </m:num>
                        <m:den>
                          <m:sSub>
                            <m:sSubPr>
                              <m:ctrlPr>
                                <a:rPr lang="en-US" sz="1800" b="0" i="1" smtClean="0">
                                  <a:solidFill>
                                    <a:srgbClr val="FF0000"/>
                                  </a:solidFill>
                                  <a:latin typeface="Cambria Math"/>
                                  <a:ea typeface="Cambria Math"/>
                                  <a:cs typeface="Arial"/>
                                </a:rPr>
                              </m:ctrlPr>
                            </m:sSubPr>
                            <m:e>
                              <m:r>
                                <a:rPr lang="en-US" sz="1800" b="0" i="1" smtClean="0">
                                  <a:solidFill>
                                    <a:srgbClr val="FF0000"/>
                                  </a:solidFill>
                                  <a:latin typeface="Cambria Math"/>
                                  <a:ea typeface="Cambria Math"/>
                                  <a:cs typeface="Arial"/>
                                </a:rPr>
                                <m:t>𝑅</m:t>
                              </m:r>
                            </m:e>
                            <m:sub>
                              <m:r>
                                <a:rPr lang="en-US" sz="1800" b="0" i="1" smtClean="0">
                                  <a:solidFill>
                                    <a:srgbClr val="FF0000"/>
                                  </a:solidFill>
                                  <a:latin typeface="Cambria Math"/>
                                  <a:ea typeface="Cambria Math"/>
                                  <a:cs typeface="Arial"/>
                                </a:rPr>
                                <m:t>𝑇</m:t>
                              </m:r>
                            </m:sub>
                          </m:sSub>
                        </m:den>
                      </m:f>
                      <m:r>
                        <a:rPr lang="en-US" sz="1800" b="0" i="1" smtClean="0">
                          <a:solidFill>
                            <a:srgbClr val="FF0000"/>
                          </a:solidFill>
                          <a:latin typeface="Cambria Math"/>
                          <a:ea typeface="Cambria Math"/>
                          <a:cs typeface="Arial"/>
                        </a:rPr>
                        <m:t>=</m:t>
                      </m:r>
                      <m:f>
                        <m:fPr>
                          <m:ctrlPr>
                            <a:rPr lang="en-US" sz="1800" b="0" i="1" smtClean="0">
                              <a:solidFill>
                                <a:srgbClr val="FF0000"/>
                              </a:solidFill>
                              <a:latin typeface="Cambria Math"/>
                              <a:ea typeface="Cambria Math"/>
                              <a:cs typeface="Arial"/>
                            </a:rPr>
                          </m:ctrlPr>
                        </m:fPr>
                        <m:num>
                          <m:r>
                            <a:rPr lang="en-US" sz="1800" b="0" i="1" smtClean="0">
                              <a:solidFill>
                                <a:srgbClr val="FF0000"/>
                              </a:solidFill>
                              <a:latin typeface="Cambria Math"/>
                              <a:ea typeface="Cambria Math"/>
                              <a:cs typeface="Arial"/>
                            </a:rPr>
                            <m:t>1</m:t>
                          </m:r>
                        </m:num>
                        <m:den>
                          <m:sSub>
                            <m:sSubPr>
                              <m:ctrlPr>
                                <a:rPr lang="en-US" sz="1800" b="0" i="1" smtClean="0">
                                  <a:solidFill>
                                    <a:srgbClr val="FF0000"/>
                                  </a:solidFill>
                                  <a:latin typeface="Cambria Math"/>
                                  <a:ea typeface="Cambria Math"/>
                                  <a:cs typeface="Arial"/>
                                </a:rPr>
                              </m:ctrlPr>
                            </m:sSubPr>
                            <m:e>
                              <m:r>
                                <a:rPr lang="en-US" sz="1800" b="0" i="1" smtClean="0">
                                  <a:solidFill>
                                    <a:srgbClr val="FF0000"/>
                                  </a:solidFill>
                                  <a:latin typeface="Cambria Math"/>
                                  <a:ea typeface="Cambria Math"/>
                                  <a:cs typeface="Arial"/>
                                </a:rPr>
                                <m:t>𝑅</m:t>
                              </m:r>
                            </m:e>
                            <m:sub>
                              <m:r>
                                <a:rPr lang="en-US" sz="1800" b="0" i="1" smtClean="0">
                                  <a:solidFill>
                                    <a:srgbClr val="FF0000"/>
                                  </a:solidFill>
                                  <a:latin typeface="Cambria Math"/>
                                  <a:ea typeface="Cambria Math"/>
                                  <a:cs typeface="Arial"/>
                                </a:rPr>
                                <m:t>𝑖</m:t>
                              </m:r>
                            </m:sub>
                          </m:sSub>
                          <m:r>
                            <a:rPr lang="en-US" sz="1800" b="0" i="1" smtClean="0">
                              <a:solidFill>
                                <a:srgbClr val="FF0000"/>
                              </a:solidFill>
                              <a:latin typeface="Cambria Math"/>
                              <a:ea typeface="Cambria Math"/>
                              <a:cs typeface="Arial"/>
                            </a:rPr>
                            <m:t>+</m:t>
                          </m:r>
                          <m:f>
                            <m:fPr>
                              <m:ctrlPr>
                                <a:rPr lang="en-US" sz="1800" b="0" i="1" smtClean="0">
                                  <a:solidFill>
                                    <a:srgbClr val="FF0000"/>
                                  </a:solidFill>
                                  <a:latin typeface="Cambria Math"/>
                                  <a:ea typeface="Cambria Math"/>
                                  <a:cs typeface="Arial"/>
                                </a:rPr>
                              </m:ctrlPr>
                            </m:fPr>
                            <m:num>
                              <m:r>
                                <a:rPr lang="en-US" sz="1800" b="0" i="1" smtClean="0">
                                  <a:solidFill>
                                    <a:srgbClr val="FF0000"/>
                                  </a:solidFill>
                                  <a:latin typeface="Cambria Math"/>
                                  <a:ea typeface="Cambria Math"/>
                                  <a:cs typeface="Arial"/>
                                </a:rPr>
                                <m:t>∆</m:t>
                              </m:r>
                              <m:r>
                                <a:rPr lang="en-US" sz="1800" b="0" i="1" smtClean="0">
                                  <a:solidFill>
                                    <a:srgbClr val="FF0000"/>
                                  </a:solidFill>
                                  <a:latin typeface="Cambria Math"/>
                                  <a:ea typeface="Cambria Math"/>
                                  <a:cs typeface="Arial"/>
                                </a:rPr>
                                <m:t>𝑥</m:t>
                              </m:r>
                              <m:r>
                                <a:rPr lang="en-US" sz="1800" b="0" i="1" smtClean="0">
                                  <a:solidFill>
                                    <a:srgbClr val="FF0000"/>
                                  </a:solidFill>
                                  <a:latin typeface="Cambria Math"/>
                                  <a:ea typeface="Cambria Math"/>
                                  <a:cs typeface="Arial"/>
                                </a:rPr>
                                <m:t>1</m:t>
                              </m:r>
                            </m:num>
                            <m:den>
                              <m:r>
                                <a:rPr lang="en-US" sz="1800" b="0" i="1" smtClean="0">
                                  <a:solidFill>
                                    <a:srgbClr val="FF0000"/>
                                  </a:solidFill>
                                  <a:latin typeface="Cambria Math"/>
                                  <a:ea typeface="Cambria Math"/>
                                  <a:cs typeface="Arial"/>
                                </a:rPr>
                                <m:t>𝑘</m:t>
                              </m:r>
                              <m:r>
                                <a:rPr lang="en-US" sz="1800" b="0" i="1" smtClean="0">
                                  <a:solidFill>
                                    <a:srgbClr val="FF0000"/>
                                  </a:solidFill>
                                  <a:latin typeface="Cambria Math"/>
                                  <a:ea typeface="Cambria Math"/>
                                  <a:cs typeface="Arial"/>
                                </a:rPr>
                                <m:t>1</m:t>
                              </m:r>
                            </m:den>
                          </m:f>
                          <m:r>
                            <a:rPr lang="en-US" sz="1800" b="0" i="1" smtClean="0">
                              <a:solidFill>
                                <a:srgbClr val="FF0000"/>
                              </a:solidFill>
                              <a:latin typeface="Cambria Math"/>
                              <a:ea typeface="Cambria Math"/>
                              <a:cs typeface="Arial"/>
                            </a:rPr>
                            <m:t>+</m:t>
                          </m:r>
                          <m:f>
                            <m:fPr>
                              <m:ctrlPr>
                                <a:rPr lang="en-US" sz="1800" b="0" i="1" smtClean="0">
                                  <a:solidFill>
                                    <a:srgbClr val="FF0000"/>
                                  </a:solidFill>
                                  <a:latin typeface="Cambria Math"/>
                                  <a:ea typeface="Cambria Math"/>
                                  <a:cs typeface="Arial"/>
                                </a:rPr>
                              </m:ctrlPr>
                            </m:fPr>
                            <m:num>
                              <m:r>
                                <a:rPr lang="en-US" sz="1800" b="0" i="1" smtClean="0">
                                  <a:solidFill>
                                    <a:srgbClr val="FF0000"/>
                                  </a:solidFill>
                                  <a:latin typeface="Cambria Math"/>
                                  <a:ea typeface="Cambria Math"/>
                                  <a:cs typeface="Arial"/>
                                </a:rPr>
                                <m:t>∆</m:t>
                              </m:r>
                              <m:r>
                                <a:rPr lang="en-US" sz="1800" b="0" i="1" smtClean="0">
                                  <a:solidFill>
                                    <a:srgbClr val="FF0000"/>
                                  </a:solidFill>
                                  <a:latin typeface="Cambria Math"/>
                                  <a:ea typeface="Cambria Math"/>
                                  <a:cs typeface="Arial"/>
                                </a:rPr>
                                <m:t>𝑥</m:t>
                              </m:r>
                              <m:r>
                                <a:rPr lang="en-US" sz="1800" b="0" i="1" smtClean="0">
                                  <a:solidFill>
                                    <a:srgbClr val="FF0000"/>
                                  </a:solidFill>
                                  <a:latin typeface="Cambria Math"/>
                                  <a:ea typeface="Cambria Math"/>
                                  <a:cs typeface="Arial"/>
                                </a:rPr>
                                <m:t>2</m:t>
                              </m:r>
                            </m:num>
                            <m:den>
                              <m:r>
                                <a:rPr lang="en-US" sz="1800" b="0" i="1" smtClean="0">
                                  <a:solidFill>
                                    <a:srgbClr val="FF0000"/>
                                  </a:solidFill>
                                  <a:latin typeface="Cambria Math"/>
                                  <a:ea typeface="Cambria Math"/>
                                  <a:cs typeface="Arial"/>
                                </a:rPr>
                                <m:t>𝑘</m:t>
                              </m:r>
                              <m:r>
                                <a:rPr lang="en-US" sz="1800" b="0" i="1" smtClean="0">
                                  <a:solidFill>
                                    <a:srgbClr val="FF0000"/>
                                  </a:solidFill>
                                  <a:latin typeface="Cambria Math"/>
                                  <a:ea typeface="Cambria Math"/>
                                  <a:cs typeface="Arial"/>
                                </a:rPr>
                                <m:t>2</m:t>
                              </m:r>
                            </m:den>
                          </m:f>
                          <m:r>
                            <a:rPr lang="en-US" sz="1800" b="0" i="1" smtClean="0">
                              <a:solidFill>
                                <a:srgbClr val="FF0000"/>
                              </a:solidFill>
                              <a:latin typeface="Cambria Math"/>
                              <a:ea typeface="Cambria Math"/>
                              <a:cs typeface="Arial"/>
                            </a:rPr>
                            <m:t>+…+</m:t>
                          </m:r>
                          <m:sSub>
                            <m:sSubPr>
                              <m:ctrlPr>
                                <a:rPr lang="en-US" sz="1800" b="0" i="1" smtClean="0">
                                  <a:solidFill>
                                    <a:srgbClr val="FF0000"/>
                                  </a:solidFill>
                                  <a:latin typeface="Cambria Math"/>
                                  <a:ea typeface="Cambria Math"/>
                                  <a:cs typeface="Arial"/>
                                </a:rPr>
                              </m:ctrlPr>
                            </m:sSubPr>
                            <m:e>
                              <m:r>
                                <a:rPr lang="en-US" sz="1800" b="0" i="1" smtClean="0">
                                  <a:solidFill>
                                    <a:srgbClr val="FF0000"/>
                                  </a:solidFill>
                                  <a:latin typeface="Cambria Math"/>
                                  <a:ea typeface="Cambria Math"/>
                                  <a:cs typeface="Arial"/>
                                </a:rPr>
                                <m:t>𝑅</m:t>
                              </m:r>
                            </m:e>
                            <m:sub>
                              <m:r>
                                <a:rPr lang="en-US" sz="1800" b="0" i="1" smtClean="0">
                                  <a:solidFill>
                                    <a:srgbClr val="FF0000"/>
                                  </a:solidFill>
                                  <a:latin typeface="Cambria Math"/>
                                  <a:ea typeface="Cambria Math"/>
                                  <a:cs typeface="Arial"/>
                                </a:rPr>
                                <m:t>𝑜</m:t>
                              </m:r>
                            </m:sub>
                          </m:sSub>
                        </m:den>
                      </m:f>
                    </m:oMath>
                  </m:oMathPara>
                </a14:m>
                <a:endParaRPr lang="en-US" sz="1400" dirty="0">
                  <a:solidFill>
                    <a:srgbClr val="FF0000"/>
                  </a:solidFill>
                  <a:effectLst/>
                  <a:latin typeface="Calibri"/>
                  <a:ea typeface="Calibri"/>
                  <a:cs typeface="Arial"/>
                </a:endParaRPr>
              </a:p>
            </p:txBody>
          </p:sp>
        </mc:Choice>
        <mc:Fallback>
          <p:sp>
            <p:nvSpPr>
              <p:cNvPr id="5" name="مستطيل 4"/>
              <p:cNvSpPr>
                <a:spLocks noRot="1" noChangeAspect="1" noMove="1" noResize="1" noEditPoints="1" noAdjustHandles="1" noChangeArrowheads="1" noChangeShapeType="1" noTextEdit="1"/>
              </p:cNvSpPr>
              <p:nvPr/>
            </p:nvSpPr>
            <p:spPr>
              <a:xfrm>
                <a:off x="473103" y="969580"/>
                <a:ext cx="5257800" cy="1105431"/>
              </a:xfrm>
              <a:prstGeom prst="rect">
                <a:avLst/>
              </a:prstGeom>
              <a:blipFill rotWithShape="1">
                <a:blip r:embed="rId2"/>
                <a:stretch>
                  <a:fillRect/>
                </a:stretch>
              </a:blipFill>
            </p:spPr>
            <p:txBody>
              <a:bodyPr/>
              <a:lstStyle/>
              <a:p>
                <a:r>
                  <a:rPr lang="ar-IQ">
                    <a:noFill/>
                  </a:rPr>
                  <a:t> </a:t>
                </a:r>
              </a:p>
            </p:txBody>
          </p:sp>
        </mc:Fallback>
      </mc:AlternateContent>
      <p:sp>
        <p:nvSpPr>
          <p:cNvPr id="6" name="عنصر نائب للمحتوى 2"/>
          <p:cNvSpPr txBox="1">
            <a:spLocks/>
          </p:cNvSpPr>
          <p:nvPr/>
        </p:nvSpPr>
        <p:spPr bwMode="auto">
          <a:xfrm>
            <a:off x="509889" y="2286000"/>
            <a:ext cx="8229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U =heat transfer coefficient (W/m² ̊ C)</a:t>
            </a:r>
          </a:p>
          <a:p>
            <a:pPr marL="0" indent="0" algn="justLow">
              <a:buNone/>
            </a:pPr>
            <a:r>
              <a:rPr lang="en-US" i="0" dirty="0" smtClean="0">
                <a:solidFill>
                  <a:srgbClr val="FFFF00"/>
                </a:solidFill>
                <a:latin typeface="Times New Roman" pitchFamily="18" charset="0"/>
                <a:cs typeface="Times New Roman" pitchFamily="18" charset="0"/>
              </a:rPr>
              <a:t>RT= thermal resistance (</a:t>
            </a:r>
            <a:r>
              <a:rPr lang="en-US" i="0" dirty="0">
                <a:solidFill>
                  <a:srgbClr val="FFFF00"/>
                </a:solidFill>
                <a:latin typeface="Times New Roman" pitchFamily="18" charset="0"/>
                <a:cs typeface="Times New Roman" pitchFamily="18" charset="0"/>
              </a:rPr>
              <a:t>m²</a:t>
            </a:r>
            <a:r>
              <a:rPr lang="en-US" i="0" dirty="0" smtClean="0">
                <a:solidFill>
                  <a:srgbClr val="FFFF00"/>
                </a:solidFill>
                <a:latin typeface="Times New Roman" pitchFamily="18" charset="0"/>
                <a:cs typeface="Times New Roman" pitchFamily="18" charset="0"/>
              </a:rPr>
              <a:t> ̊ C /W)</a:t>
            </a:r>
          </a:p>
          <a:p>
            <a:pPr marL="0" lvl="0" indent="0" algn="justLow" eaLnBrk="1" hangingPunct="1">
              <a:spcBef>
                <a:spcPct val="0"/>
              </a:spcBef>
              <a:buClrTx/>
              <a:buNone/>
            </a:pPr>
            <a:r>
              <a:rPr lang="en-US" i="0" dirty="0" err="1" smtClean="0">
                <a:solidFill>
                  <a:srgbClr val="FFFF00"/>
                </a:solidFill>
                <a:latin typeface="Times New Roman" pitchFamily="18" charset="0"/>
                <a:cs typeface="Times New Roman" pitchFamily="18" charset="0"/>
              </a:rPr>
              <a:t>Ri</a:t>
            </a:r>
            <a:r>
              <a:rPr lang="en-US" i="0" dirty="0" smtClean="0">
                <a:solidFill>
                  <a:srgbClr val="FFFF00"/>
                </a:solidFill>
                <a:latin typeface="Times New Roman" pitchFamily="18" charset="0"/>
                <a:cs typeface="Times New Roman" pitchFamily="18" charset="0"/>
              </a:rPr>
              <a:t>=internal heat transfer resistance </a:t>
            </a:r>
            <a:r>
              <a:rPr lang="en-US" i="0" dirty="0" smtClean="0">
                <a:solidFill>
                  <a:srgbClr val="FFFF00"/>
                </a:solidFill>
                <a:latin typeface="Times New Roman" pitchFamily="18" charset="0"/>
                <a:cs typeface="Times New Roman" pitchFamily="18" charset="0"/>
              </a:rPr>
              <a:t>(̊ </a:t>
            </a:r>
            <a:r>
              <a:rPr lang="en-US" i="0" dirty="0">
                <a:solidFill>
                  <a:srgbClr val="FFFF00"/>
                </a:solidFill>
                <a:latin typeface="Times New Roman" pitchFamily="18" charset="0"/>
                <a:cs typeface="Times New Roman" pitchFamily="18" charset="0"/>
              </a:rPr>
              <a:t>C /W)</a:t>
            </a:r>
          </a:p>
          <a:p>
            <a:pPr marL="0" lvl="0" indent="0" algn="justLow" eaLnBrk="1" hangingPunct="1">
              <a:spcBef>
                <a:spcPct val="0"/>
              </a:spcBef>
              <a:buClrTx/>
              <a:buNone/>
            </a:pPr>
            <a:r>
              <a:rPr lang="en-US" i="0" dirty="0" smtClean="0">
                <a:solidFill>
                  <a:srgbClr val="FFFF00"/>
                </a:solidFill>
                <a:latin typeface="Times New Roman" pitchFamily="18" charset="0"/>
                <a:cs typeface="Times New Roman" pitchFamily="18" charset="0"/>
              </a:rPr>
              <a:t>Ro=external </a:t>
            </a:r>
            <a:r>
              <a:rPr lang="en-US" i="0" dirty="0">
                <a:solidFill>
                  <a:srgbClr val="FFFF00"/>
                </a:solidFill>
                <a:latin typeface="Times New Roman" pitchFamily="18" charset="0"/>
                <a:cs typeface="Times New Roman" pitchFamily="18" charset="0"/>
              </a:rPr>
              <a:t>heat transfer resistance </a:t>
            </a:r>
            <a:r>
              <a:rPr lang="en-US" i="0" dirty="0" smtClean="0">
                <a:solidFill>
                  <a:srgbClr val="FFFF00"/>
                </a:solidFill>
                <a:latin typeface="Times New Roman" pitchFamily="18" charset="0"/>
                <a:cs typeface="Times New Roman" pitchFamily="18" charset="0"/>
              </a:rPr>
              <a:t>(̊ </a:t>
            </a:r>
            <a:r>
              <a:rPr lang="en-US" i="0" dirty="0">
                <a:solidFill>
                  <a:srgbClr val="FFFF00"/>
                </a:solidFill>
                <a:latin typeface="Times New Roman" pitchFamily="18" charset="0"/>
                <a:cs typeface="Times New Roman" pitchFamily="18" charset="0"/>
              </a:rPr>
              <a:t>C /W)</a:t>
            </a:r>
          </a:p>
          <a:p>
            <a:pPr marL="0" indent="0" algn="justLow">
              <a:buNone/>
            </a:pPr>
            <a:r>
              <a:rPr lang="en-US" i="0" dirty="0" err="1" smtClean="0">
                <a:solidFill>
                  <a:srgbClr val="FFFF00"/>
                </a:solidFill>
                <a:latin typeface="Times New Roman" pitchFamily="18" charset="0"/>
                <a:cs typeface="Times New Roman" pitchFamily="18" charset="0"/>
              </a:rPr>
              <a:t>Δxi</a:t>
            </a:r>
            <a:r>
              <a:rPr lang="en-US" i="0" dirty="0" smtClean="0">
                <a:solidFill>
                  <a:srgbClr val="FFFF00"/>
                </a:solidFill>
                <a:latin typeface="Times New Roman" pitchFamily="18" charset="0"/>
                <a:cs typeface="Times New Roman" pitchFamily="18" charset="0"/>
              </a:rPr>
              <a:t>=thickness of layer number i (m)</a:t>
            </a:r>
          </a:p>
          <a:p>
            <a:pPr marL="0" indent="0" algn="justLow">
              <a:buNone/>
            </a:pPr>
            <a:r>
              <a:rPr lang="en-US" i="0" dirty="0" err="1" smtClean="0">
                <a:solidFill>
                  <a:srgbClr val="FFFF00"/>
                </a:solidFill>
                <a:latin typeface="Times New Roman" pitchFamily="18" charset="0"/>
                <a:cs typeface="Times New Roman" pitchFamily="18" charset="0"/>
              </a:rPr>
              <a:t>ki</a:t>
            </a:r>
            <a:r>
              <a:rPr lang="en-US" i="0" dirty="0" smtClean="0">
                <a:solidFill>
                  <a:srgbClr val="FFFF00"/>
                </a:solidFill>
                <a:latin typeface="Times New Roman" pitchFamily="18" charset="0"/>
                <a:cs typeface="Times New Roman" pitchFamily="18" charset="0"/>
              </a:rPr>
              <a:t>=thermal conductivity of layer number i (W/m </a:t>
            </a:r>
            <a:r>
              <a:rPr lang="en-US" i="0" dirty="0">
                <a:solidFill>
                  <a:srgbClr val="FFFF00"/>
                </a:solidFill>
                <a:latin typeface="Times New Roman" pitchFamily="18" charset="0"/>
                <a:cs typeface="Times New Roman" pitchFamily="18" charset="0"/>
              </a:rPr>
              <a:t>̊ C </a:t>
            </a:r>
            <a:r>
              <a:rPr lang="en-US" i="0" dirty="0" smtClean="0">
                <a:solidFill>
                  <a:srgbClr val="FFFF00"/>
                </a:solidFill>
                <a:latin typeface="Times New Roman" pitchFamily="18" charset="0"/>
                <a:cs typeface="Times New Roman" pitchFamily="18" charset="0"/>
              </a:rPr>
              <a:t>)</a:t>
            </a:r>
          </a:p>
          <a:p>
            <a:pPr marL="0" indent="0" algn="justLow">
              <a:buNone/>
            </a:pPr>
            <a:endParaRPr lang="ar-IQ"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0702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696310" y="381000"/>
            <a:ext cx="4942490" cy="400110"/>
          </a:xfrm>
          <a:prstGeom prst="rect">
            <a:avLst/>
          </a:prstGeom>
          <a:solidFill>
            <a:srgbClr val="00B0F0"/>
          </a:solidFill>
          <a:ln>
            <a:noFill/>
          </a:ln>
          <a:extLst/>
        </p:spPr>
        <p:txBody>
          <a:bodyPr wrap="square">
            <a:spAutoFit/>
          </a:bodyPr>
          <a:lstStyle/>
          <a:p>
            <a:pPr lvl="0" eaLnBrk="0" fontAlgn="auto" hangingPunct="0">
              <a:spcBef>
                <a:spcPts val="0"/>
              </a:spcBef>
              <a:spcAft>
                <a:spcPts val="0"/>
              </a:spcAft>
            </a:pPr>
            <a:r>
              <a:rPr lang="en-US" sz="2000" i="0" kern="0" dirty="0" smtClean="0">
                <a:solidFill>
                  <a:sysClr val="windowText" lastClr="000000"/>
                </a:solidFill>
              </a:rPr>
              <a:t>7-Heat </a:t>
            </a:r>
            <a:r>
              <a:rPr lang="en-US" sz="2000" i="0" kern="0" dirty="0">
                <a:solidFill>
                  <a:sysClr val="windowText" lastClr="000000"/>
                </a:solidFill>
              </a:rPr>
              <a:t>flows to ventilation and infiltration</a:t>
            </a:r>
            <a:endParaRPr kumimoji="0" lang="ar-IQ" sz="2000" b="0" i="0" u="none" strike="noStrike" kern="0" cap="none" spc="0" normalizeH="0" baseline="0" noProof="0" dirty="0" smtClean="0">
              <a:ln>
                <a:noFill/>
              </a:ln>
              <a:solidFill>
                <a:sysClr val="windowText" lastClr="000000"/>
              </a:solidFill>
              <a:effectLst/>
              <a:uLnTx/>
              <a:uFillTx/>
            </a:endParaRPr>
          </a:p>
        </p:txBody>
      </p:sp>
      <p:sp>
        <p:nvSpPr>
          <p:cNvPr id="7" name="عنصر نائب للمحتوى 2"/>
          <p:cNvSpPr txBox="1">
            <a:spLocks/>
          </p:cNvSpPr>
          <p:nvPr/>
        </p:nvSpPr>
        <p:spPr bwMode="auto">
          <a:xfrm>
            <a:off x="533400" y="967668"/>
            <a:ext cx="8229600" cy="275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 Ventilation is flow of ambient air that intentionally induced into the building to provide good air quality which is controlled. On the other hand infiltration is uncontrolled airflow that enter or leave a structure, such as air leakage through the cracks. Heat loss or gain through ventilation occurs during air exchanging process, when warm air change with the fresh outdoor air. The equation to calculate the heat loss through this mechanism is</a:t>
            </a:r>
            <a:r>
              <a:rPr lang="en-US" i="0" dirty="0" smtClean="0">
                <a:solidFill>
                  <a:srgbClr val="FFFF00"/>
                </a:solidFill>
                <a:latin typeface="Times New Roman" pitchFamily="18" charset="0"/>
                <a:cs typeface="Times New Roman" pitchFamily="18" charset="0"/>
              </a:rPr>
              <a:t>:</a:t>
            </a:r>
            <a:endParaRPr lang="en-US"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مستطيل 1"/>
              <p:cNvSpPr/>
              <p:nvPr/>
            </p:nvSpPr>
            <p:spPr>
              <a:xfrm>
                <a:off x="696310" y="4132505"/>
                <a:ext cx="6159062" cy="702436"/>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a:ea typeface="Cambria Math"/>
                              <a:cs typeface="Arial"/>
                            </a:rPr>
                          </m:ctrlPr>
                        </m:sSubPr>
                        <m:e>
                          <m:r>
                            <a:rPr lang="en-US">
                              <a:solidFill>
                                <a:srgbClr val="FF0000"/>
                              </a:solidFill>
                              <a:latin typeface="Cambria Math"/>
                              <a:ea typeface="Cambria Math"/>
                              <a:cs typeface="Arial"/>
                            </a:rPr>
                            <m:t>𝑄</m:t>
                          </m:r>
                        </m:e>
                        <m:sub>
                          <m:r>
                            <a:rPr lang="en-US">
                              <a:solidFill>
                                <a:srgbClr val="FF0000"/>
                              </a:solidFill>
                              <a:latin typeface="Cambria Math"/>
                              <a:ea typeface="Cambria Math"/>
                              <a:cs typeface="Arial"/>
                            </a:rPr>
                            <m:t>𝑖𝑛𝑓</m:t>
                          </m:r>
                        </m:sub>
                      </m:sSub>
                      <m:r>
                        <a:rPr lang="en-US">
                          <a:solidFill>
                            <a:srgbClr val="FF0000"/>
                          </a:solidFill>
                          <a:latin typeface="Cambria Math"/>
                          <a:ea typeface="Cambria Math"/>
                          <a:cs typeface="Cambria Math"/>
                        </a:rPr>
                        <m:t>=</m:t>
                      </m:r>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𝜌</m:t>
                          </m:r>
                        </m:e>
                        <m:sub>
                          <m:r>
                            <a:rPr lang="en-US">
                              <a:solidFill>
                                <a:srgbClr val="FF0000"/>
                              </a:solidFill>
                              <a:latin typeface="Cambria Math"/>
                              <a:ea typeface="Cambria Math"/>
                              <a:cs typeface="Cambria Math"/>
                            </a:rPr>
                            <m:t>𝑎</m:t>
                          </m:r>
                        </m:sub>
                      </m:sSub>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𝐶𝑝</m:t>
                          </m:r>
                        </m:e>
                        <m:sub>
                          <m:r>
                            <a:rPr lang="en-US">
                              <a:solidFill>
                                <a:srgbClr val="FF0000"/>
                              </a:solidFill>
                              <a:latin typeface="Cambria Math"/>
                              <a:ea typeface="Cambria Math"/>
                              <a:cs typeface="Cambria Math"/>
                            </a:rPr>
                            <m:t>𝑎</m:t>
                          </m:r>
                        </m:sub>
                      </m:sSub>
                      <m:sSub>
                        <m:sSubPr>
                          <m:ctrlPr>
                            <a:rPr lang="en-US" i="1">
                              <a:solidFill>
                                <a:srgbClr val="FF0000"/>
                              </a:solidFill>
                              <a:latin typeface="Cambria Math"/>
                              <a:ea typeface="Cambria Math"/>
                              <a:cs typeface="Cambria Math"/>
                            </a:rPr>
                          </m:ctrlPr>
                        </m:sSubPr>
                        <m:e>
                          <m:acc>
                            <m:accPr>
                              <m:chr m:val="̇"/>
                              <m:ctrlPr>
                                <a:rPr lang="en-US" i="1">
                                  <a:solidFill>
                                    <a:srgbClr val="FF0000"/>
                                  </a:solidFill>
                                  <a:latin typeface="Cambria Math"/>
                                  <a:ea typeface="Cambria Math"/>
                                  <a:cs typeface="Cambria Math"/>
                                </a:rPr>
                              </m:ctrlPr>
                            </m:accPr>
                            <m:e>
                              <m:r>
                                <a:rPr lang="en-US">
                                  <a:solidFill>
                                    <a:srgbClr val="FF0000"/>
                                  </a:solidFill>
                                  <a:latin typeface="Cambria Math"/>
                                  <a:ea typeface="Cambria Math"/>
                                  <a:cs typeface="Cambria Math"/>
                                </a:rPr>
                                <m:t>𝑉</m:t>
                              </m:r>
                            </m:e>
                          </m:acc>
                        </m:e>
                        <m:sub>
                          <m:r>
                            <a:rPr lang="en-US">
                              <a:solidFill>
                                <a:srgbClr val="FF0000"/>
                              </a:solidFill>
                              <a:latin typeface="Cambria Math"/>
                              <a:ea typeface="Cambria Math"/>
                              <a:cs typeface="Cambria Math"/>
                            </a:rPr>
                            <m:t>𝑎</m:t>
                          </m:r>
                        </m:sub>
                      </m:sSub>
                      <m:d>
                        <m:dPr>
                          <m:ctrlPr>
                            <a:rPr lang="en-US" i="1">
                              <a:solidFill>
                                <a:srgbClr val="FF0000"/>
                              </a:solidFill>
                              <a:latin typeface="Cambria Math"/>
                              <a:ea typeface="Cambria Math"/>
                              <a:cs typeface="Cambria Math"/>
                            </a:rPr>
                          </m:ctrlPr>
                        </m:dPr>
                        <m:e>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𝑇</m:t>
                              </m:r>
                            </m:e>
                            <m:sub>
                              <m:r>
                                <a:rPr lang="en-US">
                                  <a:solidFill>
                                    <a:srgbClr val="FF0000"/>
                                  </a:solidFill>
                                  <a:latin typeface="Cambria Math"/>
                                  <a:ea typeface="Cambria Math"/>
                                  <a:cs typeface="Cambria Math"/>
                                </a:rPr>
                                <m:t>𝑜</m:t>
                              </m:r>
                            </m:sub>
                          </m:sSub>
                          <m:r>
                            <a:rPr lang="en-US">
                              <a:solidFill>
                                <a:srgbClr val="FF0000"/>
                              </a:solidFill>
                              <a:latin typeface="Cambria Math"/>
                              <a:ea typeface="Cambria Math"/>
                              <a:cs typeface="Cambria Math"/>
                            </a:rPr>
                            <m:t>−</m:t>
                          </m:r>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𝑇</m:t>
                              </m:r>
                            </m:e>
                            <m:sub>
                              <m:r>
                                <a:rPr lang="en-US">
                                  <a:solidFill>
                                    <a:srgbClr val="FF0000"/>
                                  </a:solidFill>
                                  <a:latin typeface="Cambria Math"/>
                                  <a:ea typeface="Cambria Math"/>
                                  <a:cs typeface="Cambria Math"/>
                                </a:rPr>
                                <m:t>𝑖</m:t>
                              </m:r>
                            </m:sub>
                          </m:sSub>
                        </m:e>
                      </m:d>
                      <m:r>
                        <a:rPr lang="en-US">
                          <a:solidFill>
                            <a:srgbClr val="FF0000"/>
                          </a:solidFill>
                          <a:latin typeface="Cambria Math"/>
                          <a:ea typeface="Calibri"/>
                          <a:cs typeface="Arial"/>
                        </a:rPr>
                        <m:t>=</m:t>
                      </m:r>
                      <m:sSub>
                        <m:sSubPr>
                          <m:ctrlPr>
                            <a:rPr lang="en-US" i="1">
                              <a:solidFill>
                                <a:srgbClr val="FF0000"/>
                              </a:solidFill>
                              <a:latin typeface="Cambria Math"/>
                              <a:ea typeface="Calibri"/>
                              <a:cs typeface="Arial"/>
                            </a:rPr>
                          </m:ctrlPr>
                        </m:sSubPr>
                        <m:e>
                          <m:d>
                            <m:dPr>
                              <m:ctrlPr>
                                <a:rPr lang="en-US" i="1" smtClean="0">
                                  <a:solidFill>
                                    <a:srgbClr val="FF0000"/>
                                  </a:solidFill>
                                  <a:latin typeface="Cambria Math"/>
                                  <a:cs typeface="Arial"/>
                                </a:rPr>
                              </m:ctrlPr>
                            </m:dPr>
                            <m:e>
                              <m:r>
                                <a:rPr lang="en-US">
                                  <a:solidFill>
                                    <a:srgbClr val="FF0000"/>
                                  </a:solidFill>
                                  <a:latin typeface="Cambria Math"/>
                                  <a:ea typeface="Calibri"/>
                                  <a:cs typeface="Arial"/>
                                </a:rPr>
                                <m:t>𝑈𝐴</m:t>
                              </m:r>
                            </m:e>
                          </m:d>
                        </m:e>
                        <m:sub>
                          <m:r>
                            <a:rPr lang="en-US">
                              <a:solidFill>
                                <a:srgbClr val="FF0000"/>
                              </a:solidFill>
                              <a:latin typeface="Cambria Math"/>
                              <a:ea typeface="Calibri"/>
                              <a:cs typeface="Arial"/>
                            </a:rPr>
                            <m:t>𝑖𝑛𝑓</m:t>
                          </m:r>
                        </m:sub>
                      </m:sSub>
                      <m:d>
                        <m:dPr>
                          <m:ctrlPr>
                            <a:rPr lang="en-US" i="1">
                              <a:solidFill>
                                <a:srgbClr val="FF0000"/>
                              </a:solidFill>
                              <a:latin typeface="Cambria Math"/>
                              <a:ea typeface="Calibri"/>
                              <a:cs typeface="Arial"/>
                            </a:rPr>
                          </m:ctrlPr>
                        </m:dPr>
                        <m:e>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𝑇</m:t>
                              </m:r>
                            </m:e>
                            <m:sub>
                              <m:r>
                                <a:rPr lang="en-US">
                                  <a:solidFill>
                                    <a:srgbClr val="FF0000"/>
                                  </a:solidFill>
                                  <a:latin typeface="Cambria Math"/>
                                  <a:ea typeface="Cambria Math"/>
                                  <a:cs typeface="Cambria Math"/>
                                </a:rPr>
                                <m:t>𝑜</m:t>
                              </m:r>
                            </m:sub>
                          </m:sSub>
                          <m:r>
                            <a:rPr lang="en-US">
                              <a:solidFill>
                                <a:srgbClr val="FF0000"/>
                              </a:solidFill>
                              <a:latin typeface="Cambria Math"/>
                              <a:ea typeface="Cambria Math"/>
                              <a:cs typeface="Cambria Math"/>
                            </a:rPr>
                            <m:t>−</m:t>
                          </m:r>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𝑇</m:t>
                              </m:r>
                            </m:e>
                            <m:sub>
                              <m:r>
                                <a:rPr lang="en-US">
                                  <a:solidFill>
                                    <a:srgbClr val="FF0000"/>
                                  </a:solidFill>
                                  <a:latin typeface="Cambria Math"/>
                                  <a:ea typeface="Cambria Math"/>
                                  <a:cs typeface="Cambria Math"/>
                                </a:rPr>
                                <m:t>𝑖</m:t>
                              </m:r>
                            </m:sub>
                          </m:sSub>
                        </m:e>
                      </m:d>
                    </m:oMath>
                  </m:oMathPara>
                </a14:m>
                <a:endParaRPr lang="en-US" sz="1600" dirty="0">
                  <a:solidFill>
                    <a:srgbClr val="FF0000"/>
                  </a:solidFill>
                  <a:effectLst/>
                  <a:latin typeface="Calibri"/>
                  <a:ea typeface="Calibri"/>
                  <a:cs typeface="Arial"/>
                </a:endParaRPr>
              </a:p>
            </p:txBody>
          </p:sp>
        </mc:Choice>
        <mc:Fallback xmlns="">
          <p:sp>
            <p:nvSpPr>
              <p:cNvPr id="2" name="مستطيل 1"/>
              <p:cNvSpPr>
                <a:spLocks noRot="1" noChangeAspect="1" noMove="1" noResize="1" noEditPoints="1" noAdjustHandles="1" noChangeArrowheads="1" noChangeShapeType="1" noTextEdit="1"/>
              </p:cNvSpPr>
              <p:nvPr/>
            </p:nvSpPr>
            <p:spPr>
              <a:xfrm>
                <a:off x="696310" y="4132505"/>
                <a:ext cx="6159062" cy="702436"/>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 name="مستطيل 2"/>
              <p:cNvSpPr/>
              <p:nvPr/>
            </p:nvSpPr>
            <p:spPr>
              <a:xfrm>
                <a:off x="696310" y="5181600"/>
                <a:ext cx="2800318" cy="702436"/>
              </a:xfrm>
              <a:prstGeom prst="rect">
                <a:avLst/>
              </a:prstGeom>
              <a:solidFill>
                <a:srgbClr val="FFFFCC"/>
              </a:solidFill>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a:ea typeface="Calibri"/>
                              <a:cs typeface="Arial"/>
                            </a:rPr>
                          </m:ctrlPr>
                        </m:sSubPr>
                        <m:e>
                          <m:d>
                            <m:dPr>
                              <m:ctrlPr>
                                <a:rPr lang="en-US" i="1">
                                  <a:solidFill>
                                    <a:srgbClr val="FF0000"/>
                                  </a:solidFill>
                                  <a:latin typeface="Cambria Math"/>
                                  <a:cs typeface="Arial"/>
                                </a:rPr>
                              </m:ctrlPr>
                            </m:dPr>
                            <m:e>
                              <m:r>
                                <a:rPr lang="en-US">
                                  <a:solidFill>
                                    <a:srgbClr val="FF0000"/>
                                  </a:solidFill>
                                  <a:latin typeface="Cambria Math"/>
                                  <a:ea typeface="Calibri"/>
                                  <a:cs typeface="Arial"/>
                                </a:rPr>
                                <m:t>𝑈𝐴</m:t>
                              </m:r>
                            </m:e>
                          </m:d>
                        </m:e>
                        <m:sub>
                          <m:r>
                            <a:rPr lang="en-US">
                              <a:solidFill>
                                <a:srgbClr val="FF0000"/>
                              </a:solidFill>
                              <a:latin typeface="Cambria Math"/>
                              <a:ea typeface="Calibri"/>
                              <a:cs typeface="Arial"/>
                            </a:rPr>
                            <m:t>𝑖𝑛𝑓</m:t>
                          </m:r>
                        </m:sub>
                      </m:sSub>
                      <m:r>
                        <a:rPr lang="en-US">
                          <a:solidFill>
                            <a:srgbClr val="FF0000"/>
                          </a:solidFill>
                          <a:latin typeface="Cambria Math"/>
                          <a:ea typeface="Calibri"/>
                          <a:cs typeface="Arial"/>
                        </a:rPr>
                        <m:t>=</m:t>
                      </m:r>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𝜌</m:t>
                          </m:r>
                        </m:e>
                        <m:sub>
                          <m:r>
                            <a:rPr lang="en-US">
                              <a:solidFill>
                                <a:srgbClr val="FF0000"/>
                              </a:solidFill>
                              <a:latin typeface="Cambria Math"/>
                              <a:ea typeface="Cambria Math"/>
                              <a:cs typeface="Cambria Math"/>
                            </a:rPr>
                            <m:t>𝑎</m:t>
                          </m:r>
                        </m:sub>
                      </m:sSub>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𝐶𝑝</m:t>
                          </m:r>
                        </m:e>
                        <m:sub>
                          <m:r>
                            <a:rPr lang="en-US">
                              <a:solidFill>
                                <a:srgbClr val="FF0000"/>
                              </a:solidFill>
                              <a:latin typeface="Cambria Math"/>
                              <a:ea typeface="Cambria Math"/>
                              <a:cs typeface="Cambria Math"/>
                            </a:rPr>
                            <m:t>𝑎</m:t>
                          </m:r>
                        </m:sub>
                      </m:sSub>
                      <m:sSub>
                        <m:sSubPr>
                          <m:ctrlPr>
                            <a:rPr lang="en-US" i="1">
                              <a:solidFill>
                                <a:srgbClr val="FF0000"/>
                              </a:solidFill>
                              <a:latin typeface="Cambria Math"/>
                              <a:ea typeface="Cambria Math"/>
                              <a:cs typeface="Cambria Math"/>
                            </a:rPr>
                          </m:ctrlPr>
                        </m:sSubPr>
                        <m:e>
                          <m:acc>
                            <m:accPr>
                              <m:chr m:val="̇"/>
                              <m:ctrlPr>
                                <a:rPr lang="en-US" i="1">
                                  <a:solidFill>
                                    <a:srgbClr val="FF0000"/>
                                  </a:solidFill>
                                  <a:latin typeface="Cambria Math"/>
                                  <a:ea typeface="Cambria Math"/>
                                  <a:cs typeface="Cambria Math"/>
                                </a:rPr>
                              </m:ctrlPr>
                            </m:accPr>
                            <m:e>
                              <m:r>
                                <a:rPr lang="en-US">
                                  <a:solidFill>
                                    <a:srgbClr val="FF0000"/>
                                  </a:solidFill>
                                  <a:latin typeface="Cambria Math"/>
                                  <a:ea typeface="Cambria Math"/>
                                  <a:cs typeface="Cambria Math"/>
                                </a:rPr>
                                <m:t>𝑉</m:t>
                              </m:r>
                            </m:e>
                          </m:acc>
                        </m:e>
                        <m:sub>
                          <m:r>
                            <a:rPr lang="en-US">
                              <a:solidFill>
                                <a:srgbClr val="FF0000"/>
                              </a:solidFill>
                              <a:latin typeface="Cambria Math"/>
                              <a:ea typeface="Cambria Math"/>
                              <a:cs typeface="Cambria Math"/>
                            </a:rPr>
                            <m:t>𝑎</m:t>
                          </m:r>
                        </m:sub>
                      </m:sSub>
                    </m:oMath>
                  </m:oMathPara>
                </a14:m>
                <a:endParaRPr lang="en-US" sz="1600" dirty="0">
                  <a:solidFill>
                    <a:srgbClr val="FF0000"/>
                  </a:solidFill>
                  <a:effectLst/>
                  <a:latin typeface="Calibri"/>
                  <a:ea typeface="Calibri"/>
                  <a:cs typeface="Arial"/>
                </a:endParaRPr>
              </a:p>
            </p:txBody>
          </p:sp>
        </mc:Choice>
        <mc:Fallback xmlns="">
          <p:sp>
            <p:nvSpPr>
              <p:cNvPr id="3" name="مستطيل 2"/>
              <p:cNvSpPr>
                <a:spLocks noRot="1" noChangeAspect="1" noMove="1" noResize="1" noEditPoints="1" noAdjustHandles="1" noChangeArrowheads="1" noChangeShapeType="1" noTextEdit="1"/>
              </p:cNvSpPr>
              <p:nvPr/>
            </p:nvSpPr>
            <p:spPr>
              <a:xfrm>
                <a:off x="696310" y="5181600"/>
                <a:ext cx="2800318" cy="702436"/>
              </a:xfrm>
              <a:prstGeom prst="rect">
                <a:avLst/>
              </a:prstGeom>
              <a:blipFill rotWithShape="1">
                <a:blip r:embed="rId3"/>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178847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bwMode="auto">
          <a:xfrm>
            <a:off x="562303" y="6096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where,</a:t>
            </a:r>
          </a:p>
          <a:p>
            <a:pPr marL="0" indent="0" algn="justLow">
              <a:buNone/>
            </a:pPr>
            <a:r>
              <a:rPr lang="en-US" i="0" dirty="0">
                <a:solidFill>
                  <a:srgbClr val="FFFF00"/>
                </a:solidFill>
                <a:latin typeface="Times New Roman" pitchFamily="18" charset="0"/>
                <a:cs typeface="Times New Roman" pitchFamily="18" charset="0"/>
              </a:rPr>
              <a:t> </a:t>
            </a:r>
            <a:r>
              <a:rPr lang="en-US" i="0" dirty="0" err="1">
                <a:solidFill>
                  <a:srgbClr val="FFFF00"/>
                </a:solidFill>
                <a:latin typeface="Times New Roman" pitchFamily="18" charset="0"/>
                <a:cs typeface="Times New Roman" pitchFamily="18" charset="0"/>
              </a:rPr>
              <a:t>Qinf</a:t>
            </a:r>
            <a:r>
              <a:rPr lang="en-US" i="0" dirty="0">
                <a:solidFill>
                  <a:srgbClr val="FFFF00"/>
                </a:solidFill>
                <a:latin typeface="Times New Roman" pitchFamily="18" charset="0"/>
                <a:cs typeface="Times New Roman" pitchFamily="18" charset="0"/>
              </a:rPr>
              <a:t> is infiltration heat loss (W)</a:t>
            </a:r>
          </a:p>
          <a:p>
            <a:pPr marL="0" indent="0" algn="justLow">
              <a:buNone/>
            </a:pPr>
            <a:r>
              <a:rPr lang="en-US" i="0" dirty="0">
                <a:solidFill>
                  <a:srgbClr val="FFFF00"/>
                </a:solidFill>
                <a:latin typeface="Times New Roman" pitchFamily="18" charset="0"/>
                <a:cs typeface="Times New Roman" pitchFamily="18" charset="0"/>
              </a:rPr>
              <a:t> </a:t>
            </a:r>
            <a:r>
              <a:rPr lang="en-US" i="0" dirty="0" err="1">
                <a:solidFill>
                  <a:srgbClr val="FFFF00"/>
                </a:solidFill>
                <a:latin typeface="Times New Roman" pitchFamily="18" charset="0"/>
                <a:cs typeface="Times New Roman" pitchFamily="18" charset="0"/>
              </a:rPr>
              <a:t>Cpa</a:t>
            </a:r>
            <a:r>
              <a:rPr lang="en-US" i="0" dirty="0">
                <a:solidFill>
                  <a:srgbClr val="FFFF00"/>
                </a:solidFill>
                <a:latin typeface="Times New Roman" pitchFamily="18" charset="0"/>
                <a:cs typeface="Times New Roman" pitchFamily="18" charset="0"/>
              </a:rPr>
              <a:t> is specific heat capacity of air (J/kg ̊ C) </a:t>
            </a:r>
          </a:p>
          <a:p>
            <a:pPr marL="0" indent="0" algn="justLow">
              <a:buNone/>
            </a:pPr>
            <a:r>
              <a:rPr lang="en-US" i="0" dirty="0">
                <a:solidFill>
                  <a:srgbClr val="FFFF00"/>
                </a:solidFill>
                <a:latin typeface="Times New Roman" pitchFamily="18" charset="0"/>
                <a:cs typeface="Times New Roman" pitchFamily="18" charset="0"/>
              </a:rPr>
              <a:t>ρ is density of air (kg/m3) </a:t>
            </a:r>
          </a:p>
          <a:p>
            <a:pPr marL="0" indent="0" algn="justLow">
              <a:buNone/>
            </a:pPr>
            <a:r>
              <a:rPr lang="en-US" i="0" dirty="0" err="1">
                <a:solidFill>
                  <a:srgbClr val="FFFF00"/>
                </a:solidFill>
                <a:latin typeface="Times New Roman" pitchFamily="18" charset="0"/>
                <a:cs typeface="Times New Roman" pitchFamily="18" charset="0"/>
              </a:rPr>
              <a:t>V˙a</a:t>
            </a:r>
            <a:r>
              <a:rPr lang="en-US" i="0" dirty="0">
                <a:solidFill>
                  <a:srgbClr val="FFFF00"/>
                </a:solidFill>
                <a:latin typeface="Times New Roman" pitchFamily="18" charset="0"/>
                <a:cs typeface="Times New Roman" pitchFamily="18" charset="0"/>
              </a:rPr>
              <a:t> is air volume flow(m3/s)</a:t>
            </a:r>
          </a:p>
          <a:p>
            <a:pPr marL="0" indent="0" algn="justLow">
              <a:buNone/>
            </a:pPr>
            <a:r>
              <a:rPr lang="en-US" i="0" dirty="0">
                <a:solidFill>
                  <a:srgbClr val="FFFF00"/>
                </a:solidFill>
                <a:latin typeface="Times New Roman" pitchFamily="18" charset="0"/>
                <a:cs typeface="Times New Roman" pitchFamily="18" charset="0"/>
              </a:rPr>
              <a:t> Ti is inside air temperature ( ̊ C)</a:t>
            </a:r>
          </a:p>
          <a:p>
            <a:pPr marL="0" indent="0" algn="justLow">
              <a:buNone/>
            </a:pPr>
            <a:r>
              <a:rPr lang="en-US" i="0" dirty="0">
                <a:solidFill>
                  <a:srgbClr val="FFFF00"/>
                </a:solidFill>
                <a:latin typeface="Times New Roman" pitchFamily="18" charset="0"/>
                <a:cs typeface="Times New Roman" pitchFamily="18" charset="0"/>
              </a:rPr>
              <a:t>To is outside air temperature ( ̊ C)  </a:t>
            </a:r>
          </a:p>
          <a:p>
            <a:pPr marL="0" indent="0" algn="justLow">
              <a:buNone/>
            </a:pPr>
            <a:r>
              <a:rPr lang="en-US" i="0" dirty="0">
                <a:solidFill>
                  <a:srgbClr val="FFFF00"/>
                </a:solidFill>
                <a:latin typeface="Times New Roman" pitchFamily="18" charset="0"/>
                <a:cs typeface="Times New Roman" pitchFamily="18" charset="0"/>
              </a:rPr>
              <a:t>(UA)</a:t>
            </a:r>
            <a:r>
              <a:rPr lang="en-US" i="0" dirty="0" err="1">
                <a:solidFill>
                  <a:srgbClr val="FFFF00"/>
                </a:solidFill>
                <a:latin typeface="Times New Roman" pitchFamily="18" charset="0"/>
                <a:cs typeface="Times New Roman" pitchFamily="18" charset="0"/>
              </a:rPr>
              <a:t>inf</a:t>
            </a:r>
            <a:r>
              <a:rPr lang="en-US" i="0" dirty="0">
                <a:solidFill>
                  <a:srgbClr val="FFFF00"/>
                </a:solidFill>
                <a:latin typeface="Times New Roman" pitchFamily="18" charset="0"/>
                <a:cs typeface="Times New Roman" pitchFamily="18" charset="0"/>
              </a:rPr>
              <a:t>= </a:t>
            </a:r>
            <a:r>
              <a:rPr lang="en-US" i="0" dirty="0" err="1" smtClean="0">
                <a:solidFill>
                  <a:srgbClr val="FFFF00"/>
                </a:solidFill>
                <a:latin typeface="Times New Roman" pitchFamily="18" charset="0"/>
                <a:cs typeface="Times New Roman" pitchFamily="18" charset="0"/>
              </a:rPr>
              <a:t>infilteration</a:t>
            </a:r>
            <a:r>
              <a:rPr lang="en-US" i="0" dirty="0" smtClean="0">
                <a:solidFill>
                  <a:srgbClr val="FFFF00"/>
                </a:solidFill>
                <a:latin typeface="Times New Roman" pitchFamily="18" charset="0"/>
                <a:cs typeface="Times New Roman" pitchFamily="18" charset="0"/>
              </a:rPr>
              <a:t> </a:t>
            </a:r>
            <a:r>
              <a:rPr lang="en-US" i="0" dirty="0">
                <a:solidFill>
                  <a:srgbClr val="FFFF00"/>
                </a:solidFill>
                <a:latin typeface="Times New Roman" pitchFamily="18" charset="0"/>
                <a:cs typeface="Times New Roman" pitchFamily="18" charset="0"/>
              </a:rPr>
              <a:t>loss </a:t>
            </a:r>
            <a:r>
              <a:rPr lang="en-US" i="0" dirty="0" smtClean="0">
                <a:solidFill>
                  <a:srgbClr val="FFFF00"/>
                </a:solidFill>
                <a:latin typeface="Times New Roman" pitchFamily="18" charset="0"/>
                <a:cs typeface="Times New Roman" pitchFamily="18" charset="0"/>
              </a:rPr>
              <a:t>coefficient </a:t>
            </a:r>
            <a:r>
              <a:rPr lang="en-US" i="0" dirty="0">
                <a:solidFill>
                  <a:srgbClr val="FFFF00"/>
                </a:solidFill>
                <a:latin typeface="Times New Roman" pitchFamily="18" charset="0"/>
                <a:cs typeface="Times New Roman" pitchFamily="18" charset="0"/>
              </a:rPr>
              <a:t>(W/ ̊ C) </a:t>
            </a:r>
          </a:p>
        </p:txBody>
      </p:sp>
    </p:spTree>
    <p:extLst>
      <p:ext uri="{BB962C8B-B14F-4D97-AF65-F5344CB8AC3E}">
        <p14:creationId xmlns:p14="http://schemas.microsoft.com/office/powerpoint/2010/main" val="118863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696310" y="381000"/>
            <a:ext cx="4180490" cy="400110"/>
          </a:xfrm>
          <a:prstGeom prst="rect">
            <a:avLst/>
          </a:prstGeom>
          <a:solidFill>
            <a:srgbClr val="00B0F0"/>
          </a:solidFill>
          <a:ln>
            <a:noFill/>
          </a:ln>
          <a:extLst/>
        </p:spPr>
        <p:txBody>
          <a:bodyPr wrap="square">
            <a:spAutoFit/>
          </a:bodyPr>
          <a:lstStyle/>
          <a:p>
            <a:pPr lvl="0" eaLnBrk="0" fontAlgn="auto" hangingPunct="0">
              <a:spcBef>
                <a:spcPts val="0"/>
              </a:spcBef>
              <a:spcAft>
                <a:spcPts val="0"/>
              </a:spcAft>
            </a:pPr>
            <a:r>
              <a:rPr lang="en-US" sz="2000" i="0" kern="0" dirty="0" smtClean="0">
                <a:solidFill>
                  <a:sysClr val="windowText" lastClr="000000"/>
                </a:solidFill>
              </a:rPr>
              <a:t>8- Building Load Coefficient (BLC)</a:t>
            </a:r>
            <a:endParaRPr kumimoji="0" lang="ar-IQ" sz="2000" b="0" i="0" u="none" strike="noStrike" kern="0" cap="none" spc="0" normalizeH="0" baseline="0" noProof="0" dirty="0" smtClean="0">
              <a:ln>
                <a:noFill/>
              </a:ln>
              <a:solidFill>
                <a:sysClr val="windowText" lastClr="000000"/>
              </a:solidFill>
              <a:effectLst/>
              <a:uLnTx/>
              <a:uFillTx/>
            </a:endParaRPr>
          </a:p>
        </p:txBody>
      </p:sp>
      <p:sp>
        <p:nvSpPr>
          <p:cNvPr id="7" name="عنصر نائب للمحتوى 2"/>
          <p:cNvSpPr txBox="1">
            <a:spLocks/>
          </p:cNvSpPr>
          <p:nvPr/>
        </p:nvSpPr>
        <p:spPr bwMode="auto">
          <a:xfrm>
            <a:off x="533400" y="967668"/>
            <a:ext cx="8229600" cy="550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 Cooling load is the amount of heat energy need to be removed from a building, by the HVAC system, to maintain the expected indoor design temperature. In calculating cooling loads during design phase, heat gain from appliance, solar radiation, and all heat suppliers inside the building are included. This approach is taken to describe the worst case condition (the highest expected amount of heat) need to be maintain by the system. In defining cooling load, component that may affect are </a:t>
            </a:r>
          </a:p>
          <a:p>
            <a:pPr marL="0" indent="0" algn="justLow">
              <a:buNone/>
            </a:pPr>
            <a:r>
              <a:rPr lang="en-US" i="0" dirty="0" smtClean="0">
                <a:solidFill>
                  <a:srgbClr val="FFFF00"/>
                </a:solidFill>
                <a:latin typeface="Times New Roman" pitchFamily="18" charset="0"/>
                <a:cs typeface="Times New Roman" pitchFamily="18" charset="0"/>
              </a:rPr>
              <a:t> • </a:t>
            </a:r>
            <a:r>
              <a:rPr lang="en-US" i="0" dirty="0">
                <a:solidFill>
                  <a:srgbClr val="FFFF00"/>
                </a:solidFill>
                <a:latin typeface="Times New Roman" pitchFamily="18" charset="0"/>
                <a:cs typeface="Times New Roman" pitchFamily="18" charset="0"/>
              </a:rPr>
              <a:t>External: wall, roofs, windows, skylights, doors, partitions, ceilings and floors.   </a:t>
            </a:r>
          </a:p>
          <a:p>
            <a:pPr marL="0" indent="0" algn="justLow">
              <a:buNone/>
            </a:pPr>
            <a:r>
              <a:rPr lang="en-US" i="0" dirty="0">
                <a:solidFill>
                  <a:srgbClr val="FFFF00"/>
                </a:solidFill>
                <a:latin typeface="Times New Roman" pitchFamily="18" charset="0"/>
                <a:cs typeface="Times New Roman" pitchFamily="18" charset="0"/>
              </a:rPr>
              <a:t> • Internal: lights, people, appliances, and equipment. </a:t>
            </a:r>
          </a:p>
          <a:p>
            <a:pPr marL="0" indent="0" algn="justLow">
              <a:buNone/>
            </a:pPr>
            <a:r>
              <a:rPr lang="en-US" i="0" dirty="0" smtClean="0">
                <a:solidFill>
                  <a:srgbClr val="FFFF00"/>
                </a:solidFill>
                <a:latin typeface="Times New Roman" pitchFamily="18" charset="0"/>
                <a:cs typeface="Times New Roman" pitchFamily="18" charset="0"/>
              </a:rPr>
              <a:t> • </a:t>
            </a:r>
            <a:r>
              <a:rPr lang="en-US" i="0" dirty="0">
                <a:solidFill>
                  <a:srgbClr val="FFFF00"/>
                </a:solidFill>
                <a:latin typeface="Times New Roman" pitchFamily="18" charset="0"/>
                <a:cs typeface="Times New Roman" pitchFamily="18" charset="0"/>
              </a:rPr>
              <a:t>Infiltration: air leakage and moisture migration.</a:t>
            </a:r>
          </a:p>
          <a:p>
            <a:pPr marL="0" indent="0" algn="justLow">
              <a:buNone/>
            </a:pPr>
            <a:r>
              <a:rPr lang="en-US" i="0" dirty="0">
                <a:solidFill>
                  <a:srgbClr val="FFFF00"/>
                </a:solidFill>
                <a:latin typeface="Times New Roman" pitchFamily="18" charset="0"/>
                <a:cs typeface="Times New Roman" pitchFamily="18" charset="0"/>
              </a:rPr>
              <a:t> • System: outdoor air, duct leakage and heat gain. reheat, fan and pump energy, and energy recovery</a:t>
            </a:r>
            <a:r>
              <a:rPr lang="en-US" i="0" dirty="0" smtClean="0">
                <a:solidFill>
                  <a:srgbClr val="FFFF00"/>
                </a:solidFill>
                <a:latin typeface="Times New Roman" pitchFamily="18" charset="0"/>
                <a:cs typeface="Times New Roman" pitchFamily="18" charset="0"/>
              </a:rPr>
              <a:t>.</a:t>
            </a:r>
            <a:endParaRPr lang="en-US"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32419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ستطيل 1"/>
              <p:cNvSpPr/>
              <p:nvPr/>
            </p:nvSpPr>
            <p:spPr>
              <a:xfrm>
                <a:off x="526968" y="1524000"/>
                <a:ext cx="8074572" cy="2149306"/>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mtClean="0">
                          <a:solidFill>
                            <a:srgbClr val="FF0000"/>
                          </a:solidFill>
                          <a:latin typeface="Cambria Math"/>
                          <a:ea typeface="Cambria Math"/>
                          <a:cs typeface="Arial"/>
                        </a:rPr>
                        <m:t>𝐵𝐿𝐶</m:t>
                      </m:r>
                      <m:r>
                        <a:rPr lang="en-US" smtClean="0">
                          <a:solidFill>
                            <a:srgbClr val="FF0000"/>
                          </a:solidFill>
                          <a:latin typeface="Cambria Math"/>
                          <a:ea typeface="Cambria Math"/>
                          <a:cs typeface="Arial"/>
                        </a:rPr>
                        <m:t>=</m:t>
                      </m:r>
                      <m:nary>
                        <m:naryPr>
                          <m:chr m:val="∑"/>
                          <m:limLoc m:val="undOvr"/>
                          <m:subHide m:val="on"/>
                          <m:supHide m:val="on"/>
                          <m:ctrlPr>
                            <a:rPr lang="en-US" i="1">
                              <a:solidFill>
                                <a:srgbClr val="FF0000"/>
                              </a:solidFill>
                              <a:latin typeface="Cambria Math"/>
                              <a:ea typeface="Calibri"/>
                              <a:cs typeface="Arial"/>
                            </a:rPr>
                          </m:ctrlPr>
                        </m:naryPr>
                        <m:sub/>
                        <m:sup/>
                        <m:e>
                          <m:sSub>
                            <m:sSubPr>
                              <m:ctrlPr>
                                <a:rPr lang="en-US" i="1">
                                  <a:solidFill>
                                    <a:srgbClr val="FF0000"/>
                                  </a:solidFill>
                                  <a:latin typeface="Cambria Math"/>
                                  <a:ea typeface="Calibri"/>
                                  <a:cs typeface="Arial"/>
                                </a:rPr>
                              </m:ctrlPr>
                            </m:sSubPr>
                            <m:e>
                              <m:d>
                                <m:dPr>
                                  <m:ctrlPr>
                                    <a:rPr lang="en-US" i="1">
                                      <a:solidFill>
                                        <a:srgbClr val="FF0000"/>
                                      </a:solidFill>
                                      <a:latin typeface="Cambria Math"/>
                                      <a:ea typeface="Calibri"/>
                                      <a:cs typeface="Arial"/>
                                    </a:rPr>
                                  </m:ctrlPr>
                                </m:dPr>
                                <m:e>
                                  <m:r>
                                    <a:rPr lang="en-US">
                                      <a:solidFill>
                                        <a:srgbClr val="FF0000"/>
                                      </a:solidFill>
                                      <a:latin typeface="Cambria Math"/>
                                      <a:ea typeface="Calibri"/>
                                      <a:cs typeface="Arial"/>
                                    </a:rPr>
                                    <m:t>𝑈𝐴</m:t>
                                  </m:r>
                                </m:e>
                              </m:d>
                            </m:e>
                            <m:sub>
                              <m:r>
                                <a:rPr lang="en-US">
                                  <a:solidFill>
                                    <a:srgbClr val="FF0000"/>
                                  </a:solidFill>
                                  <a:latin typeface="Cambria Math"/>
                                  <a:ea typeface="Calibri"/>
                                  <a:cs typeface="Arial"/>
                                </a:rPr>
                                <m:t>𝑤𝑎𝑙𝑙</m:t>
                              </m:r>
                            </m:sub>
                          </m:sSub>
                        </m:e>
                      </m:nary>
                      <m:r>
                        <a:rPr lang="en-US">
                          <a:solidFill>
                            <a:srgbClr val="FF0000"/>
                          </a:solidFill>
                          <a:latin typeface="Cambria Math"/>
                          <a:ea typeface="Calibri"/>
                          <a:cs typeface="Arial"/>
                        </a:rPr>
                        <m:t>+</m:t>
                      </m:r>
                      <m:nary>
                        <m:naryPr>
                          <m:chr m:val="∑"/>
                          <m:limLoc m:val="undOvr"/>
                          <m:subHide m:val="on"/>
                          <m:supHide m:val="on"/>
                          <m:ctrlPr>
                            <a:rPr lang="en-US" i="1">
                              <a:solidFill>
                                <a:srgbClr val="FF0000"/>
                              </a:solidFill>
                              <a:latin typeface="Cambria Math"/>
                              <a:ea typeface="Calibri"/>
                              <a:cs typeface="Arial"/>
                            </a:rPr>
                          </m:ctrlPr>
                        </m:naryPr>
                        <m:sub/>
                        <m:sup/>
                        <m:e>
                          <m:sSub>
                            <m:sSubPr>
                              <m:ctrlPr>
                                <a:rPr lang="en-US" i="1">
                                  <a:solidFill>
                                    <a:srgbClr val="FF0000"/>
                                  </a:solidFill>
                                  <a:latin typeface="Cambria Math"/>
                                  <a:ea typeface="Calibri"/>
                                  <a:cs typeface="Arial"/>
                                </a:rPr>
                              </m:ctrlPr>
                            </m:sSubPr>
                            <m:e>
                              <m:d>
                                <m:dPr>
                                  <m:ctrlPr>
                                    <a:rPr lang="en-US" i="1">
                                      <a:solidFill>
                                        <a:srgbClr val="FF0000"/>
                                      </a:solidFill>
                                      <a:latin typeface="Cambria Math"/>
                                      <a:ea typeface="Calibri"/>
                                      <a:cs typeface="Arial"/>
                                    </a:rPr>
                                  </m:ctrlPr>
                                </m:dPr>
                                <m:e>
                                  <m:r>
                                    <a:rPr lang="en-US">
                                      <a:solidFill>
                                        <a:srgbClr val="FF0000"/>
                                      </a:solidFill>
                                      <a:latin typeface="Cambria Math"/>
                                      <a:ea typeface="Calibri"/>
                                      <a:cs typeface="Arial"/>
                                    </a:rPr>
                                    <m:t>𝑈𝐴</m:t>
                                  </m:r>
                                </m:e>
                              </m:d>
                            </m:e>
                            <m:sub>
                              <m:r>
                                <a:rPr lang="en-US">
                                  <a:solidFill>
                                    <a:srgbClr val="FF0000"/>
                                  </a:solidFill>
                                  <a:latin typeface="Cambria Math"/>
                                  <a:ea typeface="Calibri"/>
                                  <a:cs typeface="Arial"/>
                                </a:rPr>
                                <m:t>𝑤𝑖𝑛𝑑𝑜𝑤</m:t>
                              </m:r>
                            </m:sub>
                          </m:sSub>
                        </m:e>
                      </m:nary>
                      <m:r>
                        <a:rPr lang="en-US">
                          <a:solidFill>
                            <a:srgbClr val="FF0000"/>
                          </a:solidFill>
                          <a:latin typeface="Cambria Math"/>
                          <a:ea typeface="Calibri"/>
                          <a:cs typeface="Arial"/>
                        </a:rPr>
                        <m:t>+</m:t>
                      </m:r>
                      <m:nary>
                        <m:naryPr>
                          <m:chr m:val="∑"/>
                          <m:limLoc m:val="undOvr"/>
                          <m:subHide m:val="on"/>
                          <m:supHide m:val="on"/>
                          <m:ctrlPr>
                            <a:rPr lang="en-US" i="1">
                              <a:solidFill>
                                <a:srgbClr val="FF0000"/>
                              </a:solidFill>
                              <a:latin typeface="Cambria Math"/>
                              <a:ea typeface="Calibri"/>
                              <a:cs typeface="Arial"/>
                            </a:rPr>
                          </m:ctrlPr>
                        </m:naryPr>
                        <m:sub/>
                        <m:sup/>
                        <m:e>
                          <m:sSub>
                            <m:sSubPr>
                              <m:ctrlPr>
                                <a:rPr lang="en-US" i="1">
                                  <a:solidFill>
                                    <a:srgbClr val="FF0000"/>
                                  </a:solidFill>
                                  <a:latin typeface="Cambria Math"/>
                                  <a:ea typeface="Calibri"/>
                                  <a:cs typeface="Arial"/>
                                </a:rPr>
                              </m:ctrlPr>
                            </m:sSubPr>
                            <m:e>
                              <m:d>
                                <m:dPr>
                                  <m:ctrlPr>
                                    <a:rPr lang="en-US" i="1">
                                      <a:solidFill>
                                        <a:srgbClr val="FF0000"/>
                                      </a:solidFill>
                                      <a:latin typeface="Cambria Math"/>
                                      <a:ea typeface="Calibri"/>
                                      <a:cs typeface="Arial"/>
                                    </a:rPr>
                                  </m:ctrlPr>
                                </m:dPr>
                                <m:e>
                                  <m:r>
                                    <a:rPr lang="en-US">
                                      <a:solidFill>
                                        <a:srgbClr val="FF0000"/>
                                      </a:solidFill>
                                      <a:latin typeface="Cambria Math"/>
                                      <a:ea typeface="Calibri"/>
                                      <a:cs typeface="Arial"/>
                                    </a:rPr>
                                    <m:t>𝑈𝐴</m:t>
                                  </m:r>
                                </m:e>
                              </m:d>
                            </m:e>
                            <m:sub>
                              <m:r>
                                <a:rPr lang="en-US">
                                  <a:solidFill>
                                    <a:srgbClr val="FF0000"/>
                                  </a:solidFill>
                                  <a:latin typeface="Cambria Math"/>
                                  <a:ea typeface="Calibri"/>
                                  <a:cs typeface="Arial"/>
                                </a:rPr>
                                <m:t>𝑑𝑜𝑜𝑟</m:t>
                              </m:r>
                            </m:sub>
                          </m:sSub>
                        </m:e>
                      </m:nary>
                      <m:r>
                        <a:rPr lang="en-US">
                          <a:solidFill>
                            <a:srgbClr val="FF0000"/>
                          </a:solidFill>
                          <a:latin typeface="Cambria Math"/>
                          <a:ea typeface="Calibri"/>
                          <a:cs typeface="Arial"/>
                        </a:rPr>
                        <m:t>+</m:t>
                      </m:r>
                      <m:nary>
                        <m:naryPr>
                          <m:chr m:val="∑"/>
                          <m:limLoc m:val="undOvr"/>
                          <m:subHide m:val="on"/>
                          <m:supHide m:val="on"/>
                          <m:ctrlPr>
                            <a:rPr lang="en-US" i="1">
                              <a:solidFill>
                                <a:srgbClr val="FF0000"/>
                              </a:solidFill>
                              <a:latin typeface="Cambria Math"/>
                              <a:ea typeface="Calibri"/>
                              <a:cs typeface="Arial"/>
                            </a:rPr>
                          </m:ctrlPr>
                        </m:naryPr>
                        <m:sub/>
                        <m:sup/>
                        <m:e>
                          <m:sSub>
                            <m:sSubPr>
                              <m:ctrlPr>
                                <a:rPr lang="en-US" i="1">
                                  <a:solidFill>
                                    <a:srgbClr val="FF0000"/>
                                  </a:solidFill>
                                  <a:latin typeface="Cambria Math"/>
                                  <a:ea typeface="Calibri"/>
                                  <a:cs typeface="Arial"/>
                                </a:rPr>
                              </m:ctrlPr>
                            </m:sSubPr>
                            <m:e>
                              <m:d>
                                <m:dPr>
                                  <m:ctrlPr>
                                    <a:rPr lang="en-US" i="1">
                                      <a:solidFill>
                                        <a:srgbClr val="FF0000"/>
                                      </a:solidFill>
                                      <a:latin typeface="Cambria Math"/>
                                      <a:ea typeface="Calibri"/>
                                      <a:cs typeface="Arial"/>
                                    </a:rPr>
                                  </m:ctrlPr>
                                </m:dPr>
                                <m:e>
                                  <m:r>
                                    <a:rPr lang="en-US">
                                      <a:solidFill>
                                        <a:srgbClr val="FF0000"/>
                                      </a:solidFill>
                                      <a:latin typeface="Cambria Math"/>
                                      <a:ea typeface="Calibri"/>
                                      <a:cs typeface="Arial"/>
                                    </a:rPr>
                                    <m:t>𝑈𝐴</m:t>
                                  </m:r>
                                </m:e>
                              </m:d>
                            </m:e>
                            <m:sub>
                              <m:r>
                                <a:rPr lang="en-US">
                                  <a:solidFill>
                                    <a:srgbClr val="FF0000"/>
                                  </a:solidFill>
                                  <a:latin typeface="Cambria Math"/>
                                  <a:ea typeface="Calibri"/>
                                  <a:cs typeface="Arial"/>
                                </a:rPr>
                                <m:t>𝑐𝑒𝑖𝑙𝑖𝑛𝑔</m:t>
                              </m:r>
                            </m:sub>
                          </m:sSub>
                        </m:e>
                      </m:nary>
                      <m:r>
                        <a:rPr lang="en-US">
                          <a:solidFill>
                            <a:srgbClr val="FF0000"/>
                          </a:solidFill>
                          <a:latin typeface="Cambria Math"/>
                          <a:ea typeface="Calibri"/>
                          <a:cs typeface="Arial"/>
                        </a:rPr>
                        <m:t>+</m:t>
                      </m:r>
                      <m:nary>
                        <m:naryPr>
                          <m:chr m:val="∑"/>
                          <m:limLoc m:val="undOvr"/>
                          <m:subHide m:val="on"/>
                          <m:supHide m:val="on"/>
                          <m:ctrlPr>
                            <a:rPr lang="en-US" i="1">
                              <a:solidFill>
                                <a:srgbClr val="FF0000"/>
                              </a:solidFill>
                              <a:latin typeface="Cambria Math"/>
                              <a:ea typeface="Calibri"/>
                              <a:cs typeface="Arial"/>
                            </a:rPr>
                          </m:ctrlPr>
                        </m:naryPr>
                        <m:sub/>
                        <m:sup/>
                        <m:e>
                          <m:sSub>
                            <m:sSubPr>
                              <m:ctrlPr>
                                <a:rPr lang="en-US" i="1">
                                  <a:solidFill>
                                    <a:srgbClr val="FF0000"/>
                                  </a:solidFill>
                                  <a:latin typeface="Cambria Math"/>
                                  <a:ea typeface="Calibri"/>
                                  <a:cs typeface="Arial"/>
                                </a:rPr>
                              </m:ctrlPr>
                            </m:sSubPr>
                            <m:e>
                              <m:d>
                                <m:dPr>
                                  <m:ctrlPr>
                                    <a:rPr lang="en-US" i="1">
                                      <a:solidFill>
                                        <a:srgbClr val="FF0000"/>
                                      </a:solidFill>
                                      <a:latin typeface="Cambria Math"/>
                                      <a:ea typeface="Calibri"/>
                                      <a:cs typeface="Arial"/>
                                    </a:rPr>
                                  </m:ctrlPr>
                                </m:dPr>
                                <m:e>
                                  <m:r>
                                    <a:rPr lang="en-US">
                                      <a:solidFill>
                                        <a:srgbClr val="FF0000"/>
                                      </a:solidFill>
                                      <a:latin typeface="Cambria Math"/>
                                      <a:ea typeface="Calibri"/>
                                      <a:cs typeface="Arial"/>
                                    </a:rPr>
                                    <m:t>𝑈𝐴</m:t>
                                  </m:r>
                                </m:e>
                              </m:d>
                            </m:e>
                            <m:sub>
                              <m:r>
                                <a:rPr lang="en-US">
                                  <a:solidFill>
                                    <a:srgbClr val="FF0000"/>
                                  </a:solidFill>
                                  <a:latin typeface="Cambria Math"/>
                                  <a:ea typeface="Calibri"/>
                                  <a:cs typeface="Arial"/>
                                </a:rPr>
                                <m:t>𝑓𝑙𝑜𝑜𝑟</m:t>
                              </m:r>
                            </m:sub>
                          </m:sSub>
                        </m:e>
                      </m:nary>
                      <m:r>
                        <a:rPr lang="en-US">
                          <a:solidFill>
                            <a:srgbClr val="FF0000"/>
                          </a:solidFill>
                          <a:latin typeface="Cambria Math"/>
                          <a:ea typeface="Calibri"/>
                          <a:cs typeface="Arial"/>
                        </a:rPr>
                        <m:t>+</m:t>
                      </m:r>
                      <m:sSub>
                        <m:sSubPr>
                          <m:ctrlPr>
                            <a:rPr lang="en-US" i="1">
                              <a:solidFill>
                                <a:srgbClr val="FF0000"/>
                              </a:solidFill>
                              <a:latin typeface="Cambria Math"/>
                              <a:ea typeface="Calibri"/>
                              <a:cs typeface="Arial"/>
                            </a:rPr>
                          </m:ctrlPr>
                        </m:sSubPr>
                        <m:e>
                          <m:d>
                            <m:dPr>
                              <m:ctrlPr>
                                <a:rPr lang="en-US" i="1">
                                  <a:solidFill>
                                    <a:srgbClr val="FF0000"/>
                                  </a:solidFill>
                                  <a:latin typeface="Cambria Math"/>
                                  <a:ea typeface="Calibri"/>
                                  <a:cs typeface="Arial"/>
                                </a:rPr>
                              </m:ctrlPr>
                            </m:dPr>
                            <m:e>
                              <m:r>
                                <a:rPr lang="en-US">
                                  <a:solidFill>
                                    <a:srgbClr val="FF0000"/>
                                  </a:solidFill>
                                  <a:latin typeface="Cambria Math"/>
                                  <a:ea typeface="Calibri"/>
                                  <a:cs typeface="Arial"/>
                                </a:rPr>
                                <m:t>𝑈𝐴</m:t>
                              </m:r>
                            </m:e>
                          </m:d>
                        </m:e>
                        <m:sub>
                          <m:r>
                            <a:rPr lang="en-US">
                              <a:solidFill>
                                <a:srgbClr val="FF0000"/>
                              </a:solidFill>
                              <a:latin typeface="Cambria Math"/>
                              <a:ea typeface="Calibri"/>
                              <a:cs typeface="Arial"/>
                            </a:rPr>
                            <m:t>𝑖𝑛𝑓</m:t>
                          </m:r>
                        </m:sub>
                      </m:sSub>
                    </m:oMath>
                  </m:oMathPara>
                </a14:m>
                <a:endParaRPr lang="en-US" sz="1600" dirty="0">
                  <a:solidFill>
                    <a:srgbClr val="FF0000"/>
                  </a:solidFill>
                  <a:effectLst/>
                  <a:latin typeface="Calibri"/>
                  <a:ea typeface="Calibri"/>
                  <a:cs typeface="Arial"/>
                </a:endParaRPr>
              </a:p>
            </p:txBody>
          </p:sp>
        </mc:Choice>
        <mc:Fallback xmlns="">
          <p:sp>
            <p:nvSpPr>
              <p:cNvPr id="2" name="مستطيل 1"/>
              <p:cNvSpPr>
                <a:spLocks noRot="1" noChangeAspect="1" noMove="1" noResize="1" noEditPoints="1" noAdjustHandles="1" noChangeArrowheads="1" noChangeShapeType="1" noTextEdit="1"/>
              </p:cNvSpPr>
              <p:nvPr/>
            </p:nvSpPr>
            <p:spPr>
              <a:xfrm>
                <a:off x="526968" y="1524000"/>
                <a:ext cx="8074572" cy="2149306"/>
              </a:xfrm>
              <a:prstGeom prst="rect">
                <a:avLst/>
              </a:prstGeom>
              <a:blipFill rotWithShape="1">
                <a:blip r:embed="rId2"/>
                <a:stretch>
                  <a:fillRect/>
                </a:stretch>
              </a:blipFill>
            </p:spPr>
            <p:txBody>
              <a:bodyPr/>
              <a:lstStyle/>
              <a:p>
                <a:r>
                  <a:rPr lang="ar-IQ">
                    <a:noFill/>
                  </a:rPr>
                  <a:t> </a:t>
                </a:r>
              </a:p>
            </p:txBody>
          </p:sp>
        </mc:Fallback>
      </mc:AlternateContent>
      <p:sp>
        <p:nvSpPr>
          <p:cNvPr id="3" name="عنصر نائب للمحتوى 2"/>
          <p:cNvSpPr txBox="1">
            <a:spLocks/>
          </p:cNvSpPr>
          <p:nvPr/>
        </p:nvSpPr>
        <p:spPr bwMode="auto">
          <a:xfrm>
            <a:off x="526968" y="4572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The total building load coefficient for the house is the sum of the individual component building </a:t>
            </a:r>
            <a:r>
              <a:rPr lang="en-US" i="0" dirty="0" smtClean="0">
                <a:solidFill>
                  <a:srgbClr val="FFFF00"/>
                </a:solidFill>
                <a:latin typeface="Times New Roman" pitchFamily="18" charset="0"/>
                <a:cs typeface="Times New Roman" pitchFamily="18" charset="0"/>
              </a:rPr>
              <a:t>load coefficients </a:t>
            </a:r>
            <a:r>
              <a:rPr lang="en-US" i="0" dirty="0">
                <a:solidFill>
                  <a:srgbClr val="FFFF00"/>
                </a:solidFill>
                <a:latin typeface="Times New Roman" pitchFamily="18" charset="0"/>
                <a:cs typeface="Times New Roman" pitchFamily="18" charset="0"/>
              </a:rPr>
              <a:t>or UA-values</a:t>
            </a:r>
            <a:r>
              <a:rPr lang="en-US" i="0" dirty="0" smtClean="0">
                <a:solidFill>
                  <a:srgbClr val="FFFF00"/>
                </a:solidFill>
                <a:latin typeface="Times New Roman" pitchFamily="18" charset="0"/>
                <a:cs typeface="Times New Roman" pitchFamily="18" charset="0"/>
              </a:rPr>
              <a:t>:</a:t>
            </a:r>
            <a:endParaRPr lang="ar-IQ"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21708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3400" y="367091"/>
            <a:ext cx="2362200" cy="400110"/>
          </a:xfrm>
          <a:prstGeom prst="rect">
            <a:avLst/>
          </a:prstGeom>
          <a:solidFill>
            <a:srgbClr val="00B0F0"/>
          </a:solidFill>
          <a:ln>
            <a:noFill/>
          </a:ln>
          <a:extLst/>
        </p:spPr>
        <p:txBody>
          <a:bodyPr wrap="square">
            <a:spAutoFit/>
          </a:bodyPr>
          <a:lstStyle/>
          <a:p>
            <a:pPr lvl="0" eaLnBrk="0" fontAlgn="auto" hangingPunct="0">
              <a:spcBef>
                <a:spcPts val="0"/>
              </a:spcBef>
              <a:spcAft>
                <a:spcPts val="0"/>
              </a:spcAft>
            </a:pPr>
            <a:r>
              <a:rPr lang="en-US" sz="2000" i="0" kern="0" dirty="0" smtClean="0">
                <a:solidFill>
                  <a:sysClr val="windowText" lastClr="000000"/>
                </a:solidFill>
              </a:rPr>
              <a:t>9- </a:t>
            </a:r>
            <a:r>
              <a:rPr lang="en-US" sz="2000" i="0" kern="0" dirty="0">
                <a:solidFill>
                  <a:sysClr val="windowText" lastClr="000000"/>
                </a:solidFill>
              </a:rPr>
              <a:t>Load Calculation </a:t>
            </a:r>
            <a:endParaRPr kumimoji="0" lang="ar-IQ" sz="2000" b="0" i="0" u="none" strike="noStrike" kern="0" cap="none" spc="0" normalizeH="0" baseline="0" noProof="0" dirty="0" smtClean="0">
              <a:ln>
                <a:noFill/>
              </a:ln>
              <a:solidFill>
                <a:sysClr val="windowText" lastClr="000000"/>
              </a:solidFill>
              <a:effectLst/>
              <a:uLnTx/>
              <a:uFillTx/>
            </a:endParaRPr>
          </a:p>
        </p:txBody>
      </p:sp>
      <p:sp>
        <p:nvSpPr>
          <p:cNvPr id="5" name="عنصر نائب للمحتوى 2"/>
          <p:cNvSpPr txBox="1">
            <a:spLocks/>
          </p:cNvSpPr>
          <p:nvPr/>
        </p:nvSpPr>
        <p:spPr bwMode="auto">
          <a:xfrm>
            <a:off x="490182" y="11430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Defining heating or cooling demand is basically calculating the building heat loss and gain to find the amount of energy needed to be transferred for maintaining comfortable indoor condition.</a:t>
            </a:r>
            <a:endParaRPr lang="ar-IQ" i="0" dirty="0">
              <a:solidFill>
                <a:srgbClr val="FFFF00"/>
              </a:solidFill>
              <a:latin typeface="Times New Roman" pitchFamily="18" charset="0"/>
              <a:cs typeface="Times New Roman" pitchFamily="18" charset="0"/>
            </a:endParaRPr>
          </a:p>
        </p:txBody>
      </p:sp>
      <p:sp>
        <p:nvSpPr>
          <p:cNvPr id="6" name="Rectangle 3"/>
          <p:cNvSpPr>
            <a:spLocks noChangeArrowheads="1"/>
          </p:cNvSpPr>
          <p:nvPr/>
        </p:nvSpPr>
        <p:spPr bwMode="auto">
          <a:xfrm>
            <a:off x="543910" y="2514600"/>
            <a:ext cx="1818290" cy="400110"/>
          </a:xfrm>
          <a:prstGeom prst="rect">
            <a:avLst/>
          </a:prstGeom>
          <a:solidFill>
            <a:srgbClr val="D98A17"/>
          </a:solidFill>
          <a:ln>
            <a:noFill/>
          </a:ln>
          <a:extLst/>
        </p:spPr>
        <p:txBody>
          <a:bodyPr wrap="square">
            <a:spAutoFit/>
          </a:bodyPr>
          <a:lstStyle/>
          <a:p>
            <a:pPr lvl="0" eaLnBrk="0" fontAlgn="auto" hangingPunct="0">
              <a:spcBef>
                <a:spcPts val="0"/>
              </a:spcBef>
              <a:spcAft>
                <a:spcPts val="0"/>
              </a:spcAft>
            </a:pPr>
            <a:r>
              <a:rPr lang="en-US" sz="2000" i="0" kern="0" dirty="0">
                <a:solidFill>
                  <a:sysClr val="windowText" lastClr="000000"/>
                </a:solidFill>
              </a:rPr>
              <a:t>Heating load</a:t>
            </a:r>
            <a:endParaRPr kumimoji="0" lang="ar-IQ" sz="2000" b="0" i="0" u="none" strike="noStrike" kern="0" cap="none" spc="0" normalizeH="0" baseline="0" noProof="0" dirty="0" smtClean="0">
              <a:ln>
                <a:noFill/>
              </a:ln>
              <a:solidFill>
                <a:sysClr val="windowText" lastClr="000000"/>
              </a:solidFill>
              <a:effectLst/>
              <a:uLnTx/>
              <a:uFillTx/>
            </a:endParaRPr>
          </a:p>
        </p:txBody>
      </p:sp>
      <p:sp>
        <p:nvSpPr>
          <p:cNvPr id="7" name="عنصر نائب للمحتوى 2"/>
          <p:cNvSpPr txBox="1">
            <a:spLocks/>
          </p:cNvSpPr>
          <p:nvPr/>
        </p:nvSpPr>
        <p:spPr bwMode="auto">
          <a:xfrm>
            <a:off x="457200" y="3276600"/>
            <a:ext cx="822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 Heating load is the rate which energy needs to be transferred to reach the desired room thermal condition. The determination of heating load is important in selecting the system to be installed, since the equipment is expected to meet the desired indoor condition, in all defined scenario. In determining the heating load during design phase, the definition of extreme condition is used, which most often occur at night when building is unoccupied.</a:t>
            </a:r>
            <a:endParaRPr lang="ar-IQ"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20938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484927"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Therefore, the assumption including, no solar gain trough glazing, no solar air effect on the building envelope, and no heat gains due to, occupants, light, etc.. Furthermore the building is assumed to be at steady temperature, so there is no energy released from storage. Based on this conservative assumption, the heating load define as</a:t>
            </a:r>
            <a:r>
              <a:rPr lang="en-US" i="0" dirty="0" smtClean="0">
                <a:solidFill>
                  <a:srgbClr val="FFFF00"/>
                </a:solidFill>
                <a:latin typeface="Times New Roman" pitchFamily="18" charset="0"/>
                <a:cs typeface="Times New Roman" pitchFamily="18" charset="0"/>
              </a:rPr>
              <a:t>,</a:t>
            </a:r>
            <a:endParaRPr lang="ar-IQ" i="0" dirty="0">
              <a:solidFill>
                <a:srgbClr val="FFFF00"/>
              </a:solidFill>
              <a:latin typeface="Times New Roman" pitchFamily="18" charset="0"/>
              <a:cs typeface="Times New Roman" pitchFamily="18" charset="0"/>
            </a:endParaRPr>
          </a:p>
        </p:txBody>
      </p:sp>
      <p:sp>
        <p:nvSpPr>
          <p:cNvPr id="7" name="عنصر نائب للمحتوى 2"/>
          <p:cNvSpPr txBox="1">
            <a:spLocks/>
          </p:cNvSpPr>
          <p:nvPr/>
        </p:nvSpPr>
        <p:spPr bwMode="auto">
          <a:xfrm>
            <a:off x="549166" y="4343400"/>
            <a:ext cx="8229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HL=heating </a:t>
            </a:r>
            <a:r>
              <a:rPr lang="en-US" i="0" dirty="0">
                <a:solidFill>
                  <a:srgbClr val="FFFF00"/>
                </a:solidFill>
                <a:latin typeface="Times New Roman" pitchFamily="18" charset="0"/>
                <a:cs typeface="Times New Roman" pitchFamily="18" charset="0"/>
              </a:rPr>
              <a:t>load (</a:t>
            </a:r>
            <a:r>
              <a:rPr lang="en-US" i="0" dirty="0" err="1">
                <a:solidFill>
                  <a:srgbClr val="FFFF00"/>
                </a:solidFill>
                <a:latin typeface="Times New Roman" pitchFamily="18" charset="0"/>
                <a:cs typeface="Times New Roman" pitchFamily="18" charset="0"/>
              </a:rPr>
              <a:t>W.h</a:t>
            </a:r>
            <a:r>
              <a:rPr lang="en-US" i="0" dirty="0">
                <a:solidFill>
                  <a:srgbClr val="FFFF00"/>
                </a:solidFill>
                <a:latin typeface="Times New Roman" pitchFamily="18" charset="0"/>
                <a:cs typeface="Times New Roman" pitchFamily="18" charset="0"/>
              </a:rPr>
              <a:t>)</a:t>
            </a:r>
          </a:p>
          <a:p>
            <a:pPr marL="0" indent="0" algn="justLow">
              <a:buNone/>
            </a:pPr>
            <a:r>
              <a:rPr lang="en-US" i="0" dirty="0">
                <a:solidFill>
                  <a:srgbClr val="FFFF00"/>
                </a:solidFill>
                <a:latin typeface="Times New Roman" pitchFamily="18" charset="0"/>
                <a:cs typeface="Times New Roman" pitchFamily="18" charset="0"/>
              </a:rPr>
              <a:t>BLC=building </a:t>
            </a:r>
            <a:r>
              <a:rPr lang="en-US" i="0" dirty="0" smtClean="0">
                <a:solidFill>
                  <a:srgbClr val="FFFF00"/>
                </a:solidFill>
                <a:latin typeface="Times New Roman" pitchFamily="18" charset="0"/>
                <a:cs typeface="Times New Roman" pitchFamily="18" charset="0"/>
              </a:rPr>
              <a:t>load coefficient </a:t>
            </a:r>
            <a:r>
              <a:rPr lang="en-US" i="0" dirty="0">
                <a:solidFill>
                  <a:srgbClr val="FFFF00"/>
                </a:solidFill>
                <a:latin typeface="Times New Roman" pitchFamily="18" charset="0"/>
                <a:cs typeface="Times New Roman" pitchFamily="18" charset="0"/>
              </a:rPr>
              <a:t>(W/ ̊ C)</a:t>
            </a:r>
          </a:p>
          <a:p>
            <a:pPr marL="0" indent="0" algn="justLow">
              <a:buNone/>
            </a:pPr>
            <a:r>
              <a:rPr lang="en-US" i="0" dirty="0" err="1">
                <a:solidFill>
                  <a:srgbClr val="FFFF00"/>
                </a:solidFill>
                <a:latin typeface="Times New Roman" pitchFamily="18" charset="0"/>
                <a:cs typeface="Times New Roman" pitchFamily="18" charset="0"/>
              </a:rPr>
              <a:t>HDDa</a:t>
            </a:r>
            <a:r>
              <a:rPr lang="en-US" i="0" dirty="0">
                <a:solidFill>
                  <a:srgbClr val="FFFF00"/>
                </a:solidFill>
                <a:latin typeface="Times New Roman" pitchFamily="18" charset="0"/>
                <a:cs typeface="Times New Roman" pitchFamily="18" charset="0"/>
              </a:rPr>
              <a:t>= annual heating degree day ( ̊ </a:t>
            </a:r>
            <a:r>
              <a:rPr lang="en-US" i="0" dirty="0" err="1">
                <a:solidFill>
                  <a:srgbClr val="FFFF00"/>
                </a:solidFill>
                <a:latin typeface="Times New Roman" pitchFamily="18" charset="0"/>
                <a:cs typeface="Times New Roman" pitchFamily="18" charset="0"/>
              </a:rPr>
              <a:t>C.day</a:t>
            </a:r>
            <a:r>
              <a:rPr lang="en-US" i="0" dirty="0">
                <a:solidFill>
                  <a:srgbClr val="FFFF00"/>
                </a:solidFill>
                <a:latin typeface="Times New Roman" pitchFamily="18" charset="0"/>
                <a:cs typeface="Times New Roman" pitchFamily="18" charset="0"/>
              </a:rPr>
              <a:t>)</a:t>
            </a:r>
          </a:p>
          <a:p>
            <a:pPr marL="0" indent="0" algn="justLow">
              <a:buNone/>
            </a:pPr>
            <a:r>
              <a:rPr lang="en-US" i="0" dirty="0" err="1">
                <a:solidFill>
                  <a:srgbClr val="FFFF00"/>
                </a:solidFill>
                <a:latin typeface="Times New Roman" pitchFamily="18" charset="0"/>
                <a:cs typeface="Times New Roman" pitchFamily="18" charset="0"/>
              </a:rPr>
              <a:t>η</a:t>
            </a:r>
            <a:r>
              <a:rPr lang="en-US" sz="2000" i="0" dirty="0" err="1">
                <a:solidFill>
                  <a:srgbClr val="FFFF00"/>
                </a:solidFill>
                <a:latin typeface="Times New Roman" pitchFamily="18" charset="0"/>
                <a:cs typeface="Times New Roman" pitchFamily="18" charset="0"/>
              </a:rPr>
              <a:t>H</a:t>
            </a:r>
            <a:r>
              <a:rPr lang="en-US" i="0" dirty="0">
                <a:solidFill>
                  <a:srgbClr val="FFFF00"/>
                </a:solidFill>
                <a:latin typeface="Times New Roman" pitchFamily="18" charset="0"/>
                <a:cs typeface="Times New Roman" pitchFamily="18" charset="0"/>
              </a:rPr>
              <a:t>= is the average </a:t>
            </a:r>
            <a:r>
              <a:rPr lang="en-US" i="0" dirty="0" smtClean="0">
                <a:solidFill>
                  <a:srgbClr val="FFFF00"/>
                </a:solidFill>
                <a:latin typeface="Times New Roman" pitchFamily="18" charset="0"/>
                <a:cs typeface="Times New Roman" pitchFamily="18" charset="0"/>
              </a:rPr>
              <a:t>efficiency </a:t>
            </a:r>
            <a:r>
              <a:rPr lang="en-US" i="0" dirty="0">
                <a:solidFill>
                  <a:srgbClr val="FFFF00"/>
                </a:solidFill>
                <a:latin typeface="Times New Roman" pitchFamily="18" charset="0"/>
                <a:cs typeface="Times New Roman" pitchFamily="18" charset="0"/>
              </a:rPr>
              <a:t>of the heating </a:t>
            </a:r>
            <a:r>
              <a:rPr lang="en-US" i="0" dirty="0" smtClean="0">
                <a:solidFill>
                  <a:srgbClr val="FFFF00"/>
                </a:solidFill>
                <a:latin typeface="Times New Roman" pitchFamily="18" charset="0"/>
                <a:cs typeface="Times New Roman" pitchFamily="18" charset="0"/>
              </a:rPr>
              <a:t>system</a:t>
            </a:r>
            <a:endParaRPr lang="en-US"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مستطيل 1"/>
              <p:cNvSpPr/>
              <p:nvPr/>
            </p:nvSpPr>
            <p:spPr>
              <a:xfrm>
                <a:off x="549166" y="2971800"/>
                <a:ext cx="3456138" cy="1090491"/>
              </a:xfrm>
              <a:prstGeom prst="rect">
                <a:avLst/>
              </a:prstGeom>
              <a:solidFill>
                <a:srgbClr val="FFFFCC"/>
              </a:solidFill>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mtClean="0">
                          <a:solidFill>
                            <a:srgbClr val="FF0000"/>
                          </a:solidFill>
                          <a:latin typeface="Cambria Math"/>
                          <a:ea typeface="Cambria Math"/>
                          <a:cs typeface="Cambria Math"/>
                        </a:rPr>
                        <m:t>𝐻𝐿</m:t>
                      </m:r>
                      <m:r>
                        <a:rPr lang="en-US" smtClean="0">
                          <a:solidFill>
                            <a:srgbClr val="FF0000"/>
                          </a:solidFill>
                          <a:latin typeface="Cambria Math"/>
                          <a:ea typeface="Cambria Math"/>
                          <a:cs typeface="Cambria Math"/>
                        </a:rPr>
                        <m:t>=</m:t>
                      </m:r>
                      <m:r>
                        <a:rPr lang="en-US" smtClean="0">
                          <a:solidFill>
                            <a:srgbClr val="FF0000"/>
                          </a:solidFill>
                          <a:latin typeface="Cambria Math"/>
                          <a:ea typeface="Cambria Math"/>
                          <a:cs typeface="Cambria Math"/>
                        </a:rPr>
                        <m:t>24</m:t>
                      </m:r>
                      <m:r>
                        <a:rPr lang="en-US" smtClean="0">
                          <a:solidFill>
                            <a:srgbClr val="FF0000"/>
                          </a:solidFill>
                          <a:latin typeface="Cambria Math"/>
                          <a:ea typeface="Cambria Math"/>
                          <a:cs typeface="Cambria Math"/>
                        </a:rPr>
                        <m:t>×</m:t>
                      </m:r>
                      <m:f>
                        <m:fPr>
                          <m:ctrlPr>
                            <a:rPr lang="en-US" i="1">
                              <a:solidFill>
                                <a:srgbClr val="FF0000"/>
                              </a:solidFill>
                              <a:latin typeface="Cambria Math"/>
                              <a:ea typeface="Cambria Math"/>
                              <a:cs typeface="Cambria Math"/>
                            </a:rPr>
                          </m:ctrlPr>
                        </m:fPr>
                        <m:num>
                          <m:r>
                            <a:rPr lang="en-US">
                              <a:solidFill>
                                <a:srgbClr val="FF0000"/>
                              </a:solidFill>
                              <a:latin typeface="Cambria Math"/>
                              <a:ea typeface="Cambria Math"/>
                              <a:cs typeface="Cambria Math"/>
                            </a:rPr>
                            <m:t>𝐵𝐿𝐶</m:t>
                          </m:r>
                        </m:num>
                        <m:den>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𝜂</m:t>
                              </m:r>
                            </m:e>
                            <m:sub>
                              <m:r>
                                <a:rPr lang="en-US">
                                  <a:solidFill>
                                    <a:srgbClr val="FF0000"/>
                                  </a:solidFill>
                                  <a:latin typeface="Cambria Math"/>
                                  <a:ea typeface="Cambria Math"/>
                                  <a:cs typeface="Cambria Math"/>
                                </a:rPr>
                                <m:t>𝐻</m:t>
                              </m:r>
                            </m:sub>
                          </m:sSub>
                        </m:den>
                      </m:f>
                      <m:r>
                        <a:rPr lang="en-US">
                          <a:solidFill>
                            <a:srgbClr val="FF0000"/>
                          </a:solidFill>
                          <a:latin typeface="Cambria Math"/>
                          <a:ea typeface="Cambria Math"/>
                          <a:cs typeface="Cambria Math"/>
                        </a:rPr>
                        <m:t>×</m:t>
                      </m:r>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𝐻𝐷𝐷</m:t>
                          </m:r>
                        </m:e>
                        <m:sub>
                          <m:r>
                            <a:rPr lang="en-US">
                              <a:solidFill>
                                <a:srgbClr val="FF0000"/>
                              </a:solidFill>
                              <a:latin typeface="Cambria Math"/>
                              <a:ea typeface="Cambria Math"/>
                              <a:cs typeface="Cambria Math"/>
                            </a:rPr>
                            <m:t>𝑎</m:t>
                          </m:r>
                        </m:sub>
                      </m:sSub>
                    </m:oMath>
                  </m:oMathPara>
                </a14:m>
                <a:endParaRPr lang="en-US" sz="1600" dirty="0">
                  <a:solidFill>
                    <a:srgbClr val="FF0000"/>
                  </a:solidFill>
                  <a:effectLst/>
                  <a:latin typeface="Calibri"/>
                  <a:ea typeface="Calibri"/>
                  <a:cs typeface="Arial"/>
                </a:endParaRPr>
              </a:p>
            </p:txBody>
          </p:sp>
        </mc:Choice>
        <mc:Fallback xmlns="">
          <p:sp>
            <p:nvSpPr>
              <p:cNvPr id="2" name="مستطيل 1"/>
              <p:cNvSpPr>
                <a:spLocks noRot="1" noChangeAspect="1" noMove="1" noResize="1" noEditPoints="1" noAdjustHandles="1" noChangeArrowheads="1" noChangeShapeType="1" noTextEdit="1"/>
              </p:cNvSpPr>
              <p:nvPr/>
            </p:nvSpPr>
            <p:spPr>
              <a:xfrm>
                <a:off x="549166" y="2971800"/>
                <a:ext cx="3456138" cy="1090491"/>
              </a:xfrm>
              <a:prstGeom prst="rect">
                <a:avLst/>
              </a:prstGeom>
              <a:blipFill rotWithShape="1">
                <a:blip r:embed="rId2"/>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181599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696310" y="381000"/>
            <a:ext cx="1818290" cy="400110"/>
          </a:xfrm>
          <a:prstGeom prst="rect">
            <a:avLst/>
          </a:prstGeom>
          <a:solidFill>
            <a:srgbClr val="D98A17"/>
          </a:solidFill>
          <a:ln>
            <a:noFill/>
          </a:ln>
          <a:extLst/>
        </p:spPr>
        <p:txBody>
          <a:bodyPr wrap="square">
            <a:spAutoFit/>
          </a:bodyPr>
          <a:lstStyle/>
          <a:p>
            <a:pPr lvl="0" eaLnBrk="0" fontAlgn="auto" hangingPunct="0">
              <a:spcBef>
                <a:spcPts val="0"/>
              </a:spcBef>
              <a:spcAft>
                <a:spcPts val="0"/>
              </a:spcAft>
            </a:pPr>
            <a:r>
              <a:rPr lang="en-US" sz="2000" i="0" kern="0" dirty="0" smtClean="0">
                <a:solidFill>
                  <a:sysClr val="windowText" lastClr="000000"/>
                </a:solidFill>
              </a:rPr>
              <a:t>Cooling load</a:t>
            </a:r>
            <a:endParaRPr kumimoji="0" lang="ar-IQ" sz="2000" b="0" i="0" u="none" strike="noStrike" kern="0" cap="none" spc="0" normalizeH="0" baseline="0" noProof="0" dirty="0" smtClean="0">
              <a:ln>
                <a:noFill/>
              </a:ln>
              <a:solidFill>
                <a:sysClr val="windowText" lastClr="000000"/>
              </a:solidFill>
              <a:effectLst/>
              <a:uLnTx/>
              <a:uFillTx/>
            </a:endParaRPr>
          </a:p>
        </p:txBody>
      </p:sp>
      <p:sp>
        <p:nvSpPr>
          <p:cNvPr id="7" name="عنصر نائب للمحتوى 2"/>
          <p:cNvSpPr txBox="1">
            <a:spLocks/>
          </p:cNvSpPr>
          <p:nvPr/>
        </p:nvSpPr>
        <p:spPr bwMode="auto">
          <a:xfrm>
            <a:off x="533400" y="967669"/>
            <a:ext cx="822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 Cooling load is the amount of heat energy need to be removed from a building, by the HVAC system, to maintain the expected indoor design temperature. In calculating cooling loads during design phase, heat gain from appliance, solar radiation, and all heat suppliers inside the building are included. This approach is taken to describe the worst case condition (the highest expected amount of heat) need to be maintain by the system. In defining cooling load, component that may affect are </a:t>
            </a:r>
          </a:p>
          <a:p>
            <a:pPr marL="0" indent="0" algn="justLow">
              <a:buNone/>
            </a:pPr>
            <a:r>
              <a:rPr lang="en-US" i="0" dirty="0" smtClean="0">
                <a:solidFill>
                  <a:srgbClr val="FFFF00"/>
                </a:solidFill>
                <a:latin typeface="Times New Roman" pitchFamily="18" charset="0"/>
                <a:cs typeface="Times New Roman" pitchFamily="18" charset="0"/>
              </a:rPr>
              <a:t> • </a:t>
            </a:r>
            <a:r>
              <a:rPr lang="en-US" i="0" dirty="0">
                <a:solidFill>
                  <a:srgbClr val="FFFF00"/>
                </a:solidFill>
                <a:latin typeface="Times New Roman" pitchFamily="18" charset="0"/>
                <a:cs typeface="Times New Roman" pitchFamily="18" charset="0"/>
              </a:rPr>
              <a:t>External: wall, roofs, windows, skylights, doors, partitions, ceilings and floors.   </a:t>
            </a:r>
          </a:p>
          <a:p>
            <a:pPr marL="0" indent="0" algn="justLow">
              <a:buNone/>
            </a:pPr>
            <a:r>
              <a:rPr lang="en-US" i="0" dirty="0">
                <a:solidFill>
                  <a:srgbClr val="FFFF00"/>
                </a:solidFill>
                <a:latin typeface="Times New Roman" pitchFamily="18" charset="0"/>
                <a:cs typeface="Times New Roman" pitchFamily="18" charset="0"/>
              </a:rPr>
              <a:t> • Internal: lights, people, appliances, and equipment. </a:t>
            </a:r>
          </a:p>
          <a:p>
            <a:pPr marL="0" indent="0" algn="justLow">
              <a:buNone/>
            </a:pPr>
            <a:r>
              <a:rPr lang="en-US" i="0" dirty="0" smtClean="0">
                <a:solidFill>
                  <a:srgbClr val="FFFF00"/>
                </a:solidFill>
                <a:latin typeface="Times New Roman" pitchFamily="18" charset="0"/>
                <a:cs typeface="Times New Roman" pitchFamily="18" charset="0"/>
              </a:rPr>
              <a:t> • </a:t>
            </a:r>
            <a:r>
              <a:rPr lang="en-US" i="0" dirty="0">
                <a:solidFill>
                  <a:srgbClr val="FFFF00"/>
                </a:solidFill>
                <a:latin typeface="Times New Roman" pitchFamily="18" charset="0"/>
                <a:cs typeface="Times New Roman" pitchFamily="18" charset="0"/>
              </a:rPr>
              <a:t>Infiltration: air leakage and moisture migration.</a:t>
            </a:r>
          </a:p>
          <a:p>
            <a:pPr marL="0" indent="0" algn="justLow">
              <a:buNone/>
            </a:pPr>
            <a:r>
              <a:rPr lang="en-US" i="0" dirty="0">
                <a:solidFill>
                  <a:srgbClr val="FFFF00"/>
                </a:solidFill>
                <a:latin typeface="Times New Roman" pitchFamily="18" charset="0"/>
                <a:cs typeface="Times New Roman" pitchFamily="18" charset="0"/>
              </a:rPr>
              <a:t> • System: outdoor air, duct leakage and heat gain. reheat, fan and pump energy, and energy recovery</a:t>
            </a:r>
            <a:r>
              <a:rPr lang="en-US" i="0" dirty="0" smtClean="0">
                <a:solidFill>
                  <a:srgbClr val="FFFF00"/>
                </a:solidFill>
                <a:latin typeface="Times New Roman" pitchFamily="18" charset="0"/>
                <a:cs typeface="Times New Roman" pitchFamily="18" charset="0"/>
              </a:rPr>
              <a:t>.</a:t>
            </a:r>
            <a:endParaRPr lang="en-US"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18353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484927" y="457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Based </a:t>
            </a:r>
            <a:r>
              <a:rPr lang="en-US" i="0" dirty="0">
                <a:solidFill>
                  <a:srgbClr val="FFFF00"/>
                </a:solidFill>
                <a:latin typeface="Times New Roman" pitchFamily="18" charset="0"/>
                <a:cs typeface="Times New Roman" pitchFamily="18" charset="0"/>
              </a:rPr>
              <a:t>on this conservative assumption, the </a:t>
            </a:r>
            <a:r>
              <a:rPr lang="en-US" i="0" dirty="0" smtClean="0">
                <a:solidFill>
                  <a:srgbClr val="FFFF00"/>
                </a:solidFill>
                <a:latin typeface="Times New Roman" pitchFamily="18" charset="0"/>
                <a:cs typeface="Times New Roman" pitchFamily="18" charset="0"/>
              </a:rPr>
              <a:t>cooling load </a:t>
            </a:r>
            <a:r>
              <a:rPr lang="en-US" i="0" dirty="0">
                <a:solidFill>
                  <a:srgbClr val="FFFF00"/>
                </a:solidFill>
                <a:latin typeface="Times New Roman" pitchFamily="18" charset="0"/>
                <a:cs typeface="Times New Roman" pitchFamily="18" charset="0"/>
              </a:rPr>
              <a:t>define as</a:t>
            </a:r>
            <a:r>
              <a:rPr lang="en-US" i="0" dirty="0" smtClean="0">
                <a:solidFill>
                  <a:srgbClr val="FFFF00"/>
                </a:solidFill>
                <a:latin typeface="Times New Roman" pitchFamily="18" charset="0"/>
                <a:cs typeface="Times New Roman" pitchFamily="18" charset="0"/>
              </a:rPr>
              <a:t>,</a:t>
            </a:r>
            <a:endParaRPr lang="ar-IQ" i="0" dirty="0">
              <a:solidFill>
                <a:srgbClr val="FFFF00"/>
              </a:solidFill>
              <a:latin typeface="Times New Roman" pitchFamily="18" charset="0"/>
              <a:cs typeface="Times New Roman" pitchFamily="18" charset="0"/>
            </a:endParaRPr>
          </a:p>
        </p:txBody>
      </p:sp>
      <p:sp>
        <p:nvSpPr>
          <p:cNvPr id="7" name="عنصر نائب للمحتوى 2"/>
          <p:cNvSpPr txBox="1">
            <a:spLocks/>
          </p:cNvSpPr>
          <p:nvPr/>
        </p:nvSpPr>
        <p:spPr bwMode="auto">
          <a:xfrm>
            <a:off x="484927" y="2786555"/>
            <a:ext cx="822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CL=cooling </a:t>
            </a:r>
            <a:r>
              <a:rPr lang="en-US" i="0" dirty="0">
                <a:solidFill>
                  <a:srgbClr val="FFFF00"/>
                </a:solidFill>
                <a:latin typeface="Times New Roman" pitchFamily="18" charset="0"/>
                <a:cs typeface="Times New Roman" pitchFamily="18" charset="0"/>
              </a:rPr>
              <a:t>load (</a:t>
            </a:r>
            <a:r>
              <a:rPr lang="en-US" i="0" dirty="0" err="1">
                <a:solidFill>
                  <a:srgbClr val="FFFF00"/>
                </a:solidFill>
                <a:latin typeface="Times New Roman" pitchFamily="18" charset="0"/>
                <a:cs typeface="Times New Roman" pitchFamily="18" charset="0"/>
              </a:rPr>
              <a:t>W.h</a:t>
            </a:r>
            <a:r>
              <a:rPr lang="en-US" i="0" dirty="0">
                <a:solidFill>
                  <a:srgbClr val="FFFF00"/>
                </a:solidFill>
                <a:latin typeface="Times New Roman" pitchFamily="18" charset="0"/>
                <a:cs typeface="Times New Roman" pitchFamily="18" charset="0"/>
              </a:rPr>
              <a:t>)</a:t>
            </a:r>
          </a:p>
          <a:p>
            <a:pPr marL="0" indent="0" algn="justLow">
              <a:buNone/>
            </a:pPr>
            <a:r>
              <a:rPr lang="en-US" i="0" dirty="0">
                <a:solidFill>
                  <a:srgbClr val="FFFF00"/>
                </a:solidFill>
                <a:latin typeface="Times New Roman" pitchFamily="18" charset="0"/>
                <a:cs typeface="Times New Roman" pitchFamily="18" charset="0"/>
              </a:rPr>
              <a:t>BLC=building </a:t>
            </a:r>
            <a:r>
              <a:rPr lang="en-US" i="0" dirty="0" smtClean="0">
                <a:solidFill>
                  <a:srgbClr val="FFFF00"/>
                </a:solidFill>
                <a:latin typeface="Times New Roman" pitchFamily="18" charset="0"/>
                <a:cs typeface="Times New Roman" pitchFamily="18" charset="0"/>
              </a:rPr>
              <a:t>load coefficient </a:t>
            </a:r>
            <a:r>
              <a:rPr lang="en-US" i="0" dirty="0">
                <a:solidFill>
                  <a:srgbClr val="FFFF00"/>
                </a:solidFill>
                <a:latin typeface="Times New Roman" pitchFamily="18" charset="0"/>
                <a:cs typeface="Times New Roman" pitchFamily="18" charset="0"/>
              </a:rPr>
              <a:t>(W/ ̊ C)</a:t>
            </a:r>
          </a:p>
          <a:p>
            <a:pPr marL="0" indent="0" algn="justLow">
              <a:buNone/>
            </a:pPr>
            <a:r>
              <a:rPr lang="en-US" i="0" dirty="0" err="1" smtClean="0">
                <a:solidFill>
                  <a:srgbClr val="FFFF00"/>
                </a:solidFill>
                <a:latin typeface="Times New Roman" pitchFamily="18" charset="0"/>
                <a:cs typeface="Times New Roman" pitchFamily="18" charset="0"/>
              </a:rPr>
              <a:t>CDDa</a:t>
            </a:r>
            <a:r>
              <a:rPr lang="en-US" i="0" dirty="0">
                <a:solidFill>
                  <a:srgbClr val="FFFF00"/>
                </a:solidFill>
                <a:latin typeface="Times New Roman" pitchFamily="18" charset="0"/>
                <a:cs typeface="Times New Roman" pitchFamily="18" charset="0"/>
              </a:rPr>
              <a:t>= annual </a:t>
            </a:r>
            <a:r>
              <a:rPr lang="en-US" i="0" dirty="0" smtClean="0">
                <a:solidFill>
                  <a:srgbClr val="FFFF00"/>
                </a:solidFill>
                <a:latin typeface="Times New Roman" pitchFamily="18" charset="0"/>
                <a:cs typeface="Times New Roman" pitchFamily="18" charset="0"/>
              </a:rPr>
              <a:t>cooling degree </a:t>
            </a:r>
            <a:r>
              <a:rPr lang="en-US" i="0" dirty="0">
                <a:solidFill>
                  <a:srgbClr val="FFFF00"/>
                </a:solidFill>
                <a:latin typeface="Times New Roman" pitchFamily="18" charset="0"/>
                <a:cs typeface="Times New Roman" pitchFamily="18" charset="0"/>
              </a:rPr>
              <a:t>day ( ̊ </a:t>
            </a:r>
            <a:r>
              <a:rPr lang="en-US" i="0" dirty="0" err="1">
                <a:solidFill>
                  <a:srgbClr val="FFFF00"/>
                </a:solidFill>
                <a:latin typeface="Times New Roman" pitchFamily="18" charset="0"/>
                <a:cs typeface="Times New Roman" pitchFamily="18" charset="0"/>
              </a:rPr>
              <a:t>C.day</a:t>
            </a:r>
            <a:r>
              <a:rPr lang="en-US" i="0" dirty="0">
                <a:solidFill>
                  <a:srgbClr val="FFFF00"/>
                </a:solidFill>
                <a:latin typeface="Times New Roman" pitchFamily="18" charset="0"/>
                <a:cs typeface="Times New Roman" pitchFamily="18" charset="0"/>
              </a:rPr>
              <a:t>)</a:t>
            </a:r>
          </a:p>
          <a:p>
            <a:pPr marL="0" indent="0" algn="justLow">
              <a:buNone/>
            </a:pPr>
            <a:r>
              <a:rPr lang="en-US" i="0" dirty="0" err="1" smtClean="0">
                <a:solidFill>
                  <a:srgbClr val="FFFF00"/>
                </a:solidFill>
                <a:latin typeface="Times New Roman" pitchFamily="18" charset="0"/>
                <a:cs typeface="Times New Roman" pitchFamily="18" charset="0"/>
              </a:rPr>
              <a:t>η</a:t>
            </a:r>
            <a:r>
              <a:rPr lang="en-US" sz="2000" i="0" dirty="0" err="1" smtClean="0">
                <a:solidFill>
                  <a:srgbClr val="FFFF00"/>
                </a:solidFill>
                <a:latin typeface="Times New Roman" pitchFamily="18" charset="0"/>
                <a:cs typeface="Times New Roman" pitchFamily="18" charset="0"/>
              </a:rPr>
              <a:t>C</a:t>
            </a:r>
            <a:r>
              <a:rPr lang="en-US" i="0" dirty="0" smtClean="0">
                <a:solidFill>
                  <a:srgbClr val="FFFF00"/>
                </a:solidFill>
                <a:latin typeface="Times New Roman" pitchFamily="18" charset="0"/>
                <a:cs typeface="Times New Roman" pitchFamily="18" charset="0"/>
              </a:rPr>
              <a:t>= </a:t>
            </a:r>
            <a:r>
              <a:rPr lang="en-US" i="0" dirty="0">
                <a:solidFill>
                  <a:srgbClr val="FFFF00"/>
                </a:solidFill>
                <a:latin typeface="Times New Roman" pitchFamily="18" charset="0"/>
                <a:cs typeface="Times New Roman" pitchFamily="18" charset="0"/>
              </a:rPr>
              <a:t>is the average </a:t>
            </a:r>
            <a:r>
              <a:rPr lang="en-US" i="0" dirty="0" smtClean="0">
                <a:solidFill>
                  <a:srgbClr val="FFFF00"/>
                </a:solidFill>
                <a:latin typeface="Times New Roman" pitchFamily="18" charset="0"/>
                <a:cs typeface="Times New Roman" pitchFamily="18" charset="0"/>
              </a:rPr>
              <a:t>efficiency </a:t>
            </a:r>
            <a:r>
              <a:rPr lang="en-US" i="0" dirty="0">
                <a:solidFill>
                  <a:srgbClr val="FFFF00"/>
                </a:solidFill>
                <a:latin typeface="Times New Roman" pitchFamily="18" charset="0"/>
                <a:cs typeface="Times New Roman" pitchFamily="18" charset="0"/>
              </a:rPr>
              <a:t>of the </a:t>
            </a:r>
            <a:r>
              <a:rPr lang="en-US" i="0" dirty="0" smtClean="0">
                <a:solidFill>
                  <a:srgbClr val="FFFF00"/>
                </a:solidFill>
                <a:latin typeface="Times New Roman" pitchFamily="18" charset="0"/>
                <a:cs typeface="Times New Roman" pitchFamily="18" charset="0"/>
              </a:rPr>
              <a:t>cooling system</a:t>
            </a:r>
            <a:endParaRPr lang="en-US"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مستطيل 2"/>
              <p:cNvSpPr/>
              <p:nvPr/>
            </p:nvSpPr>
            <p:spPr>
              <a:xfrm>
                <a:off x="549166" y="1371600"/>
                <a:ext cx="3375989" cy="1090748"/>
              </a:xfrm>
              <a:prstGeom prst="rect">
                <a:avLst/>
              </a:prstGeom>
              <a:solidFill>
                <a:srgbClr val="FFFFCC"/>
              </a:solidFill>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mtClean="0">
                          <a:solidFill>
                            <a:srgbClr val="FF0000"/>
                          </a:solidFill>
                          <a:latin typeface="Cambria Math"/>
                          <a:ea typeface="Cambria Math"/>
                          <a:cs typeface="Arial"/>
                        </a:rPr>
                        <m:t>𝐶</m:t>
                      </m:r>
                      <m:r>
                        <a:rPr lang="en-US">
                          <a:solidFill>
                            <a:srgbClr val="FF0000"/>
                          </a:solidFill>
                          <a:latin typeface="Cambria Math"/>
                          <a:ea typeface="Cambria Math"/>
                          <a:cs typeface="Cambria Math"/>
                        </a:rPr>
                        <m:t>𝐿</m:t>
                      </m:r>
                      <m:r>
                        <a:rPr lang="en-US">
                          <a:solidFill>
                            <a:srgbClr val="FF0000"/>
                          </a:solidFill>
                          <a:latin typeface="Cambria Math"/>
                          <a:ea typeface="Cambria Math"/>
                          <a:cs typeface="Cambria Math"/>
                        </a:rPr>
                        <m:t>=</m:t>
                      </m:r>
                      <m:r>
                        <a:rPr lang="en-US">
                          <a:solidFill>
                            <a:srgbClr val="FF0000"/>
                          </a:solidFill>
                          <a:latin typeface="Cambria Math"/>
                          <a:ea typeface="Cambria Math"/>
                          <a:cs typeface="Cambria Math"/>
                        </a:rPr>
                        <m:t>24</m:t>
                      </m:r>
                      <m:r>
                        <a:rPr lang="en-US">
                          <a:solidFill>
                            <a:srgbClr val="FF0000"/>
                          </a:solidFill>
                          <a:latin typeface="Cambria Math"/>
                          <a:ea typeface="Cambria Math"/>
                          <a:cs typeface="Cambria Math"/>
                        </a:rPr>
                        <m:t>×</m:t>
                      </m:r>
                      <m:f>
                        <m:fPr>
                          <m:ctrlPr>
                            <a:rPr lang="en-US" i="1">
                              <a:solidFill>
                                <a:srgbClr val="FF0000"/>
                              </a:solidFill>
                              <a:latin typeface="Cambria Math"/>
                              <a:ea typeface="Cambria Math"/>
                              <a:cs typeface="Cambria Math"/>
                            </a:rPr>
                          </m:ctrlPr>
                        </m:fPr>
                        <m:num>
                          <m:r>
                            <a:rPr lang="en-US">
                              <a:solidFill>
                                <a:srgbClr val="FF0000"/>
                              </a:solidFill>
                              <a:latin typeface="Cambria Math"/>
                              <a:ea typeface="Cambria Math"/>
                              <a:cs typeface="Cambria Math"/>
                            </a:rPr>
                            <m:t>𝐵𝐿𝐶</m:t>
                          </m:r>
                        </m:num>
                        <m:den>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𝜂</m:t>
                              </m:r>
                            </m:e>
                            <m:sub>
                              <m:r>
                                <a:rPr lang="en-US">
                                  <a:solidFill>
                                    <a:srgbClr val="FF0000"/>
                                  </a:solidFill>
                                  <a:latin typeface="Cambria Math"/>
                                  <a:ea typeface="Cambria Math"/>
                                  <a:cs typeface="Cambria Math"/>
                                </a:rPr>
                                <m:t>𝐶</m:t>
                              </m:r>
                            </m:sub>
                          </m:sSub>
                        </m:den>
                      </m:f>
                      <m:r>
                        <a:rPr lang="en-US">
                          <a:solidFill>
                            <a:srgbClr val="FF0000"/>
                          </a:solidFill>
                          <a:latin typeface="Cambria Math"/>
                          <a:ea typeface="Cambria Math"/>
                          <a:cs typeface="Cambria Math"/>
                        </a:rPr>
                        <m:t>×</m:t>
                      </m:r>
                      <m:sSub>
                        <m:sSubPr>
                          <m:ctrlPr>
                            <a:rPr lang="en-US" i="1">
                              <a:solidFill>
                                <a:srgbClr val="FF0000"/>
                              </a:solidFill>
                              <a:latin typeface="Cambria Math"/>
                              <a:ea typeface="Cambria Math"/>
                              <a:cs typeface="Cambria Math"/>
                            </a:rPr>
                          </m:ctrlPr>
                        </m:sSubPr>
                        <m:e>
                          <m:r>
                            <a:rPr lang="en-US">
                              <a:solidFill>
                                <a:srgbClr val="FF0000"/>
                              </a:solidFill>
                              <a:latin typeface="Cambria Math"/>
                              <a:ea typeface="Cambria Math"/>
                              <a:cs typeface="Cambria Math"/>
                            </a:rPr>
                            <m:t>𝐶𝐷𝐷</m:t>
                          </m:r>
                        </m:e>
                        <m:sub>
                          <m:r>
                            <a:rPr lang="en-US">
                              <a:solidFill>
                                <a:srgbClr val="FF0000"/>
                              </a:solidFill>
                              <a:latin typeface="Cambria Math"/>
                              <a:ea typeface="Cambria Math"/>
                              <a:cs typeface="Cambria Math"/>
                            </a:rPr>
                            <m:t>𝑎</m:t>
                          </m:r>
                        </m:sub>
                      </m:sSub>
                    </m:oMath>
                  </m:oMathPara>
                </a14:m>
                <a:endParaRPr lang="en-US" sz="1600" dirty="0">
                  <a:solidFill>
                    <a:srgbClr val="FF0000"/>
                  </a:solidFill>
                  <a:effectLst/>
                  <a:latin typeface="Calibri"/>
                  <a:ea typeface="Calibri"/>
                  <a:cs typeface="Arial"/>
                </a:endParaRPr>
              </a:p>
            </p:txBody>
          </p:sp>
        </mc:Choice>
        <mc:Fallback xmlns="">
          <p:sp>
            <p:nvSpPr>
              <p:cNvPr id="3" name="مستطيل 2"/>
              <p:cNvSpPr>
                <a:spLocks noRot="1" noChangeAspect="1" noMove="1" noResize="1" noEditPoints="1" noAdjustHandles="1" noChangeArrowheads="1" noChangeShapeType="1" noTextEdit="1"/>
              </p:cNvSpPr>
              <p:nvPr/>
            </p:nvSpPr>
            <p:spPr>
              <a:xfrm>
                <a:off x="549166" y="1371600"/>
                <a:ext cx="3375989" cy="1090748"/>
              </a:xfrm>
              <a:prstGeom prst="rect">
                <a:avLst/>
              </a:prstGeom>
              <a:blipFill rotWithShape="1">
                <a:blip r:embed="rId2"/>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294377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bwMode="auto">
          <a:xfrm>
            <a:off x="484927" y="457200"/>
            <a:ext cx="622067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Calculating Cooling Degree-Days - An Example:</a:t>
            </a:r>
            <a:endParaRPr lang="ar-IQ" i="0" dirty="0">
              <a:solidFill>
                <a:srgbClr val="FFFF00"/>
              </a:solidFill>
              <a:latin typeface="Times New Roman" pitchFamily="18" charset="0"/>
              <a:cs typeface="Times New Roman" pitchFamily="18" charset="0"/>
            </a:endParaRPr>
          </a:p>
        </p:txBody>
      </p:sp>
      <p:sp>
        <p:nvSpPr>
          <p:cNvPr id="5" name="عنصر نائب للمحتوى 2"/>
          <p:cNvSpPr txBox="1">
            <a:spLocks/>
          </p:cNvSpPr>
          <p:nvPr/>
        </p:nvSpPr>
        <p:spPr bwMode="auto">
          <a:xfrm>
            <a:off x="484927" y="1145628"/>
            <a:ext cx="8229600" cy="205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For a hot summer month, if the average daily temperature is above 18°C for five days, you sum the total number of degrees above 18°C for those five days to get the number of degree-days of cooling in that month. Adding the values for each month gives you an annual total.</a:t>
            </a:r>
            <a:endParaRPr lang="ar-IQ" i="0" dirty="0">
              <a:solidFill>
                <a:srgbClr val="FFFF00"/>
              </a:solidFill>
              <a:latin typeface="Times New Roman" pitchFamily="18" charset="0"/>
              <a:cs typeface="Times New Roman" pitchFamily="18" charset="0"/>
            </a:endParaRPr>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075" y="3409292"/>
            <a:ext cx="8337638" cy="184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63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457200" y="677838"/>
            <a:ext cx="8229600" cy="294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In building application, there are two main uses of degree days method. Those are:</a:t>
            </a:r>
          </a:p>
          <a:p>
            <a:pPr algn="justLow"/>
            <a:r>
              <a:rPr lang="en-US" i="0" dirty="0">
                <a:solidFill>
                  <a:srgbClr val="FF9900"/>
                </a:solidFill>
                <a:latin typeface="Times New Roman" pitchFamily="18" charset="0"/>
                <a:cs typeface="Times New Roman" pitchFamily="18" charset="0"/>
              </a:rPr>
              <a:t>  </a:t>
            </a:r>
            <a:r>
              <a:rPr lang="en-US" i="0" dirty="0" smtClean="0">
                <a:solidFill>
                  <a:srgbClr val="FF9900"/>
                </a:solidFill>
                <a:latin typeface="Times New Roman" pitchFamily="18" charset="0"/>
                <a:cs typeface="Times New Roman" pitchFamily="18" charset="0"/>
              </a:rPr>
              <a:t>to </a:t>
            </a:r>
            <a:r>
              <a:rPr lang="en-US" i="0" dirty="0">
                <a:solidFill>
                  <a:srgbClr val="FF9900"/>
                </a:solidFill>
                <a:latin typeface="Times New Roman" pitchFamily="18" charset="0"/>
                <a:cs typeface="Times New Roman" pitchFamily="18" charset="0"/>
              </a:rPr>
              <a:t>estimate energy consumption and carbon dioxide emissions due to space heating and cooling for new build and major refurbishment</a:t>
            </a:r>
          </a:p>
          <a:p>
            <a:pPr algn="justLow"/>
            <a:r>
              <a:rPr lang="en-US" i="0" dirty="0">
                <a:solidFill>
                  <a:srgbClr val="FF9900"/>
                </a:solidFill>
                <a:latin typeface="Times New Roman" pitchFamily="18" charset="0"/>
                <a:cs typeface="Times New Roman" pitchFamily="18" charset="0"/>
              </a:rPr>
              <a:t>  for ongoing energy monitoring and analysis of existing buildings based on historical data </a:t>
            </a:r>
            <a:r>
              <a:rPr lang="en-US" i="0" dirty="0" smtClean="0">
                <a:solidFill>
                  <a:srgbClr val="FF9900"/>
                </a:solidFill>
                <a:latin typeface="Times New Roman" pitchFamily="18" charset="0"/>
                <a:cs typeface="Times New Roman" pitchFamily="18" charset="0"/>
              </a:rPr>
              <a:t>.</a:t>
            </a:r>
            <a:endParaRPr lang="ar-IQ" i="0" dirty="0">
              <a:solidFill>
                <a:srgbClr val="FF9900"/>
              </a:solidFill>
            </a:endParaRPr>
          </a:p>
        </p:txBody>
      </p:sp>
    </p:spTree>
    <p:extLst>
      <p:ext uri="{BB962C8B-B14F-4D97-AF65-F5344CB8AC3E}">
        <p14:creationId xmlns:p14="http://schemas.microsoft.com/office/powerpoint/2010/main" val="256461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bwMode="auto">
          <a:xfrm>
            <a:off x="484926" y="381000"/>
            <a:ext cx="180107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Example 1:</a:t>
            </a:r>
            <a:endParaRPr lang="ar-IQ" i="0" dirty="0">
              <a:solidFill>
                <a:srgbClr val="FFFF00"/>
              </a:solidFill>
              <a:latin typeface="Times New Roman" pitchFamily="18" charset="0"/>
              <a:cs typeface="Times New Roman" pitchFamily="18" charset="0"/>
            </a:endParaRPr>
          </a:p>
        </p:txBody>
      </p:sp>
      <p:sp>
        <p:nvSpPr>
          <p:cNvPr id="5" name="عنصر نائب للمحتوى 2"/>
          <p:cNvSpPr txBox="1">
            <a:spLocks/>
          </p:cNvSpPr>
          <p:nvPr/>
        </p:nvSpPr>
        <p:spPr bwMode="auto">
          <a:xfrm>
            <a:off x="484927" y="909144"/>
            <a:ext cx="8229600" cy="556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chemeClr val="tx1"/>
                </a:solidFill>
                <a:latin typeface="Times New Roman" pitchFamily="18" charset="0"/>
                <a:cs typeface="Times New Roman" pitchFamily="18" charset="0"/>
              </a:rPr>
              <a:t>Find the heating and cooling load for the building located in Baghdad that has the following specifications:</a:t>
            </a:r>
          </a:p>
          <a:p>
            <a:pPr marL="0" indent="0" algn="justLow">
              <a:buNone/>
            </a:pPr>
            <a:r>
              <a:rPr lang="en-US" i="0" dirty="0" smtClean="0">
                <a:solidFill>
                  <a:schemeClr val="tx1"/>
                </a:solidFill>
                <a:latin typeface="Times New Roman" pitchFamily="18" charset="0"/>
                <a:cs typeface="Times New Roman" pitchFamily="18" charset="0"/>
              </a:rPr>
              <a:t>(a) Inside design temperature </a:t>
            </a:r>
          </a:p>
          <a:p>
            <a:pPr marL="0" indent="0" algn="justLow">
              <a:buNone/>
            </a:pPr>
            <a:r>
              <a:rPr lang="en-US" i="0" dirty="0" smtClean="0">
                <a:solidFill>
                  <a:schemeClr val="tx1"/>
                </a:solidFill>
                <a:latin typeface="Times New Roman" pitchFamily="18" charset="0"/>
                <a:cs typeface="Times New Roman" pitchFamily="18" charset="0"/>
              </a:rPr>
              <a:t>Ti=25 ̊ C for Summer</a:t>
            </a:r>
          </a:p>
          <a:p>
            <a:pPr marL="0" lvl="0" indent="0" algn="justLow" eaLnBrk="1" hangingPunct="1">
              <a:spcBef>
                <a:spcPct val="0"/>
              </a:spcBef>
              <a:buClrTx/>
              <a:buNone/>
            </a:pPr>
            <a:r>
              <a:rPr lang="en-US" i="0" dirty="0">
                <a:solidFill>
                  <a:prstClr val="white"/>
                </a:solidFill>
                <a:latin typeface="Times New Roman" pitchFamily="18" charset="0"/>
                <a:cs typeface="Times New Roman" pitchFamily="18" charset="0"/>
              </a:rPr>
              <a:t>Ti</a:t>
            </a:r>
            <a:r>
              <a:rPr lang="en-US" i="0" dirty="0" smtClean="0">
                <a:solidFill>
                  <a:prstClr val="white"/>
                </a:solidFill>
                <a:latin typeface="Times New Roman" pitchFamily="18" charset="0"/>
                <a:cs typeface="Times New Roman" pitchFamily="18" charset="0"/>
              </a:rPr>
              <a:t>=22 </a:t>
            </a:r>
            <a:r>
              <a:rPr lang="en-US" i="0" dirty="0">
                <a:solidFill>
                  <a:prstClr val="white"/>
                </a:solidFill>
                <a:latin typeface="Times New Roman" pitchFamily="18" charset="0"/>
                <a:cs typeface="Times New Roman" pitchFamily="18" charset="0"/>
              </a:rPr>
              <a:t>̊ C for </a:t>
            </a:r>
            <a:r>
              <a:rPr lang="en-US" i="0" dirty="0" smtClean="0">
                <a:solidFill>
                  <a:prstClr val="white"/>
                </a:solidFill>
                <a:latin typeface="Times New Roman" pitchFamily="18" charset="0"/>
                <a:cs typeface="Times New Roman" pitchFamily="18" charset="0"/>
              </a:rPr>
              <a:t>Winter</a:t>
            </a:r>
            <a:endParaRPr lang="en-US" i="0" dirty="0">
              <a:solidFill>
                <a:prstClr val="white"/>
              </a:solidFill>
              <a:latin typeface="Times New Roman" pitchFamily="18" charset="0"/>
              <a:cs typeface="Times New Roman" pitchFamily="18" charset="0"/>
            </a:endParaRPr>
          </a:p>
          <a:p>
            <a:pPr marL="0" lvl="0" indent="0" algn="justLow" eaLnBrk="1" hangingPunct="1">
              <a:spcBef>
                <a:spcPct val="0"/>
              </a:spcBef>
              <a:buClrTx/>
              <a:buNone/>
            </a:pPr>
            <a:r>
              <a:rPr lang="en-US" i="0" dirty="0" smtClean="0">
                <a:solidFill>
                  <a:prstClr val="white"/>
                </a:solidFill>
                <a:latin typeface="Times New Roman" pitchFamily="18" charset="0"/>
                <a:cs typeface="Times New Roman" pitchFamily="18" charset="0"/>
              </a:rPr>
              <a:t>(b) </a:t>
            </a:r>
            <a:r>
              <a:rPr lang="en-US" i="0" dirty="0" err="1" smtClean="0">
                <a:solidFill>
                  <a:prstClr val="white"/>
                </a:solidFill>
                <a:latin typeface="Times New Roman" pitchFamily="18" charset="0"/>
                <a:cs typeface="Times New Roman" pitchFamily="18" charset="0"/>
              </a:rPr>
              <a:t>Qfree</a:t>
            </a:r>
            <a:r>
              <a:rPr lang="en-US" i="0" dirty="0" smtClean="0">
                <a:solidFill>
                  <a:prstClr val="white"/>
                </a:solidFill>
                <a:latin typeface="Times New Roman" pitchFamily="18" charset="0"/>
                <a:cs typeface="Times New Roman" pitchFamily="18" charset="0"/>
              </a:rPr>
              <a:t>=2400 </a:t>
            </a:r>
            <a:r>
              <a:rPr lang="en-US" i="0" dirty="0">
                <a:solidFill>
                  <a:prstClr val="white"/>
                </a:solidFill>
                <a:latin typeface="Times New Roman" pitchFamily="18" charset="0"/>
                <a:cs typeface="Times New Roman" pitchFamily="18" charset="0"/>
              </a:rPr>
              <a:t>W for </a:t>
            </a:r>
            <a:r>
              <a:rPr lang="en-US" i="0" dirty="0" smtClean="0">
                <a:solidFill>
                  <a:prstClr val="white"/>
                </a:solidFill>
                <a:latin typeface="Times New Roman" pitchFamily="18" charset="0"/>
                <a:cs typeface="Times New Roman" pitchFamily="18" charset="0"/>
              </a:rPr>
              <a:t>Summer</a:t>
            </a:r>
          </a:p>
          <a:p>
            <a:pPr marL="0" indent="0" algn="justLow">
              <a:buNone/>
            </a:pPr>
            <a:r>
              <a:rPr lang="en-US" i="0" dirty="0" err="1" smtClean="0">
                <a:solidFill>
                  <a:prstClr val="white"/>
                </a:solidFill>
                <a:latin typeface="Times New Roman" pitchFamily="18" charset="0"/>
                <a:cs typeface="Times New Roman" pitchFamily="18" charset="0"/>
              </a:rPr>
              <a:t>Qfree</a:t>
            </a:r>
            <a:r>
              <a:rPr lang="en-US" i="0" dirty="0" smtClean="0">
                <a:solidFill>
                  <a:prstClr val="white"/>
                </a:solidFill>
                <a:latin typeface="Times New Roman" pitchFamily="18" charset="0"/>
                <a:cs typeface="Times New Roman" pitchFamily="18" charset="0"/>
              </a:rPr>
              <a:t>=2100 </a:t>
            </a:r>
            <a:r>
              <a:rPr lang="en-US" i="0" dirty="0">
                <a:solidFill>
                  <a:prstClr val="white"/>
                </a:solidFill>
                <a:latin typeface="Times New Roman" pitchFamily="18" charset="0"/>
                <a:cs typeface="Times New Roman" pitchFamily="18" charset="0"/>
              </a:rPr>
              <a:t>W for </a:t>
            </a:r>
            <a:r>
              <a:rPr lang="en-US" i="0" dirty="0" smtClean="0">
                <a:solidFill>
                  <a:prstClr val="white"/>
                </a:solidFill>
                <a:latin typeface="Times New Roman" pitchFamily="18" charset="0"/>
                <a:cs typeface="Times New Roman" pitchFamily="18" charset="0"/>
              </a:rPr>
              <a:t>Winter</a:t>
            </a:r>
          </a:p>
          <a:p>
            <a:pPr marL="0" indent="0" algn="justLow">
              <a:buNone/>
            </a:pPr>
            <a:r>
              <a:rPr lang="en-US" i="0" dirty="0" smtClean="0">
                <a:solidFill>
                  <a:prstClr val="white"/>
                </a:solidFill>
                <a:latin typeface="Times New Roman" pitchFamily="18" charset="0"/>
                <a:cs typeface="Times New Roman" pitchFamily="18" charset="0"/>
              </a:rPr>
              <a:t>(c) Building load coefficient is constant=600 W/ ̊ C</a:t>
            </a:r>
          </a:p>
          <a:p>
            <a:pPr marL="0" indent="0" algn="justLow">
              <a:buNone/>
            </a:pPr>
            <a:r>
              <a:rPr lang="en-US" i="0" dirty="0" smtClean="0">
                <a:solidFill>
                  <a:prstClr val="white"/>
                </a:solidFill>
                <a:latin typeface="Times New Roman" pitchFamily="18" charset="0"/>
                <a:cs typeface="Times New Roman" pitchFamily="18" charset="0"/>
              </a:rPr>
              <a:t>(d) </a:t>
            </a:r>
            <a:r>
              <a:rPr lang="en-US" i="0" dirty="0" err="1" smtClean="0">
                <a:solidFill>
                  <a:prstClr val="white"/>
                </a:solidFill>
                <a:latin typeface="Times New Roman" pitchFamily="18" charset="0"/>
                <a:cs typeface="Times New Roman" pitchFamily="18" charset="0"/>
              </a:rPr>
              <a:t>Tmax</a:t>
            </a:r>
            <a:r>
              <a:rPr lang="en-US" i="0" dirty="0" smtClean="0">
                <a:solidFill>
                  <a:prstClr val="white"/>
                </a:solidFill>
                <a:latin typeface="Times New Roman" pitchFamily="18" charset="0"/>
                <a:cs typeface="Times New Roman" pitchFamily="18" charset="0"/>
              </a:rPr>
              <a:t>= 34.3 ̊ C </a:t>
            </a:r>
          </a:p>
          <a:p>
            <a:pPr marL="0" indent="0" algn="justLow">
              <a:buNone/>
            </a:pPr>
            <a:r>
              <a:rPr lang="en-US" i="0" dirty="0" smtClean="0">
                <a:solidFill>
                  <a:prstClr val="white"/>
                </a:solidFill>
                <a:latin typeface="Times New Roman" pitchFamily="18" charset="0"/>
                <a:cs typeface="Times New Roman" pitchFamily="18" charset="0"/>
              </a:rPr>
              <a:t>(e) </a:t>
            </a:r>
            <a:r>
              <a:rPr lang="en-US" i="0" dirty="0" err="1" smtClean="0">
                <a:solidFill>
                  <a:prstClr val="white"/>
                </a:solidFill>
                <a:latin typeface="Times New Roman" pitchFamily="18" charset="0"/>
                <a:cs typeface="Times New Roman" pitchFamily="18" charset="0"/>
              </a:rPr>
              <a:t>Tmin</a:t>
            </a:r>
            <a:r>
              <a:rPr lang="en-US" i="0" dirty="0" smtClean="0">
                <a:solidFill>
                  <a:prstClr val="white"/>
                </a:solidFill>
                <a:latin typeface="Times New Roman" pitchFamily="18" charset="0"/>
                <a:cs typeface="Times New Roman" pitchFamily="18" charset="0"/>
              </a:rPr>
              <a:t>=10 ̊ C</a:t>
            </a:r>
          </a:p>
          <a:p>
            <a:pPr marL="0" indent="0" algn="justLow">
              <a:buNone/>
            </a:pPr>
            <a:r>
              <a:rPr lang="en-US" i="0" dirty="0" smtClean="0">
                <a:solidFill>
                  <a:prstClr val="white"/>
                </a:solidFill>
                <a:latin typeface="Times New Roman" pitchFamily="18" charset="0"/>
                <a:cs typeface="Times New Roman" pitchFamily="18" charset="0"/>
              </a:rPr>
              <a:t>Assuming that the heating system efficiency of 80% and cooling system efficiency of 75%.</a:t>
            </a:r>
            <a:endParaRPr lang="ar-IQ" i="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9300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مستطيل 3"/>
              <p:cNvSpPr/>
              <p:nvPr/>
            </p:nvSpPr>
            <p:spPr>
              <a:xfrm>
                <a:off x="411353" y="990600"/>
                <a:ext cx="2484247" cy="895694"/>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rPr>
                          </m:ctrlPr>
                        </m:sSubPr>
                        <m:e>
                          <m:r>
                            <a:rPr lang="en-US" sz="2000" b="0" i="1" smtClean="0">
                              <a:solidFill>
                                <a:srgbClr val="FF0000"/>
                              </a:solidFill>
                              <a:latin typeface="Cambria Math"/>
                              <a:ea typeface="Cambria Math"/>
                            </a:rPr>
                            <m:t>𝑇</m:t>
                          </m:r>
                        </m:e>
                        <m:sub>
                          <m:r>
                            <a:rPr lang="en-US" sz="2000" b="0" i="1" smtClean="0">
                              <a:solidFill>
                                <a:srgbClr val="FF0000"/>
                              </a:solidFill>
                              <a:latin typeface="Cambria Math"/>
                              <a:ea typeface="Cambria Math"/>
                            </a:rPr>
                            <m:t>𝑏</m:t>
                          </m:r>
                        </m:sub>
                      </m:sSub>
                      <m:r>
                        <a:rPr lang="en-US" sz="2000" b="0" i="1" smtClean="0">
                          <a:solidFill>
                            <a:srgbClr val="FF0000"/>
                          </a:solidFill>
                          <a:latin typeface="Cambria Math"/>
                          <a:ea typeface="Cambria Math"/>
                          <a:cs typeface="Cambria Math"/>
                        </a:rPr>
                        <m:t>=</m:t>
                      </m:r>
                      <m:sSub>
                        <m:sSubPr>
                          <m:ctrlPr>
                            <a:rPr lang="en-US" sz="2000" b="0" i="1" smtClean="0">
                              <a:solidFill>
                                <a:srgbClr val="FF0000"/>
                              </a:solidFill>
                              <a:latin typeface="Cambria Math"/>
                              <a:ea typeface="Cambria Math"/>
                            </a:rPr>
                          </m:ctrlPr>
                        </m:sSubPr>
                        <m:e>
                          <m:r>
                            <a:rPr lang="en-US" sz="2000" b="0" i="1" smtClean="0">
                              <a:solidFill>
                                <a:srgbClr val="FF0000"/>
                              </a:solidFill>
                              <a:latin typeface="Cambria Math"/>
                              <a:ea typeface="Cambria Math"/>
                            </a:rPr>
                            <m:t>𝑇</m:t>
                          </m:r>
                        </m:e>
                        <m:sub>
                          <m:r>
                            <a:rPr lang="en-US" sz="2000" b="0" i="1" smtClean="0">
                              <a:solidFill>
                                <a:srgbClr val="FF0000"/>
                              </a:solidFill>
                              <a:latin typeface="Cambria Math"/>
                              <a:ea typeface="Cambria Math"/>
                            </a:rPr>
                            <m:t>𝑖</m:t>
                          </m:r>
                        </m:sub>
                      </m:sSub>
                      <m:r>
                        <a:rPr lang="en-US" sz="2000" b="0" i="1" smtClean="0">
                          <a:solidFill>
                            <a:srgbClr val="FF0000"/>
                          </a:solidFill>
                          <a:latin typeface="Cambria Math"/>
                          <a:ea typeface="Cambria Math"/>
                        </a:rPr>
                        <m:t>−</m:t>
                      </m:r>
                      <m:f>
                        <m:fPr>
                          <m:ctrlPr>
                            <a:rPr lang="en-US" sz="2000" b="0" i="1" smtClean="0">
                              <a:solidFill>
                                <a:srgbClr val="FF0000"/>
                              </a:solidFill>
                              <a:latin typeface="Cambria Math"/>
                              <a:ea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𝑄</m:t>
                              </m:r>
                            </m:e>
                            <m:sub>
                              <m:r>
                                <a:rPr lang="en-US" sz="2000">
                                  <a:solidFill>
                                    <a:srgbClr val="FF0000"/>
                                  </a:solidFill>
                                  <a:latin typeface="Cambria Math"/>
                                  <a:ea typeface="Cambria Math"/>
                                  <a:cs typeface="Cambria Math"/>
                                </a:rPr>
                                <m:t>𝑓𝑟𝑒𝑒</m:t>
                              </m:r>
                            </m:sub>
                          </m:sSub>
                        </m:num>
                        <m:den>
                          <m:r>
                            <a:rPr lang="en-US" sz="2000" b="0" i="1" smtClean="0">
                              <a:solidFill>
                                <a:srgbClr val="FF0000"/>
                              </a:solidFill>
                              <a:latin typeface="Cambria Math"/>
                              <a:ea typeface="Cambria Math"/>
                            </a:rPr>
                            <m:t>𝐵𝐿𝐶</m:t>
                          </m:r>
                        </m:den>
                      </m:f>
                    </m:oMath>
                  </m:oMathPara>
                </a14:m>
                <a:endParaRPr lang="en-US" sz="1400" dirty="0">
                  <a:solidFill>
                    <a:srgbClr val="FF0000"/>
                  </a:solidFill>
                  <a:effectLst/>
                  <a:latin typeface="Calibri"/>
                  <a:ea typeface="Calibri"/>
                  <a:cs typeface="Arial"/>
                </a:endParaRPr>
              </a:p>
            </p:txBody>
          </p:sp>
        </mc:Choice>
        <mc:Fallback xmlns="">
          <p:sp>
            <p:nvSpPr>
              <p:cNvPr id="4" name="مستطيل 3"/>
              <p:cNvSpPr>
                <a:spLocks noRot="1" noChangeAspect="1" noMove="1" noResize="1" noEditPoints="1" noAdjustHandles="1" noChangeArrowheads="1" noChangeShapeType="1" noTextEdit="1"/>
              </p:cNvSpPr>
              <p:nvPr/>
            </p:nvSpPr>
            <p:spPr>
              <a:xfrm>
                <a:off x="411353" y="990600"/>
                <a:ext cx="2484247" cy="895694"/>
              </a:xfrm>
              <a:prstGeom prst="rect">
                <a:avLst/>
              </a:prstGeom>
              <a:blipFill rotWithShape="1">
                <a:blip r:embed="rId2"/>
                <a:stretch>
                  <a:fillRect/>
                </a:stretch>
              </a:blipFill>
            </p:spPr>
            <p:txBody>
              <a:bodyPr/>
              <a:lstStyle/>
              <a:p>
                <a:r>
                  <a:rPr lang="ar-IQ">
                    <a:noFill/>
                  </a:rPr>
                  <a:t> </a:t>
                </a:r>
              </a:p>
            </p:txBody>
          </p:sp>
        </mc:Fallback>
      </mc:AlternateContent>
      <p:sp>
        <p:nvSpPr>
          <p:cNvPr id="6" name="عنصر نائب للمحتوى 2"/>
          <p:cNvSpPr txBox="1">
            <a:spLocks/>
          </p:cNvSpPr>
          <p:nvPr/>
        </p:nvSpPr>
        <p:spPr bwMode="auto">
          <a:xfrm>
            <a:off x="484926" y="381000"/>
            <a:ext cx="142007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Solution:</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مستطيل 6"/>
              <p:cNvSpPr/>
              <p:nvPr/>
            </p:nvSpPr>
            <p:spPr>
              <a:xfrm>
                <a:off x="416608" y="2186152"/>
                <a:ext cx="4770247" cy="885563"/>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𝑐</m:t>
                          </m:r>
                        </m:sub>
                      </m:sSub>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25</m:t>
                      </m:r>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2400</m:t>
                          </m:r>
                        </m:num>
                        <m:den>
                          <m:r>
                            <a:rPr lang="en-US" sz="2000">
                              <a:solidFill>
                                <a:srgbClr val="FF0000"/>
                              </a:solidFill>
                              <a:latin typeface="Cambria Math"/>
                              <a:ea typeface="Cambria Math"/>
                              <a:cs typeface="Cambria Math"/>
                            </a:rPr>
                            <m:t>600</m:t>
                          </m:r>
                        </m:den>
                      </m:f>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21</m:t>
                      </m:r>
                      <m:r>
                        <a:rPr lang="en-US" sz="200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𝑓𝑜𝑟</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𝑆𝑢𝑚𝑚𝑒𝑟</m:t>
                      </m:r>
                    </m:oMath>
                  </m:oMathPara>
                </a14:m>
                <a:endParaRPr lang="en-US" sz="1400" dirty="0">
                  <a:solidFill>
                    <a:srgbClr val="FF0000"/>
                  </a:solidFill>
                  <a:effectLst/>
                  <a:latin typeface="Calibri"/>
                  <a:ea typeface="Calibri"/>
                  <a:cs typeface="Arial"/>
                </a:endParaRPr>
              </a:p>
            </p:txBody>
          </p:sp>
        </mc:Choice>
        <mc:Fallback xmlns="">
          <p:sp>
            <p:nvSpPr>
              <p:cNvPr id="7" name="مستطيل 6"/>
              <p:cNvSpPr>
                <a:spLocks noRot="1" noChangeAspect="1" noMove="1" noResize="1" noEditPoints="1" noAdjustHandles="1" noChangeArrowheads="1" noChangeShapeType="1" noTextEdit="1"/>
              </p:cNvSpPr>
              <p:nvPr/>
            </p:nvSpPr>
            <p:spPr>
              <a:xfrm>
                <a:off x="416608" y="2186152"/>
                <a:ext cx="4770247" cy="885563"/>
              </a:xfrm>
              <a:prstGeom prst="rect">
                <a:avLst/>
              </a:prstGeom>
              <a:blipFill rotWithShape="1">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8" name="مستطيل 7"/>
              <p:cNvSpPr/>
              <p:nvPr/>
            </p:nvSpPr>
            <p:spPr>
              <a:xfrm>
                <a:off x="411353" y="3276600"/>
                <a:ext cx="4770247" cy="885563"/>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h</m:t>
                          </m:r>
                        </m:sub>
                      </m:sSub>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22</m:t>
                      </m:r>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2100</m:t>
                          </m:r>
                        </m:num>
                        <m:den>
                          <m:r>
                            <a:rPr lang="en-US" sz="2000">
                              <a:solidFill>
                                <a:srgbClr val="FF0000"/>
                              </a:solidFill>
                              <a:latin typeface="Cambria Math"/>
                              <a:ea typeface="Cambria Math"/>
                              <a:cs typeface="Cambria Math"/>
                            </a:rPr>
                            <m:t>600</m:t>
                          </m:r>
                        </m:den>
                      </m:f>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18</m:t>
                      </m:r>
                      <m:r>
                        <a:rPr lang="en-US" sz="2000">
                          <a:solidFill>
                            <a:srgbClr val="FF0000"/>
                          </a:solidFill>
                          <a:latin typeface="Cambria Math"/>
                          <a:ea typeface="Calibri"/>
                          <a:cs typeface="Arial"/>
                        </a:rPr>
                        <m:t>. </m:t>
                      </m:r>
                      <m:r>
                        <a:rPr lang="en-US" sz="2000">
                          <a:solidFill>
                            <a:srgbClr val="FF0000"/>
                          </a:solidFill>
                          <a:latin typeface="Cambria Math"/>
                          <a:ea typeface="Times New Roman"/>
                          <a:cs typeface="Arial"/>
                        </a:rPr>
                        <m:t>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𝑓𝑜𝑟</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𝑊𝑖𝑛𝑡𝑒𝑟</m:t>
                      </m:r>
                    </m:oMath>
                  </m:oMathPara>
                </a14:m>
                <a:endParaRPr lang="en-US" sz="1400" dirty="0">
                  <a:solidFill>
                    <a:srgbClr val="FF0000"/>
                  </a:solidFill>
                  <a:effectLst/>
                  <a:latin typeface="Calibri"/>
                  <a:ea typeface="Calibri"/>
                  <a:cs typeface="Arial"/>
                </a:endParaRPr>
              </a:p>
            </p:txBody>
          </p:sp>
        </mc:Choice>
        <mc:Fallback xmlns="">
          <p:sp>
            <p:nvSpPr>
              <p:cNvPr id="8" name="مستطيل 7"/>
              <p:cNvSpPr>
                <a:spLocks noRot="1" noChangeAspect="1" noMove="1" noResize="1" noEditPoints="1" noAdjustHandles="1" noChangeArrowheads="1" noChangeShapeType="1" noTextEdit="1"/>
              </p:cNvSpPr>
              <p:nvPr/>
            </p:nvSpPr>
            <p:spPr>
              <a:xfrm>
                <a:off x="411353" y="3276600"/>
                <a:ext cx="4770247" cy="885563"/>
              </a:xfrm>
              <a:prstGeom prst="rect">
                <a:avLst/>
              </a:prstGeom>
              <a:blipFill rotWithShape="1">
                <a:blip r:embed="rId4"/>
                <a:stretch>
                  <a:fillRect/>
                </a:stretch>
              </a:blipFill>
            </p:spPr>
            <p:txBody>
              <a:bodyPr/>
              <a:lstStyle/>
              <a:p>
                <a:r>
                  <a:rPr lang="ar-IQ">
                    <a:noFill/>
                  </a:rPr>
                  <a:t> </a:t>
                </a:r>
              </a:p>
            </p:txBody>
          </p:sp>
        </mc:Fallback>
      </mc:AlternateContent>
      <p:sp>
        <p:nvSpPr>
          <p:cNvPr id="9" name="عنصر نائب للمحتوى 2"/>
          <p:cNvSpPr txBox="1">
            <a:spLocks/>
          </p:cNvSpPr>
          <p:nvPr/>
        </p:nvSpPr>
        <p:spPr bwMode="auto">
          <a:xfrm>
            <a:off x="416608" y="4363107"/>
            <a:ext cx="19112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For heating:</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0" name="مستطيل 9"/>
              <p:cNvSpPr/>
              <p:nvPr/>
            </p:nvSpPr>
            <p:spPr>
              <a:xfrm>
                <a:off x="469160" y="5029200"/>
                <a:ext cx="6827648" cy="883190"/>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𝑎𝑣</m:t>
                          </m:r>
                        </m:sub>
                      </m:sSub>
                      <m:r>
                        <a:rPr lang="en-US" sz="2000">
                          <a:solidFill>
                            <a:srgbClr val="FF0000"/>
                          </a:solidFill>
                          <a:latin typeface="Cambria Math"/>
                          <a:ea typeface="Cambria Math"/>
                          <a:cs typeface="Cambria Math"/>
                        </a:rPr>
                        <m:t>=</m:t>
                      </m:r>
                      <m:f>
                        <m:fPr>
                          <m:ctrlPr>
                            <a:rPr lang="en-US" sz="2000" i="1" smtClean="0">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𝑚𝑎𝑥</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libri"/>
                              <a:cs typeface="Arial"/>
                            </a:rPr>
                          </m:ctrlPr>
                        </m:fPr>
                        <m:num>
                          <m:r>
                            <a:rPr lang="en-US" sz="2000">
                              <a:solidFill>
                                <a:srgbClr val="FF0000"/>
                              </a:solidFill>
                              <a:latin typeface="Cambria Math"/>
                              <a:ea typeface="Calibri"/>
                              <a:cs typeface="Arial"/>
                            </a:rPr>
                            <m:t>34</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4</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10</m:t>
                          </m:r>
                        </m:num>
                        <m:den>
                          <m:r>
                            <a:rPr lang="en-US" sz="2000">
                              <a:solidFill>
                                <a:srgbClr val="FF0000"/>
                              </a:solidFill>
                              <a:latin typeface="Cambria Math"/>
                              <a:ea typeface="Calibri"/>
                              <a:cs typeface="Arial"/>
                            </a:rPr>
                            <m:t>2</m:t>
                          </m:r>
                        </m:den>
                      </m:f>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22</m:t>
                      </m:r>
                      <m:r>
                        <a:rPr lang="en-US" sz="2000">
                          <a:solidFill>
                            <a:srgbClr val="FF0000"/>
                          </a:solidFill>
                          <a:latin typeface="Cambria Math"/>
                          <a:ea typeface="Calibri"/>
                          <a:cs typeface="Arial"/>
                        </a:rPr>
                        <m:t>. </m:t>
                      </m:r>
                      <m:r>
                        <a:rPr lang="en-US" sz="2000">
                          <a:solidFill>
                            <a:srgbClr val="FF0000"/>
                          </a:solidFill>
                          <a:latin typeface="Cambria Math"/>
                          <a:ea typeface="Times New Roman"/>
                          <a:cs typeface="Arial"/>
                        </a:rPr>
                        <m:t>15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&gt;</m:t>
                      </m:r>
                      <m:sSub>
                        <m:sSubPr>
                          <m:ctrlPr>
                            <a:rPr lang="en-US" sz="2000" i="1">
                              <a:solidFill>
                                <a:srgbClr val="FF0000"/>
                              </a:solidFill>
                              <a:latin typeface="Cambria Math"/>
                              <a:ea typeface="Calibri"/>
                              <a:cs typeface="Arial"/>
                            </a:rPr>
                          </m:ctrlPr>
                        </m:sSubPr>
                        <m:e>
                          <m:r>
                            <a:rPr lang="en-US" sz="2000">
                              <a:solidFill>
                                <a:srgbClr val="FF0000"/>
                              </a:solidFill>
                              <a:latin typeface="Cambria Math"/>
                              <a:ea typeface="Calibri"/>
                              <a:cs typeface="Arial"/>
                            </a:rPr>
                            <m:t>𝑇</m:t>
                          </m:r>
                        </m:e>
                        <m:sub>
                          <m:r>
                            <a:rPr lang="en-US" sz="2000">
                              <a:solidFill>
                                <a:srgbClr val="FF0000"/>
                              </a:solidFill>
                              <a:latin typeface="Cambria Math"/>
                              <a:ea typeface="Calibri"/>
                              <a:cs typeface="Arial"/>
                            </a:rPr>
                            <m:t>𝑏</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sub>
                      </m:sSub>
                      <m:d>
                        <m:dPr>
                          <m:ctrlPr>
                            <a:rPr lang="en-US" sz="2000" i="1">
                              <a:solidFill>
                                <a:srgbClr val="FF0000"/>
                              </a:solidFill>
                              <a:latin typeface="Cambria Math"/>
                              <a:ea typeface="Calibri"/>
                              <a:cs typeface="Arial"/>
                            </a:rPr>
                          </m:ctrlPr>
                        </m:dPr>
                        <m:e>
                          <m:r>
                            <a:rPr lang="en-US" sz="2000">
                              <a:solidFill>
                                <a:srgbClr val="FF0000"/>
                              </a:solidFill>
                              <a:latin typeface="Cambria Math"/>
                              <a:ea typeface="Calibri"/>
                              <a:cs typeface="Arial"/>
                            </a:rPr>
                            <m:t>18</m:t>
                          </m:r>
                          <m:r>
                            <a:rPr lang="en-US" sz="2000">
                              <a:solidFill>
                                <a:srgbClr val="FF0000"/>
                              </a:solidFill>
                              <a:latin typeface="Cambria Math"/>
                              <a:ea typeface="Calibri"/>
                              <a:cs typeface="Arial"/>
                            </a:rPr>
                            <m:t>. </m:t>
                          </m:r>
                          <m:r>
                            <a:rPr lang="en-US" sz="2000">
                              <a:solidFill>
                                <a:srgbClr val="FF0000"/>
                              </a:solidFill>
                              <a:latin typeface="Cambria Math"/>
                              <a:ea typeface="Times New Roman"/>
                              <a:cs typeface="Arial"/>
                            </a:rPr>
                            <m:t>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e>
                      </m:d>
                    </m:oMath>
                  </m:oMathPara>
                </a14:m>
                <a:endParaRPr lang="en-US" sz="1400" dirty="0">
                  <a:solidFill>
                    <a:srgbClr val="FF0000"/>
                  </a:solidFill>
                  <a:effectLst/>
                  <a:latin typeface="Calibri"/>
                  <a:ea typeface="Calibri"/>
                  <a:cs typeface="Arial"/>
                </a:endParaRPr>
              </a:p>
            </p:txBody>
          </p:sp>
        </mc:Choice>
        <mc:Fallback>
          <p:sp>
            <p:nvSpPr>
              <p:cNvPr id="10" name="مستطيل 9"/>
              <p:cNvSpPr>
                <a:spLocks noRot="1" noChangeAspect="1" noMove="1" noResize="1" noEditPoints="1" noAdjustHandles="1" noChangeArrowheads="1" noChangeShapeType="1" noTextEdit="1"/>
              </p:cNvSpPr>
              <p:nvPr/>
            </p:nvSpPr>
            <p:spPr>
              <a:xfrm>
                <a:off x="469160" y="5029200"/>
                <a:ext cx="6827648" cy="883190"/>
              </a:xfrm>
              <a:prstGeom prst="rect">
                <a:avLst/>
              </a:prstGeom>
              <a:blipFill rotWithShape="1">
                <a:blip r:embed="rId5"/>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368345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مستطيل 3"/>
              <p:cNvSpPr/>
              <p:nvPr/>
            </p:nvSpPr>
            <p:spPr>
              <a:xfrm>
                <a:off x="457200" y="533400"/>
                <a:ext cx="6248400" cy="890437"/>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𝑑</m:t>
                          </m:r>
                        </m:sub>
                      </m:sSub>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libri"/>
                              <a:cs typeface="Arial"/>
                            </a:rPr>
                          </m:ctrlPr>
                        </m:fPr>
                        <m:num>
                          <m:r>
                            <a:rPr lang="en-US" sz="2000">
                              <a:solidFill>
                                <a:srgbClr val="FF0000"/>
                              </a:solidFill>
                              <a:latin typeface="Cambria Math"/>
                              <a:ea typeface="Calibri"/>
                              <a:cs typeface="Arial"/>
                            </a:rPr>
                            <m:t>18</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5</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10</m:t>
                          </m:r>
                        </m:num>
                        <m:den>
                          <m:r>
                            <a:rPr lang="en-US" sz="2000">
                              <a:solidFill>
                                <a:srgbClr val="FF0000"/>
                              </a:solidFill>
                              <a:latin typeface="Cambria Math"/>
                              <a:ea typeface="Calibri"/>
                              <a:cs typeface="Arial"/>
                            </a:rPr>
                            <m:t>4</m:t>
                          </m:r>
                        </m:den>
                      </m:f>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m:t>
                      </m:r>
                      <m:r>
                        <a:rPr lang="en-US" sz="2000">
                          <a:solidFill>
                            <a:srgbClr val="FF0000"/>
                          </a:solidFill>
                          <a:latin typeface="Cambria Math"/>
                          <a:ea typeface="Calibri"/>
                          <a:cs typeface="Arial"/>
                        </a:rPr>
                        <m:t>. </m:t>
                      </m:r>
                      <m:r>
                        <a:rPr lang="en-US" sz="2000">
                          <a:solidFill>
                            <a:srgbClr val="FF0000"/>
                          </a:solidFill>
                          <a:latin typeface="Cambria Math"/>
                          <a:ea typeface="Times New Roman"/>
                          <a:cs typeface="Arial"/>
                        </a:rPr>
                        <m:t>125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4" name="مستطيل 3"/>
              <p:cNvSpPr>
                <a:spLocks noRot="1" noChangeAspect="1" noMove="1" noResize="1" noEditPoints="1" noAdjustHandles="1" noChangeArrowheads="1" noChangeShapeType="1" noTextEdit="1"/>
              </p:cNvSpPr>
              <p:nvPr/>
            </p:nvSpPr>
            <p:spPr>
              <a:xfrm>
                <a:off x="457200" y="533400"/>
                <a:ext cx="6248400" cy="890437"/>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5" name="مستطيل 4"/>
              <p:cNvSpPr/>
              <p:nvPr/>
            </p:nvSpPr>
            <p:spPr>
              <a:xfrm>
                <a:off x="457200" y="1905000"/>
                <a:ext cx="4572000" cy="587981"/>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125</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365</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776</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5" name="مستطيل 4"/>
              <p:cNvSpPr>
                <a:spLocks noRot="1" noChangeAspect="1" noMove="1" noResize="1" noEditPoints="1" noAdjustHandles="1" noChangeArrowheads="1" noChangeShapeType="1" noTextEdit="1"/>
              </p:cNvSpPr>
              <p:nvPr/>
            </p:nvSpPr>
            <p:spPr>
              <a:xfrm>
                <a:off x="457200" y="1905000"/>
                <a:ext cx="4572000" cy="587981"/>
              </a:xfrm>
              <a:prstGeom prst="rect">
                <a:avLst/>
              </a:prstGeom>
              <a:blipFill rotWithShape="1">
                <a:blip r:embed="rId3"/>
                <a:stretch>
                  <a:fillRect/>
                </a:stretch>
              </a:blipFill>
            </p:spPr>
            <p:txBody>
              <a:bodyPr/>
              <a:lstStyle/>
              <a:p>
                <a:r>
                  <a:rPr lang="ar-IQ">
                    <a:noFill/>
                  </a:rPr>
                  <a:t> </a:t>
                </a:r>
              </a:p>
            </p:txBody>
          </p:sp>
        </mc:Fallback>
      </mc:AlternateContent>
      <mc:AlternateContent xmlns:mc="http://schemas.openxmlformats.org/markup-compatibility/2006">
        <mc:Choice xmlns:a14="http://schemas.microsoft.com/office/drawing/2010/main" Requires="a14">
          <p:sp>
            <p:nvSpPr>
              <p:cNvPr id="6" name="مستطيل 5"/>
              <p:cNvSpPr/>
              <p:nvPr/>
            </p:nvSpPr>
            <p:spPr>
              <a:xfrm>
                <a:off x="505812" y="2818813"/>
                <a:ext cx="6477000" cy="945452"/>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2000" smtClean="0">
                          <a:solidFill>
                            <a:srgbClr val="FF0000"/>
                          </a:solidFill>
                          <a:latin typeface="Cambria Math"/>
                          <a:ea typeface="Cambria Math"/>
                          <a:cs typeface="Cambria Math"/>
                        </a:rPr>
                        <m:t>𝐻𝐿</m:t>
                      </m:r>
                      <m:r>
                        <a:rPr lang="en-US" sz="2000" smtClean="0">
                          <a:solidFill>
                            <a:srgbClr val="FF0000"/>
                          </a:solidFill>
                          <a:latin typeface="Cambria Math"/>
                          <a:ea typeface="Cambria Math"/>
                          <a:cs typeface="Cambria Math"/>
                        </a:rPr>
                        <m:t>=</m:t>
                      </m:r>
                      <m:r>
                        <a:rPr lang="en-US" sz="2000" smtClean="0">
                          <a:solidFill>
                            <a:srgbClr val="FF0000"/>
                          </a:solidFill>
                          <a:latin typeface="Cambria Math"/>
                          <a:ea typeface="Cambria Math"/>
                          <a:cs typeface="Cambria Math"/>
                        </a:rPr>
                        <m:t>24</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𝐵𝐿𝐶</m:t>
                          </m:r>
                        </m:num>
                        <m:den>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𝜂</m:t>
                              </m:r>
                            </m:e>
                            <m:sub>
                              <m:r>
                                <a:rPr lang="en-US" sz="2000">
                                  <a:solidFill>
                                    <a:srgbClr val="FF0000"/>
                                  </a:solidFill>
                                  <a:latin typeface="Cambria Math"/>
                                  <a:ea typeface="Cambria Math"/>
                                  <a:cs typeface="Cambria Math"/>
                                </a:rPr>
                                <m:t>𝐻</m:t>
                              </m:r>
                            </m:sub>
                          </m:sSub>
                        </m:den>
                      </m:f>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24</m:t>
                      </m:r>
                      <m:f>
                        <m:fPr>
                          <m:ctrlPr>
                            <a:rPr lang="en-US" sz="2000" i="1">
                              <a:solidFill>
                                <a:srgbClr val="FF0000"/>
                              </a:solidFill>
                              <a:latin typeface="Cambria Math"/>
                              <a:ea typeface="Calibri"/>
                              <a:cs typeface="Arial"/>
                            </a:rPr>
                          </m:ctrlPr>
                        </m:fPr>
                        <m:num>
                          <m:r>
                            <a:rPr lang="en-US" sz="2000">
                              <a:solidFill>
                                <a:srgbClr val="FF0000"/>
                              </a:solidFill>
                              <a:latin typeface="Cambria Math"/>
                              <a:ea typeface="Calibri"/>
                              <a:cs typeface="Arial"/>
                            </a:rPr>
                            <m:t>600</m:t>
                          </m:r>
                        </m:num>
                        <m:den>
                          <m:r>
                            <a:rPr lang="en-US" sz="2000">
                              <a:solidFill>
                                <a:srgbClr val="FF0000"/>
                              </a:solidFill>
                              <a:latin typeface="Cambria Math"/>
                              <a:ea typeface="Calibri"/>
                              <a:cs typeface="Arial"/>
                            </a:rPr>
                            <m:t>0</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8</m:t>
                          </m:r>
                        </m:den>
                      </m:f>
                      <m:r>
                        <a:rPr lang="en-US" sz="2000">
                          <a:solidFill>
                            <a:srgbClr val="FF0000"/>
                          </a:solidFill>
                          <a:latin typeface="Cambria Math"/>
                          <a:ea typeface="Calibri"/>
                          <a:cs typeface="Arial"/>
                        </a:rPr>
                        <m:t>776</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13968000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𝑊</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r>
                        <a:rPr lang="en-US" sz="2000">
                          <a:solidFill>
                            <a:srgbClr val="FF0000"/>
                          </a:solidFill>
                          <a:latin typeface="Cambria Math"/>
                          <a:ea typeface="Calibri"/>
                          <a:cs typeface="Arial"/>
                        </a:rPr>
                        <m:t>𝑟</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p:sp>
            <p:nvSpPr>
              <p:cNvPr id="6" name="مستطيل 5"/>
              <p:cNvSpPr>
                <a:spLocks noRot="1" noChangeAspect="1" noMove="1" noResize="1" noEditPoints="1" noAdjustHandles="1" noChangeArrowheads="1" noChangeShapeType="1" noTextEdit="1"/>
              </p:cNvSpPr>
              <p:nvPr/>
            </p:nvSpPr>
            <p:spPr>
              <a:xfrm>
                <a:off x="505812" y="2818813"/>
                <a:ext cx="6477000" cy="945452"/>
              </a:xfrm>
              <a:prstGeom prst="rect">
                <a:avLst/>
              </a:prstGeom>
              <a:blipFill rotWithShape="1">
                <a:blip r:embed="rId4"/>
                <a:stretch>
                  <a:fillRect/>
                </a:stretch>
              </a:blipFill>
            </p:spPr>
            <p:txBody>
              <a:bodyPr/>
              <a:lstStyle/>
              <a:p>
                <a:r>
                  <a:rPr lang="ar-IQ">
                    <a:noFill/>
                  </a:rPr>
                  <a:t> </a:t>
                </a:r>
              </a:p>
            </p:txBody>
          </p:sp>
        </mc:Fallback>
      </mc:AlternateContent>
      <p:sp>
        <p:nvSpPr>
          <p:cNvPr id="7" name="عنصر نائب للمحتوى 2"/>
          <p:cNvSpPr txBox="1">
            <a:spLocks/>
          </p:cNvSpPr>
          <p:nvPr/>
        </p:nvSpPr>
        <p:spPr bwMode="auto">
          <a:xfrm>
            <a:off x="416608" y="4096407"/>
            <a:ext cx="19112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For cooling:</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مستطيل 7"/>
              <p:cNvSpPr/>
              <p:nvPr/>
            </p:nvSpPr>
            <p:spPr>
              <a:xfrm>
                <a:off x="505812" y="4724400"/>
                <a:ext cx="2846740" cy="611578"/>
              </a:xfrm>
              <a:prstGeom prst="rect">
                <a:avLst/>
              </a:prstGeom>
              <a:solidFill>
                <a:srgbClr val="FFFFCC"/>
              </a:solidFill>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10</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)&lt;</m:t>
                      </m:r>
                      <m:sSub>
                        <m:sSubPr>
                          <m:ctrlPr>
                            <a:rPr lang="en-US" sz="2000" i="1">
                              <a:solidFill>
                                <a:srgbClr val="FF0000"/>
                              </a:solidFill>
                              <a:latin typeface="Cambria Math"/>
                              <a:ea typeface="Calibri"/>
                              <a:cs typeface="Arial"/>
                            </a:rPr>
                          </m:ctrlPr>
                        </m:sSubPr>
                        <m:e>
                          <m:r>
                            <a:rPr lang="en-US" sz="2000">
                              <a:solidFill>
                                <a:srgbClr val="FF0000"/>
                              </a:solidFill>
                              <a:latin typeface="Cambria Math"/>
                              <a:ea typeface="Calibri"/>
                              <a:cs typeface="Arial"/>
                            </a:rPr>
                            <m:t>𝑇</m:t>
                          </m:r>
                        </m:e>
                        <m:sub>
                          <m:r>
                            <a:rPr lang="en-US" sz="2000">
                              <a:solidFill>
                                <a:srgbClr val="FF0000"/>
                              </a:solidFill>
                              <a:latin typeface="Cambria Math"/>
                              <a:ea typeface="Calibri"/>
                              <a:cs typeface="Arial"/>
                            </a:rPr>
                            <m:t>𝑏</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𝑐</m:t>
                          </m:r>
                        </m:sub>
                      </m:sSub>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21</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oMath>
                  </m:oMathPara>
                </a14:m>
                <a:endParaRPr lang="en-US" sz="1400" dirty="0">
                  <a:solidFill>
                    <a:srgbClr val="FF0000"/>
                  </a:solidFill>
                  <a:effectLst/>
                  <a:latin typeface="Calibri"/>
                  <a:ea typeface="Calibri"/>
                  <a:cs typeface="Arial"/>
                </a:endParaRPr>
              </a:p>
            </p:txBody>
          </p:sp>
        </mc:Choice>
        <mc:Fallback xmlns="">
          <p:sp>
            <p:nvSpPr>
              <p:cNvPr id="8" name="مستطيل 7"/>
              <p:cNvSpPr>
                <a:spLocks noRot="1" noChangeAspect="1" noMove="1" noResize="1" noEditPoints="1" noAdjustHandles="1" noChangeArrowheads="1" noChangeShapeType="1" noTextEdit="1"/>
              </p:cNvSpPr>
              <p:nvPr/>
            </p:nvSpPr>
            <p:spPr>
              <a:xfrm>
                <a:off x="505812" y="4724400"/>
                <a:ext cx="2846740" cy="611578"/>
              </a:xfrm>
              <a:prstGeom prst="rect">
                <a:avLst/>
              </a:prstGeom>
              <a:blipFill rotWithShape="1">
                <a:blip r:embed="rId5"/>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9" name="مستطيل 8"/>
              <p:cNvSpPr/>
              <p:nvPr/>
            </p:nvSpPr>
            <p:spPr>
              <a:xfrm>
                <a:off x="457200" y="5670010"/>
                <a:ext cx="7924800" cy="883190"/>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𝑑</m:t>
                          </m:r>
                        </m:sub>
                      </m:sSub>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𝑚𝑎𝑥</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34</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21</m:t>
                          </m:r>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21</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10</m:t>
                          </m:r>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3</m:t>
                      </m:r>
                      <m:r>
                        <a:rPr lang="en-US" sz="2000">
                          <a:solidFill>
                            <a:srgbClr val="FF0000"/>
                          </a:solidFill>
                          <a:latin typeface="Cambria Math"/>
                          <a:ea typeface="Calibri"/>
                          <a:cs typeface="Arial"/>
                        </a:rPr>
                        <m:t>. </m:t>
                      </m:r>
                      <m:r>
                        <a:rPr lang="en-US" sz="2000">
                          <a:solidFill>
                            <a:srgbClr val="FF0000"/>
                          </a:solidFill>
                          <a:latin typeface="Cambria Math"/>
                          <a:ea typeface="Times New Roman"/>
                          <a:cs typeface="Arial"/>
                        </a:rPr>
                        <m:t>9</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9" name="مستطيل 8"/>
              <p:cNvSpPr>
                <a:spLocks noRot="1" noChangeAspect="1" noMove="1" noResize="1" noEditPoints="1" noAdjustHandles="1" noChangeArrowheads="1" noChangeShapeType="1" noTextEdit="1"/>
              </p:cNvSpPr>
              <p:nvPr/>
            </p:nvSpPr>
            <p:spPr>
              <a:xfrm>
                <a:off x="457200" y="5670010"/>
                <a:ext cx="7924800" cy="883190"/>
              </a:xfrm>
              <a:prstGeom prst="rect">
                <a:avLst/>
              </a:prstGeom>
              <a:blipFill rotWithShape="1">
                <a:blip r:embed="rId6"/>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204565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مستطيل 3"/>
              <p:cNvSpPr/>
              <p:nvPr/>
            </p:nvSpPr>
            <p:spPr>
              <a:xfrm>
                <a:off x="381000" y="533400"/>
                <a:ext cx="4572000" cy="587981"/>
              </a:xfrm>
              <a:prstGeom prst="rect">
                <a:avLst/>
              </a:prstGeom>
              <a:solidFill>
                <a:srgbClr val="FFFFCC"/>
              </a:solidFill>
            </p:spPr>
            <p:txBody>
              <a:bodyPr>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9</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365</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1424</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4" name="مستطيل 3"/>
              <p:cNvSpPr>
                <a:spLocks noRot="1" noChangeAspect="1" noMove="1" noResize="1" noEditPoints="1" noAdjustHandles="1" noChangeArrowheads="1" noChangeShapeType="1" noTextEdit="1"/>
              </p:cNvSpPr>
              <p:nvPr/>
            </p:nvSpPr>
            <p:spPr>
              <a:xfrm>
                <a:off x="381000" y="533400"/>
                <a:ext cx="4572000" cy="587981"/>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5" name="مستطيل 4"/>
              <p:cNvSpPr/>
              <p:nvPr/>
            </p:nvSpPr>
            <p:spPr>
              <a:xfrm>
                <a:off x="381000" y="1472673"/>
                <a:ext cx="6477000" cy="945708"/>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2000" smtClean="0">
                          <a:solidFill>
                            <a:srgbClr val="FF0000"/>
                          </a:solidFill>
                          <a:latin typeface="Cambria Math"/>
                          <a:ea typeface="Cambria Math"/>
                          <a:cs typeface="Cambria Math"/>
                        </a:rPr>
                        <m:t>𝐶𝐿</m:t>
                      </m:r>
                      <m:r>
                        <a:rPr lang="en-US" sz="2000" smtClean="0">
                          <a:solidFill>
                            <a:srgbClr val="FF0000"/>
                          </a:solidFill>
                          <a:latin typeface="Cambria Math"/>
                          <a:ea typeface="Cambria Math"/>
                          <a:cs typeface="Cambria Math"/>
                        </a:rPr>
                        <m:t>=</m:t>
                      </m:r>
                      <m:r>
                        <a:rPr lang="en-US" sz="2000" smtClean="0">
                          <a:solidFill>
                            <a:srgbClr val="FF0000"/>
                          </a:solidFill>
                          <a:latin typeface="Cambria Math"/>
                          <a:ea typeface="Cambria Math"/>
                          <a:cs typeface="Cambria Math"/>
                        </a:rPr>
                        <m:t>24</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𝐵𝐿𝐶</m:t>
                          </m:r>
                        </m:num>
                        <m:den>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𝜂</m:t>
                              </m:r>
                            </m:e>
                            <m:sub>
                              <m:r>
                                <a:rPr lang="en-US" sz="2000">
                                  <a:solidFill>
                                    <a:srgbClr val="FF0000"/>
                                  </a:solidFill>
                                  <a:latin typeface="Cambria Math"/>
                                  <a:ea typeface="Cambria Math"/>
                                  <a:cs typeface="Cambria Math"/>
                                </a:rPr>
                                <m:t>𝐶</m:t>
                              </m:r>
                            </m:sub>
                          </m:sSub>
                        </m:den>
                      </m:f>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24</m:t>
                      </m:r>
                      <m:f>
                        <m:fPr>
                          <m:ctrlPr>
                            <a:rPr lang="en-US" sz="2000" i="1">
                              <a:solidFill>
                                <a:srgbClr val="FF0000"/>
                              </a:solidFill>
                              <a:latin typeface="Cambria Math"/>
                              <a:ea typeface="Calibri"/>
                              <a:cs typeface="Arial"/>
                            </a:rPr>
                          </m:ctrlPr>
                        </m:fPr>
                        <m:num>
                          <m:r>
                            <a:rPr lang="en-US" sz="2000">
                              <a:solidFill>
                                <a:srgbClr val="FF0000"/>
                              </a:solidFill>
                              <a:latin typeface="Cambria Math"/>
                              <a:ea typeface="Calibri"/>
                              <a:cs typeface="Arial"/>
                            </a:rPr>
                            <m:t>600</m:t>
                          </m:r>
                        </m:num>
                        <m:den>
                          <m:r>
                            <a:rPr lang="en-US" sz="2000">
                              <a:solidFill>
                                <a:srgbClr val="FF0000"/>
                              </a:solidFill>
                              <a:latin typeface="Cambria Math"/>
                              <a:ea typeface="Calibri"/>
                              <a:cs typeface="Arial"/>
                            </a:rPr>
                            <m:t>0</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75</m:t>
                          </m:r>
                        </m:den>
                      </m:f>
                      <m:r>
                        <a:rPr lang="en-US" sz="2000">
                          <a:solidFill>
                            <a:srgbClr val="FF0000"/>
                          </a:solidFill>
                          <a:latin typeface="Cambria Math"/>
                          <a:ea typeface="Calibri"/>
                          <a:cs typeface="Arial"/>
                        </a:rPr>
                        <m:t>1424</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27340800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𝑊</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r>
                        <a:rPr lang="en-US" sz="2000">
                          <a:solidFill>
                            <a:srgbClr val="FF0000"/>
                          </a:solidFill>
                          <a:latin typeface="Cambria Math"/>
                          <a:ea typeface="Calibri"/>
                          <a:cs typeface="Arial"/>
                        </a:rPr>
                        <m:t>𝑟</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5" name="مستطيل 4"/>
              <p:cNvSpPr>
                <a:spLocks noRot="1" noChangeAspect="1" noMove="1" noResize="1" noEditPoints="1" noAdjustHandles="1" noChangeArrowheads="1" noChangeShapeType="1" noTextEdit="1"/>
              </p:cNvSpPr>
              <p:nvPr/>
            </p:nvSpPr>
            <p:spPr>
              <a:xfrm>
                <a:off x="381000" y="1472673"/>
                <a:ext cx="6477000" cy="945708"/>
              </a:xfrm>
              <a:prstGeom prst="rect">
                <a:avLst/>
              </a:prstGeom>
              <a:blipFill rotWithShape="1">
                <a:blip r:embed="rId3"/>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6339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bwMode="auto">
          <a:xfrm>
            <a:off x="484926" y="381000"/>
            <a:ext cx="180107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Example 2:</a:t>
            </a:r>
            <a:endParaRPr lang="ar-IQ" i="0" dirty="0">
              <a:solidFill>
                <a:srgbClr val="FFFF00"/>
              </a:solidFill>
              <a:latin typeface="Times New Roman" pitchFamily="18" charset="0"/>
              <a:cs typeface="Times New Roman" pitchFamily="18" charset="0"/>
            </a:endParaRPr>
          </a:p>
        </p:txBody>
      </p:sp>
      <p:sp>
        <p:nvSpPr>
          <p:cNvPr id="5" name="عنصر نائب للمحتوى 2"/>
          <p:cNvSpPr txBox="1">
            <a:spLocks/>
          </p:cNvSpPr>
          <p:nvPr/>
        </p:nvSpPr>
        <p:spPr bwMode="auto">
          <a:xfrm>
            <a:off x="484927" y="909144"/>
            <a:ext cx="8229600" cy="556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chemeClr val="tx1"/>
                </a:solidFill>
                <a:latin typeface="Times New Roman" pitchFamily="18" charset="0"/>
                <a:cs typeface="Times New Roman" pitchFamily="18" charset="0"/>
              </a:rPr>
              <a:t>Two similar buildings one in Baghdad and the other in Mosul have the same balance temperature (Tb=18.33 </a:t>
            </a:r>
            <a:r>
              <a:rPr lang="en-US" i="0" dirty="0">
                <a:solidFill>
                  <a:prstClr val="white"/>
                </a:solidFill>
                <a:latin typeface="Times New Roman" pitchFamily="18" charset="0"/>
                <a:cs typeface="Times New Roman" pitchFamily="18" charset="0"/>
              </a:rPr>
              <a:t>̊ </a:t>
            </a:r>
            <a:r>
              <a:rPr lang="en-US" i="0" dirty="0" smtClean="0">
                <a:solidFill>
                  <a:prstClr val="white"/>
                </a:solidFill>
                <a:latin typeface="Times New Roman" pitchFamily="18" charset="0"/>
                <a:cs typeface="Times New Roman" pitchFamily="18" charset="0"/>
              </a:rPr>
              <a:t>C). Calculate:</a:t>
            </a:r>
            <a:endParaRPr lang="en-US" i="0" dirty="0" smtClean="0">
              <a:solidFill>
                <a:schemeClr val="tx1"/>
              </a:solidFill>
              <a:latin typeface="Times New Roman" pitchFamily="18" charset="0"/>
              <a:cs typeface="Times New Roman" pitchFamily="18" charset="0"/>
            </a:endParaRPr>
          </a:p>
          <a:p>
            <a:pPr marL="0" indent="0" algn="justLow">
              <a:buNone/>
            </a:pPr>
            <a:r>
              <a:rPr lang="en-US" i="0" dirty="0" smtClean="0">
                <a:solidFill>
                  <a:schemeClr val="tx1"/>
                </a:solidFill>
                <a:latin typeface="Times New Roman" pitchFamily="18" charset="0"/>
                <a:cs typeface="Times New Roman" pitchFamily="18" charset="0"/>
              </a:rPr>
              <a:t>(a) The annual degree day for both buildings.</a:t>
            </a:r>
            <a:endParaRPr lang="en-US" i="0" dirty="0">
              <a:solidFill>
                <a:prstClr val="white"/>
              </a:solidFill>
              <a:latin typeface="Times New Roman" pitchFamily="18" charset="0"/>
              <a:cs typeface="Times New Roman" pitchFamily="18" charset="0"/>
            </a:endParaRPr>
          </a:p>
          <a:p>
            <a:pPr marL="0" lvl="0" indent="0" algn="justLow" eaLnBrk="1" hangingPunct="1">
              <a:spcBef>
                <a:spcPct val="0"/>
              </a:spcBef>
              <a:buClrTx/>
              <a:buNone/>
            </a:pPr>
            <a:r>
              <a:rPr lang="en-US" i="0" dirty="0" smtClean="0">
                <a:solidFill>
                  <a:prstClr val="white"/>
                </a:solidFill>
                <a:latin typeface="Times New Roman" pitchFamily="18" charset="0"/>
                <a:cs typeface="Times New Roman" pitchFamily="18" charset="0"/>
              </a:rPr>
              <a:t>(b) The thermal load for heating and cooling.</a:t>
            </a:r>
          </a:p>
          <a:p>
            <a:pPr marL="0" indent="0" algn="justLow">
              <a:buNone/>
            </a:pPr>
            <a:r>
              <a:rPr lang="en-US" i="0" dirty="0" smtClean="0">
                <a:solidFill>
                  <a:prstClr val="white"/>
                </a:solidFill>
                <a:latin typeface="Times New Roman" pitchFamily="18" charset="0"/>
                <a:cs typeface="Times New Roman" pitchFamily="18" charset="0"/>
              </a:rPr>
              <a:t>Assuming for both buildings BLC=500 W/</a:t>
            </a:r>
            <a:r>
              <a:rPr lang="en-US" i="0" dirty="0">
                <a:solidFill>
                  <a:prstClr val="white"/>
                </a:solidFill>
                <a:latin typeface="Times New Roman" pitchFamily="18" charset="0"/>
                <a:cs typeface="Times New Roman" pitchFamily="18" charset="0"/>
              </a:rPr>
              <a:t> ̊ </a:t>
            </a:r>
            <a:r>
              <a:rPr lang="en-US" i="0" dirty="0" smtClean="0">
                <a:solidFill>
                  <a:prstClr val="white"/>
                </a:solidFill>
                <a:latin typeface="Times New Roman" pitchFamily="18" charset="0"/>
                <a:cs typeface="Times New Roman" pitchFamily="18" charset="0"/>
              </a:rPr>
              <a:t>C.</a:t>
            </a:r>
          </a:p>
          <a:p>
            <a:pPr marL="0" indent="0" algn="justLow">
              <a:buNone/>
            </a:pPr>
            <a:r>
              <a:rPr lang="en-US" i="0" dirty="0" smtClean="0">
                <a:solidFill>
                  <a:prstClr val="white"/>
                </a:solidFill>
                <a:latin typeface="Times New Roman" pitchFamily="18" charset="0"/>
                <a:cs typeface="Times New Roman" pitchFamily="18" charset="0"/>
              </a:rPr>
              <a:t>The following are giving:</a:t>
            </a:r>
            <a:endParaRPr lang="ar-IQ" i="0"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61463"/>
            <a:ext cx="4114801" cy="125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15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bwMode="auto">
          <a:xfrm>
            <a:off x="484926" y="381000"/>
            <a:ext cx="142007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Solution:</a:t>
            </a:r>
            <a:endParaRPr lang="ar-IQ" i="0" dirty="0">
              <a:solidFill>
                <a:srgbClr val="FFFF00"/>
              </a:solidFill>
              <a:latin typeface="Times New Roman" pitchFamily="18" charset="0"/>
              <a:cs typeface="Times New Roman" pitchFamily="18" charset="0"/>
            </a:endParaRPr>
          </a:p>
        </p:txBody>
      </p:sp>
      <p:sp>
        <p:nvSpPr>
          <p:cNvPr id="5" name="عنصر نائب للمحتوى 2"/>
          <p:cNvSpPr txBox="1">
            <a:spLocks/>
          </p:cNvSpPr>
          <p:nvPr/>
        </p:nvSpPr>
        <p:spPr bwMode="auto">
          <a:xfrm>
            <a:off x="521712" y="914400"/>
            <a:ext cx="2258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For Baghdad:</a:t>
            </a:r>
          </a:p>
          <a:p>
            <a:pPr marL="0" indent="0" algn="justLow">
              <a:buNone/>
            </a:pPr>
            <a:r>
              <a:rPr lang="en-US" i="0" dirty="0" err="1" smtClean="0">
                <a:solidFill>
                  <a:srgbClr val="FFFF00"/>
                </a:solidFill>
                <a:latin typeface="Times New Roman" pitchFamily="18" charset="0"/>
                <a:cs typeface="Times New Roman" pitchFamily="18" charset="0"/>
              </a:rPr>
              <a:t>Tmax</a:t>
            </a:r>
            <a:r>
              <a:rPr lang="en-US" i="0" dirty="0" smtClean="0">
                <a:solidFill>
                  <a:srgbClr val="FFFF00"/>
                </a:solidFill>
                <a:latin typeface="Times New Roman" pitchFamily="18" charset="0"/>
                <a:cs typeface="Times New Roman" pitchFamily="18" charset="0"/>
              </a:rPr>
              <a:t>=34.3 ̊ C</a:t>
            </a:r>
          </a:p>
          <a:p>
            <a:pPr marL="0" lvl="0" indent="0" algn="justLow" eaLnBrk="1" hangingPunct="1">
              <a:spcBef>
                <a:spcPct val="0"/>
              </a:spcBef>
              <a:buClrTx/>
              <a:buNone/>
            </a:pPr>
            <a:r>
              <a:rPr lang="en-US" i="0" dirty="0" err="1" smtClean="0">
                <a:solidFill>
                  <a:srgbClr val="FFFF00"/>
                </a:solidFill>
                <a:latin typeface="Times New Roman" pitchFamily="18" charset="0"/>
                <a:cs typeface="Times New Roman" pitchFamily="18" charset="0"/>
              </a:rPr>
              <a:t>Tmin</a:t>
            </a:r>
            <a:r>
              <a:rPr lang="en-US" i="0" dirty="0" smtClean="0">
                <a:solidFill>
                  <a:srgbClr val="FFFF00"/>
                </a:solidFill>
                <a:latin typeface="Times New Roman" pitchFamily="18" charset="0"/>
                <a:cs typeface="Times New Roman" pitchFamily="18" charset="0"/>
              </a:rPr>
              <a:t>=10 </a:t>
            </a:r>
            <a:r>
              <a:rPr lang="en-US" i="0" dirty="0">
                <a:solidFill>
                  <a:srgbClr val="FFFF00"/>
                </a:solidFill>
                <a:latin typeface="Times New Roman" pitchFamily="18" charset="0"/>
                <a:cs typeface="Times New Roman" pitchFamily="18" charset="0"/>
              </a:rPr>
              <a:t>̊ C</a:t>
            </a:r>
          </a:p>
          <a:p>
            <a:pPr marL="0" lvl="0" indent="0" algn="justLow" eaLnBrk="1" hangingPunct="1">
              <a:spcBef>
                <a:spcPct val="0"/>
              </a:spcBef>
              <a:buClrTx/>
              <a:buNone/>
            </a:pPr>
            <a:r>
              <a:rPr lang="en-US" i="0" dirty="0" smtClean="0">
                <a:solidFill>
                  <a:srgbClr val="FFFF00"/>
                </a:solidFill>
                <a:latin typeface="Times New Roman" pitchFamily="18" charset="0"/>
                <a:cs typeface="Times New Roman" pitchFamily="18" charset="0"/>
              </a:rPr>
              <a:t>Tb=18.33 </a:t>
            </a:r>
            <a:r>
              <a:rPr lang="en-US" i="0" dirty="0">
                <a:solidFill>
                  <a:srgbClr val="FFFF00"/>
                </a:solidFill>
                <a:latin typeface="Times New Roman" pitchFamily="18" charset="0"/>
                <a:cs typeface="Times New Roman" pitchFamily="18" charset="0"/>
              </a:rPr>
              <a:t>̊ </a:t>
            </a:r>
            <a:r>
              <a:rPr lang="en-US" i="0" dirty="0" smtClean="0">
                <a:solidFill>
                  <a:srgbClr val="FFFF00"/>
                </a:solidFill>
                <a:latin typeface="Times New Roman" pitchFamily="18" charset="0"/>
                <a:cs typeface="Times New Roman" pitchFamily="18" charset="0"/>
              </a:rPr>
              <a:t>C</a:t>
            </a:r>
            <a:endParaRPr lang="en-US" i="0" dirty="0">
              <a:solidFill>
                <a:srgbClr val="FFFF00"/>
              </a:solidFill>
              <a:latin typeface="Times New Roman" pitchFamily="18" charset="0"/>
              <a:cs typeface="Times New Roman" pitchFamily="18" charset="0"/>
            </a:endParaRPr>
          </a:p>
        </p:txBody>
      </p:sp>
      <p:sp>
        <p:nvSpPr>
          <p:cNvPr id="6" name="عنصر نائب للمحتوى 2"/>
          <p:cNvSpPr txBox="1">
            <a:spLocks/>
          </p:cNvSpPr>
          <p:nvPr/>
        </p:nvSpPr>
        <p:spPr bwMode="auto">
          <a:xfrm>
            <a:off x="597911" y="2743200"/>
            <a:ext cx="142007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Heating:</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مستطيل 6"/>
              <p:cNvSpPr/>
              <p:nvPr/>
            </p:nvSpPr>
            <p:spPr>
              <a:xfrm>
                <a:off x="521712" y="3429000"/>
                <a:ext cx="6827648" cy="883190"/>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𝑎𝑣</m:t>
                          </m:r>
                        </m:sub>
                      </m:sSub>
                      <m:r>
                        <a:rPr lang="en-US" sz="2000">
                          <a:solidFill>
                            <a:srgbClr val="FF0000"/>
                          </a:solidFill>
                          <a:latin typeface="Cambria Math"/>
                          <a:ea typeface="Cambria Math"/>
                          <a:cs typeface="Cambria Math"/>
                        </a:rPr>
                        <m:t>=</m:t>
                      </m:r>
                      <m:f>
                        <m:fPr>
                          <m:ctrlPr>
                            <a:rPr lang="en-US" sz="2000" i="1" smtClean="0">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𝑚𝑎𝑥</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libri"/>
                              <a:cs typeface="Arial"/>
                            </a:rPr>
                          </m:ctrlPr>
                        </m:fPr>
                        <m:num>
                          <m:r>
                            <a:rPr lang="en-US" sz="2000">
                              <a:solidFill>
                                <a:srgbClr val="FF0000"/>
                              </a:solidFill>
                              <a:latin typeface="Cambria Math"/>
                              <a:ea typeface="Calibri"/>
                              <a:cs typeface="Arial"/>
                            </a:rPr>
                            <m:t>34</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4</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10</m:t>
                          </m:r>
                        </m:num>
                        <m:den>
                          <m:r>
                            <a:rPr lang="en-US" sz="2000">
                              <a:solidFill>
                                <a:srgbClr val="FF0000"/>
                              </a:solidFill>
                              <a:latin typeface="Cambria Math"/>
                              <a:ea typeface="Calibri"/>
                              <a:cs typeface="Arial"/>
                            </a:rPr>
                            <m:t>2</m:t>
                          </m:r>
                        </m:den>
                      </m:f>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22</m:t>
                      </m:r>
                      <m:r>
                        <a:rPr lang="en-US" sz="2000">
                          <a:solidFill>
                            <a:srgbClr val="FF0000"/>
                          </a:solidFill>
                          <a:latin typeface="Cambria Math"/>
                          <a:ea typeface="Calibri"/>
                          <a:cs typeface="Arial"/>
                        </a:rPr>
                        <m:t>. </m:t>
                      </m:r>
                      <m:r>
                        <a:rPr lang="en-US" sz="2000">
                          <a:solidFill>
                            <a:srgbClr val="FF0000"/>
                          </a:solidFill>
                          <a:latin typeface="Cambria Math"/>
                          <a:ea typeface="Times New Roman"/>
                          <a:cs typeface="Arial"/>
                        </a:rPr>
                        <m:t>15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&gt;</m:t>
                      </m:r>
                      <m:sSub>
                        <m:sSubPr>
                          <m:ctrlPr>
                            <a:rPr lang="en-US" sz="2000" i="1">
                              <a:solidFill>
                                <a:srgbClr val="FF0000"/>
                              </a:solidFill>
                              <a:latin typeface="Cambria Math"/>
                              <a:ea typeface="Calibri"/>
                              <a:cs typeface="Arial"/>
                            </a:rPr>
                          </m:ctrlPr>
                        </m:sSubPr>
                        <m:e>
                          <m:r>
                            <a:rPr lang="en-US" sz="2000">
                              <a:solidFill>
                                <a:srgbClr val="FF0000"/>
                              </a:solidFill>
                              <a:latin typeface="Cambria Math"/>
                              <a:ea typeface="Calibri"/>
                              <a:cs typeface="Arial"/>
                            </a:rPr>
                            <m:t>𝑇</m:t>
                          </m:r>
                        </m:e>
                        <m:sub>
                          <m:r>
                            <a:rPr lang="en-US" sz="2000">
                              <a:solidFill>
                                <a:srgbClr val="FF0000"/>
                              </a:solidFill>
                              <a:latin typeface="Cambria Math"/>
                              <a:ea typeface="Calibri"/>
                              <a:cs typeface="Arial"/>
                            </a:rPr>
                            <m:t>𝑏</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sub>
                      </m:sSub>
                      <m:d>
                        <m:dPr>
                          <m:ctrlPr>
                            <a:rPr lang="en-US" sz="2000" i="1">
                              <a:solidFill>
                                <a:srgbClr val="FF0000"/>
                              </a:solidFill>
                              <a:latin typeface="Cambria Math"/>
                              <a:ea typeface="Calibri"/>
                              <a:cs typeface="Arial"/>
                            </a:rPr>
                          </m:ctrlPr>
                        </m:dPr>
                        <m:e>
                          <m:r>
                            <a:rPr lang="en-US" sz="2000">
                              <a:solidFill>
                                <a:srgbClr val="FF0000"/>
                              </a:solidFill>
                              <a:latin typeface="Cambria Math"/>
                              <a:ea typeface="Calibri"/>
                              <a:cs typeface="Arial"/>
                            </a:rPr>
                            <m:t>18</m:t>
                          </m:r>
                          <m:r>
                            <a:rPr lang="en-US" sz="2000">
                              <a:solidFill>
                                <a:srgbClr val="FF0000"/>
                              </a:solidFill>
                              <a:latin typeface="Cambria Math"/>
                              <a:ea typeface="Calibri"/>
                              <a:cs typeface="Arial"/>
                            </a:rPr>
                            <m:t>. </m:t>
                          </m:r>
                          <m:r>
                            <a:rPr lang="en-US" sz="2000" b="0" i="1" smtClean="0">
                              <a:solidFill>
                                <a:srgbClr val="FF0000"/>
                              </a:solidFill>
                              <a:latin typeface="Cambria Math"/>
                              <a:ea typeface="Times New Roman"/>
                              <a:cs typeface="Arial"/>
                            </a:rPr>
                            <m:t>33</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e>
                      </m:d>
                    </m:oMath>
                  </m:oMathPara>
                </a14:m>
                <a:endParaRPr lang="en-US" sz="1400" dirty="0">
                  <a:solidFill>
                    <a:srgbClr val="FF0000"/>
                  </a:solidFill>
                  <a:effectLst/>
                  <a:latin typeface="Calibri"/>
                  <a:ea typeface="Calibri"/>
                  <a:cs typeface="Arial"/>
                </a:endParaRPr>
              </a:p>
            </p:txBody>
          </p:sp>
        </mc:Choice>
        <mc:Fallback xmlns="">
          <p:sp>
            <p:nvSpPr>
              <p:cNvPr id="7" name="مستطيل 6"/>
              <p:cNvSpPr>
                <a:spLocks noRot="1" noChangeAspect="1" noMove="1" noResize="1" noEditPoints="1" noAdjustHandles="1" noChangeArrowheads="1" noChangeShapeType="1" noTextEdit="1"/>
              </p:cNvSpPr>
              <p:nvPr/>
            </p:nvSpPr>
            <p:spPr>
              <a:xfrm>
                <a:off x="521712" y="3429000"/>
                <a:ext cx="6827648" cy="883190"/>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8" name="مستطيل 7"/>
              <p:cNvSpPr/>
              <p:nvPr/>
            </p:nvSpPr>
            <p:spPr>
              <a:xfrm>
                <a:off x="421864" y="4724400"/>
                <a:ext cx="6248400" cy="890437"/>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𝑑</m:t>
                          </m:r>
                        </m:sub>
                      </m:sSub>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libri"/>
                              <a:cs typeface="Arial"/>
                            </a:rPr>
                          </m:ctrlPr>
                        </m:fPr>
                        <m:num>
                          <m:r>
                            <a:rPr lang="en-US" sz="2000">
                              <a:solidFill>
                                <a:srgbClr val="FF0000"/>
                              </a:solidFill>
                              <a:latin typeface="Cambria Math"/>
                              <a:ea typeface="Calibri"/>
                              <a:cs typeface="Arial"/>
                            </a:rPr>
                            <m:t>18</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33</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10</m:t>
                          </m:r>
                        </m:num>
                        <m:den>
                          <m:r>
                            <a:rPr lang="en-US" sz="2000">
                              <a:solidFill>
                                <a:srgbClr val="FF0000"/>
                              </a:solidFill>
                              <a:latin typeface="Cambria Math"/>
                              <a:ea typeface="Calibri"/>
                              <a:cs typeface="Arial"/>
                            </a:rPr>
                            <m:t>4</m:t>
                          </m:r>
                        </m:den>
                      </m:f>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m:t>
                      </m:r>
                      <m:r>
                        <a:rPr lang="en-US" sz="2000">
                          <a:solidFill>
                            <a:srgbClr val="FF0000"/>
                          </a:solidFill>
                          <a:latin typeface="Cambria Math"/>
                          <a:ea typeface="Calibri"/>
                          <a:cs typeface="Arial"/>
                        </a:rPr>
                        <m:t>. </m:t>
                      </m:r>
                      <m:r>
                        <a:rPr lang="en-US" sz="2000" b="0" i="1" smtClean="0">
                          <a:solidFill>
                            <a:srgbClr val="FF0000"/>
                          </a:solidFill>
                          <a:latin typeface="Cambria Math"/>
                          <a:ea typeface="Times New Roman"/>
                          <a:cs typeface="Arial"/>
                        </a:rPr>
                        <m:t>0825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8" name="مستطيل 7"/>
              <p:cNvSpPr>
                <a:spLocks noRot="1" noChangeAspect="1" noMove="1" noResize="1" noEditPoints="1" noAdjustHandles="1" noChangeArrowheads="1" noChangeShapeType="1" noTextEdit="1"/>
              </p:cNvSpPr>
              <p:nvPr/>
            </p:nvSpPr>
            <p:spPr>
              <a:xfrm>
                <a:off x="421864" y="4724400"/>
                <a:ext cx="6248400" cy="890437"/>
              </a:xfrm>
              <a:prstGeom prst="rect">
                <a:avLst/>
              </a:prstGeom>
              <a:blipFill rotWithShape="1">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9" name="مستطيل 8"/>
              <p:cNvSpPr/>
              <p:nvPr/>
            </p:nvSpPr>
            <p:spPr>
              <a:xfrm>
                <a:off x="423041" y="6019800"/>
                <a:ext cx="4572000" cy="587981"/>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08</m:t>
                      </m:r>
                      <m:r>
                        <a:rPr lang="en-US" sz="2000">
                          <a:solidFill>
                            <a:srgbClr val="FF0000"/>
                          </a:solidFill>
                          <a:latin typeface="Cambria Math"/>
                          <a:ea typeface="Cambria Math"/>
                          <a:cs typeface="Cambria Math"/>
                        </a:rPr>
                        <m:t>25</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365</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7</m:t>
                      </m:r>
                      <m:r>
                        <a:rPr lang="en-US" sz="2000" b="0" i="1" smtClean="0">
                          <a:solidFill>
                            <a:srgbClr val="FF0000"/>
                          </a:solidFill>
                          <a:latin typeface="Cambria Math"/>
                          <a:ea typeface="Calibri"/>
                          <a:cs typeface="Arial"/>
                        </a:rPr>
                        <m:t>60</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9" name="مستطيل 8"/>
              <p:cNvSpPr>
                <a:spLocks noRot="1" noChangeAspect="1" noMove="1" noResize="1" noEditPoints="1" noAdjustHandles="1" noChangeArrowheads="1" noChangeShapeType="1" noTextEdit="1"/>
              </p:cNvSpPr>
              <p:nvPr/>
            </p:nvSpPr>
            <p:spPr>
              <a:xfrm>
                <a:off x="423041" y="6019800"/>
                <a:ext cx="4572000" cy="587981"/>
              </a:xfrm>
              <a:prstGeom prst="rect">
                <a:avLst/>
              </a:prstGeom>
              <a:blipFill rotWithShape="1">
                <a:blip r:embed="rId4"/>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286095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مستطيل 3"/>
              <p:cNvSpPr/>
              <p:nvPr/>
            </p:nvSpPr>
            <p:spPr>
              <a:xfrm>
                <a:off x="417786" y="533400"/>
                <a:ext cx="6477000" cy="945452"/>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2000" smtClean="0">
                          <a:solidFill>
                            <a:srgbClr val="FF0000"/>
                          </a:solidFill>
                          <a:latin typeface="Cambria Math"/>
                          <a:ea typeface="Cambria Math"/>
                          <a:cs typeface="Cambria Math"/>
                        </a:rPr>
                        <m:t>𝐻𝐿</m:t>
                      </m:r>
                      <m:r>
                        <a:rPr lang="en-US" sz="2000" smtClean="0">
                          <a:solidFill>
                            <a:srgbClr val="FF0000"/>
                          </a:solidFill>
                          <a:latin typeface="Cambria Math"/>
                          <a:ea typeface="Cambria Math"/>
                          <a:cs typeface="Cambria Math"/>
                        </a:rPr>
                        <m:t>=</m:t>
                      </m:r>
                      <m:r>
                        <a:rPr lang="en-US" sz="2000" smtClean="0">
                          <a:solidFill>
                            <a:srgbClr val="FF0000"/>
                          </a:solidFill>
                          <a:latin typeface="Cambria Math"/>
                          <a:ea typeface="Cambria Math"/>
                          <a:cs typeface="Cambria Math"/>
                        </a:rPr>
                        <m:t>24</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𝐵𝐿𝐶</m:t>
                          </m:r>
                        </m:num>
                        <m:den>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𝜂</m:t>
                              </m:r>
                            </m:e>
                            <m:sub>
                              <m:r>
                                <a:rPr lang="en-US" sz="2000">
                                  <a:solidFill>
                                    <a:srgbClr val="FF0000"/>
                                  </a:solidFill>
                                  <a:latin typeface="Cambria Math"/>
                                  <a:ea typeface="Cambria Math"/>
                                  <a:cs typeface="Cambria Math"/>
                                </a:rPr>
                                <m:t>𝐻</m:t>
                              </m:r>
                            </m:sub>
                          </m:sSub>
                        </m:den>
                      </m:f>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24</m:t>
                      </m:r>
                      <m:f>
                        <m:fPr>
                          <m:ctrlPr>
                            <a:rPr lang="en-US" sz="2000" i="1">
                              <a:solidFill>
                                <a:srgbClr val="FF0000"/>
                              </a:solidFill>
                              <a:latin typeface="Cambria Math"/>
                              <a:ea typeface="Calibri"/>
                              <a:cs typeface="Arial"/>
                            </a:rPr>
                          </m:ctrlPr>
                        </m:fPr>
                        <m:num>
                          <m:r>
                            <a:rPr lang="en-US" sz="2000" b="0" i="1" smtClean="0">
                              <a:solidFill>
                                <a:srgbClr val="FF0000"/>
                              </a:solidFill>
                              <a:latin typeface="Cambria Math"/>
                              <a:ea typeface="Calibri"/>
                              <a:cs typeface="Arial"/>
                            </a:rPr>
                            <m:t>5</m:t>
                          </m:r>
                          <m:r>
                            <a:rPr lang="en-US" sz="2000">
                              <a:solidFill>
                                <a:srgbClr val="FF0000"/>
                              </a:solidFill>
                              <a:latin typeface="Cambria Math"/>
                              <a:ea typeface="Calibri"/>
                              <a:cs typeface="Arial"/>
                            </a:rPr>
                            <m:t>00</m:t>
                          </m:r>
                        </m:num>
                        <m:den>
                          <m:r>
                            <a:rPr lang="en-US" sz="2000" b="0" i="1" smtClean="0">
                              <a:solidFill>
                                <a:srgbClr val="FF0000"/>
                              </a:solidFill>
                              <a:latin typeface="Cambria Math"/>
                              <a:ea typeface="Calibri"/>
                              <a:cs typeface="Arial"/>
                            </a:rPr>
                            <m:t>1</m:t>
                          </m:r>
                        </m:den>
                      </m:f>
                      <m:r>
                        <a:rPr lang="en-US" sz="2000">
                          <a:solidFill>
                            <a:srgbClr val="FF0000"/>
                          </a:solidFill>
                          <a:latin typeface="Cambria Math"/>
                          <a:ea typeface="Calibri"/>
                          <a:cs typeface="Arial"/>
                        </a:rPr>
                        <m:t>7</m:t>
                      </m:r>
                      <m:r>
                        <a:rPr lang="en-US" sz="2000" b="0" i="1" smtClean="0">
                          <a:solidFill>
                            <a:srgbClr val="FF0000"/>
                          </a:solidFill>
                          <a:latin typeface="Cambria Math"/>
                          <a:ea typeface="Calibri"/>
                          <a:cs typeface="Arial"/>
                        </a:rPr>
                        <m:t>60</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9120000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𝑊</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r>
                        <a:rPr lang="en-US" sz="2000">
                          <a:solidFill>
                            <a:srgbClr val="FF0000"/>
                          </a:solidFill>
                          <a:latin typeface="Cambria Math"/>
                          <a:ea typeface="Calibri"/>
                          <a:cs typeface="Arial"/>
                        </a:rPr>
                        <m:t>𝑟</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4" name="مستطيل 3"/>
              <p:cNvSpPr>
                <a:spLocks noRot="1" noChangeAspect="1" noMove="1" noResize="1" noEditPoints="1" noAdjustHandles="1" noChangeArrowheads="1" noChangeShapeType="1" noTextEdit="1"/>
              </p:cNvSpPr>
              <p:nvPr/>
            </p:nvSpPr>
            <p:spPr>
              <a:xfrm>
                <a:off x="417786" y="533400"/>
                <a:ext cx="6477000" cy="945452"/>
              </a:xfrm>
              <a:prstGeom prst="rect">
                <a:avLst/>
              </a:prstGeom>
              <a:blipFill rotWithShape="1">
                <a:blip r:embed="rId2"/>
                <a:stretch>
                  <a:fillRect/>
                </a:stretch>
              </a:blipFill>
            </p:spPr>
            <p:txBody>
              <a:bodyPr/>
              <a:lstStyle/>
              <a:p>
                <a:r>
                  <a:rPr lang="ar-IQ">
                    <a:noFill/>
                  </a:rPr>
                  <a:t> </a:t>
                </a:r>
              </a:p>
            </p:txBody>
          </p:sp>
        </mc:Fallback>
      </mc:AlternateContent>
      <p:sp>
        <p:nvSpPr>
          <p:cNvPr id="5" name="عنصر نائب للمحتوى 2"/>
          <p:cNvSpPr txBox="1">
            <a:spLocks/>
          </p:cNvSpPr>
          <p:nvPr/>
        </p:nvSpPr>
        <p:spPr bwMode="auto">
          <a:xfrm>
            <a:off x="416607" y="1856390"/>
            <a:ext cx="19112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Cooling:</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مستطيل 5"/>
              <p:cNvSpPr/>
              <p:nvPr/>
            </p:nvSpPr>
            <p:spPr>
              <a:xfrm>
                <a:off x="505811" y="2484383"/>
                <a:ext cx="3184974" cy="611578"/>
              </a:xfrm>
              <a:prstGeom prst="rect">
                <a:avLst/>
              </a:prstGeom>
              <a:solidFill>
                <a:srgbClr val="FFFFCC"/>
              </a:solidFill>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10</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)&lt;</m:t>
                      </m:r>
                      <m:sSub>
                        <m:sSubPr>
                          <m:ctrlPr>
                            <a:rPr lang="en-US" sz="2000" i="1">
                              <a:solidFill>
                                <a:srgbClr val="FF0000"/>
                              </a:solidFill>
                              <a:latin typeface="Cambria Math"/>
                              <a:ea typeface="Calibri"/>
                              <a:cs typeface="Arial"/>
                            </a:rPr>
                          </m:ctrlPr>
                        </m:sSubPr>
                        <m:e>
                          <m:r>
                            <a:rPr lang="en-US" sz="2000">
                              <a:solidFill>
                                <a:srgbClr val="FF0000"/>
                              </a:solidFill>
                              <a:latin typeface="Cambria Math"/>
                              <a:ea typeface="Calibri"/>
                              <a:cs typeface="Arial"/>
                            </a:rPr>
                            <m:t>𝑇</m:t>
                          </m:r>
                        </m:e>
                        <m:sub>
                          <m:r>
                            <a:rPr lang="en-US" sz="2000">
                              <a:solidFill>
                                <a:srgbClr val="FF0000"/>
                              </a:solidFill>
                              <a:latin typeface="Cambria Math"/>
                              <a:ea typeface="Calibri"/>
                              <a:cs typeface="Arial"/>
                            </a:rPr>
                            <m:t>𝑏</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𝑐</m:t>
                          </m:r>
                        </m:sub>
                      </m:sSub>
                      <m:r>
                        <a:rPr lang="en-US" sz="2000">
                          <a:solidFill>
                            <a:srgbClr val="FF0000"/>
                          </a:solidFill>
                          <a:latin typeface="Cambria Math"/>
                          <a:ea typeface="Calibri"/>
                          <a:cs typeface="Arial"/>
                        </a:rPr>
                        <m:t> (</m:t>
                      </m:r>
                      <m:r>
                        <a:rPr lang="en-US" sz="2000" b="0" i="1" smtClean="0">
                          <a:solidFill>
                            <a:srgbClr val="FF0000"/>
                          </a:solidFill>
                          <a:latin typeface="Cambria Math"/>
                          <a:ea typeface="Calibri"/>
                          <a:cs typeface="Arial"/>
                        </a:rPr>
                        <m:t>18</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33</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oMath>
                  </m:oMathPara>
                </a14:m>
                <a:endParaRPr lang="en-US" sz="1400" dirty="0">
                  <a:solidFill>
                    <a:srgbClr val="FF0000"/>
                  </a:solidFill>
                  <a:effectLst/>
                  <a:latin typeface="Calibri"/>
                  <a:ea typeface="Calibri"/>
                  <a:cs typeface="Arial"/>
                </a:endParaRPr>
              </a:p>
            </p:txBody>
          </p:sp>
        </mc:Choice>
        <mc:Fallback xmlns="">
          <p:sp>
            <p:nvSpPr>
              <p:cNvPr id="6" name="مستطيل 5"/>
              <p:cNvSpPr>
                <a:spLocks noRot="1" noChangeAspect="1" noMove="1" noResize="1" noEditPoints="1" noAdjustHandles="1" noChangeArrowheads="1" noChangeShapeType="1" noTextEdit="1"/>
              </p:cNvSpPr>
              <p:nvPr/>
            </p:nvSpPr>
            <p:spPr>
              <a:xfrm>
                <a:off x="505811" y="2484383"/>
                <a:ext cx="3184974" cy="611578"/>
              </a:xfrm>
              <a:prstGeom prst="rect">
                <a:avLst/>
              </a:prstGeom>
              <a:blipFill rotWithShape="1">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7" name="مستطيل 6"/>
              <p:cNvSpPr/>
              <p:nvPr/>
            </p:nvSpPr>
            <p:spPr>
              <a:xfrm>
                <a:off x="228600" y="3429993"/>
                <a:ext cx="8763000" cy="883190"/>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𝑑</m:t>
                          </m:r>
                        </m:sub>
                      </m:sSub>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𝑚𝑎𝑥</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34</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18</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33</m:t>
                          </m:r>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r>
                            <a:rPr lang="en-US" sz="2000" b="0" i="1" smtClean="0">
                              <a:solidFill>
                                <a:srgbClr val="FF0000"/>
                              </a:solidFill>
                              <a:latin typeface="Cambria Math"/>
                              <a:ea typeface="Cambria Math"/>
                              <a:cs typeface="Cambria Math"/>
                            </a:rPr>
                            <m:t>18</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33</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10</m:t>
                          </m:r>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5</m:t>
                      </m:r>
                      <m:r>
                        <a:rPr lang="en-US" sz="2000">
                          <a:solidFill>
                            <a:srgbClr val="FF0000"/>
                          </a:solidFill>
                          <a:latin typeface="Cambria Math"/>
                          <a:ea typeface="Calibri"/>
                          <a:cs typeface="Arial"/>
                        </a:rPr>
                        <m:t>. </m:t>
                      </m:r>
                      <m:r>
                        <a:rPr lang="en-US" sz="2000">
                          <a:solidFill>
                            <a:srgbClr val="FF0000"/>
                          </a:solidFill>
                          <a:latin typeface="Cambria Math"/>
                          <a:ea typeface="Times New Roman"/>
                          <a:cs typeface="Arial"/>
                        </a:rPr>
                        <m:t>9</m:t>
                      </m:r>
                      <m:r>
                        <a:rPr lang="en-US" sz="2000" b="0" i="1" smtClean="0">
                          <a:solidFill>
                            <a:srgbClr val="FF0000"/>
                          </a:solidFill>
                          <a:latin typeface="Cambria Math"/>
                          <a:ea typeface="Times New Roman"/>
                          <a:cs typeface="Arial"/>
                        </a:rPr>
                        <m:t>025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7" name="مستطيل 6"/>
              <p:cNvSpPr>
                <a:spLocks noRot="1" noChangeAspect="1" noMove="1" noResize="1" noEditPoints="1" noAdjustHandles="1" noChangeArrowheads="1" noChangeShapeType="1" noTextEdit="1"/>
              </p:cNvSpPr>
              <p:nvPr/>
            </p:nvSpPr>
            <p:spPr>
              <a:xfrm>
                <a:off x="228600" y="3429993"/>
                <a:ext cx="8763000" cy="883190"/>
              </a:xfrm>
              <a:prstGeom prst="rect">
                <a:avLst/>
              </a:prstGeom>
              <a:blipFill rotWithShape="1">
                <a:blip r:embed="rId4"/>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8" name="مستطيل 7"/>
              <p:cNvSpPr/>
              <p:nvPr/>
            </p:nvSpPr>
            <p:spPr>
              <a:xfrm>
                <a:off x="381000" y="4495800"/>
                <a:ext cx="4572000" cy="587981"/>
              </a:xfrm>
              <a:prstGeom prst="rect">
                <a:avLst/>
              </a:prstGeom>
              <a:solidFill>
                <a:srgbClr val="FFFFCC"/>
              </a:solidFill>
            </p:spPr>
            <p:txBody>
              <a:bodyPr>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9</m:t>
                      </m:r>
                      <m:r>
                        <a:rPr lang="en-US" sz="2000" b="0" i="1" smtClean="0">
                          <a:solidFill>
                            <a:srgbClr val="FF0000"/>
                          </a:solidFill>
                          <a:latin typeface="Cambria Math"/>
                          <a:ea typeface="Cambria Math"/>
                          <a:cs typeface="Cambria Math"/>
                        </a:rPr>
                        <m:t>025</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365</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2154</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8" name="مستطيل 7"/>
              <p:cNvSpPr>
                <a:spLocks noRot="1" noChangeAspect="1" noMove="1" noResize="1" noEditPoints="1" noAdjustHandles="1" noChangeArrowheads="1" noChangeShapeType="1" noTextEdit="1"/>
              </p:cNvSpPr>
              <p:nvPr/>
            </p:nvSpPr>
            <p:spPr>
              <a:xfrm>
                <a:off x="381000" y="4495800"/>
                <a:ext cx="4572000" cy="587981"/>
              </a:xfrm>
              <a:prstGeom prst="rect">
                <a:avLst/>
              </a:prstGeom>
              <a:blipFill rotWithShape="1">
                <a:blip r:embed="rId5"/>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9" name="مستطيل 8"/>
              <p:cNvSpPr/>
              <p:nvPr/>
            </p:nvSpPr>
            <p:spPr>
              <a:xfrm>
                <a:off x="381000" y="5435073"/>
                <a:ext cx="6477000" cy="945708"/>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2000" smtClean="0">
                          <a:solidFill>
                            <a:srgbClr val="FF0000"/>
                          </a:solidFill>
                          <a:latin typeface="Cambria Math"/>
                          <a:ea typeface="Cambria Math"/>
                          <a:cs typeface="Cambria Math"/>
                        </a:rPr>
                        <m:t>𝐶𝐿</m:t>
                      </m:r>
                      <m:r>
                        <a:rPr lang="en-US" sz="2000" smtClean="0">
                          <a:solidFill>
                            <a:srgbClr val="FF0000"/>
                          </a:solidFill>
                          <a:latin typeface="Cambria Math"/>
                          <a:ea typeface="Cambria Math"/>
                          <a:cs typeface="Cambria Math"/>
                        </a:rPr>
                        <m:t>=</m:t>
                      </m:r>
                      <m:r>
                        <a:rPr lang="en-US" sz="2000" smtClean="0">
                          <a:solidFill>
                            <a:srgbClr val="FF0000"/>
                          </a:solidFill>
                          <a:latin typeface="Cambria Math"/>
                          <a:ea typeface="Cambria Math"/>
                          <a:cs typeface="Cambria Math"/>
                        </a:rPr>
                        <m:t>24</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𝐵𝐿𝐶</m:t>
                          </m:r>
                        </m:num>
                        <m:den>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𝜂</m:t>
                              </m:r>
                            </m:e>
                            <m:sub>
                              <m:r>
                                <a:rPr lang="en-US" sz="2000">
                                  <a:solidFill>
                                    <a:srgbClr val="FF0000"/>
                                  </a:solidFill>
                                  <a:latin typeface="Cambria Math"/>
                                  <a:ea typeface="Cambria Math"/>
                                  <a:cs typeface="Cambria Math"/>
                                </a:rPr>
                                <m:t>𝐶</m:t>
                              </m:r>
                            </m:sub>
                          </m:sSub>
                        </m:den>
                      </m:f>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24</m:t>
                      </m:r>
                      <m:f>
                        <m:fPr>
                          <m:ctrlPr>
                            <a:rPr lang="en-US" sz="2000" i="1">
                              <a:solidFill>
                                <a:srgbClr val="FF0000"/>
                              </a:solidFill>
                              <a:latin typeface="Cambria Math"/>
                              <a:ea typeface="Calibri"/>
                              <a:cs typeface="Arial"/>
                            </a:rPr>
                          </m:ctrlPr>
                        </m:fPr>
                        <m:num>
                          <m:r>
                            <a:rPr lang="en-US" sz="2000" b="0" i="1" smtClean="0">
                              <a:solidFill>
                                <a:srgbClr val="FF0000"/>
                              </a:solidFill>
                              <a:latin typeface="Cambria Math"/>
                              <a:ea typeface="Calibri"/>
                              <a:cs typeface="Arial"/>
                            </a:rPr>
                            <m:t>5</m:t>
                          </m:r>
                          <m:r>
                            <a:rPr lang="en-US" sz="2000">
                              <a:solidFill>
                                <a:srgbClr val="FF0000"/>
                              </a:solidFill>
                              <a:latin typeface="Cambria Math"/>
                              <a:ea typeface="Calibri"/>
                              <a:cs typeface="Arial"/>
                            </a:rPr>
                            <m:t>00</m:t>
                          </m:r>
                        </m:num>
                        <m:den>
                          <m:r>
                            <a:rPr lang="en-US" sz="2000" b="0" i="1" smtClean="0">
                              <a:solidFill>
                                <a:srgbClr val="FF0000"/>
                              </a:solidFill>
                              <a:latin typeface="Cambria Math"/>
                              <a:ea typeface="Calibri"/>
                              <a:cs typeface="Arial"/>
                            </a:rPr>
                            <m:t>1</m:t>
                          </m:r>
                        </m:den>
                      </m:f>
                      <m:r>
                        <a:rPr lang="en-US" sz="2000" b="0" i="1" smtClean="0">
                          <a:solidFill>
                            <a:srgbClr val="FF0000"/>
                          </a:solidFill>
                          <a:latin typeface="Cambria Math"/>
                          <a:ea typeface="Calibri"/>
                          <a:cs typeface="Arial"/>
                        </a:rPr>
                        <m:t>2154</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25848000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𝑊</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r>
                        <a:rPr lang="en-US" sz="2000">
                          <a:solidFill>
                            <a:srgbClr val="FF0000"/>
                          </a:solidFill>
                          <a:latin typeface="Cambria Math"/>
                          <a:ea typeface="Calibri"/>
                          <a:cs typeface="Arial"/>
                        </a:rPr>
                        <m:t>𝑟</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9" name="مستطيل 8"/>
              <p:cNvSpPr>
                <a:spLocks noRot="1" noChangeAspect="1" noMove="1" noResize="1" noEditPoints="1" noAdjustHandles="1" noChangeArrowheads="1" noChangeShapeType="1" noTextEdit="1"/>
              </p:cNvSpPr>
              <p:nvPr/>
            </p:nvSpPr>
            <p:spPr>
              <a:xfrm>
                <a:off x="381000" y="5435073"/>
                <a:ext cx="6477000" cy="945708"/>
              </a:xfrm>
              <a:prstGeom prst="rect">
                <a:avLst/>
              </a:prstGeom>
              <a:blipFill rotWithShape="1">
                <a:blip r:embed="rId6"/>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341709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521711" y="457200"/>
            <a:ext cx="2258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For Mosul:</a:t>
            </a:r>
          </a:p>
          <a:p>
            <a:pPr marL="0" indent="0" algn="justLow">
              <a:buNone/>
            </a:pPr>
            <a:r>
              <a:rPr lang="en-US" i="0" dirty="0" err="1" smtClean="0">
                <a:solidFill>
                  <a:srgbClr val="FFFF00"/>
                </a:solidFill>
                <a:latin typeface="Times New Roman" pitchFamily="18" charset="0"/>
                <a:cs typeface="Times New Roman" pitchFamily="18" charset="0"/>
              </a:rPr>
              <a:t>Tmax</a:t>
            </a:r>
            <a:r>
              <a:rPr lang="en-US" i="0" dirty="0" smtClean="0">
                <a:solidFill>
                  <a:srgbClr val="FFFF00"/>
                </a:solidFill>
                <a:latin typeface="Times New Roman" pitchFamily="18" charset="0"/>
                <a:cs typeface="Times New Roman" pitchFamily="18" charset="0"/>
              </a:rPr>
              <a:t>=33.3 ̊ C</a:t>
            </a:r>
          </a:p>
          <a:p>
            <a:pPr marL="0" lvl="0" indent="0" algn="justLow" eaLnBrk="1" hangingPunct="1">
              <a:spcBef>
                <a:spcPct val="0"/>
              </a:spcBef>
              <a:buClrTx/>
              <a:buNone/>
            </a:pPr>
            <a:r>
              <a:rPr lang="en-US" i="0" dirty="0" err="1" smtClean="0">
                <a:solidFill>
                  <a:srgbClr val="FFFF00"/>
                </a:solidFill>
                <a:latin typeface="Times New Roman" pitchFamily="18" charset="0"/>
                <a:cs typeface="Times New Roman" pitchFamily="18" charset="0"/>
              </a:rPr>
              <a:t>Tmin</a:t>
            </a:r>
            <a:r>
              <a:rPr lang="en-US" i="0" dirty="0" smtClean="0">
                <a:solidFill>
                  <a:srgbClr val="FFFF00"/>
                </a:solidFill>
                <a:latin typeface="Times New Roman" pitchFamily="18" charset="0"/>
                <a:cs typeface="Times New Roman" pitchFamily="18" charset="0"/>
              </a:rPr>
              <a:t>=7.41 </a:t>
            </a:r>
            <a:r>
              <a:rPr lang="en-US" i="0" dirty="0">
                <a:solidFill>
                  <a:srgbClr val="FFFF00"/>
                </a:solidFill>
                <a:latin typeface="Times New Roman" pitchFamily="18" charset="0"/>
                <a:cs typeface="Times New Roman" pitchFamily="18" charset="0"/>
              </a:rPr>
              <a:t>̊ C</a:t>
            </a:r>
          </a:p>
          <a:p>
            <a:pPr marL="0" lvl="0" indent="0" algn="justLow" eaLnBrk="1" hangingPunct="1">
              <a:spcBef>
                <a:spcPct val="0"/>
              </a:spcBef>
              <a:buClrTx/>
              <a:buNone/>
            </a:pPr>
            <a:r>
              <a:rPr lang="en-US" i="0" dirty="0" smtClean="0">
                <a:solidFill>
                  <a:srgbClr val="FFFF00"/>
                </a:solidFill>
                <a:latin typeface="Times New Roman" pitchFamily="18" charset="0"/>
                <a:cs typeface="Times New Roman" pitchFamily="18" charset="0"/>
              </a:rPr>
              <a:t>Tb=18.33 </a:t>
            </a:r>
            <a:r>
              <a:rPr lang="en-US" i="0" dirty="0">
                <a:solidFill>
                  <a:srgbClr val="FFFF00"/>
                </a:solidFill>
                <a:latin typeface="Times New Roman" pitchFamily="18" charset="0"/>
                <a:cs typeface="Times New Roman" pitchFamily="18" charset="0"/>
              </a:rPr>
              <a:t>̊ </a:t>
            </a:r>
            <a:r>
              <a:rPr lang="en-US" i="0" dirty="0" smtClean="0">
                <a:solidFill>
                  <a:srgbClr val="FFFF00"/>
                </a:solidFill>
                <a:latin typeface="Times New Roman" pitchFamily="18" charset="0"/>
                <a:cs typeface="Times New Roman" pitchFamily="18" charset="0"/>
              </a:rPr>
              <a:t>C</a:t>
            </a:r>
            <a:endParaRPr lang="en-US" i="0" dirty="0">
              <a:solidFill>
                <a:srgbClr val="FFFF00"/>
              </a:solidFill>
              <a:latin typeface="Times New Roman" pitchFamily="18" charset="0"/>
              <a:cs typeface="Times New Roman" pitchFamily="18" charset="0"/>
            </a:endParaRPr>
          </a:p>
        </p:txBody>
      </p:sp>
      <p:sp>
        <p:nvSpPr>
          <p:cNvPr id="6" name="عنصر نائب للمحتوى 2"/>
          <p:cNvSpPr txBox="1">
            <a:spLocks/>
          </p:cNvSpPr>
          <p:nvPr/>
        </p:nvSpPr>
        <p:spPr bwMode="auto">
          <a:xfrm>
            <a:off x="597911" y="2286000"/>
            <a:ext cx="142007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Heating:</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مستطيل 6"/>
              <p:cNvSpPr/>
              <p:nvPr/>
            </p:nvSpPr>
            <p:spPr>
              <a:xfrm>
                <a:off x="584772" y="3026819"/>
                <a:ext cx="7263827" cy="883190"/>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𝑎𝑣</m:t>
                          </m:r>
                        </m:sub>
                      </m:sSub>
                      <m:r>
                        <a:rPr lang="en-US" sz="2000">
                          <a:solidFill>
                            <a:srgbClr val="FF0000"/>
                          </a:solidFill>
                          <a:latin typeface="Cambria Math"/>
                          <a:ea typeface="Cambria Math"/>
                          <a:cs typeface="Cambria Math"/>
                        </a:rPr>
                        <m:t>=</m:t>
                      </m:r>
                      <m:f>
                        <m:fPr>
                          <m:ctrlPr>
                            <a:rPr lang="en-US" sz="2000" i="1" smtClean="0">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𝑚𝑎𝑥</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libri"/>
                              <a:cs typeface="Arial"/>
                            </a:rPr>
                          </m:ctrlPr>
                        </m:fPr>
                        <m:num>
                          <m:r>
                            <a:rPr lang="en-US" sz="2000">
                              <a:solidFill>
                                <a:srgbClr val="FF0000"/>
                              </a:solidFill>
                              <a:latin typeface="Cambria Math"/>
                              <a:ea typeface="Calibri"/>
                              <a:cs typeface="Arial"/>
                            </a:rPr>
                            <m:t>3</m:t>
                          </m:r>
                          <m:r>
                            <a:rPr lang="en-US" sz="2000" b="0" i="1" smtClean="0">
                              <a:solidFill>
                                <a:srgbClr val="FF0000"/>
                              </a:solidFill>
                              <a:latin typeface="Cambria Math"/>
                              <a:ea typeface="Calibri"/>
                              <a:cs typeface="Arial"/>
                            </a:rPr>
                            <m:t>3</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3</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7</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41</m:t>
                          </m:r>
                        </m:num>
                        <m:den>
                          <m:r>
                            <a:rPr lang="en-US" sz="2000">
                              <a:solidFill>
                                <a:srgbClr val="FF0000"/>
                              </a:solidFill>
                              <a:latin typeface="Cambria Math"/>
                              <a:ea typeface="Calibri"/>
                              <a:cs typeface="Arial"/>
                            </a:rPr>
                            <m:t>2</m:t>
                          </m:r>
                        </m:den>
                      </m:f>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m:t>
                      </m:r>
                      <m:r>
                        <a:rPr lang="en-US" sz="2000" b="0" i="1" smtClean="0">
                          <a:solidFill>
                            <a:srgbClr val="FF0000"/>
                          </a:solidFill>
                          <a:latin typeface="Cambria Math"/>
                          <a:ea typeface="Calibri"/>
                          <a:cs typeface="Arial"/>
                        </a:rPr>
                        <m:t>0</m:t>
                      </m:r>
                      <m:r>
                        <a:rPr lang="en-US" sz="2000">
                          <a:solidFill>
                            <a:srgbClr val="FF0000"/>
                          </a:solidFill>
                          <a:latin typeface="Cambria Math"/>
                          <a:ea typeface="Calibri"/>
                          <a:cs typeface="Arial"/>
                        </a:rPr>
                        <m:t>. </m:t>
                      </m:r>
                      <m:r>
                        <a:rPr lang="en-US" sz="2000" b="0" i="1" smtClean="0">
                          <a:solidFill>
                            <a:srgbClr val="FF0000"/>
                          </a:solidFill>
                          <a:latin typeface="Cambria Math"/>
                          <a:ea typeface="Times New Roman"/>
                          <a:cs typeface="Arial"/>
                        </a:rPr>
                        <m:t>35</m:t>
                      </m:r>
                      <m:r>
                        <a:rPr lang="en-US" sz="2000">
                          <a:solidFill>
                            <a:srgbClr val="FF0000"/>
                          </a:solidFill>
                          <a:latin typeface="Cambria Math"/>
                          <a:ea typeface="Times New Roman"/>
                          <a:cs typeface="Arial"/>
                        </a:rPr>
                        <m:t>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&gt;</m:t>
                      </m:r>
                      <m:sSub>
                        <m:sSubPr>
                          <m:ctrlPr>
                            <a:rPr lang="en-US" sz="2000" i="1">
                              <a:solidFill>
                                <a:srgbClr val="FF0000"/>
                              </a:solidFill>
                              <a:latin typeface="Cambria Math"/>
                              <a:ea typeface="Calibri"/>
                              <a:cs typeface="Arial"/>
                            </a:rPr>
                          </m:ctrlPr>
                        </m:sSubPr>
                        <m:e>
                          <m:r>
                            <a:rPr lang="en-US" sz="2000">
                              <a:solidFill>
                                <a:srgbClr val="FF0000"/>
                              </a:solidFill>
                              <a:latin typeface="Cambria Math"/>
                              <a:ea typeface="Calibri"/>
                              <a:cs typeface="Arial"/>
                            </a:rPr>
                            <m:t>𝑇</m:t>
                          </m:r>
                        </m:e>
                        <m:sub>
                          <m:r>
                            <a:rPr lang="en-US" sz="2000">
                              <a:solidFill>
                                <a:srgbClr val="FF0000"/>
                              </a:solidFill>
                              <a:latin typeface="Cambria Math"/>
                              <a:ea typeface="Calibri"/>
                              <a:cs typeface="Arial"/>
                            </a:rPr>
                            <m:t>𝑏</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sub>
                      </m:sSub>
                      <m:d>
                        <m:dPr>
                          <m:ctrlPr>
                            <a:rPr lang="en-US" sz="2000" i="1">
                              <a:solidFill>
                                <a:srgbClr val="FF0000"/>
                              </a:solidFill>
                              <a:latin typeface="Cambria Math"/>
                              <a:ea typeface="Calibri"/>
                              <a:cs typeface="Arial"/>
                            </a:rPr>
                          </m:ctrlPr>
                        </m:dPr>
                        <m:e>
                          <m:r>
                            <a:rPr lang="en-US" sz="2000">
                              <a:solidFill>
                                <a:srgbClr val="FF0000"/>
                              </a:solidFill>
                              <a:latin typeface="Cambria Math"/>
                              <a:ea typeface="Calibri"/>
                              <a:cs typeface="Arial"/>
                            </a:rPr>
                            <m:t>18</m:t>
                          </m:r>
                          <m:r>
                            <a:rPr lang="en-US" sz="2000">
                              <a:solidFill>
                                <a:srgbClr val="FF0000"/>
                              </a:solidFill>
                              <a:latin typeface="Cambria Math"/>
                              <a:ea typeface="Calibri"/>
                              <a:cs typeface="Arial"/>
                            </a:rPr>
                            <m:t>. </m:t>
                          </m:r>
                          <m:r>
                            <a:rPr lang="en-US" sz="2000" b="0" i="1" smtClean="0">
                              <a:solidFill>
                                <a:srgbClr val="FF0000"/>
                              </a:solidFill>
                              <a:latin typeface="Cambria Math"/>
                              <a:ea typeface="Times New Roman"/>
                              <a:cs typeface="Arial"/>
                            </a:rPr>
                            <m:t>33</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e>
                      </m:d>
                    </m:oMath>
                  </m:oMathPara>
                </a14:m>
                <a:endParaRPr lang="en-US" sz="1400" dirty="0">
                  <a:solidFill>
                    <a:srgbClr val="FF0000"/>
                  </a:solidFill>
                  <a:effectLst/>
                  <a:latin typeface="Calibri"/>
                  <a:ea typeface="Calibri"/>
                  <a:cs typeface="Arial"/>
                </a:endParaRPr>
              </a:p>
            </p:txBody>
          </p:sp>
        </mc:Choice>
        <mc:Fallback xmlns="">
          <p:sp>
            <p:nvSpPr>
              <p:cNvPr id="7" name="مستطيل 6"/>
              <p:cNvSpPr>
                <a:spLocks noRot="1" noChangeAspect="1" noMove="1" noResize="1" noEditPoints="1" noAdjustHandles="1" noChangeArrowheads="1" noChangeShapeType="1" noTextEdit="1"/>
              </p:cNvSpPr>
              <p:nvPr/>
            </p:nvSpPr>
            <p:spPr>
              <a:xfrm>
                <a:off x="584772" y="3026819"/>
                <a:ext cx="7263827" cy="883190"/>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8" name="مستطيل 7"/>
              <p:cNvSpPr/>
              <p:nvPr/>
            </p:nvSpPr>
            <p:spPr>
              <a:xfrm>
                <a:off x="584773" y="4279181"/>
                <a:ext cx="6248400" cy="890437"/>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𝑑</m:t>
                          </m:r>
                        </m:sub>
                      </m:sSub>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libri"/>
                              <a:cs typeface="Arial"/>
                            </a:rPr>
                          </m:ctrlPr>
                        </m:fPr>
                        <m:num>
                          <m:r>
                            <a:rPr lang="en-US" sz="2000">
                              <a:solidFill>
                                <a:srgbClr val="FF0000"/>
                              </a:solidFill>
                              <a:latin typeface="Cambria Math"/>
                              <a:ea typeface="Calibri"/>
                              <a:cs typeface="Arial"/>
                            </a:rPr>
                            <m:t>18</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33</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7</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41</m:t>
                          </m:r>
                        </m:num>
                        <m:den>
                          <m:r>
                            <a:rPr lang="en-US" sz="2000">
                              <a:solidFill>
                                <a:srgbClr val="FF0000"/>
                              </a:solidFill>
                              <a:latin typeface="Cambria Math"/>
                              <a:ea typeface="Calibri"/>
                              <a:cs typeface="Arial"/>
                            </a:rPr>
                            <m:t>4</m:t>
                          </m:r>
                        </m:den>
                      </m:f>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m:t>
                      </m:r>
                      <m:r>
                        <a:rPr lang="en-US" sz="2000" b="0" i="1" smtClean="0">
                          <a:solidFill>
                            <a:srgbClr val="FF0000"/>
                          </a:solidFill>
                          <a:latin typeface="Cambria Math"/>
                          <a:ea typeface="Calibri"/>
                          <a:cs typeface="Arial"/>
                        </a:rPr>
                        <m:t>.</m:t>
                      </m:r>
                      <m:r>
                        <a:rPr lang="en-US" sz="2000" i="1" smtClean="0">
                          <a:solidFill>
                            <a:srgbClr val="FF0000"/>
                          </a:solidFill>
                          <a:latin typeface="Cambria Math"/>
                          <a:ea typeface="Calibri"/>
                          <a:cs typeface="Arial"/>
                        </a:rPr>
                        <m:t>7</m:t>
                      </m:r>
                      <m:r>
                        <a:rPr lang="en-US" sz="2000" b="0" i="1" smtClean="0">
                          <a:solidFill>
                            <a:srgbClr val="FF0000"/>
                          </a:solidFill>
                          <a:latin typeface="Cambria Math"/>
                          <a:ea typeface="Calibri"/>
                          <a:cs typeface="Arial"/>
                        </a:rPr>
                        <m:t>3</m:t>
                      </m:r>
                      <m:r>
                        <a:rPr lang="en-US" sz="2000" b="0" i="1" smtClean="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8" name="مستطيل 7"/>
              <p:cNvSpPr>
                <a:spLocks noRot="1" noChangeAspect="1" noMove="1" noResize="1" noEditPoints="1" noAdjustHandles="1" noChangeArrowheads="1" noChangeShapeType="1" noTextEdit="1"/>
              </p:cNvSpPr>
              <p:nvPr/>
            </p:nvSpPr>
            <p:spPr>
              <a:xfrm>
                <a:off x="584773" y="4279181"/>
                <a:ext cx="6248400" cy="890437"/>
              </a:xfrm>
              <a:prstGeom prst="rect">
                <a:avLst/>
              </a:prstGeom>
              <a:blipFill rotWithShape="1">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9" name="مستطيل 8"/>
              <p:cNvSpPr/>
              <p:nvPr/>
            </p:nvSpPr>
            <p:spPr>
              <a:xfrm>
                <a:off x="584773" y="5431819"/>
                <a:ext cx="4572000" cy="587981"/>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73</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365</m:t>
                      </m:r>
                      <m:r>
                        <a:rPr lang="en-US" sz="2000">
                          <a:solidFill>
                            <a:srgbClr val="FF0000"/>
                          </a:solidFill>
                          <a:latin typeface="Cambria Math"/>
                          <a:ea typeface="Calibri"/>
                          <a:cs typeface="Arial"/>
                        </a:rPr>
                        <m:t>=</m:t>
                      </m:r>
                      <m:r>
                        <a:rPr lang="en-US" sz="2000" i="1" smtClean="0">
                          <a:solidFill>
                            <a:srgbClr val="FF0000"/>
                          </a:solidFill>
                          <a:latin typeface="Cambria Math"/>
                          <a:ea typeface="Calibri"/>
                          <a:cs typeface="Arial"/>
                        </a:rPr>
                        <m:t>9</m:t>
                      </m:r>
                      <m:r>
                        <a:rPr lang="en-US" sz="2000" b="0" i="1" smtClean="0">
                          <a:solidFill>
                            <a:srgbClr val="FF0000"/>
                          </a:solidFill>
                          <a:latin typeface="Cambria Math"/>
                          <a:ea typeface="Calibri"/>
                          <a:cs typeface="Arial"/>
                        </a:rPr>
                        <m:t>96</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9" name="مستطيل 8"/>
              <p:cNvSpPr>
                <a:spLocks noRot="1" noChangeAspect="1" noMove="1" noResize="1" noEditPoints="1" noAdjustHandles="1" noChangeArrowheads="1" noChangeShapeType="1" noTextEdit="1"/>
              </p:cNvSpPr>
              <p:nvPr/>
            </p:nvSpPr>
            <p:spPr>
              <a:xfrm>
                <a:off x="584773" y="5431819"/>
                <a:ext cx="4572000" cy="587981"/>
              </a:xfrm>
              <a:prstGeom prst="rect">
                <a:avLst/>
              </a:prstGeom>
              <a:blipFill rotWithShape="1">
                <a:blip r:embed="rId4"/>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167935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مستطيل 3"/>
              <p:cNvSpPr/>
              <p:nvPr/>
            </p:nvSpPr>
            <p:spPr>
              <a:xfrm>
                <a:off x="417786" y="533400"/>
                <a:ext cx="6477000" cy="945452"/>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2000" smtClean="0">
                          <a:solidFill>
                            <a:srgbClr val="FF0000"/>
                          </a:solidFill>
                          <a:latin typeface="Cambria Math"/>
                          <a:ea typeface="Cambria Math"/>
                          <a:cs typeface="Cambria Math"/>
                        </a:rPr>
                        <m:t>𝐻𝐿</m:t>
                      </m:r>
                      <m:r>
                        <a:rPr lang="en-US" sz="2000" smtClean="0">
                          <a:solidFill>
                            <a:srgbClr val="FF0000"/>
                          </a:solidFill>
                          <a:latin typeface="Cambria Math"/>
                          <a:ea typeface="Cambria Math"/>
                          <a:cs typeface="Cambria Math"/>
                        </a:rPr>
                        <m:t>=</m:t>
                      </m:r>
                      <m:r>
                        <a:rPr lang="en-US" sz="2000" smtClean="0">
                          <a:solidFill>
                            <a:srgbClr val="FF0000"/>
                          </a:solidFill>
                          <a:latin typeface="Cambria Math"/>
                          <a:ea typeface="Cambria Math"/>
                          <a:cs typeface="Cambria Math"/>
                        </a:rPr>
                        <m:t>24</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𝐵𝐿𝐶</m:t>
                          </m:r>
                        </m:num>
                        <m:den>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𝜂</m:t>
                              </m:r>
                            </m:e>
                            <m:sub>
                              <m:r>
                                <a:rPr lang="en-US" sz="2000">
                                  <a:solidFill>
                                    <a:srgbClr val="FF0000"/>
                                  </a:solidFill>
                                  <a:latin typeface="Cambria Math"/>
                                  <a:ea typeface="Cambria Math"/>
                                  <a:cs typeface="Cambria Math"/>
                                </a:rPr>
                                <m:t>𝐻</m:t>
                              </m:r>
                            </m:sub>
                          </m:sSub>
                        </m:den>
                      </m:f>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24</m:t>
                      </m:r>
                      <m:f>
                        <m:fPr>
                          <m:ctrlPr>
                            <a:rPr lang="en-US" sz="2000" i="1">
                              <a:solidFill>
                                <a:srgbClr val="FF0000"/>
                              </a:solidFill>
                              <a:latin typeface="Cambria Math"/>
                              <a:ea typeface="Calibri"/>
                              <a:cs typeface="Arial"/>
                            </a:rPr>
                          </m:ctrlPr>
                        </m:fPr>
                        <m:num>
                          <m:r>
                            <a:rPr lang="en-US" sz="2000" b="0" i="1" smtClean="0">
                              <a:solidFill>
                                <a:srgbClr val="FF0000"/>
                              </a:solidFill>
                              <a:latin typeface="Cambria Math"/>
                              <a:ea typeface="Calibri"/>
                              <a:cs typeface="Arial"/>
                            </a:rPr>
                            <m:t>5</m:t>
                          </m:r>
                          <m:r>
                            <a:rPr lang="en-US" sz="2000">
                              <a:solidFill>
                                <a:srgbClr val="FF0000"/>
                              </a:solidFill>
                              <a:latin typeface="Cambria Math"/>
                              <a:ea typeface="Calibri"/>
                              <a:cs typeface="Arial"/>
                            </a:rPr>
                            <m:t>00</m:t>
                          </m:r>
                        </m:num>
                        <m:den>
                          <m:r>
                            <a:rPr lang="en-US" sz="2000" b="0" i="1" smtClean="0">
                              <a:solidFill>
                                <a:srgbClr val="FF0000"/>
                              </a:solidFill>
                              <a:latin typeface="Cambria Math"/>
                              <a:ea typeface="Calibri"/>
                              <a:cs typeface="Arial"/>
                            </a:rPr>
                            <m:t>1</m:t>
                          </m:r>
                        </m:den>
                      </m:f>
                      <m:r>
                        <a:rPr lang="en-US" sz="2000" i="1" smtClean="0">
                          <a:solidFill>
                            <a:srgbClr val="FF0000"/>
                          </a:solidFill>
                          <a:latin typeface="Cambria Math"/>
                          <a:ea typeface="Calibri"/>
                          <a:cs typeface="Arial"/>
                        </a:rPr>
                        <m:t>9</m:t>
                      </m:r>
                      <m:r>
                        <a:rPr lang="en-US" sz="2000" b="0" i="1" smtClean="0">
                          <a:solidFill>
                            <a:srgbClr val="FF0000"/>
                          </a:solidFill>
                          <a:latin typeface="Cambria Math"/>
                          <a:ea typeface="Calibri"/>
                          <a:cs typeface="Arial"/>
                        </a:rPr>
                        <m:t>96</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11952000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𝑊</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r>
                        <a:rPr lang="en-US" sz="2000">
                          <a:solidFill>
                            <a:srgbClr val="FF0000"/>
                          </a:solidFill>
                          <a:latin typeface="Cambria Math"/>
                          <a:ea typeface="Calibri"/>
                          <a:cs typeface="Arial"/>
                        </a:rPr>
                        <m:t>𝑟</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4" name="مستطيل 3"/>
              <p:cNvSpPr>
                <a:spLocks noRot="1" noChangeAspect="1" noMove="1" noResize="1" noEditPoints="1" noAdjustHandles="1" noChangeArrowheads="1" noChangeShapeType="1" noTextEdit="1"/>
              </p:cNvSpPr>
              <p:nvPr/>
            </p:nvSpPr>
            <p:spPr>
              <a:xfrm>
                <a:off x="417786" y="533400"/>
                <a:ext cx="6477000" cy="945452"/>
              </a:xfrm>
              <a:prstGeom prst="rect">
                <a:avLst/>
              </a:prstGeom>
              <a:blipFill rotWithShape="1">
                <a:blip r:embed="rId2"/>
                <a:stretch>
                  <a:fillRect/>
                </a:stretch>
              </a:blipFill>
            </p:spPr>
            <p:txBody>
              <a:bodyPr/>
              <a:lstStyle/>
              <a:p>
                <a:r>
                  <a:rPr lang="ar-IQ">
                    <a:noFill/>
                  </a:rPr>
                  <a:t> </a:t>
                </a:r>
              </a:p>
            </p:txBody>
          </p:sp>
        </mc:Fallback>
      </mc:AlternateContent>
      <p:sp>
        <p:nvSpPr>
          <p:cNvPr id="5" name="عنصر نائب للمحتوى 2"/>
          <p:cNvSpPr txBox="1">
            <a:spLocks/>
          </p:cNvSpPr>
          <p:nvPr/>
        </p:nvSpPr>
        <p:spPr bwMode="auto">
          <a:xfrm>
            <a:off x="416607" y="1856390"/>
            <a:ext cx="19112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Cooling:</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مستطيل 5"/>
              <p:cNvSpPr/>
              <p:nvPr/>
            </p:nvSpPr>
            <p:spPr>
              <a:xfrm>
                <a:off x="505811" y="2484383"/>
                <a:ext cx="3492751" cy="611578"/>
              </a:xfrm>
              <a:prstGeom prst="rect">
                <a:avLst/>
              </a:prstGeom>
              <a:solidFill>
                <a:srgbClr val="FFFFCC"/>
              </a:solidFill>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7</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41</m:t>
                      </m:r>
                      <m:r>
                        <a:rPr lang="en-US" sz="2000" b="0" i="1" smtClean="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)&lt;</m:t>
                      </m:r>
                      <m:sSub>
                        <m:sSubPr>
                          <m:ctrlPr>
                            <a:rPr lang="en-US" sz="2000" i="1">
                              <a:solidFill>
                                <a:srgbClr val="FF0000"/>
                              </a:solidFill>
                              <a:latin typeface="Cambria Math"/>
                              <a:ea typeface="Calibri"/>
                              <a:cs typeface="Arial"/>
                            </a:rPr>
                          </m:ctrlPr>
                        </m:sSubPr>
                        <m:e>
                          <m:r>
                            <a:rPr lang="en-US" sz="2000">
                              <a:solidFill>
                                <a:srgbClr val="FF0000"/>
                              </a:solidFill>
                              <a:latin typeface="Cambria Math"/>
                              <a:ea typeface="Calibri"/>
                              <a:cs typeface="Arial"/>
                            </a:rPr>
                            <m:t>𝑇</m:t>
                          </m:r>
                        </m:e>
                        <m:sub>
                          <m:r>
                            <a:rPr lang="en-US" sz="2000">
                              <a:solidFill>
                                <a:srgbClr val="FF0000"/>
                              </a:solidFill>
                              <a:latin typeface="Cambria Math"/>
                              <a:ea typeface="Calibri"/>
                              <a:cs typeface="Arial"/>
                            </a:rPr>
                            <m:t>𝑏</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𝑐</m:t>
                          </m:r>
                        </m:sub>
                      </m:sSub>
                      <m:r>
                        <a:rPr lang="en-US" sz="2000">
                          <a:solidFill>
                            <a:srgbClr val="FF0000"/>
                          </a:solidFill>
                          <a:latin typeface="Cambria Math"/>
                          <a:ea typeface="Calibri"/>
                          <a:cs typeface="Arial"/>
                        </a:rPr>
                        <m:t> (</m:t>
                      </m:r>
                      <m:r>
                        <a:rPr lang="en-US" sz="2000" b="0" i="1" smtClean="0">
                          <a:solidFill>
                            <a:srgbClr val="FF0000"/>
                          </a:solidFill>
                          <a:latin typeface="Cambria Math"/>
                          <a:ea typeface="Calibri"/>
                          <a:cs typeface="Arial"/>
                        </a:rPr>
                        <m:t>18</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33</m:t>
                      </m:r>
                      <m:r>
                        <a:rPr lang="en-US" sz="2000" b="0" i="1" smtClean="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oMath>
                  </m:oMathPara>
                </a14:m>
                <a:endParaRPr lang="en-US" sz="1400" dirty="0">
                  <a:solidFill>
                    <a:srgbClr val="FF0000"/>
                  </a:solidFill>
                  <a:effectLst/>
                  <a:latin typeface="Calibri"/>
                  <a:ea typeface="Calibri"/>
                  <a:cs typeface="Arial"/>
                </a:endParaRPr>
              </a:p>
            </p:txBody>
          </p:sp>
        </mc:Choice>
        <mc:Fallback xmlns="">
          <p:sp>
            <p:nvSpPr>
              <p:cNvPr id="6" name="مستطيل 5"/>
              <p:cNvSpPr>
                <a:spLocks noRot="1" noChangeAspect="1" noMove="1" noResize="1" noEditPoints="1" noAdjustHandles="1" noChangeArrowheads="1" noChangeShapeType="1" noTextEdit="1"/>
              </p:cNvSpPr>
              <p:nvPr/>
            </p:nvSpPr>
            <p:spPr>
              <a:xfrm>
                <a:off x="505811" y="2484383"/>
                <a:ext cx="3492751" cy="611578"/>
              </a:xfrm>
              <a:prstGeom prst="rect">
                <a:avLst/>
              </a:prstGeom>
              <a:blipFill rotWithShape="1">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7" name="مستطيل 6"/>
              <p:cNvSpPr/>
              <p:nvPr/>
            </p:nvSpPr>
            <p:spPr>
              <a:xfrm>
                <a:off x="228600" y="3429993"/>
                <a:ext cx="8763000" cy="1122359"/>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𝑑</m:t>
                          </m:r>
                        </m:sub>
                      </m:sSub>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𝑚𝑎𝑥</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3</m:t>
                          </m:r>
                          <m:r>
                            <a:rPr lang="en-US" sz="2000" b="0" i="1" smtClean="0">
                              <a:solidFill>
                                <a:srgbClr val="FF0000"/>
                              </a:solidFill>
                              <a:latin typeface="Cambria Math"/>
                              <a:ea typeface="Cambria Math"/>
                              <a:cs typeface="Cambria Math"/>
                            </a:rPr>
                            <m:t>3</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18</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33</m:t>
                          </m:r>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r>
                            <a:rPr lang="en-US" sz="2000" b="0" i="1" smtClean="0">
                              <a:solidFill>
                                <a:srgbClr val="FF0000"/>
                              </a:solidFill>
                              <a:latin typeface="Cambria Math"/>
                              <a:ea typeface="Cambria Math"/>
                              <a:cs typeface="Cambria Math"/>
                            </a:rPr>
                            <m:t>18</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33</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7</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41</m:t>
                          </m:r>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4</m:t>
                      </m:r>
                      <m:r>
                        <a:rPr lang="en-US" sz="2000">
                          <a:solidFill>
                            <a:srgbClr val="FF0000"/>
                          </a:solidFill>
                          <a:latin typeface="Cambria Math"/>
                          <a:ea typeface="Calibri"/>
                          <a:cs typeface="Arial"/>
                        </a:rPr>
                        <m:t>. </m:t>
                      </m:r>
                      <m:r>
                        <a:rPr lang="en-US" sz="2000" i="1" smtClean="0">
                          <a:solidFill>
                            <a:srgbClr val="FF0000"/>
                          </a:solidFill>
                          <a:latin typeface="Cambria Math"/>
                          <a:ea typeface="Times New Roman"/>
                          <a:cs typeface="Arial"/>
                        </a:rPr>
                        <m:t>7</m:t>
                      </m:r>
                      <m:r>
                        <a:rPr lang="en-US" sz="2000" b="0" i="1" smtClean="0">
                          <a:solidFill>
                            <a:srgbClr val="FF0000"/>
                          </a:solidFill>
                          <a:latin typeface="Cambria Math"/>
                          <a:ea typeface="Times New Roman"/>
                          <a:cs typeface="Arial"/>
                        </a:rPr>
                        <m:t>55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7" name="مستطيل 6"/>
              <p:cNvSpPr>
                <a:spLocks noRot="1" noChangeAspect="1" noMove="1" noResize="1" noEditPoints="1" noAdjustHandles="1" noChangeArrowheads="1" noChangeShapeType="1" noTextEdit="1"/>
              </p:cNvSpPr>
              <p:nvPr/>
            </p:nvSpPr>
            <p:spPr>
              <a:xfrm>
                <a:off x="228600" y="3429993"/>
                <a:ext cx="8763000" cy="1122359"/>
              </a:xfrm>
              <a:prstGeom prst="rect">
                <a:avLst/>
              </a:prstGeom>
              <a:blipFill rotWithShape="1">
                <a:blip r:embed="rId4"/>
                <a:stretch>
                  <a:fillRect b="-2174"/>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8" name="مستطيل 7"/>
              <p:cNvSpPr/>
              <p:nvPr/>
            </p:nvSpPr>
            <p:spPr>
              <a:xfrm>
                <a:off x="359979" y="4781309"/>
                <a:ext cx="4572000" cy="587981"/>
              </a:xfrm>
              <a:prstGeom prst="rect">
                <a:avLst/>
              </a:prstGeom>
              <a:solidFill>
                <a:srgbClr val="FFFFCC"/>
              </a:solidFill>
            </p:spPr>
            <p:txBody>
              <a:bodyPr>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4</m:t>
                      </m:r>
                      <m:r>
                        <a:rPr lang="en-US" sz="2000">
                          <a:solidFill>
                            <a:srgbClr val="FF0000"/>
                          </a:solidFill>
                          <a:latin typeface="Cambria Math"/>
                          <a:ea typeface="Cambria Math"/>
                          <a:cs typeface="Cambria Math"/>
                        </a:rPr>
                        <m:t>.</m:t>
                      </m:r>
                      <m:r>
                        <a:rPr lang="en-US" sz="2000" i="1" smtClean="0">
                          <a:solidFill>
                            <a:srgbClr val="FF0000"/>
                          </a:solidFill>
                          <a:latin typeface="Cambria Math"/>
                          <a:ea typeface="Cambria Math"/>
                          <a:cs typeface="Cambria Math"/>
                        </a:rPr>
                        <m:t>7</m:t>
                      </m:r>
                      <m:r>
                        <a:rPr lang="en-US" sz="2000" b="0" i="1" smtClean="0">
                          <a:solidFill>
                            <a:srgbClr val="FF0000"/>
                          </a:solidFill>
                          <a:latin typeface="Cambria Math"/>
                          <a:ea typeface="Cambria Math"/>
                          <a:cs typeface="Cambria Math"/>
                        </a:rPr>
                        <m:t>55</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365</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1736</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8" name="مستطيل 7"/>
              <p:cNvSpPr>
                <a:spLocks noRot="1" noChangeAspect="1" noMove="1" noResize="1" noEditPoints="1" noAdjustHandles="1" noChangeArrowheads="1" noChangeShapeType="1" noTextEdit="1"/>
              </p:cNvSpPr>
              <p:nvPr/>
            </p:nvSpPr>
            <p:spPr>
              <a:xfrm>
                <a:off x="359979" y="4781309"/>
                <a:ext cx="4572000" cy="587981"/>
              </a:xfrm>
              <a:prstGeom prst="rect">
                <a:avLst/>
              </a:prstGeom>
              <a:blipFill rotWithShape="1">
                <a:blip r:embed="rId5"/>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9" name="مستطيل 8"/>
              <p:cNvSpPr/>
              <p:nvPr/>
            </p:nvSpPr>
            <p:spPr>
              <a:xfrm>
                <a:off x="381000" y="5435073"/>
                <a:ext cx="6477000" cy="945708"/>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2000" smtClean="0">
                          <a:solidFill>
                            <a:srgbClr val="FF0000"/>
                          </a:solidFill>
                          <a:latin typeface="Cambria Math"/>
                          <a:ea typeface="Cambria Math"/>
                          <a:cs typeface="Cambria Math"/>
                        </a:rPr>
                        <m:t>𝐶𝐿</m:t>
                      </m:r>
                      <m:r>
                        <a:rPr lang="en-US" sz="2000" smtClean="0">
                          <a:solidFill>
                            <a:srgbClr val="FF0000"/>
                          </a:solidFill>
                          <a:latin typeface="Cambria Math"/>
                          <a:ea typeface="Cambria Math"/>
                          <a:cs typeface="Cambria Math"/>
                        </a:rPr>
                        <m:t>=</m:t>
                      </m:r>
                      <m:r>
                        <a:rPr lang="en-US" sz="2000" smtClean="0">
                          <a:solidFill>
                            <a:srgbClr val="FF0000"/>
                          </a:solidFill>
                          <a:latin typeface="Cambria Math"/>
                          <a:ea typeface="Cambria Math"/>
                          <a:cs typeface="Cambria Math"/>
                        </a:rPr>
                        <m:t>24</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𝐵𝐿𝐶</m:t>
                          </m:r>
                        </m:num>
                        <m:den>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𝜂</m:t>
                              </m:r>
                            </m:e>
                            <m:sub>
                              <m:r>
                                <a:rPr lang="en-US" sz="2000">
                                  <a:solidFill>
                                    <a:srgbClr val="FF0000"/>
                                  </a:solidFill>
                                  <a:latin typeface="Cambria Math"/>
                                  <a:ea typeface="Cambria Math"/>
                                  <a:cs typeface="Cambria Math"/>
                                </a:rPr>
                                <m:t>𝐶</m:t>
                              </m:r>
                            </m:sub>
                          </m:sSub>
                        </m:den>
                      </m:f>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24</m:t>
                      </m:r>
                      <m:f>
                        <m:fPr>
                          <m:ctrlPr>
                            <a:rPr lang="en-US" sz="2000" i="1">
                              <a:solidFill>
                                <a:srgbClr val="FF0000"/>
                              </a:solidFill>
                              <a:latin typeface="Cambria Math"/>
                              <a:ea typeface="Calibri"/>
                              <a:cs typeface="Arial"/>
                            </a:rPr>
                          </m:ctrlPr>
                        </m:fPr>
                        <m:num>
                          <m:r>
                            <a:rPr lang="en-US" sz="2000" b="0" i="1" smtClean="0">
                              <a:solidFill>
                                <a:srgbClr val="FF0000"/>
                              </a:solidFill>
                              <a:latin typeface="Cambria Math"/>
                              <a:ea typeface="Calibri"/>
                              <a:cs typeface="Arial"/>
                            </a:rPr>
                            <m:t>5</m:t>
                          </m:r>
                          <m:r>
                            <a:rPr lang="en-US" sz="2000">
                              <a:solidFill>
                                <a:srgbClr val="FF0000"/>
                              </a:solidFill>
                              <a:latin typeface="Cambria Math"/>
                              <a:ea typeface="Calibri"/>
                              <a:cs typeface="Arial"/>
                            </a:rPr>
                            <m:t>00</m:t>
                          </m:r>
                        </m:num>
                        <m:den>
                          <m:r>
                            <a:rPr lang="en-US" sz="2000" b="0" i="1" smtClean="0">
                              <a:solidFill>
                                <a:srgbClr val="FF0000"/>
                              </a:solidFill>
                              <a:latin typeface="Cambria Math"/>
                              <a:ea typeface="Calibri"/>
                              <a:cs typeface="Arial"/>
                            </a:rPr>
                            <m:t>1</m:t>
                          </m:r>
                        </m:den>
                      </m:f>
                      <m:r>
                        <a:rPr lang="en-US" sz="2000" b="0" i="1" smtClean="0">
                          <a:solidFill>
                            <a:srgbClr val="FF0000"/>
                          </a:solidFill>
                          <a:latin typeface="Cambria Math"/>
                          <a:ea typeface="Calibri"/>
                          <a:cs typeface="Arial"/>
                        </a:rPr>
                        <m:t>1736</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20832000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𝑊</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r>
                        <a:rPr lang="en-US" sz="2000">
                          <a:solidFill>
                            <a:srgbClr val="FF0000"/>
                          </a:solidFill>
                          <a:latin typeface="Cambria Math"/>
                          <a:ea typeface="Calibri"/>
                          <a:cs typeface="Arial"/>
                        </a:rPr>
                        <m:t>𝑟</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9" name="مستطيل 8"/>
              <p:cNvSpPr>
                <a:spLocks noRot="1" noChangeAspect="1" noMove="1" noResize="1" noEditPoints="1" noAdjustHandles="1" noChangeArrowheads="1" noChangeShapeType="1" noTextEdit="1"/>
              </p:cNvSpPr>
              <p:nvPr/>
            </p:nvSpPr>
            <p:spPr>
              <a:xfrm>
                <a:off x="381000" y="5435073"/>
                <a:ext cx="6477000" cy="945708"/>
              </a:xfrm>
              <a:prstGeom prst="rect">
                <a:avLst/>
              </a:prstGeom>
              <a:blipFill rotWithShape="1">
                <a:blip r:embed="rId6"/>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865645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bwMode="auto">
          <a:xfrm>
            <a:off x="484926" y="381000"/>
            <a:ext cx="180107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Example 3:</a:t>
            </a:r>
            <a:endParaRPr lang="ar-IQ" i="0" dirty="0">
              <a:solidFill>
                <a:srgbClr val="FFFF00"/>
              </a:solidFill>
              <a:latin typeface="Times New Roman" pitchFamily="18" charset="0"/>
              <a:cs typeface="Times New Roman" pitchFamily="18" charset="0"/>
            </a:endParaRPr>
          </a:p>
        </p:txBody>
      </p:sp>
      <p:sp>
        <p:nvSpPr>
          <p:cNvPr id="5" name="عنصر نائب للمحتوى 2"/>
          <p:cNvSpPr txBox="1">
            <a:spLocks/>
          </p:cNvSpPr>
          <p:nvPr/>
        </p:nvSpPr>
        <p:spPr bwMode="auto">
          <a:xfrm>
            <a:off x="484927" y="909144"/>
            <a:ext cx="8229600" cy="556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chemeClr val="tx1"/>
                </a:solidFill>
                <a:latin typeface="Times New Roman" pitchFamily="18" charset="0"/>
                <a:cs typeface="Times New Roman" pitchFamily="18" charset="0"/>
              </a:rPr>
              <a:t>What is the amount of energy that could be saved annually for the building located in Mosul if the thermostat setting of the inside design temperature (Ti) has been changed from 24 ̊ C to 25 ̊ C in Summer and from 23 ̊ C to 20 ̊ C in the Winter. Given that: </a:t>
            </a:r>
            <a:r>
              <a:rPr lang="en-US" i="0" dirty="0" err="1" smtClean="0">
                <a:solidFill>
                  <a:schemeClr val="tx1"/>
                </a:solidFill>
                <a:latin typeface="Times New Roman" pitchFamily="18" charset="0"/>
                <a:cs typeface="Times New Roman" pitchFamily="18" charset="0"/>
              </a:rPr>
              <a:t>Tmax</a:t>
            </a:r>
            <a:r>
              <a:rPr lang="en-US" i="0" dirty="0" smtClean="0">
                <a:solidFill>
                  <a:schemeClr val="tx1"/>
                </a:solidFill>
                <a:latin typeface="Times New Roman" pitchFamily="18" charset="0"/>
                <a:cs typeface="Times New Roman" pitchFamily="18" charset="0"/>
              </a:rPr>
              <a:t>=33.3 ̊ C</a:t>
            </a:r>
          </a:p>
          <a:p>
            <a:pPr marL="0" indent="0" algn="justLow">
              <a:buNone/>
            </a:pPr>
            <a:r>
              <a:rPr lang="en-US" i="0" dirty="0" err="1" smtClean="0">
                <a:solidFill>
                  <a:schemeClr val="tx1"/>
                </a:solidFill>
                <a:latin typeface="Times New Roman" pitchFamily="18" charset="0"/>
                <a:cs typeface="Times New Roman" pitchFamily="18" charset="0"/>
              </a:rPr>
              <a:t>Tmin</a:t>
            </a:r>
            <a:r>
              <a:rPr lang="en-US" i="0" dirty="0" smtClean="0">
                <a:solidFill>
                  <a:schemeClr val="tx1"/>
                </a:solidFill>
                <a:latin typeface="Times New Roman" pitchFamily="18" charset="0"/>
                <a:cs typeface="Times New Roman" pitchFamily="18" charset="0"/>
              </a:rPr>
              <a:t>=7.41 ̊ C</a:t>
            </a:r>
          </a:p>
          <a:p>
            <a:pPr marL="0" indent="0" algn="justLow">
              <a:buNone/>
            </a:pPr>
            <a:r>
              <a:rPr lang="en-US" i="0" dirty="0" err="1" smtClean="0">
                <a:solidFill>
                  <a:schemeClr val="tx1"/>
                </a:solidFill>
                <a:latin typeface="Times New Roman" pitchFamily="18" charset="0"/>
                <a:cs typeface="Times New Roman" pitchFamily="18" charset="0"/>
              </a:rPr>
              <a:t>Qfree</a:t>
            </a:r>
            <a:r>
              <a:rPr lang="en-US" i="0" dirty="0" smtClean="0">
                <a:solidFill>
                  <a:schemeClr val="tx1"/>
                </a:solidFill>
                <a:latin typeface="Times New Roman" pitchFamily="18" charset="0"/>
                <a:cs typeface="Times New Roman" pitchFamily="18" charset="0"/>
              </a:rPr>
              <a:t>=2500 W for Summer</a:t>
            </a:r>
          </a:p>
          <a:p>
            <a:pPr marL="0" lvl="0" indent="0" algn="justLow" eaLnBrk="1" hangingPunct="1">
              <a:spcBef>
                <a:spcPct val="0"/>
              </a:spcBef>
              <a:buClrTx/>
              <a:buNone/>
            </a:pPr>
            <a:r>
              <a:rPr lang="en-US" i="0" dirty="0" err="1" smtClean="0">
                <a:solidFill>
                  <a:prstClr val="white"/>
                </a:solidFill>
                <a:latin typeface="Times New Roman" pitchFamily="18" charset="0"/>
                <a:cs typeface="Times New Roman" pitchFamily="18" charset="0"/>
              </a:rPr>
              <a:t>Qfree</a:t>
            </a:r>
            <a:r>
              <a:rPr lang="en-US" i="0" dirty="0" smtClean="0">
                <a:solidFill>
                  <a:prstClr val="white"/>
                </a:solidFill>
                <a:latin typeface="Times New Roman" pitchFamily="18" charset="0"/>
                <a:cs typeface="Times New Roman" pitchFamily="18" charset="0"/>
              </a:rPr>
              <a:t>=2000 </a:t>
            </a:r>
            <a:r>
              <a:rPr lang="en-US" i="0" dirty="0">
                <a:solidFill>
                  <a:prstClr val="white"/>
                </a:solidFill>
                <a:latin typeface="Times New Roman" pitchFamily="18" charset="0"/>
                <a:cs typeface="Times New Roman" pitchFamily="18" charset="0"/>
              </a:rPr>
              <a:t>W for </a:t>
            </a:r>
            <a:r>
              <a:rPr lang="en-US" i="0" dirty="0" smtClean="0">
                <a:solidFill>
                  <a:prstClr val="white"/>
                </a:solidFill>
                <a:latin typeface="Times New Roman" pitchFamily="18" charset="0"/>
                <a:cs typeface="Times New Roman" pitchFamily="18" charset="0"/>
              </a:rPr>
              <a:t>Winter</a:t>
            </a:r>
          </a:p>
          <a:p>
            <a:pPr marL="0" lvl="0" indent="0" algn="justLow" eaLnBrk="1" hangingPunct="1">
              <a:spcBef>
                <a:spcPct val="0"/>
              </a:spcBef>
              <a:buClrTx/>
              <a:buNone/>
            </a:pPr>
            <a:r>
              <a:rPr lang="en-US" i="0" dirty="0" smtClean="0">
                <a:solidFill>
                  <a:prstClr val="white"/>
                </a:solidFill>
                <a:latin typeface="Times New Roman" pitchFamily="18" charset="0"/>
                <a:cs typeface="Times New Roman" pitchFamily="18" charset="0"/>
              </a:rPr>
              <a:t>BLC=500 W/ ̊ C</a:t>
            </a:r>
          </a:p>
          <a:p>
            <a:pPr marL="0" lvl="0" indent="0" algn="justLow" eaLnBrk="1" hangingPunct="1">
              <a:spcBef>
                <a:spcPct val="0"/>
              </a:spcBef>
              <a:buClrTx/>
              <a:buNone/>
            </a:pPr>
            <a:r>
              <a:rPr lang="en-US" i="0" dirty="0" smtClean="0">
                <a:solidFill>
                  <a:prstClr val="white"/>
                </a:solidFill>
                <a:latin typeface="Times New Roman" pitchFamily="18" charset="0"/>
                <a:cs typeface="Times New Roman" pitchFamily="18" charset="0"/>
              </a:rPr>
              <a:t>Repeat the calculation for </a:t>
            </a:r>
            <a:r>
              <a:rPr lang="en-US" i="0" dirty="0" err="1" smtClean="0">
                <a:solidFill>
                  <a:prstClr val="white"/>
                </a:solidFill>
                <a:latin typeface="Times New Roman" pitchFamily="18" charset="0"/>
                <a:cs typeface="Times New Roman" pitchFamily="18" charset="0"/>
              </a:rPr>
              <a:t>Basrah</a:t>
            </a:r>
            <a:r>
              <a:rPr lang="en-US" i="0" dirty="0" smtClean="0">
                <a:solidFill>
                  <a:prstClr val="white"/>
                </a:solidFill>
                <a:latin typeface="Times New Roman" pitchFamily="18" charset="0"/>
                <a:cs typeface="Times New Roman" pitchFamily="18" charset="0"/>
              </a:rPr>
              <a:t> and compare the results. For </a:t>
            </a:r>
            <a:r>
              <a:rPr lang="en-US" i="0" dirty="0" err="1" smtClean="0">
                <a:solidFill>
                  <a:prstClr val="white"/>
                </a:solidFill>
                <a:latin typeface="Times New Roman" pitchFamily="18" charset="0"/>
                <a:cs typeface="Times New Roman" pitchFamily="18" charset="0"/>
              </a:rPr>
              <a:t>Basrah</a:t>
            </a:r>
            <a:r>
              <a:rPr lang="en-US" i="0" dirty="0" smtClean="0">
                <a:solidFill>
                  <a:prstClr val="white"/>
                </a:solidFill>
                <a:latin typeface="Times New Roman" pitchFamily="18" charset="0"/>
                <a:cs typeface="Times New Roman" pitchFamily="18" charset="0"/>
              </a:rPr>
              <a:t>: </a:t>
            </a:r>
            <a:endParaRPr lang="en-US" i="0" dirty="0">
              <a:solidFill>
                <a:prstClr val="white"/>
              </a:solidFill>
              <a:latin typeface="Times New Roman" pitchFamily="18" charset="0"/>
              <a:cs typeface="Times New Roman" pitchFamily="18" charset="0"/>
            </a:endParaRPr>
          </a:p>
          <a:p>
            <a:pPr marL="0" lvl="0" indent="0" algn="justLow" eaLnBrk="1" hangingPunct="1">
              <a:spcBef>
                <a:spcPct val="0"/>
              </a:spcBef>
              <a:buClrTx/>
              <a:buNone/>
            </a:pPr>
            <a:r>
              <a:rPr lang="en-US" i="0" dirty="0" err="1" smtClean="0">
                <a:solidFill>
                  <a:prstClr val="white"/>
                </a:solidFill>
                <a:latin typeface="Times New Roman" pitchFamily="18" charset="0"/>
                <a:cs typeface="Times New Roman" pitchFamily="18" charset="0"/>
              </a:rPr>
              <a:t>Tmax</a:t>
            </a:r>
            <a:r>
              <a:rPr lang="en-US" i="0" dirty="0" smtClean="0">
                <a:solidFill>
                  <a:prstClr val="white"/>
                </a:solidFill>
                <a:latin typeface="Times New Roman" pitchFamily="18" charset="0"/>
                <a:cs typeface="Times New Roman" pitchFamily="18" charset="0"/>
              </a:rPr>
              <a:t>=34 </a:t>
            </a:r>
            <a:r>
              <a:rPr lang="en-US" i="0" dirty="0">
                <a:solidFill>
                  <a:prstClr val="white"/>
                </a:solidFill>
                <a:latin typeface="Times New Roman" pitchFamily="18" charset="0"/>
                <a:cs typeface="Times New Roman" pitchFamily="18" charset="0"/>
              </a:rPr>
              <a:t>̊ C</a:t>
            </a:r>
          </a:p>
          <a:p>
            <a:pPr marL="0" lvl="0" indent="0" algn="justLow" eaLnBrk="1" hangingPunct="1">
              <a:spcBef>
                <a:spcPct val="0"/>
              </a:spcBef>
              <a:buClrTx/>
              <a:buNone/>
            </a:pPr>
            <a:r>
              <a:rPr lang="en-US" i="0" dirty="0" err="1" smtClean="0">
                <a:solidFill>
                  <a:prstClr val="white"/>
                </a:solidFill>
                <a:latin typeface="Times New Roman" pitchFamily="18" charset="0"/>
                <a:cs typeface="Times New Roman" pitchFamily="18" charset="0"/>
              </a:rPr>
              <a:t>Tmin</a:t>
            </a:r>
            <a:r>
              <a:rPr lang="en-US" i="0" dirty="0" smtClean="0">
                <a:solidFill>
                  <a:prstClr val="white"/>
                </a:solidFill>
                <a:latin typeface="Times New Roman" pitchFamily="18" charset="0"/>
                <a:cs typeface="Times New Roman" pitchFamily="18" charset="0"/>
              </a:rPr>
              <a:t>=12.5 </a:t>
            </a:r>
            <a:r>
              <a:rPr lang="en-US" i="0" dirty="0">
                <a:solidFill>
                  <a:prstClr val="white"/>
                </a:solidFill>
                <a:latin typeface="Times New Roman" pitchFamily="18" charset="0"/>
                <a:cs typeface="Times New Roman" pitchFamily="18" charset="0"/>
              </a:rPr>
              <a:t>̊ C</a:t>
            </a:r>
          </a:p>
          <a:p>
            <a:pPr marL="0" indent="0" algn="justLow">
              <a:buNone/>
            </a:pPr>
            <a:r>
              <a:rPr lang="en-US" i="0" dirty="0" smtClean="0">
                <a:solidFill>
                  <a:schemeClr val="tx1"/>
                </a:solidFill>
                <a:latin typeface="Times New Roman" pitchFamily="18" charset="0"/>
                <a:cs typeface="Times New Roman" pitchFamily="18" charset="0"/>
              </a:rPr>
              <a:t>Assume constant values of </a:t>
            </a:r>
            <a:r>
              <a:rPr lang="en-US" i="0" dirty="0" err="1" smtClean="0">
                <a:solidFill>
                  <a:schemeClr val="tx1"/>
                </a:solidFill>
                <a:latin typeface="Times New Roman" pitchFamily="18" charset="0"/>
                <a:cs typeface="Times New Roman" pitchFamily="18" charset="0"/>
              </a:rPr>
              <a:t>Qfree</a:t>
            </a:r>
            <a:r>
              <a:rPr lang="en-US" i="0" dirty="0" smtClean="0">
                <a:solidFill>
                  <a:schemeClr val="tx1"/>
                </a:solidFill>
                <a:latin typeface="Times New Roman" pitchFamily="18" charset="0"/>
                <a:cs typeface="Times New Roman" pitchFamily="18" charset="0"/>
              </a:rPr>
              <a:t> and BLC for both cities.</a:t>
            </a:r>
            <a:endParaRPr lang="ar-IQ" i="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53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620973" y="381000"/>
            <a:ext cx="8229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Heating and cooling degree days can be used to help assess or compare different potential sites for development. They can also be used as a way of </a:t>
            </a:r>
            <a:r>
              <a:rPr lang="en-US" i="0" dirty="0" err="1">
                <a:solidFill>
                  <a:srgbClr val="FFFF00"/>
                </a:solidFill>
                <a:latin typeface="Times New Roman" pitchFamily="18" charset="0"/>
                <a:cs typeface="Times New Roman" pitchFamily="18" charset="0"/>
              </a:rPr>
              <a:t>normalising</a:t>
            </a:r>
            <a:r>
              <a:rPr lang="en-US" i="0" dirty="0">
                <a:solidFill>
                  <a:srgbClr val="FFFF00"/>
                </a:solidFill>
                <a:latin typeface="Times New Roman" pitchFamily="18" charset="0"/>
                <a:cs typeface="Times New Roman" pitchFamily="18" charset="0"/>
              </a:rPr>
              <a:t> weather between different sites, allowing comparison of the performance of different buildings, or for </a:t>
            </a:r>
            <a:r>
              <a:rPr lang="en-US" i="0" dirty="0" err="1">
                <a:solidFill>
                  <a:srgbClr val="FFFF00"/>
                </a:solidFill>
                <a:latin typeface="Times New Roman" pitchFamily="18" charset="0"/>
                <a:cs typeface="Times New Roman" pitchFamily="18" charset="0"/>
              </a:rPr>
              <a:t>normalising</a:t>
            </a:r>
            <a:r>
              <a:rPr lang="en-US" i="0" dirty="0">
                <a:solidFill>
                  <a:srgbClr val="FFFF00"/>
                </a:solidFill>
                <a:latin typeface="Times New Roman" pitchFamily="18" charset="0"/>
                <a:cs typeface="Times New Roman" pitchFamily="18" charset="0"/>
              </a:rPr>
              <a:t> weather between different years to assess the change in performance of a </a:t>
            </a:r>
            <a:r>
              <a:rPr lang="en-US" i="0" dirty="0" smtClean="0">
                <a:solidFill>
                  <a:srgbClr val="FFFF00"/>
                </a:solidFill>
                <a:latin typeface="Times New Roman" pitchFamily="18" charset="0"/>
                <a:cs typeface="Times New Roman" pitchFamily="18" charset="0"/>
              </a:rPr>
              <a:t>building.</a:t>
            </a:r>
            <a:endParaRPr lang="ar-IQ" i="0" dirty="0">
              <a:solidFill>
                <a:srgbClr val="FFFF00"/>
              </a:solidFill>
              <a:latin typeface="Times New Roman" pitchFamily="18" charset="0"/>
              <a:cs typeface="Times New Roman" pitchFamily="18" charset="0"/>
            </a:endParaRPr>
          </a:p>
        </p:txBody>
      </p:sp>
      <p:sp>
        <p:nvSpPr>
          <p:cNvPr id="10" name="عنصر نائب للمحتوى 2"/>
          <p:cNvSpPr txBox="1">
            <a:spLocks/>
          </p:cNvSpPr>
          <p:nvPr/>
        </p:nvSpPr>
        <p:spPr bwMode="auto">
          <a:xfrm>
            <a:off x="620973" y="2895600"/>
            <a:ext cx="8229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The advantage of degree days technique lies in the relative ease and speed of use, since the information input required is available from the building design criteria</a:t>
            </a:r>
            <a:r>
              <a:rPr lang="en-US" i="0" dirty="0" smtClean="0">
                <a:solidFill>
                  <a:srgbClr val="FFFF00"/>
                </a:solidFill>
                <a:latin typeface="Times New Roman" pitchFamily="18" charset="0"/>
                <a:cs typeface="Times New Roman" pitchFamily="18" charset="0"/>
              </a:rPr>
              <a:t>. Contradict </a:t>
            </a:r>
            <a:r>
              <a:rPr lang="en-US" i="0" dirty="0">
                <a:solidFill>
                  <a:srgbClr val="FFFF00"/>
                </a:solidFill>
                <a:latin typeface="Times New Roman" pitchFamily="18" charset="0"/>
                <a:cs typeface="Times New Roman" pitchFamily="18" charset="0"/>
              </a:rPr>
              <a:t>with full thermal simulation models degree-day calculations can be carried out manually or within computer spreadsheets.</a:t>
            </a:r>
            <a:endParaRPr lang="ar-IQ"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154001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مستطيل 3"/>
              <p:cNvSpPr/>
              <p:nvPr/>
            </p:nvSpPr>
            <p:spPr>
              <a:xfrm>
                <a:off x="533400" y="1434662"/>
                <a:ext cx="2484247" cy="895694"/>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rPr>
                          </m:ctrlPr>
                        </m:sSubPr>
                        <m:e>
                          <m:r>
                            <a:rPr lang="en-US" sz="2000" b="0" i="1" smtClean="0">
                              <a:solidFill>
                                <a:srgbClr val="FF0000"/>
                              </a:solidFill>
                              <a:latin typeface="Cambria Math"/>
                              <a:ea typeface="Cambria Math"/>
                            </a:rPr>
                            <m:t>𝑇</m:t>
                          </m:r>
                        </m:e>
                        <m:sub>
                          <m:r>
                            <a:rPr lang="en-US" sz="2000" b="0" i="1" smtClean="0">
                              <a:solidFill>
                                <a:srgbClr val="FF0000"/>
                              </a:solidFill>
                              <a:latin typeface="Cambria Math"/>
                              <a:ea typeface="Cambria Math"/>
                            </a:rPr>
                            <m:t>𝑏</m:t>
                          </m:r>
                        </m:sub>
                      </m:sSub>
                      <m:r>
                        <a:rPr lang="en-US" sz="2000" b="0" i="1" smtClean="0">
                          <a:solidFill>
                            <a:srgbClr val="FF0000"/>
                          </a:solidFill>
                          <a:latin typeface="Cambria Math"/>
                          <a:ea typeface="Cambria Math"/>
                          <a:cs typeface="Cambria Math"/>
                        </a:rPr>
                        <m:t>=</m:t>
                      </m:r>
                      <m:sSub>
                        <m:sSubPr>
                          <m:ctrlPr>
                            <a:rPr lang="en-US" sz="2000" b="0" i="1" smtClean="0">
                              <a:solidFill>
                                <a:srgbClr val="FF0000"/>
                              </a:solidFill>
                              <a:latin typeface="Cambria Math"/>
                              <a:ea typeface="Cambria Math"/>
                            </a:rPr>
                          </m:ctrlPr>
                        </m:sSubPr>
                        <m:e>
                          <m:r>
                            <a:rPr lang="en-US" sz="2000" b="0" i="1" smtClean="0">
                              <a:solidFill>
                                <a:srgbClr val="FF0000"/>
                              </a:solidFill>
                              <a:latin typeface="Cambria Math"/>
                              <a:ea typeface="Cambria Math"/>
                            </a:rPr>
                            <m:t>𝑇</m:t>
                          </m:r>
                        </m:e>
                        <m:sub>
                          <m:r>
                            <a:rPr lang="en-US" sz="2000" b="0" i="1" smtClean="0">
                              <a:solidFill>
                                <a:srgbClr val="FF0000"/>
                              </a:solidFill>
                              <a:latin typeface="Cambria Math"/>
                              <a:ea typeface="Cambria Math"/>
                            </a:rPr>
                            <m:t>𝑖</m:t>
                          </m:r>
                        </m:sub>
                      </m:sSub>
                      <m:r>
                        <a:rPr lang="en-US" sz="2000" b="0" i="1" smtClean="0">
                          <a:solidFill>
                            <a:srgbClr val="FF0000"/>
                          </a:solidFill>
                          <a:latin typeface="Cambria Math"/>
                          <a:ea typeface="Cambria Math"/>
                        </a:rPr>
                        <m:t>−</m:t>
                      </m:r>
                      <m:f>
                        <m:fPr>
                          <m:ctrlPr>
                            <a:rPr lang="en-US" sz="2000" b="0" i="1" smtClean="0">
                              <a:solidFill>
                                <a:srgbClr val="FF0000"/>
                              </a:solidFill>
                              <a:latin typeface="Cambria Math"/>
                              <a:ea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𝑄</m:t>
                              </m:r>
                            </m:e>
                            <m:sub>
                              <m:r>
                                <a:rPr lang="en-US" sz="2000">
                                  <a:solidFill>
                                    <a:srgbClr val="FF0000"/>
                                  </a:solidFill>
                                  <a:latin typeface="Cambria Math"/>
                                  <a:ea typeface="Cambria Math"/>
                                  <a:cs typeface="Cambria Math"/>
                                </a:rPr>
                                <m:t>𝑓𝑟𝑒𝑒</m:t>
                              </m:r>
                            </m:sub>
                          </m:sSub>
                        </m:num>
                        <m:den>
                          <m:r>
                            <a:rPr lang="en-US" sz="2000" b="0" i="1" smtClean="0">
                              <a:solidFill>
                                <a:srgbClr val="FF0000"/>
                              </a:solidFill>
                              <a:latin typeface="Cambria Math"/>
                              <a:ea typeface="Cambria Math"/>
                            </a:rPr>
                            <m:t>𝐵𝐿𝐶</m:t>
                          </m:r>
                        </m:den>
                      </m:f>
                    </m:oMath>
                  </m:oMathPara>
                </a14:m>
                <a:endParaRPr lang="en-US" sz="1400" dirty="0">
                  <a:solidFill>
                    <a:srgbClr val="FF0000"/>
                  </a:solidFill>
                  <a:effectLst/>
                  <a:latin typeface="Calibri"/>
                  <a:ea typeface="Calibri"/>
                  <a:cs typeface="Arial"/>
                </a:endParaRPr>
              </a:p>
            </p:txBody>
          </p:sp>
        </mc:Choice>
        <mc:Fallback xmlns="">
          <p:sp>
            <p:nvSpPr>
              <p:cNvPr id="4" name="مستطيل 3"/>
              <p:cNvSpPr>
                <a:spLocks noRot="1" noChangeAspect="1" noMove="1" noResize="1" noEditPoints="1" noAdjustHandles="1" noChangeArrowheads="1" noChangeShapeType="1" noTextEdit="1"/>
              </p:cNvSpPr>
              <p:nvPr/>
            </p:nvSpPr>
            <p:spPr>
              <a:xfrm>
                <a:off x="533400" y="1434662"/>
                <a:ext cx="2484247" cy="895694"/>
              </a:xfrm>
              <a:prstGeom prst="rect">
                <a:avLst/>
              </a:prstGeom>
              <a:blipFill rotWithShape="1">
                <a:blip r:embed="rId2"/>
                <a:stretch>
                  <a:fillRect/>
                </a:stretch>
              </a:blipFill>
            </p:spPr>
            <p:txBody>
              <a:bodyPr/>
              <a:lstStyle/>
              <a:p>
                <a:r>
                  <a:rPr lang="ar-IQ">
                    <a:noFill/>
                  </a:rPr>
                  <a:t> </a:t>
                </a:r>
              </a:p>
            </p:txBody>
          </p:sp>
        </mc:Fallback>
      </mc:AlternateContent>
      <p:sp>
        <p:nvSpPr>
          <p:cNvPr id="6" name="عنصر نائب للمحتوى 2"/>
          <p:cNvSpPr txBox="1">
            <a:spLocks/>
          </p:cNvSpPr>
          <p:nvPr/>
        </p:nvSpPr>
        <p:spPr bwMode="auto">
          <a:xfrm>
            <a:off x="510476" y="367862"/>
            <a:ext cx="142007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Solution:</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7" name="مستطيل 6"/>
              <p:cNvSpPr/>
              <p:nvPr/>
            </p:nvSpPr>
            <p:spPr>
              <a:xfrm>
                <a:off x="540793" y="3599793"/>
                <a:ext cx="4770247" cy="885563"/>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𝑐</m:t>
                          </m:r>
                        </m:sub>
                      </m:sSub>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4</m:t>
                      </m:r>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00</m:t>
                          </m:r>
                        </m:num>
                        <m:den>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00</m:t>
                          </m:r>
                        </m:den>
                      </m:f>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19</m:t>
                      </m:r>
                      <m:r>
                        <a:rPr lang="en-US" sz="200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𝑓𝑜𝑟</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𝑆𝑢𝑚𝑚𝑒𝑟</m:t>
                      </m:r>
                    </m:oMath>
                  </m:oMathPara>
                </a14:m>
                <a:endParaRPr lang="en-US" sz="1400" dirty="0">
                  <a:solidFill>
                    <a:srgbClr val="FF0000"/>
                  </a:solidFill>
                  <a:effectLst/>
                  <a:latin typeface="Calibri"/>
                  <a:ea typeface="Calibri"/>
                  <a:cs typeface="Arial"/>
                </a:endParaRPr>
              </a:p>
            </p:txBody>
          </p:sp>
        </mc:Choice>
        <mc:Fallback>
          <p:sp>
            <p:nvSpPr>
              <p:cNvPr id="7" name="مستطيل 6"/>
              <p:cNvSpPr>
                <a:spLocks noRot="1" noChangeAspect="1" noMove="1" noResize="1" noEditPoints="1" noAdjustHandles="1" noChangeArrowheads="1" noChangeShapeType="1" noTextEdit="1"/>
              </p:cNvSpPr>
              <p:nvPr/>
            </p:nvSpPr>
            <p:spPr>
              <a:xfrm>
                <a:off x="540793" y="3599793"/>
                <a:ext cx="4770247" cy="885563"/>
              </a:xfrm>
              <a:prstGeom prst="rect">
                <a:avLst/>
              </a:prstGeom>
              <a:blipFill rotWithShape="1">
                <a:blip r:embed="rId3"/>
                <a:stretch>
                  <a:fillRect/>
                </a:stretch>
              </a:blipFill>
            </p:spPr>
            <p:txBody>
              <a:bodyPr/>
              <a:lstStyle/>
              <a:p>
                <a:r>
                  <a:rPr lang="ar-IQ">
                    <a:noFill/>
                  </a:rPr>
                  <a:t> </a:t>
                </a:r>
              </a:p>
            </p:txBody>
          </p:sp>
        </mc:Fallback>
      </mc:AlternateContent>
      <p:sp>
        <p:nvSpPr>
          <p:cNvPr id="11" name="عنصر نائب للمحتوى 2"/>
          <p:cNvSpPr txBox="1">
            <a:spLocks/>
          </p:cNvSpPr>
          <p:nvPr/>
        </p:nvSpPr>
        <p:spPr bwMode="auto">
          <a:xfrm>
            <a:off x="586674" y="901262"/>
            <a:ext cx="268992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Mosul: if Ti=24 ̊ C</a:t>
            </a:r>
            <a:endParaRPr lang="ar-IQ" i="0" dirty="0">
              <a:solidFill>
                <a:srgbClr val="FFFF00"/>
              </a:solidFill>
              <a:latin typeface="Times New Roman" pitchFamily="18" charset="0"/>
              <a:cs typeface="Times New Roman" pitchFamily="18" charset="0"/>
            </a:endParaRPr>
          </a:p>
        </p:txBody>
      </p:sp>
      <p:sp>
        <p:nvSpPr>
          <p:cNvPr id="13" name="عنصر نائب للمحتوى 2"/>
          <p:cNvSpPr txBox="1">
            <a:spLocks/>
          </p:cNvSpPr>
          <p:nvPr/>
        </p:nvSpPr>
        <p:spPr bwMode="auto">
          <a:xfrm>
            <a:off x="533400" y="2375025"/>
            <a:ext cx="19112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For cooling:</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4" name="مستطيل 13"/>
              <p:cNvSpPr/>
              <p:nvPr/>
            </p:nvSpPr>
            <p:spPr>
              <a:xfrm>
                <a:off x="510476" y="4724400"/>
                <a:ext cx="3154517" cy="611578"/>
              </a:xfrm>
              <a:prstGeom prst="rect">
                <a:avLst/>
              </a:prstGeom>
              <a:solidFill>
                <a:srgbClr val="FFFFCC"/>
              </a:solidFill>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7</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41</m:t>
                      </m:r>
                      <m:r>
                        <a:rPr lang="en-US" sz="2000" b="0" i="1" smtClean="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)&lt;</m:t>
                      </m:r>
                      <m:sSub>
                        <m:sSubPr>
                          <m:ctrlPr>
                            <a:rPr lang="en-US" sz="2000" i="1">
                              <a:solidFill>
                                <a:srgbClr val="FF0000"/>
                              </a:solidFill>
                              <a:latin typeface="Cambria Math"/>
                              <a:ea typeface="Calibri"/>
                              <a:cs typeface="Arial"/>
                            </a:rPr>
                          </m:ctrlPr>
                        </m:sSubPr>
                        <m:e>
                          <m:r>
                            <a:rPr lang="en-US" sz="2000">
                              <a:solidFill>
                                <a:srgbClr val="FF0000"/>
                              </a:solidFill>
                              <a:latin typeface="Cambria Math"/>
                              <a:ea typeface="Calibri"/>
                              <a:cs typeface="Arial"/>
                            </a:rPr>
                            <m:t>𝑇</m:t>
                          </m:r>
                        </m:e>
                        <m:sub>
                          <m:r>
                            <a:rPr lang="en-US" sz="2000">
                              <a:solidFill>
                                <a:srgbClr val="FF0000"/>
                              </a:solidFill>
                              <a:latin typeface="Cambria Math"/>
                              <a:ea typeface="Calibri"/>
                              <a:cs typeface="Arial"/>
                            </a:rPr>
                            <m:t>𝑏</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𝑐</m:t>
                          </m:r>
                        </m:sub>
                      </m:sSub>
                      <m:r>
                        <a:rPr lang="en-US" sz="2000">
                          <a:solidFill>
                            <a:srgbClr val="FF0000"/>
                          </a:solidFill>
                          <a:latin typeface="Cambria Math"/>
                          <a:ea typeface="Calibri"/>
                          <a:cs typeface="Arial"/>
                        </a:rPr>
                        <m:t> (</m:t>
                      </m:r>
                      <m:r>
                        <a:rPr lang="en-US" sz="2000" b="0" i="1" smtClean="0">
                          <a:solidFill>
                            <a:srgbClr val="FF0000"/>
                          </a:solidFill>
                          <a:latin typeface="Cambria Math"/>
                          <a:ea typeface="Calibri"/>
                          <a:cs typeface="Arial"/>
                        </a:rPr>
                        <m:t>19</m:t>
                      </m:r>
                      <m:r>
                        <a:rPr lang="en-US" sz="2000" b="0" i="1" smtClean="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oMath>
                  </m:oMathPara>
                </a14:m>
                <a:endParaRPr lang="en-US" sz="1400" dirty="0">
                  <a:solidFill>
                    <a:srgbClr val="FF0000"/>
                  </a:solidFill>
                  <a:effectLst/>
                  <a:latin typeface="Calibri"/>
                  <a:ea typeface="Calibri"/>
                  <a:cs typeface="Arial"/>
                </a:endParaRPr>
              </a:p>
            </p:txBody>
          </p:sp>
        </mc:Choice>
        <mc:Fallback>
          <p:sp>
            <p:nvSpPr>
              <p:cNvPr id="14" name="مستطيل 13"/>
              <p:cNvSpPr>
                <a:spLocks noRot="1" noChangeAspect="1" noMove="1" noResize="1" noEditPoints="1" noAdjustHandles="1" noChangeArrowheads="1" noChangeShapeType="1" noTextEdit="1"/>
              </p:cNvSpPr>
              <p:nvPr/>
            </p:nvSpPr>
            <p:spPr>
              <a:xfrm>
                <a:off x="510476" y="4724400"/>
                <a:ext cx="3154517" cy="611578"/>
              </a:xfrm>
              <a:prstGeom prst="rect">
                <a:avLst/>
              </a:prstGeom>
              <a:blipFill rotWithShape="1">
                <a:blip r:embed="rId4"/>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5" name="مستطيل 14"/>
              <p:cNvSpPr/>
              <p:nvPr/>
            </p:nvSpPr>
            <p:spPr>
              <a:xfrm>
                <a:off x="510476" y="5562600"/>
                <a:ext cx="8404924" cy="883190"/>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𝑑</m:t>
                          </m:r>
                        </m:sub>
                      </m:sSub>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𝑚𝑎𝑥</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3</m:t>
                          </m:r>
                          <m:r>
                            <a:rPr lang="en-US" sz="2000" b="0" i="1" smtClean="0">
                              <a:solidFill>
                                <a:srgbClr val="FF0000"/>
                              </a:solidFill>
                              <a:latin typeface="Cambria Math"/>
                              <a:ea typeface="Cambria Math"/>
                              <a:cs typeface="Cambria Math"/>
                            </a:rPr>
                            <m:t>3</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19</m:t>
                          </m:r>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r>
                            <a:rPr lang="en-US" sz="2000" b="0" i="1" smtClean="0">
                              <a:solidFill>
                                <a:srgbClr val="FF0000"/>
                              </a:solidFill>
                              <a:latin typeface="Cambria Math"/>
                              <a:ea typeface="Cambria Math"/>
                              <a:cs typeface="Cambria Math"/>
                            </a:rPr>
                            <m:t>19</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7</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41</m:t>
                          </m:r>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4</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2525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15" name="مستطيل 14"/>
              <p:cNvSpPr>
                <a:spLocks noRot="1" noChangeAspect="1" noMove="1" noResize="1" noEditPoints="1" noAdjustHandles="1" noChangeArrowheads="1" noChangeShapeType="1" noTextEdit="1"/>
              </p:cNvSpPr>
              <p:nvPr/>
            </p:nvSpPr>
            <p:spPr>
              <a:xfrm>
                <a:off x="510476" y="5562600"/>
                <a:ext cx="8404924" cy="883190"/>
              </a:xfrm>
              <a:prstGeom prst="rect">
                <a:avLst/>
              </a:prstGeom>
              <a:blipFill rotWithShape="1">
                <a:blip r:embed="rId5"/>
                <a:stretch>
                  <a:fillRect/>
                </a:stretch>
              </a:blipFill>
            </p:spPr>
            <p:txBody>
              <a:bodyPr/>
              <a:lstStyle/>
              <a:p>
                <a:r>
                  <a:rPr lang="ar-IQ">
                    <a:noFill/>
                  </a:rPr>
                  <a:t> </a:t>
                </a:r>
              </a:p>
            </p:txBody>
          </p:sp>
        </mc:Fallback>
      </mc:AlternateContent>
      <p:sp>
        <p:nvSpPr>
          <p:cNvPr id="16" name="عنصر نائب للمحتوى 2"/>
          <p:cNvSpPr txBox="1">
            <a:spLocks/>
          </p:cNvSpPr>
          <p:nvPr/>
        </p:nvSpPr>
        <p:spPr bwMode="auto">
          <a:xfrm>
            <a:off x="533400" y="2890032"/>
            <a:ext cx="268992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If Ti=24 ̊ C</a:t>
            </a:r>
            <a:endParaRPr lang="ar-IQ"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56312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11" grpId="0"/>
      <p:bldP spid="13" grpId="0"/>
      <p:bldP spid="14" grpId="0" animBg="1"/>
      <p:bldP spid="15" grpId="0" animBg="1"/>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مستطيل 9"/>
              <p:cNvSpPr/>
              <p:nvPr/>
            </p:nvSpPr>
            <p:spPr>
              <a:xfrm>
                <a:off x="381000" y="381000"/>
                <a:ext cx="4572000" cy="611578"/>
              </a:xfrm>
              <a:prstGeom prst="rect">
                <a:avLst/>
              </a:prstGeom>
              <a:solidFill>
                <a:srgbClr val="FFFFCC"/>
              </a:solidFill>
            </p:spPr>
            <p:txBody>
              <a:bodyPr>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𝑎</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24</m:t>
                          </m:r>
                        </m:sub>
                      </m:sSub>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4</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2525</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365</m:t>
                      </m:r>
                      <m:r>
                        <a:rPr lang="en-US" sz="2000">
                          <a:solidFill>
                            <a:srgbClr val="FF0000"/>
                          </a:solidFill>
                          <a:latin typeface="Cambria Math"/>
                          <a:ea typeface="Calibri"/>
                          <a:cs typeface="Arial"/>
                        </a:rPr>
                        <m:t>=</m:t>
                      </m:r>
                      <m:r>
                        <a:rPr lang="en-US" sz="2000" i="1" smtClean="0">
                          <a:solidFill>
                            <a:srgbClr val="FF0000"/>
                          </a:solidFill>
                          <a:latin typeface="Cambria Math"/>
                          <a:ea typeface="Calibri"/>
                          <a:cs typeface="Arial"/>
                        </a:rPr>
                        <m:t>1</m:t>
                      </m:r>
                      <m:r>
                        <a:rPr lang="en-US" sz="2000" b="0" i="1" smtClean="0">
                          <a:solidFill>
                            <a:srgbClr val="FF0000"/>
                          </a:solidFill>
                          <a:latin typeface="Cambria Math"/>
                          <a:ea typeface="Calibri"/>
                          <a:cs typeface="Arial"/>
                        </a:rPr>
                        <m:t>552</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10" name="مستطيل 9"/>
              <p:cNvSpPr>
                <a:spLocks noRot="1" noChangeAspect="1" noMove="1" noResize="1" noEditPoints="1" noAdjustHandles="1" noChangeArrowheads="1" noChangeShapeType="1" noTextEdit="1"/>
              </p:cNvSpPr>
              <p:nvPr/>
            </p:nvSpPr>
            <p:spPr>
              <a:xfrm>
                <a:off x="381000" y="381000"/>
                <a:ext cx="4572000" cy="611578"/>
              </a:xfrm>
              <a:prstGeom prst="rect">
                <a:avLst/>
              </a:prstGeom>
              <a:blipFill rotWithShape="1">
                <a:blip r:embed="rId2"/>
                <a:stretch>
                  <a:fillRect/>
                </a:stretch>
              </a:blipFill>
            </p:spPr>
            <p:txBody>
              <a:bodyPr/>
              <a:lstStyle/>
              <a:p>
                <a:r>
                  <a:rPr lang="ar-IQ">
                    <a:noFill/>
                  </a:rPr>
                  <a:t> </a:t>
                </a:r>
              </a:p>
            </p:txBody>
          </p:sp>
        </mc:Fallback>
      </mc:AlternateContent>
      <p:sp>
        <p:nvSpPr>
          <p:cNvPr id="12" name="عنصر نائب للمحتوى 2"/>
          <p:cNvSpPr txBox="1">
            <a:spLocks/>
          </p:cNvSpPr>
          <p:nvPr/>
        </p:nvSpPr>
        <p:spPr bwMode="auto">
          <a:xfrm>
            <a:off x="422778" y="1208690"/>
            <a:ext cx="19112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For cooling:</a:t>
            </a:r>
            <a:endParaRPr lang="ar-IQ" i="0" dirty="0">
              <a:solidFill>
                <a:srgbClr val="FFFF00"/>
              </a:solidFill>
              <a:latin typeface="Times New Roman" pitchFamily="18" charset="0"/>
              <a:cs typeface="Times New Roman" pitchFamily="18" charset="0"/>
            </a:endParaRPr>
          </a:p>
        </p:txBody>
      </p:sp>
      <p:sp>
        <p:nvSpPr>
          <p:cNvPr id="13" name="عنصر نائب للمحتوى 2"/>
          <p:cNvSpPr txBox="1">
            <a:spLocks/>
          </p:cNvSpPr>
          <p:nvPr/>
        </p:nvSpPr>
        <p:spPr bwMode="auto">
          <a:xfrm>
            <a:off x="433288" y="1752600"/>
            <a:ext cx="268992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If Ti=25 ̊ C</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4" name="مستطيل 13"/>
              <p:cNvSpPr/>
              <p:nvPr/>
            </p:nvSpPr>
            <p:spPr>
              <a:xfrm>
                <a:off x="477332" y="2314456"/>
                <a:ext cx="4770247" cy="885563"/>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𝑐</m:t>
                          </m:r>
                        </m:sub>
                      </m:sSub>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00</m:t>
                          </m:r>
                        </m:num>
                        <m:den>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00</m:t>
                          </m:r>
                        </m:den>
                      </m:f>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20</m:t>
                      </m:r>
                      <m:r>
                        <a:rPr lang="en-US" sz="200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𝑓𝑜𝑟</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𝑆𝑢𝑚𝑚𝑒𝑟</m:t>
                      </m:r>
                    </m:oMath>
                  </m:oMathPara>
                </a14:m>
                <a:endParaRPr lang="en-US" sz="1400" dirty="0">
                  <a:solidFill>
                    <a:srgbClr val="FF0000"/>
                  </a:solidFill>
                  <a:effectLst/>
                  <a:latin typeface="Calibri"/>
                  <a:ea typeface="Calibri"/>
                  <a:cs typeface="Arial"/>
                </a:endParaRPr>
              </a:p>
            </p:txBody>
          </p:sp>
        </mc:Choice>
        <mc:Fallback>
          <p:sp>
            <p:nvSpPr>
              <p:cNvPr id="14" name="مستطيل 13"/>
              <p:cNvSpPr>
                <a:spLocks noRot="1" noChangeAspect="1" noMove="1" noResize="1" noEditPoints="1" noAdjustHandles="1" noChangeArrowheads="1" noChangeShapeType="1" noTextEdit="1"/>
              </p:cNvSpPr>
              <p:nvPr/>
            </p:nvSpPr>
            <p:spPr>
              <a:xfrm>
                <a:off x="477332" y="2314456"/>
                <a:ext cx="4770247" cy="885563"/>
              </a:xfrm>
              <a:prstGeom prst="rect">
                <a:avLst/>
              </a:prstGeom>
              <a:blipFill rotWithShape="1">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5" name="مستطيل 14"/>
              <p:cNvSpPr/>
              <p:nvPr/>
            </p:nvSpPr>
            <p:spPr>
              <a:xfrm>
                <a:off x="433288" y="3505200"/>
                <a:ext cx="3098412" cy="611578"/>
              </a:xfrm>
              <a:prstGeom prst="rect">
                <a:avLst/>
              </a:prstGeom>
              <a:solidFill>
                <a:srgbClr val="FFFFCC"/>
              </a:solidFill>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7</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41</m:t>
                      </m:r>
                      <m:r>
                        <a:rPr lang="en-US" sz="2000" b="0" i="1" smtClean="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)&lt;</m:t>
                      </m:r>
                      <m:sSub>
                        <m:sSubPr>
                          <m:ctrlPr>
                            <a:rPr lang="en-US" sz="2000" i="1">
                              <a:solidFill>
                                <a:srgbClr val="FF0000"/>
                              </a:solidFill>
                              <a:latin typeface="Cambria Math"/>
                              <a:ea typeface="Calibri"/>
                              <a:cs typeface="Arial"/>
                            </a:rPr>
                          </m:ctrlPr>
                        </m:sSubPr>
                        <m:e>
                          <m:r>
                            <a:rPr lang="en-US" sz="2000">
                              <a:solidFill>
                                <a:srgbClr val="FF0000"/>
                              </a:solidFill>
                              <a:latin typeface="Cambria Math"/>
                              <a:ea typeface="Calibri"/>
                              <a:cs typeface="Arial"/>
                            </a:rPr>
                            <m:t>𝑇</m:t>
                          </m:r>
                        </m:e>
                        <m:sub>
                          <m:r>
                            <a:rPr lang="en-US" sz="2000">
                              <a:solidFill>
                                <a:srgbClr val="FF0000"/>
                              </a:solidFill>
                              <a:latin typeface="Cambria Math"/>
                              <a:ea typeface="Calibri"/>
                              <a:cs typeface="Arial"/>
                            </a:rPr>
                            <m:t>𝑏</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𝑐</m:t>
                          </m:r>
                        </m:sub>
                      </m:sSub>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2</m:t>
                      </m:r>
                      <m:r>
                        <a:rPr lang="en-US" sz="2000" b="0" i="1" smtClean="0">
                          <a:solidFill>
                            <a:srgbClr val="FF0000"/>
                          </a:solidFill>
                          <a:latin typeface="Cambria Math"/>
                          <a:ea typeface="Calibri"/>
                          <a:cs typeface="Arial"/>
                        </a:rPr>
                        <m:t>0</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oMath>
                  </m:oMathPara>
                </a14:m>
                <a:endParaRPr lang="en-US" sz="1400" dirty="0">
                  <a:solidFill>
                    <a:srgbClr val="FF0000"/>
                  </a:solidFill>
                  <a:effectLst/>
                  <a:latin typeface="Calibri"/>
                  <a:ea typeface="Calibri"/>
                  <a:cs typeface="Arial"/>
                </a:endParaRPr>
              </a:p>
            </p:txBody>
          </p:sp>
        </mc:Choice>
        <mc:Fallback xmlns="">
          <p:sp>
            <p:nvSpPr>
              <p:cNvPr id="15" name="مستطيل 14"/>
              <p:cNvSpPr>
                <a:spLocks noRot="1" noChangeAspect="1" noMove="1" noResize="1" noEditPoints="1" noAdjustHandles="1" noChangeArrowheads="1" noChangeShapeType="1" noTextEdit="1"/>
              </p:cNvSpPr>
              <p:nvPr/>
            </p:nvSpPr>
            <p:spPr>
              <a:xfrm>
                <a:off x="433288" y="3505200"/>
                <a:ext cx="3098412" cy="611578"/>
              </a:xfrm>
              <a:prstGeom prst="rect">
                <a:avLst/>
              </a:prstGeom>
              <a:blipFill rotWithShape="1">
                <a:blip r:embed="rId4"/>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6" name="مستطيل 15"/>
              <p:cNvSpPr/>
              <p:nvPr/>
            </p:nvSpPr>
            <p:spPr>
              <a:xfrm>
                <a:off x="433288" y="4495800"/>
                <a:ext cx="8405912" cy="883190"/>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𝑑</m:t>
                          </m:r>
                        </m:sub>
                      </m:sSub>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𝑚𝑎𝑥</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3</m:t>
                          </m:r>
                          <m:r>
                            <a:rPr lang="en-US" sz="2000" b="0" i="1" smtClean="0">
                              <a:solidFill>
                                <a:srgbClr val="FF0000"/>
                              </a:solidFill>
                              <a:latin typeface="Cambria Math"/>
                              <a:ea typeface="Cambria Math"/>
                              <a:cs typeface="Cambria Math"/>
                            </a:rPr>
                            <m:t>3</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0</m:t>
                          </m:r>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0</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7</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41</m:t>
                          </m:r>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3</m:t>
                      </m:r>
                      <m:r>
                        <a:rPr lang="en-US" sz="2000" b="0" i="1" smtClean="0">
                          <a:solidFill>
                            <a:srgbClr val="FF0000"/>
                          </a:solidFill>
                          <a:latin typeface="Cambria Math"/>
                          <a:ea typeface="Calibri"/>
                          <a:cs typeface="Arial"/>
                        </a:rPr>
                        <m:t>. </m:t>
                      </m:r>
                      <m:r>
                        <a:rPr lang="en-US" sz="2000" b="0" i="1" smtClean="0">
                          <a:solidFill>
                            <a:srgbClr val="FF0000"/>
                          </a:solidFill>
                          <a:latin typeface="Cambria Math"/>
                          <a:ea typeface="Calibri"/>
                          <a:cs typeface="Arial"/>
                        </a:rPr>
                        <m:t>5025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16" name="مستطيل 15"/>
              <p:cNvSpPr>
                <a:spLocks noRot="1" noChangeAspect="1" noMove="1" noResize="1" noEditPoints="1" noAdjustHandles="1" noChangeArrowheads="1" noChangeShapeType="1" noTextEdit="1"/>
              </p:cNvSpPr>
              <p:nvPr/>
            </p:nvSpPr>
            <p:spPr>
              <a:xfrm>
                <a:off x="433288" y="4495800"/>
                <a:ext cx="8405912" cy="883190"/>
              </a:xfrm>
              <a:prstGeom prst="rect">
                <a:avLst/>
              </a:prstGeom>
              <a:blipFill rotWithShape="1">
                <a:blip r:embed="rId5"/>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7" name="مستطيل 16"/>
              <p:cNvSpPr/>
              <p:nvPr/>
            </p:nvSpPr>
            <p:spPr>
              <a:xfrm>
                <a:off x="433288" y="5791200"/>
                <a:ext cx="4572000" cy="611578"/>
              </a:xfrm>
              <a:prstGeom prst="rect">
                <a:avLst/>
              </a:prstGeom>
              <a:solidFill>
                <a:srgbClr val="FFFFCC"/>
              </a:solidFill>
            </p:spPr>
            <p:txBody>
              <a:bodyPr>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𝑎</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25</m:t>
                          </m:r>
                        </m:sub>
                      </m:sSub>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3</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3525</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365</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1</m:t>
                      </m:r>
                      <m:r>
                        <a:rPr lang="en-US" sz="2000" b="0" i="1" smtClean="0">
                          <a:solidFill>
                            <a:srgbClr val="FF0000"/>
                          </a:solidFill>
                          <a:latin typeface="Cambria Math"/>
                          <a:ea typeface="Calibri"/>
                          <a:cs typeface="Arial"/>
                        </a:rPr>
                        <m:t>278</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17" name="مستطيل 16"/>
              <p:cNvSpPr>
                <a:spLocks noRot="1" noChangeAspect="1" noMove="1" noResize="1" noEditPoints="1" noAdjustHandles="1" noChangeArrowheads="1" noChangeShapeType="1" noTextEdit="1"/>
              </p:cNvSpPr>
              <p:nvPr/>
            </p:nvSpPr>
            <p:spPr>
              <a:xfrm>
                <a:off x="433288" y="5791200"/>
                <a:ext cx="4572000" cy="611578"/>
              </a:xfrm>
              <a:prstGeom prst="rect">
                <a:avLst/>
              </a:prstGeom>
              <a:blipFill rotWithShape="1">
                <a:blip r:embed="rId6"/>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26432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animBg="1"/>
      <p:bldP spid="15" grpId="0" animBg="1"/>
      <p:bldP spid="16"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مستطيل 9"/>
              <p:cNvSpPr/>
              <p:nvPr/>
            </p:nvSpPr>
            <p:spPr>
              <a:xfrm>
                <a:off x="304800" y="1990707"/>
                <a:ext cx="6477000" cy="945708"/>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a:ea typeface="Cambria Math"/>
                          <a:cs typeface="Cambria Math"/>
                        </a:rPr>
                        <m:t>∆</m:t>
                      </m:r>
                      <m:r>
                        <a:rPr lang="en-US" sz="2000" smtClean="0">
                          <a:solidFill>
                            <a:srgbClr val="FF0000"/>
                          </a:solidFill>
                          <a:latin typeface="Cambria Math"/>
                          <a:ea typeface="Cambria Math"/>
                          <a:cs typeface="Cambria Math"/>
                        </a:rPr>
                        <m:t>𝐶𝐿</m:t>
                      </m:r>
                      <m:r>
                        <a:rPr lang="en-US" sz="2000" smtClean="0">
                          <a:solidFill>
                            <a:srgbClr val="FF0000"/>
                          </a:solidFill>
                          <a:latin typeface="Cambria Math"/>
                          <a:ea typeface="Cambria Math"/>
                          <a:cs typeface="Cambria Math"/>
                        </a:rPr>
                        <m:t>=</m:t>
                      </m:r>
                      <m:r>
                        <a:rPr lang="en-US" sz="2000" smtClean="0">
                          <a:solidFill>
                            <a:srgbClr val="FF0000"/>
                          </a:solidFill>
                          <a:latin typeface="Cambria Math"/>
                          <a:ea typeface="Cambria Math"/>
                          <a:cs typeface="Cambria Math"/>
                        </a:rPr>
                        <m:t>24</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𝐵𝐿𝐶</m:t>
                          </m:r>
                        </m:num>
                        <m:den>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𝜂</m:t>
                              </m:r>
                            </m:e>
                            <m:sub>
                              <m:r>
                                <a:rPr lang="en-US" sz="2000">
                                  <a:solidFill>
                                    <a:srgbClr val="FF0000"/>
                                  </a:solidFill>
                                  <a:latin typeface="Cambria Math"/>
                                  <a:ea typeface="Cambria Math"/>
                                  <a:cs typeface="Cambria Math"/>
                                </a:rPr>
                                <m:t>𝐶</m:t>
                              </m:r>
                            </m:sub>
                          </m:sSub>
                        </m:den>
                      </m:f>
                      <m:sSub>
                        <m:sSubPr>
                          <m:ctrlPr>
                            <a:rPr lang="en-US" sz="2000" i="1">
                              <a:solidFill>
                                <a:srgbClr val="FF0000"/>
                              </a:solidFill>
                              <a:latin typeface="Cambria Math"/>
                              <a:ea typeface="Cambria Math"/>
                              <a:cs typeface="Cambria Math"/>
                            </a:rPr>
                          </m:ctrlPr>
                        </m:sSubPr>
                        <m:e>
                          <m:r>
                            <a:rPr lang="en-US" sz="200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𝐶</m:t>
                          </m:r>
                          <m:r>
                            <a:rPr lang="en-US" sz="2000">
                              <a:solidFill>
                                <a:srgbClr val="FF0000"/>
                              </a:solidFill>
                              <a:latin typeface="Cambria Math"/>
                              <a:ea typeface="Cambria Math"/>
                              <a:cs typeface="Cambria Math"/>
                            </a:rPr>
                            <m:t>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24</m:t>
                      </m:r>
                      <m:f>
                        <m:fPr>
                          <m:ctrlPr>
                            <a:rPr lang="en-US" sz="2000" i="1">
                              <a:solidFill>
                                <a:srgbClr val="FF0000"/>
                              </a:solidFill>
                              <a:latin typeface="Cambria Math"/>
                              <a:ea typeface="Calibri"/>
                              <a:cs typeface="Arial"/>
                            </a:rPr>
                          </m:ctrlPr>
                        </m:fPr>
                        <m:num>
                          <m:r>
                            <a:rPr lang="en-US" sz="2000" b="0" i="1" smtClean="0">
                              <a:solidFill>
                                <a:srgbClr val="FF0000"/>
                              </a:solidFill>
                              <a:latin typeface="Cambria Math"/>
                              <a:ea typeface="Calibri"/>
                              <a:cs typeface="Arial"/>
                            </a:rPr>
                            <m:t>5</m:t>
                          </m:r>
                          <m:r>
                            <a:rPr lang="en-US" sz="2000">
                              <a:solidFill>
                                <a:srgbClr val="FF0000"/>
                              </a:solidFill>
                              <a:latin typeface="Cambria Math"/>
                              <a:ea typeface="Calibri"/>
                              <a:cs typeface="Arial"/>
                            </a:rPr>
                            <m:t>00</m:t>
                          </m:r>
                        </m:num>
                        <m:den>
                          <m:r>
                            <a:rPr lang="en-US" sz="2000" b="0" i="1" smtClean="0">
                              <a:solidFill>
                                <a:srgbClr val="FF0000"/>
                              </a:solidFill>
                              <a:latin typeface="Cambria Math"/>
                              <a:ea typeface="Calibri"/>
                              <a:cs typeface="Arial"/>
                            </a:rPr>
                            <m:t>1</m:t>
                          </m:r>
                        </m:den>
                      </m:f>
                      <m:r>
                        <a:rPr lang="en-US" sz="2000" i="1" smtClean="0">
                          <a:solidFill>
                            <a:srgbClr val="FF0000"/>
                          </a:solidFill>
                          <a:latin typeface="Cambria Math"/>
                          <a:ea typeface="Calibri"/>
                          <a:cs typeface="Arial"/>
                        </a:rPr>
                        <m:t>2</m:t>
                      </m:r>
                      <m:r>
                        <a:rPr lang="en-US" sz="2000" b="0" i="1" smtClean="0">
                          <a:solidFill>
                            <a:srgbClr val="FF0000"/>
                          </a:solidFill>
                          <a:latin typeface="Cambria Math"/>
                          <a:ea typeface="Calibri"/>
                          <a:cs typeface="Arial"/>
                        </a:rPr>
                        <m:t>74</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3288000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𝑊</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r>
                        <a:rPr lang="en-US" sz="2000">
                          <a:solidFill>
                            <a:srgbClr val="FF0000"/>
                          </a:solidFill>
                          <a:latin typeface="Cambria Math"/>
                          <a:ea typeface="Calibri"/>
                          <a:cs typeface="Arial"/>
                        </a:rPr>
                        <m:t>𝑟</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10" name="مستطيل 9"/>
              <p:cNvSpPr>
                <a:spLocks noRot="1" noChangeAspect="1" noMove="1" noResize="1" noEditPoints="1" noAdjustHandles="1" noChangeArrowheads="1" noChangeShapeType="1" noTextEdit="1"/>
              </p:cNvSpPr>
              <p:nvPr/>
            </p:nvSpPr>
            <p:spPr>
              <a:xfrm>
                <a:off x="304800" y="1990707"/>
                <a:ext cx="6477000" cy="945708"/>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2" name="مستطيل 1"/>
              <p:cNvSpPr/>
              <p:nvPr/>
            </p:nvSpPr>
            <p:spPr>
              <a:xfrm>
                <a:off x="328448" y="533400"/>
                <a:ext cx="7367752" cy="611578"/>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𝑎</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4</m:t>
                          </m:r>
                        </m:sub>
                      </m:sSub>
                      <m:r>
                        <a:rPr lang="en-US" sz="2000">
                          <a:solidFill>
                            <a:srgbClr val="FF0000"/>
                          </a:solidFill>
                          <a:latin typeface="Cambria Math"/>
                          <a:ea typeface="Calibri"/>
                          <a:cs typeface="Arial"/>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𝑎</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5</m:t>
                          </m:r>
                        </m:sub>
                      </m:sSub>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1</m:t>
                      </m:r>
                      <m:r>
                        <a:rPr lang="en-US" sz="2000" i="1" smtClean="0">
                          <a:solidFill>
                            <a:srgbClr val="FF0000"/>
                          </a:solidFill>
                          <a:latin typeface="Cambria Math"/>
                          <a:ea typeface="Calibri"/>
                          <a:cs typeface="Arial"/>
                        </a:rPr>
                        <m:t>5</m:t>
                      </m:r>
                      <m:r>
                        <a:rPr lang="en-US" sz="2000" b="0" i="1" smtClean="0">
                          <a:solidFill>
                            <a:srgbClr val="FF0000"/>
                          </a:solidFill>
                          <a:latin typeface="Cambria Math"/>
                          <a:ea typeface="Calibri"/>
                          <a:cs typeface="Arial"/>
                        </a:rPr>
                        <m:t>52</m:t>
                      </m:r>
                      <m:r>
                        <a:rPr lang="en-US" sz="2000">
                          <a:solidFill>
                            <a:srgbClr val="FF0000"/>
                          </a:solidFill>
                          <a:latin typeface="Cambria Math"/>
                          <a:ea typeface="Times New Roman"/>
                          <a:cs typeface="Arial"/>
                        </a:rPr>
                        <m:t>−</m:t>
                      </m:r>
                      <m:r>
                        <a:rPr lang="en-US" sz="2000">
                          <a:solidFill>
                            <a:srgbClr val="FF0000"/>
                          </a:solidFill>
                          <a:latin typeface="Cambria Math"/>
                          <a:ea typeface="Times New Roman"/>
                          <a:cs typeface="Arial"/>
                        </a:rPr>
                        <m:t>1</m:t>
                      </m:r>
                      <m:r>
                        <a:rPr lang="en-US" sz="2000" b="0" i="1" smtClean="0">
                          <a:solidFill>
                            <a:srgbClr val="FF0000"/>
                          </a:solidFill>
                          <a:latin typeface="Cambria Math"/>
                          <a:ea typeface="Times New Roman"/>
                          <a:cs typeface="Arial"/>
                        </a:rPr>
                        <m:t>278</m:t>
                      </m:r>
                      <m:r>
                        <a:rPr lang="en-US" sz="2000">
                          <a:solidFill>
                            <a:srgbClr val="FF0000"/>
                          </a:solidFill>
                          <a:latin typeface="Cambria Math"/>
                          <a:ea typeface="Times New Roman"/>
                          <a:cs typeface="Arial"/>
                        </a:rPr>
                        <m:t>=</m:t>
                      </m:r>
                      <m:r>
                        <a:rPr lang="en-US" sz="2000">
                          <a:solidFill>
                            <a:srgbClr val="FF0000"/>
                          </a:solidFill>
                          <a:latin typeface="Cambria Math"/>
                          <a:ea typeface="Times New Roman"/>
                          <a:cs typeface="Arial"/>
                        </a:rPr>
                        <m:t>2</m:t>
                      </m:r>
                      <m:r>
                        <a:rPr lang="en-US" sz="2000" b="0" i="1" smtClean="0">
                          <a:solidFill>
                            <a:srgbClr val="FF0000"/>
                          </a:solidFill>
                          <a:latin typeface="Cambria Math"/>
                          <a:ea typeface="Times New Roman"/>
                          <a:cs typeface="Arial"/>
                        </a:rPr>
                        <m:t>74</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2" name="مستطيل 1"/>
              <p:cNvSpPr>
                <a:spLocks noRot="1" noChangeAspect="1" noMove="1" noResize="1" noEditPoints="1" noAdjustHandles="1" noChangeArrowheads="1" noChangeShapeType="1" noTextEdit="1"/>
              </p:cNvSpPr>
              <p:nvPr/>
            </p:nvSpPr>
            <p:spPr>
              <a:xfrm>
                <a:off x="328448" y="533400"/>
                <a:ext cx="7367752" cy="611578"/>
              </a:xfrm>
              <a:prstGeom prst="rect">
                <a:avLst/>
              </a:prstGeom>
              <a:blipFill rotWithShape="1">
                <a:blip r:embed="rId3"/>
                <a:stretch>
                  <a:fillRect/>
                </a:stretch>
              </a:blipFill>
            </p:spPr>
            <p:txBody>
              <a:bodyPr/>
              <a:lstStyle/>
              <a:p>
                <a:r>
                  <a:rPr lang="ar-IQ">
                    <a:noFill/>
                  </a:rPr>
                  <a:t> </a:t>
                </a:r>
              </a:p>
            </p:txBody>
          </p:sp>
        </mc:Fallback>
      </mc:AlternateContent>
      <p:sp>
        <p:nvSpPr>
          <p:cNvPr id="12" name="عنصر نائب للمحتوى 2"/>
          <p:cNvSpPr txBox="1">
            <a:spLocks/>
          </p:cNvSpPr>
          <p:nvPr/>
        </p:nvSpPr>
        <p:spPr bwMode="auto">
          <a:xfrm>
            <a:off x="328448" y="1219200"/>
            <a:ext cx="268992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The energy saved is:</a:t>
            </a:r>
            <a:endParaRPr lang="ar-IQ" i="0" dirty="0">
              <a:solidFill>
                <a:srgbClr val="FFFF00"/>
              </a:solidFill>
              <a:latin typeface="Times New Roman" pitchFamily="18" charset="0"/>
              <a:cs typeface="Times New Roman" pitchFamily="18" charset="0"/>
            </a:endParaRPr>
          </a:p>
        </p:txBody>
      </p:sp>
      <p:sp>
        <p:nvSpPr>
          <p:cNvPr id="17" name="عنصر نائب للمحتوى 2"/>
          <p:cNvSpPr txBox="1">
            <a:spLocks/>
          </p:cNvSpPr>
          <p:nvPr/>
        </p:nvSpPr>
        <p:spPr bwMode="auto">
          <a:xfrm>
            <a:off x="328448" y="3417864"/>
            <a:ext cx="19112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For heating:</a:t>
            </a:r>
            <a:endParaRPr lang="ar-IQ" i="0" dirty="0">
              <a:solidFill>
                <a:srgbClr val="FFFF00"/>
              </a:solidFill>
              <a:latin typeface="Times New Roman" pitchFamily="18" charset="0"/>
              <a:cs typeface="Times New Roman" pitchFamily="18" charset="0"/>
            </a:endParaRPr>
          </a:p>
        </p:txBody>
      </p:sp>
      <p:sp>
        <p:nvSpPr>
          <p:cNvPr id="18" name="عنصر نائب للمحتوى 2"/>
          <p:cNvSpPr txBox="1">
            <a:spLocks/>
          </p:cNvSpPr>
          <p:nvPr/>
        </p:nvSpPr>
        <p:spPr bwMode="auto">
          <a:xfrm>
            <a:off x="328448" y="3932871"/>
            <a:ext cx="268992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If Ti=23 ̊ C</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9" name="مستطيل 18"/>
              <p:cNvSpPr/>
              <p:nvPr/>
            </p:nvSpPr>
            <p:spPr>
              <a:xfrm>
                <a:off x="411353" y="4677103"/>
                <a:ext cx="4770247" cy="885563"/>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h</m:t>
                          </m:r>
                        </m:sub>
                      </m:sSub>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3</m:t>
                      </m:r>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0</m:t>
                          </m:r>
                          <m:r>
                            <a:rPr lang="en-US" sz="2000">
                              <a:solidFill>
                                <a:srgbClr val="FF0000"/>
                              </a:solidFill>
                              <a:latin typeface="Cambria Math"/>
                              <a:ea typeface="Cambria Math"/>
                              <a:cs typeface="Cambria Math"/>
                            </a:rPr>
                            <m:t>00</m:t>
                          </m:r>
                        </m:num>
                        <m:den>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00</m:t>
                          </m:r>
                        </m:den>
                      </m:f>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19</m:t>
                      </m:r>
                      <m:r>
                        <a:rPr lang="en-US" sz="200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𝑓𝑜𝑟</m:t>
                      </m:r>
                      <m:r>
                        <a:rPr lang="en-US" sz="2000">
                          <a:solidFill>
                            <a:srgbClr val="FF0000"/>
                          </a:solidFill>
                          <a:latin typeface="Cambria Math"/>
                          <a:ea typeface="Calibri"/>
                          <a:cs typeface="Arial"/>
                        </a:rPr>
                        <m:t> </m:t>
                      </m:r>
                      <m:r>
                        <a:rPr lang="en-US" sz="2000" b="0" i="1" smtClean="0">
                          <a:solidFill>
                            <a:srgbClr val="FF0000"/>
                          </a:solidFill>
                          <a:latin typeface="Cambria Math"/>
                          <a:ea typeface="Calibri"/>
                          <a:cs typeface="Arial"/>
                        </a:rPr>
                        <m:t>𝑊𝑖𝑛𝑡𝑒𝑟</m:t>
                      </m:r>
                    </m:oMath>
                  </m:oMathPara>
                </a14:m>
                <a:endParaRPr lang="en-US" sz="1400" dirty="0">
                  <a:solidFill>
                    <a:srgbClr val="FF0000"/>
                  </a:solidFill>
                  <a:effectLst/>
                  <a:latin typeface="Calibri"/>
                  <a:ea typeface="Calibri"/>
                  <a:cs typeface="Arial"/>
                </a:endParaRPr>
              </a:p>
            </p:txBody>
          </p:sp>
        </mc:Choice>
        <mc:Fallback>
          <p:sp>
            <p:nvSpPr>
              <p:cNvPr id="19" name="مستطيل 18"/>
              <p:cNvSpPr>
                <a:spLocks noRot="1" noChangeAspect="1" noMove="1" noResize="1" noEditPoints="1" noAdjustHandles="1" noChangeArrowheads="1" noChangeShapeType="1" noTextEdit="1"/>
              </p:cNvSpPr>
              <p:nvPr/>
            </p:nvSpPr>
            <p:spPr>
              <a:xfrm>
                <a:off x="411353" y="4677103"/>
                <a:ext cx="4770247" cy="885563"/>
              </a:xfrm>
              <a:prstGeom prst="rect">
                <a:avLst/>
              </a:prstGeom>
              <a:blipFill rotWithShape="1">
                <a:blip r:embed="rId4"/>
                <a:stretch>
                  <a:fillRect/>
                </a:stretch>
              </a:blipFill>
            </p:spPr>
            <p:txBody>
              <a:bodyPr/>
              <a:lstStyle/>
              <a:p>
                <a:r>
                  <a:rPr lang="ar-IQ">
                    <a:noFill/>
                  </a:rPr>
                  <a:t> </a:t>
                </a:r>
              </a:p>
            </p:txBody>
          </p:sp>
        </mc:Fallback>
      </mc:AlternateContent>
      <mc:AlternateContent xmlns:mc="http://schemas.openxmlformats.org/markup-compatibility/2006">
        <mc:Choice xmlns:a14="http://schemas.microsoft.com/office/drawing/2010/main" Requires="a14">
          <p:sp>
            <p:nvSpPr>
              <p:cNvPr id="21" name="مستطيل 20"/>
              <p:cNvSpPr/>
              <p:nvPr/>
            </p:nvSpPr>
            <p:spPr>
              <a:xfrm>
                <a:off x="381000" y="5715000"/>
                <a:ext cx="7403088" cy="883190"/>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𝑎𝑣</m:t>
                          </m:r>
                        </m:sub>
                      </m:sSub>
                      <m:r>
                        <a:rPr lang="en-US" sz="2000">
                          <a:solidFill>
                            <a:srgbClr val="FF0000"/>
                          </a:solidFill>
                          <a:latin typeface="Cambria Math"/>
                          <a:ea typeface="Cambria Math"/>
                          <a:cs typeface="Cambria Math"/>
                        </a:rPr>
                        <m:t>=</m:t>
                      </m:r>
                      <m:f>
                        <m:fPr>
                          <m:ctrlPr>
                            <a:rPr lang="en-US" sz="2000" i="1" smtClean="0">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𝑚𝑎𝑥</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libri"/>
                              <a:cs typeface="Arial"/>
                            </a:rPr>
                          </m:ctrlPr>
                        </m:fPr>
                        <m:num>
                          <m:r>
                            <a:rPr lang="en-US" sz="2000">
                              <a:solidFill>
                                <a:srgbClr val="FF0000"/>
                              </a:solidFill>
                              <a:latin typeface="Cambria Math"/>
                              <a:ea typeface="Calibri"/>
                              <a:cs typeface="Arial"/>
                            </a:rPr>
                            <m:t>3</m:t>
                          </m:r>
                          <m:r>
                            <a:rPr lang="en-US" sz="2000" b="0" i="1" smtClean="0">
                              <a:solidFill>
                                <a:srgbClr val="FF0000"/>
                              </a:solidFill>
                              <a:latin typeface="Cambria Math"/>
                              <a:ea typeface="Calibri"/>
                              <a:cs typeface="Arial"/>
                            </a:rPr>
                            <m:t>3</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3</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7</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41</m:t>
                          </m:r>
                        </m:num>
                        <m:den>
                          <m:r>
                            <a:rPr lang="en-US" sz="2000">
                              <a:solidFill>
                                <a:srgbClr val="FF0000"/>
                              </a:solidFill>
                              <a:latin typeface="Cambria Math"/>
                              <a:ea typeface="Calibri"/>
                              <a:cs typeface="Arial"/>
                            </a:rPr>
                            <m:t>2</m:t>
                          </m:r>
                        </m:den>
                      </m:f>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m:t>
                      </m:r>
                      <m:r>
                        <a:rPr lang="en-US" sz="2000" b="0" i="1" smtClean="0">
                          <a:solidFill>
                            <a:srgbClr val="FF0000"/>
                          </a:solidFill>
                          <a:latin typeface="Cambria Math"/>
                          <a:ea typeface="Calibri"/>
                          <a:cs typeface="Arial"/>
                        </a:rPr>
                        <m:t>0</m:t>
                      </m:r>
                      <m:r>
                        <a:rPr lang="en-US" sz="2000">
                          <a:solidFill>
                            <a:srgbClr val="FF0000"/>
                          </a:solidFill>
                          <a:latin typeface="Cambria Math"/>
                          <a:ea typeface="Calibri"/>
                          <a:cs typeface="Arial"/>
                        </a:rPr>
                        <m:t>. </m:t>
                      </m:r>
                      <m:r>
                        <a:rPr lang="en-US" sz="2000" b="0" i="1" smtClean="0">
                          <a:solidFill>
                            <a:srgbClr val="FF0000"/>
                          </a:solidFill>
                          <a:latin typeface="Cambria Math"/>
                          <a:ea typeface="Times New Roman"/>
                          <a:cs typeface="Arial"/>
                        </a:rPr>
                        <m:t>355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&gt;</m:t>
                      </m:r>
                      <m:sSub>
                        <m:sSubPr>
                          <m:ctrlPr>
                            <a:rPr lang="en-US" sz="2000" i="1">
                              <a:solidFill>
                                <a:srgbClr val="FF0000"/>
                              </a:solidFill>
                              <a:latin typeface="Cambria Math"/>
                              <a:ea typeface="Calibri"/>
                              <a:cs typeface="Arial"/>
                            </a:rPr>
                          </m:ctrlPr>
                        </m:sSubPr>
                        <m:e>
                          <m:r>
                            <a:rPr lang="en-US" sz="2000">
                              <a:solidFill>
                                <a:srgbClr val="FF0000"/>
                              </a:solidFill>
                              <a:latin typeface="Cambria Math"/>
                              <a:ea typeface="Calibri"/>
                              <a:cs typeface="Arial"/>
                            </a:rPr>
                            <m:t>𝑇</m:t>
                          </m:r>
                        </m:e>
                        <m:sub>
                          <m:r>
                            <a:rPr lang="en-US" sz="2000">
                              <a:solidFill>
                                <a:srgbClr val="FF0000"/>
                              </a:solidFill>
                              <a:latin typeface="Cambria Math"/>
                              <a:ea typeface="Calibri"/>
                              <a:cs typeface="Arial"/>
                            </a:rPr>
                            <m:t>𝑏</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sub>
                      </m:sSub>
                      <m:d>
                        <m:dPr>
                          <m:ctrlPr>
                            <a:rPr lang="en-US" sz="2000" i="1">
                              <a:solidFill>
                                <a:srgbClr val="FF0000"/>
                              </a:solidFill>
                              <a:latin typeface="Cambria Math"/>
                              <a:ea typeface="Calibri"/>
                              <a:cs typeface="Arial"/>
                            </a:rPr>
                          </m:ctrlPr>
                        </m:dPr>
                        <m:e>
                          <m:r>
                            <a:rPr lang="en-US" sz="2000" i="1" smtClean="0">
                              <a:solidFill>
                                <a:srgbClr val="FF0000"/>
                              </a:solidFill>
                              <a:latin typeface="Cambria Math"/>
                              <a:ea typeface="Calibri"/>
                              <a:cs typeface="Arial"/>
                            </a:rPr>
                            <m:t>1</m:t>
                          </m:r>
                          <m:r>
                            <a:rPr lang="en-US" sz="2000" b="0" i="1" smtClean="0">
                              <a:solidFill>
                                <a:srgbClr val="FF0000"/>
                              </a:solidFill>
                              <a:latin typeface="Cambria Math"/>
                              <a:ea typeface="Calibri"/>
                              <a:cs typeface="Arial"/>
                            </a:rPr>
                            <m:t>9</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e>
                      </m:d>
                    </m:oMath>
                  </m:oMathPara>
                </a14:m>
                <a:endParaRPr lang="en-US" sz="1400" dirty="0">
                  <a:solidFill>
                    <a:srgbClr val="FF0000"/>
                  </a:solidFill>
                  <a:effectLst/>
                  <a:latin typeface="Calibri"/>
                  <a:ea typeface="Calibri"/>
                  <a:cs typeface="Arial"/>
                </a:endParaRPr>
              </a:p>
            </p:txBody>
          </p:sp>
        </mc:Choice>
        <mc:Fallback>
          <p:sp>
            <p:nvSpPr>
              <p:cNvPr id="21" name="مستطيل 20"/>
              <p:cNvSpPr>
                <a:spLocks noRot="1" noChangeAspect="1" noMove="1" noResize="1" noEditPoints="1" noAdjustHandles="1" noChangeArrowheads="1" noChangeShapeType="1" noTextEdit="1"/>
              </p:cNvSpPr>
              <p:nvPr/>
            </p:nvSpPr>
            <p:spPr>
              <a:xfrm>
                <a:off x="381000" y="5715000"/>
                <a:ext cx="7403088" cy="883190"/>
              </a:xfrm>
              <a:prstGeom prst="rect">
                <a:avLst/>
              </a:prstGeom>
              <a:blipFill rotWithShape="1">
                <a:blip r:embed="rId5"/>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355402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2" grpId="0"/>
      <p:bldP spid="17" grpId="0"/>
      <p:bldP spid="18" grpId="0"/>
      <p:bldP spid="19" grpId="0" animBg="1"/>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مستطيل 8"/>
              <p:cNvSpPr/>
              <p:nvPr/>
            </p:nvSpPr>
            <p:spPr>
              <a:xfrm>
                <a:off x="457200" y="1524000"/>
                <a:ext cx="5638800" cy="611578"/>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𝑎</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23</m:t>
                          </m:r>
                        </m:sub>
                      </m:sSub>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8975</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365</m:t>
                      </m:r>
                      <m:r>
                        <a:rPr lang="en-US" sz="2000">
                          <a:solidFill>
                            <a:srgbClr val="FF0000"/>
                          </a:solidFill>
                          <a:latin typeface="Cambria Math"/>
                          <a:ea typeface="Calibri"/>
                          <a:cs typeface="Arial"/>
                        </a:rPr>
                        <m:t>=</m:t>
                      </m:r>
                      <m:r>
                        <a:rPr lang="en-US" sz="2000" i="1" smtClean="0">
                          <a:solidFill>
                            <a:srgbClr val="FF0000"/>
                          </a:solidFill>
                          <a:latin typeface="Cambria Math"/>
                          <a:ea typeface="Calibri"/>
                          <a:cs typeface="Arial"/>
                        </a:rPr>
                        <m:t>1</m:t>
                      </m:r>
                      <m:r>
                        <a:rPr lang="en-US" sz="2000" b="0" i="1" smtClean="0">
                          <a:solidFill>
                            <a:srgbClr val="FF0000"/>
                          </a:solidFill>
                          <a:latin typeface="Cambria Math"/>
                          <a:ea typeface="Calibri"/>
                          <a:cs typeface="Arial"/>
                        </a:rPr>
                        <m:t>058</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p:sp>
            <p:nvSpPr>
              <p:cNvPr id="9" name="مستطيل 8"/>
              <p:cNvSpPr>
                <a:spLocks noRot="1" noChangeAspect="1" noMove="1" noResize="1" noEditPoints="1" noAdjustHandles="1" noChangeArrowheads="1" noChangeShapeType="1" noTextEdit="1"/>
              </p:cNvSpPr>
              <p:nvPr/>
            </p:nvSpPr>
            <p:spPr>
              <a:xfrm>
                <a:off x="457200" y="1524000"/>
                <a:ext cx="5638800" cy="611578"/>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mc:Choice xmlns:a14="http://schemas.microsoft.com/office/drawing/2010/main" Requires="a14">
          <p:sp>
            <p:nvSpPr>
              <p:cNvPr id="10" name="مستطيل 9"/>
              <p:cNvSpPr/>
              <p:nvPr/>
            </p:nvSpPr>
            <p:spPr>
              <a:xfrm>
                <a:off x="457200" y="381000"/>
                <a:ext cx="6248400" cy="890437"/>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𝑑</m:t>
                          </m:r>
                        </m:sub>
                      </m:sSub>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libri"/>
                              <a:cs typeface="Arial"/>
                            </a:rPr>
                          </m:ctrlPr>
                        </m:fPr>
                        <m:num>
                          <m:r>
                            <a:rPr lang="en-US" sz="2000" b="0" i="1" smtClean="0">
                              <a:solidFill>
                                <a:srgbClr val="FF0000"/>
                              </a:solidFill>
                              <a:latin typeface="Cambria Math"/>
                              <a:ea typeface="Calibri"/>
                              <a:cs typeface="Arial"/>
                            </a:rPr>
                            <m:t>19</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7</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41</m:t>
                          </m:r>
                        </m:num>
                        <m:den>
                          <m:r>
                            <a:rPr lang="en-US" sz="2000">
                              <a:solidFill>
                                <a:srgbClr val="FF0000"/>
                              </a:solidFill>
                              <a:latin typeface="Cambria Math"/>
                              <a:ea typeface="Calibri"/>
                              <a:cs typeface="Arial"/>
                            </a:rPr>
                            <m:t>4</m:t>
                          </m:r>
                        </m:den>
                      </m:f>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m:t>
                      </m:r>
                      <m:r>
                        <a:rPr lang="en-US" sz="2000">
                          <a:solidFill>
                            <a:srgbClr val="FF0000"/>
                          </a:solidFill>
                          <a:latin typeface="Cambria Math"/>
                          <a:ea typeface="Calibri"/>
                          <a:cs typeface="Arial"/>
                        </a:rPr>
                        <m:t>. </m:t>
                      </m:r>
                      <m:r>
                        <a:rPr lang="en-US" sz="2000" b="0" i="1" smtClean="0">
                          <a:solidFill>
                            <a:srgbClr val="FF0000"/>
                          </a:solidFill>
                          <a:latin typeface="Cambria Math"/>
                          <a:ea typeface="Times New Roman"/>
                          <a:cs typeface="Arial"/>
                        </a:rPr>
                        <m:t>8975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p:sp>
            <p:nvSpPr>
              <p:cNvPr id="10" name="مستطيل 9"/>
              <p:cNvSpPr>
                <a:spLocks noRot="1" noChangeAspect="1" noMove="1" noResize="1" noEditPoints="1" noAdjustHandles="1" noChangeArrowheads="1" noChangeShapeType="1" noTextEdit="1"/>
              </p:cNvSpPr>
              <p:nvPr/>
            </p:nvSpPr>
            <p:spPr>
              <a:xfrm>
                <a:off x="457200" y="381000"/>
                <a:ext cx="6248400" cy="890437"/>
              </a:xfrm>
              <a:prstGeom prst="rect">
                <a:avLst/>
              </a:prstGeom>
              <a:blipFill rotWithShape="1">
                <a:blip r:embed="rId3"/>
                <a:stretch>
                  <a:fillRect/>
                </a:stretch>
              </a:blipFill>
            </p:spPr>
            <p:txBody>
              <a:bodyPr/>
              <a:lstStyle/>
              <a:p>
                <a:r>
                  <a:rPr lang="ar-IQ">
                    <a:noFill/>
                  </a:rPr>
                  <a:t> </a:t>
                </a:r>
              </a:p>
            </p:txBody>
          </p:sp>
        </mc:Fallback>
      </mc:AlternateContent>
      <p:sp>
        <p:nvSpPr>
          <p:cNvPr id="12" name="عنصر نائب للمحتوى 2"/>
          <p:cNvSpPr txBox="1">
            <a:spLocks/>
          </p:cNvSpPr>
          <p:nvPr/>
        </p:nvSpPr>
        <p:spPr bwMode="auto">
          <a:xfrm>
            <a:off x="451945" y="2514600"/>
            <a:ext cx="19112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For heating:</a:t>
            </a:r>
            <a:endParaRPr lang="ar-IQ" i="0" dirty="0">
              <a:solidFill>
                <a:srgbClr val="FFFF00"/>
              </a:solidFill>
              <a:latin typeface="Times New Roman" pitchFamily="18" charset="0"/>
              <a:cs typeface="Times New Roman" pitchFamily="18" charset="0"/>
            </a:endParaRPr>
          </a:p>
        </p:txBody>
      </p:sp>
      <p:sp>
        <p:nvSpPr>
          <p:cNvPr id="13" name="عنصر نائب للمحتوى 2"/>
          <p:cNvSpPr txBox="1">
            <a:spLocks/>
          </p:cNvSpPr>
          <p:nvPr/>
        </p:nvSpPr>
        <p:spPr bwMode="auto">
          <a:xfrm>
            <a:off x="451945" y="3029607"/>
            <a:ext cx="268992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If Ti=20 ̊ C</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4" name="مستطيل 13"/>
              <p:cNvSpPr/>
              <p:nvPr/>
            </p:nvSpPr>
            <p:spPr>
              <a:xfrm>
                <a:off x="457200" y="3563007"/>
                <a:ext cx="4770247" cy="885563"/>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h</m:t>
                          </m:r>
                        </m:sub>
                      </m:sSub>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0</m:t>
                      </m:r>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0</m:t>
                          </m:r>
                          <m:r>
                            <a:rPr lang="en-US" sz="2000">
                              <a:solidFill>
                                <a:srgbClr val="FF0000"/>
                              </a:solidFill>
                              <a:latin typeface="Cambria Math"/>
                              <a:ea typeface="Cambria Math"/>
                              <a:cs typeface="Cambria Math"/>
                            </a:rPr>
                            <m:t>00</m:t>
                          </m:r>
                        </m:num>
                        <m:den>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00</m:t>
                          </m:r>
                        </m:den>
                      </m:f>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16</m:t>
                      </m:r>
                      <m:r>
                        <a:rPr lang="en-US" sz="200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𝑓𝑜𝑟</m:t>
                      </m:r>
                      <m:r>
                        <a:rPr lang="en-US" sz="2000">
                          <a:solidFill>
                            <a:srgbClr val="FF0000"/>
                          </a:solidFill>
                          <a:latin typeface="Cambria Math"/>
                          <a:ea typeface="Calibri"/>
                          <a:cs typeface="Arial"/>
                        </a:rPr>
                        <m:t> </m:t>
                      </m:r>
                      <m:r>
                        <a:rPr lang="en-US" sz="2000" b="0" i="1" smtClean="0">
                          <a:solidFill>
                            <a:srgbClr val="FF0000"/>
                          </a:solidFill>
                          <a:latin typeface="Cambria Math"/>
                          <a:ea typeface="Calibri"/>
                          <a:cs typeface="Arial"/>
                        </a:rPr>
                        <m:t>𝑊𝑖𝑛𝑡𝑒𝑟</m:t>
                      </m:r>
                    </m:oMath>
                  </m:oMathPara>
                </a14:m>
                <a:endParaRPr lang="en-US" sz="1400" dirty="0">
                  <a:solidFill>
                    <a:srgbClr val="FF0000"/>
                  </a:solidFill>
                  <a:effectLst/>
                  <a:latin typeface="Calibri"/>
                  <a:ea typeface="Calibri"/>
                  <a:cs typeface="Arial"/>
                </a:endParaRPr>
              </a:p>
            </p:txBody>
          </p:sp>
        </mc:Choice>
        <mc:Fallback xmlns="">
          <p:sp>
            <p:nvSpPr>
              <p:cNvPr id="14" name="مستطيل 13"/>
              <p:cNvSpPr>
                <a:spLocks noRot="1" noChangeAspect="1" noMove="1" noResize="1" noEditPoints="1" noAdjustHandles="1" noChangeArrowheads="1" noChangeShapeType="1" noTextEdit="1"/>
              </p:cNvSpPr>
              <p:nvPr/>
            </p:nvSpPr>
            <p:spPr>
              <a:xfrm>
                <a:off x="457200" y="3563007"/>
                <a:ext cx="4770247" cy="885563"/>
              </a:xfrm>
              <a:prstGeom prst="rect">
                <a:avLst/>
              </a:prstGeom>
              <a:blipFill rotWithShape="1">
                <a:blip r:embed="rId4"/>
                <a:stretch>
                  <a:fillRect/>
                </a:stretch>
              </a:blipFill>
            </p:spPr>
            <p:txBody>
              <a:bodyPr/>
              <a:lstStyle/>
              <a:p>
                <a:r>
                  <a:rPr lang="ar-IQ">
                    <a:noFill/>
                  </a:rPr>
                  <a:t> </a:t>
                </a:r>
              </a:p>
            </p:txBody>
          </p:sp>
        </mc:Fallback>
      </mc:AlternateContent>
      <mc:AlternateContent xmlns:mc="http://schemas.openxmlformats.org/markup-compatibility/2006">
        <mc:Choice xmlns:a14="http://schemas.microsoft.com/office/drawing/2010/main" Requires="a14">
          <p:sp>
            <p:nvSpPr>
              <p:cNvPr id="15" name="مستطيل 14"/>
              <p:cNvSpPr/>
              <p:nvPr/>
            </p:nvSpPr>
            <p:spPr>
              <a:xfrm>
                <a:off x="451945" y="4648200"/>
                <a:ext cx="7403088" cy="883190"/>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𝑎𝑣</m:t>
                          </m:r>
                        </m:sub>
                      </m:sSub>
                      <m:r>
                        <a:rPr lang="en-US" sz="2000">
                          <a:solidFill>
                            <a:srgbClr val="FF0000"/>
                          </a:solidFill>
                          <a:latin typeface="Cambria Math"/>
                          <a:ea typeface="Cambria Math"/>
                          <a:cs typeface="Cambria Math"/>
                        </a:rPr>
                        <m:t>=</m:t>
                      </m:r>
                      <m:f>
                        <m:fPr>
                          <m:ctrlPr>
                            <a:rPr lang="en-US" sz="2000" i="1" smtClean="0">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𝑚𝑎𝑥</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libri"/>
                              <a:cs typeface="Arial"/>
                            </a:rPr>
                          </m:ctrlPr>
                        </m:fPr>
                        <m:num>
                          <m:r>
                            <a:rPr lang="en-US" sz="2000">
                              <a:solidFill>
                                <a:srgbClr val="FF0000"/>
                              </a:solidFill>
                              <a:latin typeface="Cambria Math"/>
                              <a:ea typeface="Calibri"/>
                              <a:cs typeface="Arial"/>
                            </a:rPr>
                            <m:t>3</m:t>
                          </m:r>
                          <m:r>
                            <a:rPr lang="en-US" sz="2000" b="0" i="1" smtClean="0">
                              <a:solidFill>
                                <a:srgbClr val="FF0000"/>
                              </a:solidFill>
                              <a:latin typeface="Cambria Math"/>
                              <a:ea typeface="Calibri"/>
                              <a:cs typeface="Arial"/>
                            </a:rPr>
                            <m:t>3</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3</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7</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41</m:t>
                          </m:r>
                        </m:num>
                        <m:den>
                          <m:r>
                            <a:rPr lang="en-US" sz="2000">
                              <a:solidFill>
                                <a:srgbClr val="FF0000"/>
                              </a:solidFill>
                              <a:latin typeface="Cambria Math"/>
                              <a:ea typeface="Calibri"/>
                              <a:cs typeface="Arial"/>
                            </a:rPr>
                            <m:t>2</m:t>
                          </m:r>
                        </m:den>
                      </m:f>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m:t>
                      </m:r>
                      <m:r>
                        <a:rPr lang="en-US" sz="2000" b="0" i="1" smtClean="0">
                          <a:solidFill>
                            <a:srgbClr val="FF0000"/>
                          </a:solidFill>
                          <a:latin typeface="Cambria Math"/>
                          <a:ea typeface="Calibri"/>
                          <a:cs typeface="Arial"/>
                        </a:rPr>
                        <m:t>0</m:t>
                      </m:r>
                      <m:r>
                        <a:rPr lang="en-US" sz="2000">
                          <a:solidFill>
                            <a:srgbClr val="FF0000"/>
                          </a:solidFill>
                          <a:latin typeface="Cambria Math"/>
                          <a:ea typeface="Calibri"/>
                          <a:cs typeface="Arial"/>
                        </a:rPr>
                        <m:t>. </m:t>
                      </m:r>
                      <m:r>
                        <a:rPr lang="en-US" sz="2000" b="0" i="1" smtClean="0">
                          <a:solidFill>
                            <a:srgbClr val="FF0000"/>
                          </a:solidFill>
                          <a:latin typeface="Cambria Math"/>
                          <a:ea typeface="Times New Roman"/>
                          <a:cs typeface="Arial"/>
                        </a:rPr>
                        <m:t>355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&gt;</m:t>
                      </m:r>
                      <m:sSub>
                        <m:sSubPr>
                          <m:ctrlPr>
                            <a:rPr lang="en-US" sz="2000" i="1">
                              <a:solidFill>
                                <a:srgbClr val="FF0000"/>
                              </a:solidFill>
                              <a:latin typeface="Cambria Math"/>
                              <a:ea typeface="Calibri"/>
                              <a:cs typeface="Arial"/>
                            </a:rPr>
                          </m:ctrlPr>
                        </m:sSubPr>
                        <m:e>
                          <m:r>
                            <a:rPr lang="en-US" sz="2000">
                              <a:solidFill>
                                <a:srgbClr val="FF0000"/>
                              </a:solidFill>
                              <a:latin typeface="Cambria Math"/>
                              <a:ea typeface="Calibri"/>
                              <a:cs typeface="Arial"/>
                            </a:rPr>
                            <m:t>𝑇</m:t>
                          </m:r>
                        </m:e>
                        <m:sub>
                          <m:r>
                            <a:rPr lang="en-US" sz="2000">
                              <a:solidFill>
                                <a:srgbClr val="FF0000"/>
                              </a:solidFill>
                              <a:latin typeface="Cambria Math"/>
                              <a:ea typeface="Calibri"/>
                              <a:cs typeface="Arial"/>
                            </a:rPr>
                            <m:t>𝑏</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sub>
                      </m:sSub>
                      <m:d>
                        <m:dPr>
                          <m:ctrlPr>
                            <a:rPr lang="en-US" sz="2000" i="1">
                              <a:solidFill>
                                <a:srgbClr val="FF0000"/>
                              </a:solidFill>
                              <a:latin typeface="Cambria Math"/>
                              <a:ea typeface="Calibri"/>
                              <a:cs typeface="Arial"/>
                            </a:rPr>
                          </m:ctrlPr>
                        </m:dPr>
                        <m:e>
                          <m:r>
                            <a:rPr lang="en-US" sz="2000" i="1" smtClean="0">
                              <a:solidFill>
                                <a:srgbClr val="FF0000"/>
                              </a:solidFill>
                              <a:latin typeface="Cambria Math"/>
                              <a:ea typeface="Calibri"/>
                              <a:cs typeface="Arial"/>
                            </a:rPr>
                            <m:t>1</m:t>
                          </m:r>
                          <m:r>
                            <a:rPr lang="en-US" sz="2000" b="0" i="1" smtClean="0">
                              <a:solidFill>
                                <a:srgbClr val="FF0000"/>
                              </a:solidFill>
                              <a:latin typeface="Cambria Math"/>
                              <a:ea typeface="Calibri"/>
                              <a:cs typeface="Arial"/>
                            </a:rPr>
                            <m:t>6</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e>
                      </m:d>
                    </m:oMath>
                  </m:oMathPara>
                </a14:m>
                <a:endParaRPr lang="en-US" sz="1400" dirty="0">
                  <a:solidFill>
                    <a:srgbClr val="FF0000"/>
                  </a:solidFill>
                  <a:effectLst/>
                  <a:latin typeface="Calibri"/>
                  <a:ea typeface="Calibri"/>
                  <a:cs typeface="Arial"/>
                </a:endParaRPr>
              </a:p>
            </p:txBody>
          </p:sp>
        </mc:Choice>
        <mc:Fallback>
          <p:sp>
            <p:nvSpPr>
              <p:cNvPr id="15" name="مستطيل 14"/>
              <p:cNvSpPr>
                <a:spLocks noRot="1" noChangeAspect="1" noMove="1" noResize="1" noEditPoints="1" noAdjustHandles="1" noChangeArrowheads="1" noChangeShapeType="1" noTextEdit="1"/>
              </p:cNvSpPr>
              <p:nvPr/>
            </p:nvSpPr>
            <p:spPr>
              <a:xfrm>
                <a:off x="451945" y="4648200"/>
                <a:ext cx="7403088" cy="883190"/>
              </a:xfrm>
              <a:prstGeom prst="rect">
                <a:avLst/>
              </a:prstGeom>
              <a:blipFill rotWithShape="1">
                <a:blip r:embed="rId5"/>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6" name="مستطيل 15"/>
              <p:cNvSpPr/>
              <p:nvPr/>
            </p:nvSpPr>
            <p:spPr>
              <a:xfrm>
                <a:off x="451945" y="5715000"/>
                <a:ext cx="6248400" cy="890437"/>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𝑑</m:t>
                          </m:r>
                        </m:sub>
                      </m:sSub>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libri"/>
                              <a:cs typeface="Arial"/>
                            </a:rPr>
                          </m:ctrlPr>
                        </m:fPr>
                        <m:num>
                          <m:r>
                            <a:rPr lang="en-US" sz="2000" b="0" i="1" smtClean="0">
                              <a:solidFill>
                                <a:srgbClr val="FF0000"/>
                              </a:solidFill>
                              <a:latin typeface="Cambria Math"/>
                              <a:ea typeface="Calibri"/>
                              <a:cs typeface="Arial"/>
                            </a:rPr>
                            <m:t>16</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7</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41</m:t>
                          </m:r>
                        </m:num>
                        <m:den>
                          <m:r>
                            <a:rPr lang="en-US" sz="2000">
                              <a:solidFill>
                                <a:srgbClr val="FF0000"/>
                              </a:solidFill>
                              <a:latin typeface="Cambria Math"/>
                              <a:ea typeface="Calibri"/>
                              <a:cs typeface="Arial"/>
                            </a:rPr>
                            <m:t>4</m:t>
                          </m:r>
                        </m:den>
                      </m:f>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m:t>
                      </m:r>
                      <m:r>
                        <a:rPr lang="en-US" sz="200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1475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16" name="مستطيل 15"/>
              <p:cNvSpPr>
                <a:spLocks noRot="1" noChangeAspect="1" noMove="1" noResize="1" noEditPoints="1" noAdjustHandles="1" noChangeArrowheads="1" noChangeShapeType="1" noTextEdit="1"/>
              </p:cNvSpPr>
              <p:nvPr/>
            </p:nvSpPr>
            <p:spPr>
              <a:xfrm>
                <a:off x="451945" y="5715000"/>
                <a:ext cx="6248400" cy="890437"/>
              </a:xfrm>
              <a:prstGeom prst="rect">
                <a:avLst/>
              </a:prstGeom>
              <a:blipFill rotWithShape="1">
                <a:blip r:embed="rId6"/>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206150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1)">
                                      <p:cBhvr>
                                        <p:cTn id="3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3" grpId="0"/>
      <p:bldP spid="14"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مستطيل 8"/>
              <p:cNvSpPr/>
              <p:nvPr/>
            </p:nvSpPr>
            <p:spPr>
              <a:xfrm>
                <a:off x="304800" y="457200"/>
                <a:ext cx="5638800" cy="611578"/>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𝑎</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20</m:t>
                          </m:r>
                        </m:sub>
                      </m:sSub>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1475</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365</m:t>
                      </m:r>
                      <m:r>
                        <a:rPr lang="en-US" sz="2000">
                          <a:solidFill>
                            <a:srgbClr val="FF0000"/>
                          </a:solidFill>
                          <a:latin typeface="Cambria Math"/>
                          <a:ea typeface="Calibri"/>
                          <a:cs typeface="Arial"/>
                        </a:rPr>
                        <m:t>=</m:t>
                      </m:r>
                      <m:r>
                        <a:rPr lang="en-US" sz="2000" i="1" smtClean="0">
                          <a:solidFill>
                            <a:srgbClr val="FF0000"/>
                          </a:solidFill>
                          <a:latin typeface="Cambria Math"/>
                          <a:ea typeface="Calibri"/>
                          <a:cs typeface="Arial"/>
                        </a:rPr>
                        <m:t>7</m:t>
                      </m:r>
                      <m:r>
                        <a:rPr lang="en-US" sz="2000" b="0" i="1" smtClean="0">
                          <a:solidFill>
                            <a:srgbClr val="FF0000"/>
                          </a:solidFill>
                          <a:latin typeface="Cambria Math"/>
                          <a:ea typeface="Calibri"/>
                          <a:cs typeface="Arial"/>
                        </a:rPr>
                        <m:t>84</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9" name="مستطيل 8"/>
              <p:cNvSpPr>
                <a:spLocks noRot="1" noChangeAspect="1" noMove="1" noResize="1" noEditPoints="1" noAdjustHandles="1" noChangeArrowheads="1" noChangeShapeType="1" noTextEdit="1"/>
              </p:cNvSpPr>
              <p:nvPr/>
            </p:nvSpPr>
            <p:spPr>
              <a:xfrm>
                <a:off x="304800" y="457200"/>
                <a:ext cx="5638800" cy="611578"/>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1" name="مستطيل 10"/>
              <p:cNvSpPr/>
              <p:nvPr/>
            </p:nvSpPr>
            <p:spPr>
              <a:xfrm>
                <a:off x="359979" y="1371600"/>
                <a:ext cx="7367752" cy="611578"/>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𝐻</m:t>
                          </m:r>
                          <m:r>
                            <a:rPr lang="en-US" sz="2000">
                              <a:solidFill>
                                <a:srgbClr val="FF0000"/>
                              </a:solidFill>
                              <a:latin typeface="Cambria Math"/>
                              <a:ea typeface="Cambria Math"/>
                              <a:cs typeface="Cambria Math"/>
                            </a:rPr>
                            <m:t>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𝐻</m:t>
                          </m:r>
                          <m:r>
                            <a:rPr lang="en-US" sz="2000">
                              <a:solidFill>
                                <a:srgbClr val="FF0000"/>
                              </a:solidFill>
                              <a:latin typeface="Cambria Math"/>
                              <a:ea typeface="Cambria Math"/>
                              <a:cs typeface="Cambria Math"/>
                            </a:rPr>
                            <m:t>𝐷𝐷</m:t>
                          </m:r>
                        </m:e>
                        <m:sub>
                          <m:r>
                            <a:rPr lang="en-US" sz="2000">
                              <a:solidFill>
                                <a:srgbClr val="FF0000"/>
                              </a:solidFill>
                              <a:latin typeface="Cambria Math"/>
                              <a:ea typeface="Cambria Math"/>
                              <a:cs typeface="Cambria Math"/>
                            </a:rPr>
                            <m:t>𝑎</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3</m:t>
                          </m:r>
                        </m:sub>
                      </m:sSub>
                      <m:r>
                        <a:rPr lang="en-US" sz="2000">
                          <a:solidFill>
                            <a:srgbClr val="FF0000"/>
                          </a:solidFill>
                          <a:latin typeface="Cambria Math"/>
                          <a:ea typeface="Calibri"/>
                          <a:cs typeface="Arial"/>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𝐻</m:t>
                          </m:r>
                          <m:r>
                            <a:rPr lang="en-US" sz="2000">
                              <a:solidFill>
                                <a:srgbClr val="FF0000"/>
                              </a:solidFill>
                              <a:latin typeface="Cambria Math"/>
                              <a:ea typeface="Cambria Math"/>
                              <a:cs typeface="Cambria Math"/>
                            </a:rPr>
                            <m:t>𝐷𝐷</m:t>
                          </m:r>
                        </m:e>
                        <m:sub>
                          <m:r>
                            <a:rPr lang="en-US" sz="2000">
                              <a:solidFill>
                                <a:srgbClr val="FF0000"/>
                              </a:solidFill>
                              <a:latin typeface="Cambria Math"/>
                              <a:ea typeface="Cambria Math"/>
                              <a:cs typeface="Cambria Math"/>
                            </a:rPr>
                            <m:t>𝑎</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0</m:t>
                          </m:r>
                        </m:sub>
                      </m:sSub>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1</m:t>
                      </m:r>
                      <m:r>
                        <a:rPr lang="en-US" sz="2000" i="1" smtClean="0">
                          <a:solidFill>
                            <a:srgbClr val="FF0000"/>
                          </a:solidFill>
                          <a:latin typeface="Cambria Math"/>
                          <a:ea typeface="Calibri"/>
                          <a:cs typeface="Arial"/>
                        </a:rPr>
                        <m:t>0</m:t>
                      </m:r>
                      <m:r>
                        <a:rPr lang="en-US" sz="2000" b="0" i="1" smtClean="0">
                          <a:solidFill>
                            <a:srgbClr val="FF0000"/>
                          </a:solidFill>
                          <a:latin typeface="Cambria Math"/>
                          <a:ea typeface="Calibri"/>
                          <a:cs typeface="Arial"/>
                        </a:rPr>
                        <m:t>58</m:t>
                      </m:r>
                      <m:r>
                        <a:rPr lang="en-US" sz="2000">
                          <a:solidFill>
                            <a:srgbClr val="FF0000"/>
                          </a:solidFill>
                          <a:latin typeface="Cambria Math"/>
                          <a:ea typeface="Times New Roman"/>
                          <a:cs typeface="Arial"/>
                        </a:rPr>
                        <m:t>−</m:t>
                      </m:r>
                      <m:r>
                        <a:rPr lang="en-US" sz="2000" i="1" smtClean="0">
                          <a:solidFill>
                            <a:srgbClr val="FF0000"/>
                          </a:solidFill>
                          <a:latin typeface="Cambria Math"/>
                          <a:ea typeface="Times New Roman"/>
                          <a:cs typeface="Arial"/>
                        </a:rPr>
                        <m:t>7</m:t>
                      </m:r>
                      <m:r>
                        <a:rPr lang="en-US" sz="2000" b="0" i="1" smtClean="0">
                          <a:solidFill>
                            <a:srgbClr val="FF0000"/>
                          </a:solidFill>
                          <a:latin typeface="Cambria Math"/>
                          <a:ea typeface="Times New Roman"/>
                          <a:cs typeface="Arial"/>
                        </a:rPr>
                        <m:t>84</m:t>
                      </m:r>
                      <m:r>
                        <a:rPr lang="en-US" sz="2000">
                          <a:solidFill>
                            <a:srgbClr val="FF0000"/>
                          </a:solidFill>
                          <a:latin typeface="Cambria Math"/>
                          <a:ea typeface="Times New Roman"/>
                          <a:cs typeface="Arial"/>
                        </a:rPr>
                        <m:t>=</m:t>
                      </m:r>
                      <m:r>
                        <a:rPr lang="en-US" sz="2000">
                          <a:solidFill>
                            <a:srgbClr val="FF0000"/>
                          </a:solidFill>
                          <a:latin typeface="Cambria Math"/>
                          <a:ea typeface="Times New Roman"/>
                          <a:cs typeface="Arial"/>
                        </a:rPr>
                        <m:t>2</m:t>
                      </m:r>
                      <m:r>
                        <a:rPr lang="en-US" sz="2000" b="0" i="1" smtClean="0">
                          <a:solidFill>
                            <a:srgbClr val="FF0000"/>
                          </a:solidFill>
                          <a:latin typeface="Cambria Math"/>
                          <a:ea typeface="Times New Roman"/>
                          <a:cs typeface="Arial"/>
                        </a:rPr>
                        <m:t>74</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11" name="مستطيل 10"/>
              <p:cNvSpPr>
                <a:spLocks noRot="1" noChangeAspect="1" noMove="1" noResize="1" noEditPoints="1" noAdjustHandles="1" noChangeArrowheads="1" noChangeShapeType="1" noTextEdit="1"/>
              </p:cNvSpPr>
              <p:nvPr/>
            </p:nvSpPr>
            <p:spPr>
              <a:xfrm>
                <a:off x="359979" y="1371600"/>
                <a:ext cx="7367752" cy="611578"/>
              </a:xfrm>
              <a:prstGeom prst="rect">
                <a:avLst/>
              </a:prstGeom>
              <a:blipFill rotWithShape="1">
                <a:blip r:embed="rId3"/>
                <a:stretch>
                  <a:fillRect/>
                </a:stretch>
              </a:blipFill>
            </p:spPr>
            <p:txBody>
              <a:bodyPr/>
              <a:lstStyle/>
              <a:p>
                <a:r>
                  <a:rPr lang="ar-IQ">
                    <a:noFill/>
                  </a:rPr>
                  <a:t> </a:t>
                </a:r>
              </a:p>
            </p:txBody>
          </p:sp>
        </mc:Fallback>
      </mc:AlternateContent>
      <p:sp>
        <p:nvSpPr>
          <p:cNvPr id="17" name="عنصر نائب للمحتوى 2"/>
          <p:cNvSpPr txBox="1">
            <a:spLocks/>
          </p:cNvSpPr>
          <p:nvPr/>
        </p:nvSpPr>
        <p:spPr bwMode="auto">
          <a:xfrm>
            <a:off x="328448" y="2286000"/>
            <a:ext cx="268992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The energy saved is:</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8" name="مستطيل 17"/>
              <p:cNvSpPr/>
              <p:nvPr/>
            </p:nvSpPr>
            <p:spPr>
              <a:xfrm>
                <a:off x="359979" y="3048000"/>
                <a:ext cx="6477000" cy="945708"/>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𝐻</m:t>
                      </m:r>
                      <m:r>
                        <a:rPr lang="en-US" sz="2000" smtClean="0">
                          <a:solidFill>
                            <a:srgbClr val="FF0000"/>
                          </a:solidFill>
                          <a:latin typeface="Cambria Math"/>
                          <a:ea typeface="Cambria Math"/>
                          <a:cs typeface="Cambria Math"/>
                        </a:rPr>
                        <m:t>𝐿</m:t>
                      </m:r>
                      <m:r>
                        <a:rPr lang="en-US" sz="2000" smtClean="0">
                          <a:solidFill>
                            <a:srgbClr val="FF0000"/>
                          </a:solidFill>
                          <a:latin typeface="Cambria Math"/>
                          <a:ea typeface="Cambria Math"/>
                          <a:cs typeface="Cambria Math"/>
                        </a:rPr>
                        <m:t>=</m:t>
                      </m:r>
                      <m:r>
                        <a:rPr lang="en-US" sz="2000" smtClean="0">
                          <a:solidFill>
                            <a:srgbClr val="FF0000"/>
                          </a:solidFill>
                          <a:latin typeface="Cambria Math"/>
                          <a:ea typeface="Cambria Math"/>
                          <a:cs typeface="Cambria Math"/>
                        </a:rPr>
                        <m:t>24</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𝐵𝐿𝐶</m:t>
                          </m:r>
                        </m:num>
                        <m:den>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𝜂</m:t>
                              </m:r>
                            </m:e>
                            <m:sub>
                              <m:r>
                                <a:rPr lang="en-US" sz="2000">
                                  <a:solidFill>
                                    <a:srgbClr val="FF0000"/>
                                  </a:solidFill>
                                  <a:latin typeface="Cambria Math"/>
                                  <a:ea typeface="Cambria Math"/>
                                  <a:cs typeface="Cambria Math"/>
                                </a:rPr>
                                <m:t>𝐶</m:t>
                              </m:r>
                            </m:sub>
                          </m:sSub>
                        </m:den>
                      </m:f>
                      <m:sSub>
                        <m:sSubPr>
                          <m:ctrlPr>
                            <a:rPr lang="en-US" sz="2000" i="1">
                              <a:solidFill>
                                <a:srgbClr val="FF0000"/>
                              </a:solidFill>
                              <a:latin typeface="Cambria Math"/>
                              <a:ea typeface="Cambria Math"/>
                              <a:cs typeface="Cambria Math"/>
                            </a:rPr>
                          </m:ctrlPr>
                        </m:sSubPr>
                        <m:e>
                          <m:r>
                            <a:rPr lang="en-US" sz="200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𝐻</m:t>
                          </m:r>
                          <m:r>
                            <a:rPr lang="en-US" sz="2000">
                              <a:solidFill>
                                <a:srgbClr val="FF0000"/>
                              </a:solidFill>
                              <a:latin typeface="Cambria Math"/>
                              <a:ea typeface="Cambria Math"/>
                              <a:cs typeface="Cambria Math"/>
                            </a:rPr>
                            <m:t>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24</m:t>
                      </m:r>
                      <m:f>
                        <m:fPr>
                          <m:ctrlPr>
                            <a:rPr lang="en-US" sz="2000" i="1">
                              <a:solidFill>
                                <a:srgbClr val="FF0000"/>
                              </a:solidFill>
                              <a:latin typeface="Cambria Math"/>
                              <a:ea typeface="Calibri"/>
                              <a:cs typeface="Arial"/>
                            </a:rPr>
                          </m:ctrlPr>
                        </m:fPr>
                        <m:num>
                          <m:r>
                            <a:rPr lang="en-US" sz="2000" b="0" i="1" smtClean="0">
                              <a:solidFill>
                                <a:srgbClr val="FF0000"/>
                              </a:solidFill>
                              <a:latin typeface="Cambria Math"/>
                              <a:ea typeface="Calibri"/>
                              <a:cs typeface="Arial"/>
                            </a:rPr>
                            <m:t>5</m:t>
                          </m:r>
                          <m:r>
                            <a:rPr lang="en-US" sz="2000">
                              <a:solidFill>
                                <a:srgbClr val="FF0000"/>
                              </a:solidFill>
                              <a:latin typeface="Cambria Math"/>
                              <a:ea typeface="Calibri"/>
                              <a:cs typeface="Arial"/>
                            </a:rPr>
                            <m:t>00</m:t>
                          </m:r>
                        </m:num>
                        <m:den>
                          <m:r>
                            <a:rPr lang="en-US" sz="2000" b="0" i="1" smtClean="0">
                              <a:solidFill>
                                <a:srgbClr val="FF0000"/>
                              </a:solidFill>
                              <a:latin typeface="Cambria Math"/>
                              <a:ea typeface="Calibri"/>
                              <a:cs typeface="Arial"/>
                            </a:rPr>
                            <m:t>1</m:t>
                          </m:r>
                        </m:den>
                      </m:f>
                      <m:r>
                        <a:rPr lang="en-US" sz="2000" i="1" smtClean="0">
                          <a:solidFill>
                            <a:srgbClr val="FF0000"/>
                          </a:solidFill>
                          <a:latin typeface="Cambria Math"/>
                          <a:ea typeface="Calibri"/>
                          <a:cs typeface="Arial"/>
                        </a:rPr>
                        <m:t>2</m:t>
                      </m:r>
                      <m:r>
                        <a:rPr lang="en-US" sz="2000" b="0" i="1" smtClean="0">
                          <a:solidFill>
                            <a:srgbClr val="FF0000"/>
                          </a:solidFill>
                          <a:latin typeface="Cambria Math"/>
                          <a:ea typeface="Calibri"/>
                          <a:cs typeface="Arial"/>
                        </a:rPr>
                        <m:t>74</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3288000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𝑊</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r>
                        <a:rPr lang="en-US" sz="2000">
                          <a:solidFill>
                            <a:srgbClr val="FF0000"/>
                          </a:solidFill>
                          <a:latin typeface="Cambria Math"/>
                          <a:ea typeface="Calibri"/>
                          <a:cs typeface="Arial"/>
                        </a:rPr>
                        <m:t>𝑟</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18" name="مستطيل 17"/>
              <p:cNvSpPr>
                <a:spLocks noRot="1" noChangeAspect="1" noMove="1" noResize="1" noEditPoints="1" noAdjustHandles="1" noChangeArrowheads="1" noChangeShapeType="1" noTextEdit="1"/>
              </p:cNvSpPr>
              <p:nvPr/>
            </p:nvSpPr>
            <p:spPr>
              <a:xfrm>
                <a:off x="359979" y="3048000"/>
                <a:ext cx="6477000" cy="945708"/>
              </a:xfrm>
              <a:prstGeom prst="rect">
                <a:avLst/>
              </a:prstGeom>
              <a:blipFill rotWithShape="1">
                <a:blip r:embed="rId4"/>
                <a:stretch>
                  <a:fillRect/>
                </a:stretch>
              </a:blipFill>
            </p:spPr>
            <p:txBody>
              <a:bodyPr/>
              <a:lstStyle/>
              <a:p>
                <a:r>
                  <a:rPr lang="ar-IQ">
                    <a:noFill/>
                  </a:rPr>
                  <a:t> </a:t>
                </a:r>
              </a:p>
            </p:txBody>
          </p:sp>
        </mc:Fallback>
      </mc:AlternateContent>
      <mc:AlternateContent xmlns:mc="http://schemas.openxmlformats.org/markup-compatibility/2006">
        <mc:Choice xmlns:a14="http://schemas.microsoft.com/office/drawing/2010/main" Requires="a14">
          <p:sp>
            <p:nvSpPr>
              <p:cNvPr id="19" name="مستطيل 18"/>
              <p:cNvSpPr/>
              <p:nvPr/>
            </p:nvSpPr>
            <p:spPr>
              <a:xfrm>
                <a:off x="375744" y="4419600"/>
                <a:ext cx="8082455" cy="574516"/>
              </a:xfrm>
              <a:prstGeom prst="rect">
                <a:avLst/>
              </a:prstGeom>
              <a:solidFill>
                <a:srgbClr val="FFFFCC"/>
              </a:solidFill>
            </p:spPr>
            <p:txBody>
              <a:bodyPr wrap="square">
                <a:spAutoFit/>
              </a:bodyPr>
              <a:lstStyle/>
              <a:p>
                <a:pPr lvl="0">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rPr>
                          </m:ctrlPr>
                        </m:sSubPr>
                        <m:e>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𝐿</m:t>
                          </m:r>
                        </m:e>
                        <m:sub>
                          <m:r>
                            <a:rPr lang="en-US" sz="2000" b="0" i="1" smtClean="0">
                              <a:solidFill>
                                <a:srgbClr val="FF0000"/>
                              </a:solidFill>
                              <a:latin typeface="Cambria Math"/>
                              <a:ea typeface="Cambria Math"/>
                            </a:rPr>
                            <m:t>𝑀</m:t>
                          </m:r>
                          <m:r>
                            <a:rPr lang="en-US" sz="2000" b="0" i="1" smtClean="0">
                              <a:solidFill>
                                <a:srgbClr val="FF0000"/>
                              </a:solidFill>
                              <a:latin typeface="Cambria Math"/>
                              <a:ea typeface="Cambria Math"/>
                            </a:rPr>
                            <m:t>𝑜𝑠𝑢𝑙</m:t>
                          </m:r>
                        </m:sub>
                      </m:sSub>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𝐶</m:t>
                      </m:r>
                      <m:r>
                        <a:rPr lang="en-US" sz="2000">
                          <a:solidFill>
                            <a:srgbClr val="FF0000"/>
                          </a:solidFill>
                          <a:latin typeface="Cambria Math"/>
                          <a:ea typeface="Cambria Math"/>
                          <a:cs typeface="Cambria Math"/>
                        </a:rPr>
                        <m:t>𝐿</m:t>
                      </m:r>
                      <m:r>
                        <a:rPr lang="en-US" sz="2000" b="0" i="1" smtClean="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𝐻𝐿</m:t>
                      </m:r>
                      <m:r>
                        <a:rPr lang="en-US" sz="2000" smtClean="0">
                          <a:solidFill>
                            <a:srgbClr val="FF0000"/>
                          </a:solidFill>
                          <a:latin typeface="Cambria Math"/>
                          <a:ea typeface="Calibri"/>
                          <a:cs typeface="Arial"/>
                        </a:rPr>
                        <m:t>=</m:t>
                      </m:r>
                      <m:r>
                        <a:rPr lang="en-US" sz="2000">
                          <a:solidFill>
                            <a:srgbClr val="FF0000"/>
                          </a:solidFill>
                          <a:latin typeface="Cambria Math"/>
                          <a:ea typeface="Calibri"/>
                          <a:cs typeface="Arial"/>
                        </a:rPr>
                        <m:t>32</m:t>
                      </m:r>
                      <m:r>
                        <a:rPr lang="en-US" sz="2000" b="0" i="1" smtClean="0">
                          <a:solidFill>
                            <a:srgbClr val="FF0000"/>
                          </a:solidFill>
                          <a:latin typeface="Cambria Math"/>
                          <a:ea typeface="Calibri"/>
                          <a:cs typeface="Arial"/>
                        </a:rPr>
                        <m:t>88</m:t>
                      </m:r>
                      <m:r>
                        <a:rPr lang="en-US" sz="2000">
                          <a:solidFill>
                            <a:srgbClr val="FF0000"/>
                          </a:solidFill>
                          <a:latin typeface="Cambria Math"/>
                          <a:ea typeface="Calibri"/>
                          <a:cs typeface="Arial"/>
                        </a:rPr>
                        <m:t>000</m:t>
                      </m:r>
                      <m:r>
                        <a:rPr lang="en-US" sz="2000" b="0" i="1" smtClean="0">
                          <a:solidFill>
                            <a:srgbClr val="FF0000"/>
                          </a:solidFill>
                          <a:latin typeface="Cambria Math"/>
                          <a:ea typeface="Calibri"/>
                          <a:cs typeface="Arial"/>
                        </a:rPr>
                        <m:t>+</m:t>
                      </m:r>
                      <m:r>
                        <a:rPr lang="en-US" sz="2000">
                          <a:solidFill>
                            <a:srgbClr val="FF0000"/>
                          </a:solidFill>
                          <a:latin typeface="Cambria Math"/>
                          <a:ea typeface="Calibri"/>
                          <a:cs typeface="Arial"/>
                        </a:rPr>
                        <m:t>3288000</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6576000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𝑊</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r>
                        <a:rPr lang="en-US" sz="2000">
                          <a:solidFill>
                            <a:srgbClr val="FF0000"/>
                          </a:solidFill>
                          <a:latin typeface="Cambria Math"/>
                          <a:ea typeface="Calibri"/>
                          <a:cs typeface="Arial"/>
                        </a:rPr>
                        <m:t>𝑟</m:t>
                      </m:r>
                      <m:r>
                        <a:rPr lang="en-US" sz="2000">
                          <a:solidFill>
                            <a:srgbClr val="FF0000"/>
                          </a:solidFill>
                          <a:latin typeface="Cambria Math"/>
                          <a:ea typeface="Calibri"/>
                          <a:cs typeface="Arial"/>
                        </a:rPr>
                        <m:t> </m:t>
                      </m:r>
                    </m:oMath>
                  </m:oMathPara>
                </a14:m>
                <a:endParaRPr lang="en-US" sz="1400" dirty="0">
                  <a:solidFill>
                    <a:srgbClr val="FF0000"/>
                  </a:solidFill>
                  <a:latin typeface="Calibri"/>
                  <a:ea typeface="Calibri"/>
                  <a:cs typeface="Arial"/>
                </a:endParaRPr>
              </a:p>
            </p:txBody>
          </p:sp>
        </mc:Choice>
        <mc:Fallback>
          <p:sp>
            <p:nvSpPr>
              <p:cNvPr id="19" name="مستطيل 18"/>
              <p:cNvSpPr>
                <a:spLocks noRot="1" noChangeAspect="1" noMove="1" noResize="1" noEditPoints="1" noAdjustHandles="1" noChangeArrowheads="1" noChangeShapeType="1" noTextEdit="1"/>
              </p:cNvSpPr>
              <p:nvPr/>
            </p:nvSpPr>
            <p:spPr>
              <a:xfrm>
                <a:off x="375744" y="4419600"/>
                <a:ext cx="8082455" cy="574516"/>
              </a:xfrm>
              <a:prstGeom prst="rect">
                <a:avLst/>
              </a:prstGeom>
              <a:blipFill rotWithShape="1">
                <a:blip r:embed="rId5"/>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149984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7" grpId="0"/>
      <p:bldP spid="18" grpId="0"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مستطيل 3"/>
              <p:cNvSpPr/>
              <p:nvPr/>
            </p:nvSpPr>
            <p:spPr>
              <a:xfrm>
                <a:off x="533400" y="1434662"/>
                <a:ext cx="2484247" cy="895694"/>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rPr>
                          </m:ctrlPr>
                        </m:sSubPr>
                        <m:e>
                          <m:r>
                            <a:rPr lang="en-US" sz="2000" b="0" i="1" smtClean="0">
                              <a:solidFill>
                                <a:srgbClr val="FF0000"/>
                              </a:solidFill>
                              <a:latin typeface="Cambria Math"/>
                              <a:ea typeface="Cambria Math"/>
                            </a:rPr>
                            <m:t>𝑇</m:t>
                          </m:r>
                        </m:e>
                        <m:sub>
                          <m:r>
                            <a:rPr lang="en-US" sz="2000" b="0" i="1" smtClean="0">
                              <a:solidFill>
                                <a:srgbClr val="FF0000"/>
                              </a:solidFill>
                              <a:latin typeface="Cambria Math"/>
                              <a:ea typeface="Cambria Math"/>
                            </a:rPr>
                            <m:t>𝑏</m:t>
                          </m:r>
                        </m:sub>
                      </m:sSub>
                      <m:r>
                        <a:rPr lang="en-US" sz="2000" b="0" i="1" smtClean="0">
                          <a:solidFill>
                            <a:srgbClr val="FF0000"/>
                          </a:solidFill>
                          <a:latin typeface="Cambria Math"/>
                          <a:ea typeface="Cambria Math"/>
                          <a:cs typeface="Cambria Math"/>
                        </a:rPr>
                        <m:t>=</m:t>
                      </m:r>
                      <m:sSub>
                        <m:sSubPr>
                          <m:ctrlPr>
                            <a:rPr lang="en-US" sz="2000" b="0" i="1" smtClean="0">
                              <a:solidFill>
                                <a:srgbClr val="FF0000"/>
                              </a:solidFill>
                              <a:latin typeface="Cambria Math"/>
                              <a:ea typeface="Cambria Math"/>
                            </a:rPr>
                          </m:ctrlPr>
                        </m:sSubPr>
                        <m:e>
                          <m:r>
                            <a:rPr lang="en-US" sz="2000" b="0" i="1" smtClean="0">
                              <a:solidFill>
                                <a:srgbClr val="FF0000"/>
                              </a:solidFill>
                              <a:latin typeface="Cambria Math"/>
                              <a:ea typeface="Cambria Math"/>
                            </a:rPr>
                            <m:t>𝑇</m:t>
                          </m:r>
                        </m:e>
                        <m:sub>
                          <m:r>
                            <a:rPr lang="en-US" sz="2000" b="0" i="1" smtClean="0">
                              <a:solidFill>
                                <a:srgbClr val="FF0000"/>
                              </a:solidFill>
                              <a:latin typeface="Cambria Math"/>
                              <a:ea typeface="Cambria Math"/>
                            </a:rPr>
                            <m:t>𝑖</m:t>
                          </m:r>
                        </m:sub>
                      </m:sSub>
                      <m:r>
                        <a:rPr lang="en-US" sz="2000" b="0" i="1" smtClean="0">
                          <a:solidFill>
                            <a:srgbClr val="FF0000"/>
                          </a:solidFill>
                          <a:latin typeface="Cambria Math"/>
                          <a:ea typeface="Cambria Math"/>
                        </a:rPr>
                        <m:t>−</m:t>
                      </m:r>
                      <m:f>
                        <m:fPr>
                          <m:ctrlPr>
                            <a:rPr lang="en-US" sz="2000" b="0" i="1" smtClean="0">
                              <a:solidFill>
                                <a:srgbClr val="FF0000"/>
                              </a:solidFill>
                              <a:latin typeface="Cambria Math"/>
                              <a:ea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𝑄</m:t>
                              </m:r>
                            </m:e>
                            <m:sub>
                              <m:r>
                                <a:rPr lang="en-US" sz="2000">
                                  <a:solidFill>
                                    <a:srgbClr val="FF0000"/>
                                  </a:solidFill>
                                  <a:latin typeface="Cambria Math"/>
                                  <a:ea typeface="Cambria Math"/>
                                  <a:cs typeface="Cambria Math"/>
                                </a:rPr>
                                <m:t>𝑓𝑟𝑒𝑒</m:t>
                              </m:r>
                            </m:sub>
                          </m:sSub>
                        </m:num>
                        <m:den>
                          <m:r>
                            <a:rPr lang="en-US" sz="2000" b="0" i="1" smtClean="0">
                              <a:solidFill>
                                <a:srgbClr val="FF0000"/>
                              </a:solidFill>
                              <a:latin typeface="Cambria Math"/>
                              <a:ea typeface="Cambria Math"/>
                            </a:rPr>
                            <m:t>𝐵𝐿𝐶</m:t>
                          </m:r>
                        </m:den>
                      </m:f>
                    </m:oMath>
                  </m:oMathPara>
                </a14:m>
                <a:endParaRPr lang="en-US" sz="1400" dirty="0">
                  <a:solidFill>
                    <a:srgbClr val="FF0000"/>
                  </a:solidFill>
                  <a:effectLst/>
                  <a:latin typeface="Calibri"/>
                  <a:ea typeface="Calibri"/>
                  <a:cs typeface="Arial"/>
                </a:endParaRPr>
              </a:p>
            </p:txBody>
          </p:sp>
        </mc:Choice>
        <mc:Fallback xmlns="">
          <p:sp>
            <p:nvSpPr>
              <p:cNvPr id="4" name="مستطيل 3"/>
              <p:cNvSpPr>
                <a:spLocks noRot="1" noChangeAspect="1" noMove="1" noResize="1" noEditPoints="1" noAdjustHandles="1" noChangeArrowheads="1" noChangeShapeType="1" noTextEdit="1"/>
              </p:cNvSpPr>
              <p:nvPr/>
            </p:nvSpPr>
            <p:spPr>
              <a:xfrm>
                <a:off x="533400" y="1434662"/>
                <a:ext cx="2484247" cy="895694"/>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7" name="مستطيل 6"/>
              <p:cNvSpPr/>
              <p:nvPr/>
            </p:nvSpPr>
            <p:spPr>
              <a:xfrm>
                <a:off x="510476" y="3581400"/>
                <a:ext cx="4770247" cy="885563"/>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𝑐</m:t>
                          </m:r>
                        </m:sub>
                      </m:sSub>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4</m:t>
                      </m:r>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00</m:t>
                          </m:r>
                        </m:num>
                        <m:den>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00</m:t>
                          </m:r>
                        </m:den>
                      </m:f>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19</m:t>
                      </m:r>
                      <m:r>
                        <a:rPr lang="en-US" sz="200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𝑓𝑜𝑟</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𝑆𝑢𝑚𝑚𝑒𝑟</m:t>
                      </m:r>
                    </m:oMath>
                  </m:oMathPara>
                </a14:m>
                <a:endParaRPr lang="en-US" sz="1400" dirty="0">
                  <a:solidFill>
                    <a:srgbClr val="FF0000"/>
                  </a:solidFill>
                  <a:effectLst/>
                  <a:latin typeface="Calibri"/>
                  <a:ea typeface="Calibri"/>
                  <a:cs typeface="Arial"/>
                </a:endParaRPr>
              </a:p>
            </p:txBody>
          </p:sp>
        </mc:Choice>
        <mc:Fallback xmlns="">
          <p:sp>
            <p:nvSpPr>
              <p:cNvPr id="7" name="مستطيل 6"/>
              <p:cNvSpPr>
                <a:spLocks noRot="1" noChangeAspect="1" noMove="1" noResize="1" noEditPoints="1" noAdjustHandles="1" noChangeArrowheads="1" noChangeShapeType="1" noTextEdit="1"/>
              </p:cNvSpPr>
              <p:nvPr/>
            </p:nvSpPr>
            <p:spPr>
              <a:xfrm>
                <a:off x="510476" y="3581400"/>
                <a:ext cx="4770247" cy="885563"/>
              </a:xfrm>
              <a:prstGeom prst="rect">
                <a:avLst/>
              </a:prstGeom>
              <a:blipFill rotWithShape="1">
                <a:blip r:embed="rId3"/>
                <a:stretch>
                  <a:fillRect/>
                </a:stretch>
              </a:blipFill>
            </p:spPr>
            <p:txBody>
              <a:bodyPr/>
              <a:lstStyle/>
              <a:p>
                <a:r>
                  <a:rPr lang="ar-IQ">
                    <a:noFill/>
                  </a:rPr>
                  <a:t> </a:t>
                </a:r>
              </a:p>
            </p:txBody>
          </p:sp>
        </mc:Fallback>
      </mc:AlternateContent>
      <p:sp>
        <p:nvSpPr>
          <p:cNvPr id="11" name="عنصر نائب للمحتوى 2"/>
          <p:cNvSpPr txBox="1">
            <a:spLocks/>
          </p:cNvSpPr>
          <p:nvPr/>
        </p:nvSpPr>
        <p:spPr bwMode="auto">
          <a:xfrm>
            <a:off x="581740" y="533400"/>
            <a:ext cx="268992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err="1" smtClean="0">
                <a:solidFill>
                  <a:srgbClr val="FFFF00"/>
                </a:solidFill>
                <a:latin typeface="Times New Roman" pitchFamily="18" charset="0"/>
                <a:cs typeface="Times New Roman" pitchFamily="18" charset="0"/>
              </a:rPr>
              <a:t>Basrah</a:t>
            </a:r>
            <a:r>
              <a:rPr lang="en-US" i="0" dirty="0" smtClean="0">
                <a:solidFill>
                  <a:srgbClr val="FFFF00"/>
                </a:solidFill>
                <a:latin typeface="Times New Roman" pitchFamily="18" charset="0"/>
                <a:cs typeface="Times New Roman" pitchFamily="18" charset="0"/>
              </a:rPr>
              <a:t>: if Ti=24 ̊ C</a:t>
            </a:r>
            <a:endParaRPr lang="ar-IQ" i="0" dirty="0">
              <a:solidFill>
                <a:srgbClr val="FFFF00"/>
              </a:solidFill>
              <a:latin typeface="Times New Roman" pitchFamily="18" charset="0"/>
              <a:cs typeface="Times New Roman" pitchFamily="18" charset="0"/>
            </a:endParaRPr>
          </a:p>
        </p:txBody>
      </p:sp>
      <p:sp>
        <p:nvSpPr>
          <p:cNvPr id="13" name="عنصر نائب للمحتوى 2"/>
          <p:cNvSpPr txBox="1">
            <a:spLocks/>
          </p:cNvSpPr>
          <p:nvPr/>
        </p:nvSpPr>
        <p:spPr bwMode="auto">
          <a:xfrm>
            <a:off x="533400" y="2375025"/>
            <a:ext cx="19112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For cooling:</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4" name="مستطيل 13"/>
              <p:cNvSpPr/>
              <p:nvPr/>
            </p:nvSpPr>
            <p:spPr>
              <a:xfrm>
                <a:off x="510476" y="4724400"/>
                <a:ext cx="3210623" cy="611578"/>
              </a:xfrm>
              <a:prstGeom prst="rect">
                <a:avLst/>
              </a:prstGeom>
              <a:solidFill>
                <a:srgbClr val="FFFFCC"/>
              </a:solidFill>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12</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5</m:t>
                      </m:r>
                      <m:r>
                        <a:rPr lang="en-US" sz="2000" b="0" i="1" smtClean="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)&lt;</m:t>
                      </m:r>
                      <m:sSub>
                        <m:sSubPr>
                          <m:ctrlPr>
                            <a:rPr lang="en-US" sz="2000" i="1">
                              <a:solidFill>
                                <a:srgbClr val="FF0000"/>
                              </a:solidFill>
                              <a:latin typeface="Cambria Math"/>
                              <a:ea typeface="Calibri"/>
                              <a:cs typeface="Arial"/>
                            </a:rPr>
                          </m:ctrlPr>
                        </m:sSubPr>
                        <m:e>
                          <m:r>
                            <a:rPr lang="en-US" sz="2000">
                              <a:solidFill>
                                <a:srgbClr val="FF0000"/>
                              </a:solidFill>
                              <a:latin typeface="Cambria Math"/>
                              <a:ea typeface="Calibri"/>
                              <a:cs typeface="Arial"/>
                            </a:rPr>
                            <m:t>𝑇</m:t>
                          </m:r>
                        </m:e>
                        <m:sub>
                          <m:r>
                            <a:rPr lang="en-US" sz="2000">
                              <a:solidFill>
                                <a:srgbClr val="FF0000"/>
                              </a:solidFill>
                              <a:latin typeface="Cambria Math"/>
                              <a:ea typeface="Calibri"/>
                              <a:cs typeface="Arial"/>
                            </a:rPr>
                            <m:t>𝑏</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𝑐</m:t>
                          </m:r>
                        </m:sub>
                      </m:sSub>
                      <m:r>
                        <a:rPr lang="en-US" sz="2000">
                          <a:solidFill>
                            <a:srgbClr val="FF0000"/>
                          </a:solidFill>
                          <a:latin typeface="Cambria Math"/>
                          <a:ea typeface="Calibri"/>
                          <a:cs typeface="Arial"/>
                        </a:rPr>
                        <m:t> (</m:t>
                      </m:r>
                      <m:r>
                        <a:rPr lang="en-US" sz="2000" b="0" i="1" smtClean="0">
                          <a:solidFill>
                            <a:srgbClr val="FF0000"/>
                          </a:solidFill>
                          <a:latin typeface="Cambria Math"/>
                          <a:ea typeface="Calibri"/>
                          <a:cs typeface="Arial"/>
                        </a:rPr>
                        <m:t>19</m:t>
                      </m:r>
                      <m:r>
                        <a:rPr lang="en-US" sz="2000" b="0" i="1" smtClean="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oMath>
                  </m:oMathPara>
                </a14:m>
                <a:endParaRPr lang="en-US" sz="1400" dirty="0">
                  <a:solidFill>
                    <a:srgbClr val="FF0000"/>
                  </a:solidFill>
                  <a:effectLst/>
                  <a:latin typeface="Calibri"/>
                  <a:ea typeface="Calibri"/>
                  <a:cs typeface="Arial"/>
                </a:endParaRPr>
              </a:p>
            </p:txBody>
          </p:sp>
        </mc:Choice>
        <mc:Fallback>
          <p:sp>
            <p:nvSpPr>
              <p:cNvPr id="14" name="مستطيل 13"/>
              <p:cNvSpPr>
                <a:spLocks noRot="1" noChangeAspect="1" noMove="1" noResize="1" noEditPoints="1" noAdjustHandles="1" noChangeArrowheads="1" noChangeShapeType="1" noTextEdit="1"/>
              </p:cNvSpPr>
              <p:nvPr/>
            </p:nvSpPr>
            <p:spPr>
              <a:xfrm>
                <a:off x="510476" y="4724400"/>
                <a:ext cx="3210623" cy="611578"/>
              </a:xfrm>
              <a:prstGeom prst="rect">
                <a:avLst/>
              </a:prstGeom>
              <a:blipFill rotWithShape="1">
                <a:blip r:embed="rId4"/>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5" name="مستطيل 14"/>
              <p:cNvSpPr/>
              <p:nvPr/>
            </p:nvSpPr>
            <p:spPr>
              <a:xfrm>
                <a:off x="510476" y="5562600"/>
                <a:ext cx="8404924" cy="883190"/>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𝑑</m:t>
                          </m:r>
                        </m:sub>
                      </m:sSub>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𝑚𝑎𝑥</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3</m:t>
                          </m:r>
                          <m:r>
                            <a:rPr lang="en-US" sz="2000" b="0" i="1" smtClean="0">
                              <a:solidFill>
                                <a:srgbClr val="FF0000"/>
                              </a:solidFill>
                              <a:latin typeface="Cambria Math"/>
                              <a:ea typeface="Cambria Math"/>
                              <a:cs typeface="Cambria Math"/>
                            </a:rPr>
                            <m:t>4</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19</m:t>
                          </m:r>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r>
                            <a:rPr lang="en-US" sz="2000" b="0" i="1" smtClean="0">
                              <a:solidFill>
                                <a:srgbClr val="FF0000"/>
                              </a:solidFill>
                              <a:latin typeface="Cambria Math"/>
                              <a:ea typeface="Cambria Math"/>
                              <a:cs typeface="Cambria Math"/>
                            </a:rPr>
                            <m:t>19</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12</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5</m:t>
                          </m:r>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5</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875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15" name="مستطيل 14"/>
              <p:cNvSpPr>
                <a:spLocks noRot="1" noChangeAspect="1" noMove="1" noResize="1" noEditPoints="1" noAdjustHandles="1" noChangeArrowheads="1" noChangeShapeType="1" noTextEdit="1"/>
              </p:cNvSpPr>
              <p:nvPr/>
            </p:nvSpPr>
            <p:spPr>
              <a:xfrm>
                <a:off x="510476" y="5562600"/>
                <a:ext cx="8404924" cy="883190"/>
              </a:xfrm>
              <a:prstGeom prst="rect">
                <a:avLst/>
              </a:prstGeom>
              <a:blipFill rotWithShape="1">
                <a:blip r:embed="rId5"/>
                <a:stretch>
                  <a:fillRect/>
                </a:stretch>
              </a:blipFill>
            </p:spPr>
            <p:txBody>
              <a:bodyPr/>
              <a:lstStyle/>
              <a:p>
                <a:r>
                  <a:rPr lang="ar-IQ">
                    <a:noFill/>
                  </a:rPr>
                  <a:t> </a:t>
                </a:r>
              </a:p>
            </p:txBody>
          </p:sp>
        </mc:Fallback>
      </mc:AlternateContent>
      <p:sp>
        <p:nvSpPr>
          <p:cNvPr id="16" name="عنصر نائب للمحتوى 2"/>
          <p:cNvSpPr txBox="1">
            <a:spLocks/>
          </p:cNvSpPr>
          <p:nvPr/>
        </p:nvSpPr>
        <p:spPr bwMode="auto">
          <a:xfrm>
            <a:off x="533400" y="2890032"/>
            <a:ext cx="268992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If Ti=24 ̊ C</a:t>
            </a:r>
            <a:endParaRPr lang="ar-IQ"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60134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heel(1)">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1)">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p:bldP spid="13" grpId="0"/>
      <p:bldP spid="14" grpId="0" animBg="1"/>
      <p:bldP spid="15" grpId="0" animBg="1"/>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مستطيل 9"/>
              <p:cNvSpPr/>
              <p:nvPr/>
            </p:nvSpPr>
            <p:spPr>
              <a:xfrm>
                <a:off x="381000" y="381000"/>
                <a:ext cx="4572000" cy="611578"/>
              </a:xfrm>
              <a:prstGeom prst="rect">
                <a:avLst/>
              </a:prstGeom>
              <a:solidFill>
                <a:srgbClr val="FFFFCC"/>
              </a:solidFill>
            </p:spPr>
            <p:txBody>
              <a:bodyPr>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𝑎</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24</m:t>
                          </m:r>
                        </m:sub>
                      </m:sSub>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875</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365</m:t>
                      </m:r>
                      <m:r>
                        <a:rPr lang="en-US" sz="2000">
                          <a:solidFill>
                            <a:srgbClr val="FF0000"/>
                          </a:solidFill>
                          <a:latin typeface="Cambria Math"/>
                          <a:ea typeface="Calibri"/>
                          <a:cs typeface="Arial"/>
                        </a:rPr>
                        <m:t>=</m:t>
                      </m:r>
                      <m:r>
                        <a:rPr lang="en-US" sz="2000" i="1" smtClean="0">
                          <a:solidFill>
                            <a:srgbClr val="FF0000"/>
                          </a:solidFill>
                          <a:latin typeface="Cambria Math"/>
                          <a:ea typeface="Calibri"/>
                          <a:cs typeface="Arial"/>
                        </a:rPr>
                        <m:t>2</m:t>
                      </m:r>
                      <m:r>
                        <a:rPr lang="en-US" sz="2000" b="0" i="1" smtClean="0">
                          <a:solidFill>
                            <a:srgbClr val="FF0000"/>
                          </a:solidFill>
                          <a:latin typeface="Cambria Math"/>
                          <a:ea typeface="Calibri"/>
                          <a:cs typeface="Arial"/>
                        </a:rPr>
                        <m:t>144</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10" name="مستطيل 9"/>
              <p:cNvSpPr>
                <a:spLocks noRot="1" noChangeAspect="1" noMove="1" noResize="1" noEditPoints="1" noAdjustHandles="1" noChangeArrowheads="1" noChangeShapeType="1" noTextEdit="1"/>
              </p:cNvSpPr>
              <p:nvPr/>
            </p:nvSpPr>
            <p:spPr>
              <a:xfrm>
                <a:off x="381000" y="381000"/>
                <a:ext cx="4572000" cy="611578"/>
              </a:xfrm>
              <a:prstGeom prst="rect">
                <a:avLst/>
              </a:prstGeom>
              <a:blipFill rotWithShape="1">
                <a:blip r:embed="rId2"/>
                <a:stretch>
                  <a:fillRect/>
                </a:stretch>
              </a:blipFill>
            </p:spPr>
            <p:txBody>
              <a:bodyPr/>
              <a:lstStyle/>
              <a:p>
                <a:r>
                  <a:rPr lang="ar-IQ">
                    <a:noFill/>
                  </a:rPr>
                  <a:t> </a:t>
                </a:r>
              </a:p>
            </p:txBody>
          </p:sp>
        </mc:Fallback>
      </mc:AlternateContent>
      <p:sp>
        <p:nvSpPr>
          <p:cNvPr id="12" name="عنصر نائب للمحتوى 2"/>
          <p:cNvSpPr txBox="1">
            <a:spLocks/>
          </p:cNvSpPr>
          <p:nvPr/>
        </p:nvSpPr>
        <p:spPr bwMode="auto">
          <a:xfrm>
            <a:off x="422778" y="1208690"/>
            <a:ext cx="19112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For cooling:</a:t>
            </a:r>
            <a:endParaRPr lang="ar-IQ" i="0" dirty="0">
              <a:solidFill>
                <a:srgbClr val="FFFF00"/>
              </a:solidFill>
              <a:latin typeface="Times New Roman" pitchFamily="18" charset="0"/>
              <a:cs typeface="Times New Roman" pitchFamily="18" charset="0"/>
            </a:endParaRPr>
          </a:p>
        </p:txBody>
      </p:sp>
      <p:sp>
        <p:nvSpPr>
          <p:cNvPr id="13" name="عنصر نائب للمحتوى 2"/>
          <p:cNvSpPr txBox="1">
            <a:spLocks/>
          </p:cNvSpPr>
          <p:nvPr/>
        </p:nvSpPr>
        <p:spPr bwMode="auto">
          <a:xfrm>
            <a:off x="433288" y="1752600"/>
            <a:ext cx="268992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If Ti=25 ̊ C</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4" name="مستطيل 13"/>
              <p:cNvSpPr/>
              <p:nvPr/>
            </p:nvSpPr>
            <p:spPr>
              <a:xfrm>
                <a:off x="419358" y="2308111"/>
                <a:ext cx="4770247" cy="885563"/>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𝑐</m:t>
                          </m:r>
                        </m:sub>
                      </m:sSub>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00</m:t>
                          </m:r>
                        </m:num>
                        <m:den>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00</m:t>
                          </m:r>
                        </m:den>
                      </m:f>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20</m:t>
                      </m:r>
                      <m:r>
                        <a:rPr lang="en-US" sz="200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𝑓𝑜𝑟</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𝑆𝑢𝑚𝑚𝑒𝑟</m:t>
                      </m:r>
                    </m:oMath>
                  </m:oMathPara>
                </a14:m>
                <a:endParaRPr lang="en-US" sz="1400" dirty="0">
                  <a:solidFill>
                    <a:srgbClr val="FF0000"/>
                  </a:solidFill>
                  <a:effectLst/>
                  <a:latin typeface="Calibri"/>
                  <a:ea typeface="Calibri"/>
                  <a:cs typeface="Arial"/>
                </a:endParaRPr>
              </a:p>
            </p:txBody>
          </p:sp>
        </mc:Choice>
        <mc:Fallback xmlns="">
          <p:sp>
            <p:nvSpPr>
              <p:cNvPr id="14" name="مستطيل 13"/>
              <p:cNvSpPr>
                <a:spLocks noRot="1" noChangeAspect="1" noMove="1" noResize="1" noEditPoints="1" noAdjustHandles="1" noChangeArrowheads="1" noChangeShapeType="1" noTextEdit="1"/>
              </p:cNvSpPr>
              <p:nvPr/>
            </p:nvSpPr>
            <p:spPr>
              <a:xfrm>
                <a:off x="419358" y="2308111"/>
                <a:ext cx="4770247" cy="885563"/>
              </a:xfrm>
              <a:prstGeom prst="rect">
                <a:avLst/>
              </a:prstGeom>
              <a:blipFill rotWithShape="1">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5" name="مستطيل 14"/>
              <p:cNvSpPr/>
              <p:nvPr/>
            </p:nvSpPr>
            <p:spPr>
              <a:xfrm>
                <a:off x="433288" y="3505200"/>
                <a:ext cx="3098412" cy="611578"/>
              </a:xfrm>
              <a:prstGeom prst="rect">
                <a:avLst/>
              </a:prstGeom>
              <a:solidFill>
                <a:srgbClr val="FFFFCC"/>
              </a:solidFill>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12</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5</m:t>
                      </m:r>
                      <m:r>
                        <a:rPr lang="en-US" sz="2000" b="0" i="1" smtClean="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)&lt;</m:t>
                      </m:r>
                      <m:sSub>
                        <m:sSubPr>
                          <m:ctrlPr>
                            <a:rPr lang="en-US" sz="2000" i="1">
                              <a:solidFill>
                                <a:srgbClr val="FF0000"/>
                              </a:solidFill>
                              <a:latin typeface="Cambria Math"/>
                              <a:ea typeface="Calibri"/>
                              <a:cs typeface="Arial"/>
                            </a:rPr>
                          </m:ctrlPr>
                        </m:sSubPr>
                        <m:e>
                          <m:r>
                            <a:rPr lang="en-US" sz="2000">
                              <a:solidFill>
                                <a:srgbClr val="FF0000"/>
                              </a:solidFill>
                              <a:latin typeface="Cambria Math"/>
                              <a:ea typeface="Calibri"/>
                              <a:cs typeface="Arial"/>
                            </a:rPr>
                            <m:t>𝑇</m:t>
                          </m:r>
                        </m:e>
                        <m:sub>
                          <m:r>
                            <a:rPr lang="en-US" sz="2000">
                              <a:solidFill>
                                <a:srgbClr val="FF0000"/>
                              </a:solidFill>
                              <a:latin typeface="Cambria Math"/>
                              <a:ea typeface="Calibri"/>
                              <a:cs typeface="Arial"/>
                            </a:rPr>
                            <m:t>𝑏</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𝑐</m:t>
                          </m:r>
                        </m:sub>
                      </m:sSub>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2</m:t>
                      </m:r>
                      <m:r>
                        <a:rPr lang="en-US" sz="2000" b="0" i="1" smtClean="0">
                          <a:solidFill>
                            <a:srgbClr val="FF0000"/>
                          </a:solidFill>
                          <a:latin typeface="Cambria Math"/>
                          <a:ea typeface="Calibri"/>
                          <a:cs typeface="Arial"/>
                        </a:rPr>
                        <m:t>0</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oMath>
                  </m:oMathPara>
                </a14:m>
                <a:endParaRPr lang="en-US" sz="1400" dirty="0">
                  <a:solidFill>
                    <a:srgbClr val="FF0000"/>
                  </a:solidFill>
                  <a:effectLst/>
                  <a:latin typeface="Calibri"/>
                  <a:ea typeface="Calibri"/>
                  <a:cs typeface="Arial"/>
                </a:endParaRPr>
              </a:p>
            </p:txBody>
          </p:sp>
        </mc:Choice>
        <mc:Fallback xmlns="">
          <p:sp>
            <p:nvSpPr>
              <p:cNvPr id="15" name="مستطيل 14"/>
              <p:cNvSpPr>
                <a:spLocks noRot="1" noChangeAspect="1" noMove="1" noResize="1" noEditPoints="1" noAdjustHandles="1" noChangeArrowheads="1" noChangeShapeType="1" noTextEdit="1"/>
              </p:cNvSpPr>
              <p:nvPr/>
            </p:nvSpPr>
            <p:spPr>
              <a:xfrm>
                <a:off x="433288" y="3505200"/>
                <a:ext cx="3098412" cy="611578"/>
              </a:xfrm>
              <a:prstGeom prst="rect">
                <a:avLst/>
              </a:prstGeom>
              <a:blipFill rotWithShape="1">
                <a:blip r:embed="rId4"/>
                <a:stretch>
                  <a:fillRect/>
                </a:stretch>
              </a:blipFill>
            </p:spPr>
            <p:txBody>
              <a:bodyPr/>
              <a:lstStyle/>
              <a:p>
                <a:r>
                  <a:rPr lang="ar-IQ">
                    <a:noFill/>
                  </a:rPr>
                  <a:t> </a:t>
                </a:r>
              </a:p>
            </p:txBody>
          </p:sp>
        </mc:Fallback>
      </mc:AlternateContent>
      <mc:AlternateContent xmlns:mc="http://schemas.openxmlformats.org/markup-compatibility/2006">
        <mc:Choice xmlns:a14="http://schemas.microsoft.com/office/drawing/2010/main" Requires="a14">
          <p:sp>
            <p:nvSpPr>
              <p:cNvPr id="16" name="مستطيل 15"/>
              <p:cNvSpPr/>
              <p:nvPr/>
            </p:nvSpPr>
            <p:spPr>
              <a:xfrm>
                <a:off x="450695" y="4561490"/>
                <a:ext cx="8405912" cy="883190"/>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𝑑</m:t>
                          </m:r>
                        </m:sub>
                      </m:sSub>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𝑚𝑎𝑥</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3</m:t>
                          </m:r>
                          <m:r>
                            <a:rPr lang="en-US" sz="2000" b="0" i="1" smtClean="0">
                              <a:solidFill>
                                <a:srgbClr val="FF0000"/>
                              </a:solidFill>
                              <a:latin typeface="Cambria Math"/>
                              <a:ea typeface="Cambria Math"/>
                              <a:cs typeface="Cambria Math"/>
                            </a:rPr>
                            <m:t>4</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0</m:t>
                          </m:r>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0</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12</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5</m:t>
                          </m:r>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5</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125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p:sp>
            <p:nvSpPr>
              <p:cNvPr id="16" name="مستطيل 15"/>
              <p:cNvSpPr>
                <a:spLocks noRot="1" noChangeAspect="1" noMove="1" noResize="1" noEditPoints="1" noAdjustHandles="1" noChangeArrowheads="1" noChangeShapeType="1" noTextEdit="1"/>
              </p:cNvSpPr>
              <p:nvPr/>
            </p:nvSpPr>
            <p:spPr>
              <a:xfrm>
                <a:off x="450695" y="4561490"/>
                <a:ext cx="8405912" cy="883190"/>
              </a:xfrm>
              <a:prstGeom prst="rect">
                <a:avLst/>
              </a:prstGeom>
              <a:blipFill rotWithShape="1">
                <a:blip r:embed="rId5"/>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7" name="مستطيل 16"/>
              <p:cNvSpPr/>
              <p:nvPr/>
            </p:nvSpPr>
            <p:spPr>
              <a:xfrm>
                <a:off x="433288" y="5791200"/>
                <a:ext cx="4572000" cy="611578"/>
              </a:xfrm>
              <a:prstGeom prst="rect">
                <a:avLst/>
              </a:prstGeom>
              <a:solidFill>
                <a:srgbClr val="FFFFCC"/>
              </a:solidFill>
            </p:spPr>
            <p:txBody>
              <a:bodyPr>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𝑎</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25</m:t>
                          </m:r>
                        </m:sub>
                      </m:sSub>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125</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365</m:t>
                      </m:r>
                      <m:r>
                        <a:rPr lang="en-US" sz="2000">
                          <a:solidFill>
                            <a:srgbClr val="FF0000"/>
                          </a:solidFill>
                          <a:latin typeface="Cambria Math"/>
                          <a:ea typeface="Calibri"/>
                          <a:cs typeface="Arial"/>
                        </a:rPr>
                        <m:t>=</m:t>
                      </m:r>
                      <m:r>
                        <a:rPr lang="en-US" sz="2000" i="1" smtClean="0">
                          <a:solidFill>
                            <a:srgbClr val="FF0000"/>
                          </a:solidFill>
                          <a:latin typeface="Cambria Math"/>
                          <a:ea typeface="Calibri"/>
                          <a:cs typeface="Arial"/>
                        </a:rPr>
                        <m:t>1</m:t>
                      </m:r>
                      <m:r>
                        <a:rPr lang="en-US" sz="2000" b="0" i="1" smtClean="0">
                          <a:solidFill>
                            <a:srgbClr val="FF0000"/>
                          </a:solidFill>
                          <a:latin typeface="Cambria Math"/>
                          <a:ea typeface="Calibri"/>
                          <a:cs typeface="Arial"/>
                        </a:rPr>
                        <m:t>871</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17" name="مستطيل 16"/>
              <p:cNvSpPr>
                <a:spLocks noRot="1" noChangeAspect="1" noMove="1" noResize="1" noEditPoints="1" noAdjustHandles="1" noChangeArrowheads="1" noChangeShapeType="1" noTextEdit="1"/>
              </p:cNvSpPr>
              <p:nvPr/>
            </p:nvSpPr>
            <p:spPr>
              <a:xfrm>
                <a:off x="433288" y="5791200"/>
                <a:ext cx="4572000" cy="611578"/>
              </a:xfrm>
              <a:prstGeom prst="rect">
                <a:avLst/>
              </a:prstGeom>
              <a:blipFill rotWithShape="1">
                <a:blip r:embed="rId6"/>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363709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heel(1)">
                                      <p:cBhvr>
                                        <p:cTn id="3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animBg="1"/>
      <p:bldP spid="15" grpId="0" animBg="1"/>
      <p:bldP spid="16"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مستطيل 9"/>
              <p:cNvSpPr/>
              <p:nvPr/>
            </p:nvSpPr>
            <p:spPr>
              <a:xfrm>
                <a:off x="304800" y="1990707"/>
                <a:ext cx="6477000" cy="945708"/>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a:ea typeface="Cambria Math"/>
                          <a:cs typeface="Cambria Math"/>
                        </a:rPr>
                        <m:t>∆</m:t>
                      </m:r>
                      <m:r>
                        <a:rPr lang="en-US" sz="2000" smtClean="0">
                          <a:solidFill>
                            <a:srgbClr val="FF0000"/>
                          </a:solidFill>
                          <a:latin typeface="Cambria Math"/>
                          <a:ea typeface="Cambria Math"/>
                          <a:cs typeface="Cambria Math"/>
                        </a:rPr>
                        <m:t>𝐶𝐿</m:t>
                      </m:r>
                      <m:r>
                        <a:rPr lang="en-US" sz="2000" smtClean="0">
                          <a:solidFill>
                            <a:srgbClr val="FF0000"/>
                          </a:solidFill>
                          <a:latin typeface="Cambria Math"/>
                          <a:ea typeface="Cambria Math"/>
                          <a:cs typeface="Cambria Math"/>
                        </a:rPr>
                        <m:t>=</m:t>
                      </m:r>
                      <m:r>
                        <a:rPr lang="en-US" sz="2000" smtClean="0">
                          <a:solidFill>
                            <a:srgbClr val="FF0000"/>
                          </a:solidFill>
                          <a:latin typeface="Cambria Math"/>
                          <a:ea typeface="Cambria Math"/>
                          <a:cs typeface="Cambria Math"/>
                        </a:rPr>
                        <m:t>24</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𝐵𝐿𝐶</m:t>
                          </m:r>
                        </m:num>
                        <m:den>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𝜂</m:t>
                              </m:r>
                            </m:e>
                            <m:sub>
                              <m:r>
                                <a:rPr lang="en-US" sz="2000">
                                  <a:solidFill>
                                    <a:srgbClr val="FF0000"/>
                                  </a:solidFill>
                                  <a:latin typeface="Cambria Math"/>
                                  <a:ea typeface="Cambria Math"/>
                                  <a:cs typeface="Cambria Math"/>
                                </a:rPr>
                                <m:t>𝐶</m:t>
                              </m:r>
                            </m:sub>
                          </m:sSub>
                        </m:den>
                      </m:f>
                      <m:sSub>
                        <m:sSubPr>
                          <m:ctrlPr>
                            <a:rPr lang="en-US" sz="2000" i="1">
                              <a:solidFill>
                                <a:srgbClr val="FF0000"/>
                              </a:solidFill>
                              <a:latin typeface="Cambria Math"/>
                              <a:ea typeface="Cambria Math"/>
                              <a:cs typeface="Cambria Math"/>
                            </a:rPr>
                          </m:ctrlPr>
                        </m:sSubPr>
                        <m:e>
                          <m:r>
                            <a:rPr lang="en-US" sz="200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𝐶</m:t>
                          </m:r>
                          <m:r>
                            <a:rPr lang="en-US" sz="2000">
                              <a:solidFill>
                                <a:srgbClr val="FF0000"/>
                              </a:solidFill>
                              <a:latin typeface="Cambria Math"/>
                              <a:ea typeface="Cambria Math"/>
                              <a:cs typeface="Cambria Math"/>
                            </a:rPr>
                            <m:t>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24</m:t>
                      </m:r>
                      <m:f>
                        <m:fPr>
                          <m:ctrlPr>
                            <a:rPr lang="en-US" sz="2000" i="1">
                              <a:solidFill>
                                <a:srgbClr val="FF0000"/>
                              </a:solidFill>
                              <a:latin typeface="Cambria Math"/>
                              <a:ea typeface="Calibri"/>
                              <a:cs typeface="Arial"/>
                            </a:rPr>
                          </m:ctrlPr>
                        </m:fPr>
                        <m:num>
                          <m:r>
                            <a:rPr lang="en-US" sz="2000" b="0" i="1" smtClean="0">
                              <a:solidFill>
                                <a:srgbClr val="FF0000"/>
                              </a:solidFill>
                              <a:latin typeface="Cambria Math"/>
                              <a:ea typeface="Calibri"/>
                              <a:cs typeface="Arial"/>
                            </a:rPr>
                            <m:t>5</m:t>
                          </m:r>
                          <m:r>
                            <a:rPr lang="en-US" sz="2000">
                              <a:solidFill>
                                <a:srgbClr val="FF0000"/>
                              </a:solidFill>
                              <a:latin typeface="Cambria Math"/>
                              <a:ea typeface="Calibri"/>
                              <a:cs typeface="Arial"/>
                            </a:rPr>
                            <m:t>00</m:t>
                          </m:r>
                        </m:num>
                        <m:den>
                          <m:r>
                            <a:rPr lang="en-US" sz="2000" b="0" i="1" smtClean="0">
                              <a:solidFill>
                                <a:srgbClr val="FF0000"/>
                              </a:solidFill>
                              <a:latin typeface="Cambria Math"/>
                              <a:ea typeface="Calibri"/>
                              <a:cs typeface="Arial"/>
                            </a:rPr>
                            <m:t>1</m:t>
                          </m:r>
                        </m:den>
                      </m:f>
                      <m:r>
                        <a:rPr lang="en-US" sz="2000" i="1" smtClean="0">
                          <a:solidFill>
                            <a:srgbClr val="FF0000"/>
                          </a:solidFill>
                          <a:latin typeface="Cambria Math"/>
                          <a:ea typeface="Calibri"/>
                          <a:cs typeface="Arial"/>
                        </a:rPr>
                        <m:t>2</m:t>
                      </m:r>
                      <m:r>
                        <a:rPr lang="en-US" sz="2000" b="0" i="1" smtClean="0">
                          <a:solidFill>
                            <a:srgbClr val="FF0000"/>
                          </a:solidFill>
                          <a:latin typeface="Cambria Math"/>
                          <a:ea typeface="Calibri"/>
                          <a:cs typeface="Arial"/>
                        </a:rPr>
                        <m:t>73</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3276000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𝑊</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r>
                        <a:rPr lang="en-US" sz="2000">
                          <a:solidFill>
                            <a:srgbClr val="FF0000"/>
                          </a:solidFill>
                          <a:latin typeface="Cambria Math"/>
                          <a:ea typeface="Calibri"/>
                          <a:cs typeface="Arial"/>
                        </a:rPr>
                        <m:t>𝑟</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10" name="مستطيل 9"/>
              <p:cNvSpPr>
                <a:spLocks noRot="1" noChangeAspect="1" noMove="1" noResize="1" noEditPoints="1" noAdjustHandles="1" noChangeArrowheads="1" noChangeShapeType="1" noTextEdit="1"/>
              </p:cNvSpPr>
              <p:nvPr/>
            </p:nvSpPr>
            <p:spPr>
              <a:xfrm>
                <a:off x="304800" y="1990707"/>
                <a:ext cx="6477000" cy="945708"/>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2" name="مستطيل 1"/>
              <p:cNvSpPr/>
              <p:nvPr/>
            </p:nvSpPr>
            <p:spPr>
              <a:xfrm>
                <a:off x="328448" y="533400"/>
                <a:ext cx="7367752" cy="611578"/>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𝑎</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4</m:t>
                          </m:r>
                        </m:sub>
                      </m:sSub>
                      <m:r>
                        <a:rPr lang="en-US" sz="2000">
                          <a:solidFill>
                            <a:srgbClr val="FF0000"/>
                          </a:solidFill>
                          <a:latin typeface="Cambria Math"/>
                          <a:ea typeface="Calibri"/>
                          <a:cs typeface="Arial"/>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𝐶𝐷𝐷</m:t>
                          </m:r>
                        </m:e>
                        <m:sub>
                          <m:r>
                            <a:rPr lang="en-US" sz="2000">
                              <a:solidFill>
                                <a:srgbClr val="FF0000"/>
                              </a:solidFill>
                              <a:latin typeface="Cambria Math"/>
                              <a:ea typeface="Cambria Math"/>
                              <a:cs typeface="Cambria Math"/>
                            </a:rPr>
                            <m:t>𝑎</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5</m:t>
                          </m:r>
                        </m:sub>
                      </m:sSub>
                      <m:r>
                        <a:rPr lang="en-US" sz="2000">
                          <a:solidFill>
                            <a:srgbClr val="FF0000"/>
                          </a:solidFill>
                          <a:latin typeface="Cambria Math"/>
                          <a:ea typeface="Calibri"/>
                          <a:cs typeface="Arial"/>
                        </a:rPr>
                        <m:t>=</m:t>
                      </m:r>
                      <m:r>
                        <a:rPr lang="en-US" sz="2000" i="1" smtClean="0">
                          <a:solidFill>
                            <a:srgbClr val="FF0000"/>
                          </a:solidFill>
                          <a:latin typeface="Cambria Math"/>
                          <a:ea typeface="Calibri"/>
                          <a:cs typeface="Arial"/>
                        </a:rPr>
                        <m:t>2</m:t>
                      </m:r>
                      <m:r>
                        <a:rPr lang="en-US" sz="2000" b="0" i="1" smtClean="0">
                          <a:solidFill>
                            <a:srgbClr val="FF0000"/>
                          </a:solidFill>
                          <a:latin typeface="Cambria Math"/>
                          <a:ea typeface="Calibri"/>
                          <a:cs typeface="Arial"/>
                        </a:rPr>
                        <m:t>144</m:t>
                      </m:r>
                      <m:r>
                        <a:rPr lang="en-US" sz="2000">
                          <a:solidFill>
                            <a:srgbClr val="FF0000"/>
                          </a:solidFill>
                          <a:latin typeface="Cambria Math"/>
                          <a:ea typeface="Times New Roman"/>
                          <a:cs typeface="Arial"/>
                        </a:rPr>
                        <m:t>−</m:t>
                      </m:r>
                      <m:r>
                        <a:rPr lang="en-US" sz="2000">
                          <a:solidFill>
                            <a:srgbClr val="FF0000"/>
                          </a:solidFill>
                          <a:latin typeface="Cambria Math"/>
                          <a:ea typeface="Times New Roman"/>
                          <a:cs typeface="Arial"/>
                        </a:rPr>
                        <m:t>1</m:t>
                      </m:r>
                      <m:r>
                        <a:rPr lang="en-US" sz="2000" b="0" i="1" smtClean="0">
                          <a:solidFill>
                            <a:srgbClr val="FF0000"/>
                          </a:solidFill>
                          <a:latin typeface="Cambria Math"/>
                          <a:ea typeface="Times New Roman"/>
                          <a:cs typeface="Arial"/>
                        </a:rPr>
                        <m:t>871</m:t>
                      </m:r>
                      <m:r>
                        <a:rPr lang="en-US" sz="2000">
                          <a:solidFill>
                            <a:srgbClr val="FF0000"/>
                          </a:solidFill>
                          <a:latin typeface="Cambria Math"/>
                          <a:ea typeface="Times New Roman"/>
                          <a:cs typeface="Arial"/>
                        </a:rPr>
                        <m:t>=</m:t>
                      </m:r>
                      <m:r>
                        <a:rPr lang="en-US" sz="2000">
                          <a:solidFill>
                            <a:srgbClr val="FF0000"/>
                          </a:solidFill>
                          <a:latin typeface="Cambria Math"/>
                          <a:ea typeface="Times New Roman"/>
                          <a:cs typeface="Arial"/>
                        </a:rPr>
                        <m:t>2</m:t>
                      </m:r>
                      <m:r>
                        <a:rPr lang="en-US" sz="2000" b="0" i="1" smtClean="0">
                          <a:solidFill>
                            <a:srgbClr val="FF0000"/>
                          </a:solidFill>
                          <a:latin typeface="Cambria Math"/>
                          <a:ea typeface="Times New Roman"/>
                          <a:cs typeface="Arial"/>
                        </a:rPr>
                        <m:t>73</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2" name="مستطيل 1"/>
              <p:cNvSpPr>
                <a:spLocks noRot="1" noChangeAspect="1" noMove="1" noResize="1" noEditPoints="1" noAdjustHandles="1" noChangeArrowheads="1" noChangeShapeType="1" noTextEdit="1"/>
              </p:cNvSpPr>
              <p:nvPr/>
            </p:nvSpPr>
            <p:spPr>
              <a:xfrm>
                <a:off x="328448" y="533400"/>
                <a:ext cx="7367752" cy="611578"/>
              </a:xfrm>
              <a:prstGeom prst="rect">
                <a:avLst/>
              </a:prstGeom>
              <a:blipFill rotWithShape="1">
                <a:blip r:embed="rId3"/>
                <a:stretch>
                  <a:fillRect/>
                </a:stretch>
              </a:blipFill>
            </p:spPr>
            <p:txBody>
              <a:bodyPr/>
              <a:lstStyle/>
              <a:p>
                <a:r>
                  <a:rPr lang="ar-IQ">
                    <a:noFill/>
                  </a:rPr>
                  <a:t> </a:t>
                </a:r>
              </a:p>
            </p:txBody>
          </p:sp>
        </mc:Fallback>
      </mc:AlternateContent>
      <p:sp>
        <p:nvSpPr>
          <p:cNvPr id="12" name="عنصر نائب للمحتوى 2"/>
          <p:cNvSpPr txBox="1">
            <a:spLocks/>
          </p:cNvSpPr>
          <p:nvPr/>
        </p:nvSpPr>
        <p:spPr bwMode="auto">
          <a:xfrm>
            <a:off x="328448" y="1219200"/>
            <a:ext cx="268992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The energy saved is:</a:t>
            </a:r>
            <a:endParaRPr lang="ar-IQ" i="0" dirty="0">
              <a:solidFill>
                <a:srgbClr val="FFFF00"/>
              </a:solidFill>
              <a:latin typeface="Times New Roman" pitchFamily="18" charset="0"/>
              <a:cs typeface="Times New Roman" pitchFamily="18" charset="0"/>
            </a:endParaRPr>
          </a:p>
        </p:txBody>
      </p:sp>
      <p:sp>
        <p:nvSpPr>
          <p:cNvPr id="17" name="عنصر نائب للمحتوى 2"/>
          <p:cNvSpPr txBox="1">
            <a:spLocks/>
          </p:cNvSpPr>
          <p:nvPr/>
        </p:nvSpPr>
        <p:spPr bwMode="auto">
          <a:xfrm>
            <a:off x="328448" y="3417864"/>
            <a:ext cx="19112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For heating:</a:t>
            </a:r>
            <a:endParaRPr lang="ar-IQ" i="0" dirty="0">
              <a:solidFill>
                <a:srgbClr val="FFFF00"/>
              </a:solidFill>
              <a:latin typeface="Times New Roman" pitchFamily="18" charset="0"/>
              <a:cs typeface="Times New Roman" pitchFamily="18" charset="0"/>
            </a:endParaRPr>
          </a:p>
        </p:txBody>
      </p:sp>
      <p:sp>
        <p:nvSpPr>
          <p:cNvPr id="18" name="عنصر نائب للمحتوى 2"/>
          <p:cNvSpPr txBox="1">
            <a:spLocks/>
          </p:cNvSpPr>
          <p:nvPr/>
        </p:nvSpPr>
        <p:spPr bwMode="auto">
          <a:xfrm>
            <a:off x="328448" y="3932871"/>
            <a:ext cx="268992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If Ti=23 ̊ C</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9" name="مستطيل 18"/>
              <p:cNvSpPr/>
              <p:nvPr/>
            </p:nvSpPr>
            <p:spPr>
              <a:xfrm>
                <a:off x="304800" y="4648200"/>
                <a:ext cx="4770247" cy="885563"/>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h</m:t>
                          </m:r>
                        </m:sub>
                      </m:sSub>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3</m:t>
                      </m:r>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0</m:t>
                          </m:r>
                          <m:r>
                            <a:rPr lang="en-US" sz="2000">
                              <a:solidFill>
                                <a:srgbClr val="FF0000"/>
                              </a:solidFill>
                              <a:latin typeface="Cambria Math"/>
                              <a:ea typeface="Cambria Math"/>
                              <a:cs typeface="Cambria Math"/>
                            </a:rPr>
                            <m:t>00</m:t>
                          </m:r>
                        </m:num>
                        <m:den>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00</m:t>
                          </m:r>
                        </m:den>
                      </m:f>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19</m:t>
                      </m:r>
                      <m:r>
                        <a:rPr lang="en-US" sz="200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𝑓𝑜𝑟</m:t>
                      </m:r>
                      <m:r>
                        <a:rPr lang="en-US" sz="2000">
                          <a:solidFill>
                            <a:srgbClr val="FF0000"/>
                          </a:solidFill>
                          <a:latin typeface="Cambria Math"/>
                          <a:ea typeface="Calibri"/>
                          <a:cs typeface="Arial"/>
                        </a:rPr>
                        <m:t> </m:t>
                      </m:r>
                      <m:r>
                        <a:rPr lang="en-US" sz="2000" b="0" i="1" smtClean="0">
                          <a:solidFill>
                            <a:srgbClr val="FF0000"/>
                          </a:solidFill>
                          <a:latin typeface="Cambria Math"/>
                          <a:ea typeface="Calibri"/>
                          <a:cs typeface="Arial"/>
                        </a:rPr>
                        <m:t>𝑊𝑖𝑛𝑡𝑒𝑟</m:t>
                      </m:r>
                    </m:oMath>
                  </m:oMathPara>
                </a14:m>
                <a:endParaRPr lang="en-US" sz="1400" dirty="0">
                  <a:solidFill>
                    <a:srgbClr val="FF0000"/>
                  </a:solidFill>
                  <a:effectLst/>
                  <a:latin typeface="Calibri"/>
                  <a:ea typeface="Calibri"/>
                  <a:cs typeface="Arial"/>
                </a:endParaRPr>
              </a:p>
            </p:txBody>
          </p:sp>
        </mc:Choice>
        <mc:Fallback>
          <p:sp>
            <p:nvSpPr>
              <p:cNvPr id="19" name="مستطيل 18"/>
              <p:cNvSpPr>
                <a:spLocks noRot="1" noChangeAspect="1" noMove="1" noResize="1" noEditPoints="1" noAdjustHandles="1" noChangeArrowheads="1" noChangeShapeType="1" noTextEdit="1"/>
              </p:cNvSpPr>
              <p:nvPr/>
            </p:nvSpPr>
            <p:spPr>
              <a:xfrm>
                <a:off x="304800" y="4648200"/>
                <a:ext cx="4770247" cy="885563"/>
              </a:xfrm>
              <a:prstGeom prst="rect">
                <a:avLst/>
              </a:prstGeom>
              <a:blipFill rotWithShape="1">
                <a:blip r:embed="rId4"/>
                <a:stretch>
                  <a:fillRect/>
                </a:stretch>
              </a:blipFill>
            </p:spPr>
            <p:txBody>
              <a:bodyPr/>
              <a:lstStyle/>
              <a:p>
                <a:r>
                  <a:rPr lang="ar-IQ">
                    <a:noFill/>
                  </a:rPr>
                  <a:t> </a:t>
                </a:r>
              </a:p>
            </p:txBody>
          </p:sp>
        </mc:Fallback>
      </mc:AlternateContent>
      <mc:AlternateContent xmlns:mc="http://schemas.openxmlformats.org/markup-compatibility/2006">
        <mc:Choice xmlns:a14="http://schemas.microsoft.com/office/drawing/2010/main" Requires="a14">
          <p:sp>
            <p:nvSpPr>
              <p:cNvPr id="21" name="مستطيل 20"/>
              <p:cNvSpPr/>
              <p:nvPr/>
            </p:nvSpPr>
            <p:spPr>
              <a:xfrm>
                <a:off x="304800" y="5715000"/>
                <a:ext cx="7403088" cy="883190"/>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𝑎𝑣</m:t>
                          </m:r>
                        </m:sub>
                      </m:sSub>
                      <m:r>
                        <a:rPr lang="en-US" sz="2000">
                          <a:solidFill>
                            <a:srgbClr val="FF0000"/>
                          </a:solidFill>
                          <a:latin typeface="Cambria Math"/>
                          <a:ea typeface="Cambria Math"/>
                          <a:cs typeface="Cambria Math"/>
                        </a:rPr>
                        <m:t>=</m:t>
                      </m:r>
                      <m:f>
                        <m:fPr>
                          <m:ctrlPr>
                            <a:rPr lang="en-US" sz="2000" i="1" smtClean="0">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𝑚𝑎𝑥</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libri"/>
                              <a:cs typeface="Arial"/>
                            </a:rPr>
                          </m:ctrlPr>
                        </m:fPr>
                        <m:num>
                          <m:r>
                            <a:rPr lang="en-US" sz="2000" i="1" smtClean="0">
                              <a:solidFill>
                                <a:srgbClr val="FF0000"/>
                              </a:solidFill>
                              <a:latin typeface="Cambria Math"/>
                              <a:ea typeface="Calibri"/>
                              <a:cs typeface="Arial"/>
                            </a:rPr>
                            <m:t>3</m:t>
                          </m:r>
                          <m:r>
                            <a:rPr lang="en-US" sz="2000" b="0" i="1" smtClean="0">
                              <a:solidFill>
                                <a:srgbClr val="FF0000"/>
                              </a:solidFill>
                              <a:latin typeface="Cambria Math"/>
                              <a:ea typeface="Calibri"/>
                              <a:cs typeface="Arial"/>
                            </a:rPr>
                            <m:t>4</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12</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5</m:t>
                          </m:r>
                        </m:num>
                        <m:den>
                          <m:r>
                            <a:rPr lang="en-US" sz="2000">
                              <a:solidFill>
                                <a:srgbClr val="FF0000"/>
                              </a:solidFill>
                              <a:latin typeface="Cambria Math"/>
                              <a:ea typeface="Calibri"/>
                              <a:cs typeface="Arial"/>
                            </a:rPr>
                            <m:t>2</m:t>
                          </m:r>
                        </m:den>
                      </m:f>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m:t>
                      </m:r>
                      <m:r>
                        <a:rPr lang="en-US" sz="2000" b="0" i="1" smtClean="0">
                          <a:solidFill>
                            <a:srgbClr val="FF0000"/>
                          </a:solidFill>
                          <a:latin typeface="Cambria Math"/>
                          <a:ea typeface="Calibri"/>
                          <a:cs typeface="Arial"/>
                        </a:rPr>
                        <m:t>3</m:t>
                      </m:r>
                      <m:r>
                        <a:rPr lang="en-US" sz="2000">
                          <a:solidFill>
                            <a:srgbClr val="FF0000"/>
                          </a:solidFill>
                          <a:latin typeface="Cambria Math"/>
                          <a:ea typeface="Calibri"/>
                          <a:cs typeface="Arial"/>
                        </a:rPr>
                        <m:t>. </m:t>
                      </m:r>
                      <m:r>
                        <a:rPr lang="en-US" sz="2000" b="0" i="1" smtClean="0">
                          <a:solidFill>
                            <a:srgbClr val="FF0000"/>
                          </a:solidFill>
                          <a:latin typeface="Cambria Math"/>
                          <a:ea typeface="Times New Roman"/>
                          <a:cs typeface="Arial"/>
                        </a:rPr>
                        <m:t>25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&gt;</m:t>
                      </m:r>
                      <m:sSub>
                        <m:sSubPr>
                          <m:ctrlPr>
                            <a:rPr lang="en-US" sz="2000" i="1">
                              <a:solidFill>
                                <a:srgbClr val="FF0000"/>
                              </a:solidFill>
                              <a:latin typeface="Cambria Math"/>
                              <a:ea typeface="Calibri"/>
                              <a:cs typeface="Arial"/>
                            </a:rPr>
                          </m:ctrlPr>
                        </m:sSubPr>
                        <m:e>
                          <m:r>
                            <a:rPr lang="en-US" sz="2000">
                              <a:solidFill>
                                <a:srgbClr val="FF0000"/>
                              </a:solidFill>
                              <a:latin typeface="Cambria Math"/>
                              <a:ea typeface="Calibri"/>
                              <a:cs typeface="Arial"/>
                            </a:rPr>
                            <m:t>𝑇</m:t>
                          </m:r>
                        </m:e>
                        <m:sub>
                          <m:r>
                            <a:rPr lang="en-US" sz="2000">
                              <a:solidFill>
                                <a:srgbClr val="FF0000"/>
                              </a:solidFill>
                              <a:latin typeface="Cambria Math"/>
                              <a:ea typeface="Calibri"/>
                              <a:cs typeface="Arial"/>
                            </a:rPr>
                            <m:t>𝑏</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sub>
                      </m:sSub>
                      <m:d>
                        <m:dPr>
                          <m:ctrlPr>
                            <a:rPr lang="en-US" sz="2000" i="1">
                              <a:solidFill>
                                <a:srgbClr val="FF0000"/>
                              </a:solidFill>
                              <a:latin typeface="Cambria Math"/>
                              <a:ea typeface="Calibri"/>
                              <a:cs typeface="Arial"/>
                            </a:rPr>
                          </m:ctrlPr>
                        </m:dPr>
                        <m:e>
                          <m:r>
                            <a:rPr lang="en-US" sz="2000" i="1" smtClean="0">
                              <a:solidFill>
                                <a:srgbClr val="FF0000"/>
                              </a:solidFill>
                              <a:latin typeface="Cambria Math"/>
                              <a:ea typeface="Calibri"/>
                              <a:cs typeface="Arial"/>
                            </a:rPr>
                            <m:t>1</m:t>
                          </m:r>
                          <m:r>
                            <a:rPr lang="en-US" sz="2000" b="0" i="1" smtClean="0">
                              <a:solidFill>
                                <a:srgbClr val="FF0000"/>
                              </a:solidFill>
                              <a:latin typeface="Cambria Math"/>
                              <a:ea typeface="Calibri"/>
                              <a:cs typeface="Arial"/>
                            </a:rPr>
                            <m:t>9</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e>
                      </m:d>
                    </m:oMath>
                  </m:oMathPara>
                </a14:m>
                <a:endParaRPr lang="en-US" sz="1400" dirty="0">
                  <a:solidFill>
                    <a:srgbClr val="FF0000"/>
                  </a:solidFill>
                  <a:effectLst/>
                  <a:latin typeface="Calibri"/>
                  <a:ea typeface="Calibri"/>
                  <a:cs typeface="Arial"/>
                </a:endParaRPr>
              </a:p>
            </p:txBody>
          </p:sp>
        </mc:Choice>
        <mc:Fallback>
          <p:sp>
            <p:nvSpPr>
              <p:cNvPr id="21" name="مستطيل 20"/>
              <p:cNvSpPr>
                <a:spLocks noRot="1" noChangeAspect="1" noMove="1" noResize="1" noEditPoints="1" noAdjustHandles="1" noChangeArrowheads="1" noChangeShapeType="1" noTextEdit="1"/>
              </p:cNvSpPr>
              <p:nvPr/>
            </p:nvSpPr>
            <p:spPr>
              <a:xfrm>
                <a:off x="304800" y="5715000"/>
                <a:ext cx="7403088" cy="883190"/>
              </a:xfrm>
              <a:prstGeom prst="rect">
                <a:avLst/>
              </a:prstGeom>
              <a:blipFill rotWithShape="1">
                <a:blip r:embed="rId5"/>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197700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heel(1)">
                                      <p:cBhvr>
                                        <p:cTn id="33" dur="2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randombar(horizontal)">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2" grpId="0"/>
      <p:bldP spid="17" grpId="0"/>
      <p:bldP spid="18" grpId="0"/>
      <p:bldP spid="19" grpId="0"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مستطيل 8"/>
              <p:cNvSpPr/>
              <p:nvPr/>
            </p:nvSpPr>
            <p:spPr>
              <a:xfrm>
                <a:off x="457200" y="1524000"/>
                <a:ext cx="5638800" cy="611578"/>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𝑎</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23</m:t>
                          </m:r>
                        </m:sub>
                      </m:sSub>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1</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6</m:t>
                      </m:r>
                      <m:r>
                        <a:rPr lang="en-US" sz="2000">
                          <a:solidFill>
                            <a:srgbClr val="FF0000"/>
                          </a:solidFill>
                          <a:latin typeface="Cambria Math"/>
                          <a:ea typeface="Cambria Math"/>
                          <a:cs typeface="Cambria Math"/>
                        </a:rPr>
                        <m:t>25</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365</m:t>
                      </m:r>
                      <m:r>
                        <a:rPr lang="en-US" sz="2000">
                          <a:solidFill>
                            <a:srgbClr val="FF0000"/>
                          </a:solidFill>
                          <a:latin typeface="Cambria Math"/>
                          <a:ea typeface="Calibri"/>
                          <a:cs typeface="Arial"/>
                        </a:rPr>
                        <m:t>=</m:t>
                      </m:r>
                      <m:r>
                        <a:rPr lang="en-US" sz="2000" i="1" smtClean="0">
                          <a:solidFill>
                            <a:srgbClr val="FF0000"/>
                          </a:solidFill>
                          <a:latin typeface="Cambria Math"/>
                          <a:ea typeface="Calibri"/>
                          <a:cs typeface="Arial"/>
                        </a:rPr>
                        <m:t>5</m:t>
                      </m:r>
                      <m:r>
                        <a:rPr lang="en-US" sz="2000" b="0" i="1" smtClean="0">
                          <a:solidFill>
                            <a:srgbClr val="FF0000"/>
                          </a:solidFill>
                          <a:latin typeface="Cambria Math"/>
                          <a:ea typeface="Calibri"/>
                          <a:cs typeface="Arial"/>
                        </a:rPr>
                        <m:t>93</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9" name="مستطيل 8"/>
              <p:cNvSpPr>
                <a:spLocks noRot="1" noChangeAspect="1" noMove="1" noResize="1" noEditPoints="1" noAdjustHandles="1" noChangeArrowheads="1" noChangeShapeType="1" noTextEdit="1"/>
              </p:cNvSpPr>
              <p:nvPr/>
            </p:nvSpPr>
            <p:spPr>
              <a:xfrm>
                <a:off x="457200" y="1524000"/>
                <a:ext cx="5638800" cy="611578"/>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0" name="مستطيل 9"/>
              <p:cNvSpPr/>
              <p:nvPr/>
            </p:nvSpPr>
            <p:spPr>
              <a:xfrm>
                <a:off x="457200" y="533400"/>
                <a:ext cx="6248400" cy="890437"/>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𝑑</m:t>
                          </m:r>
                        </m:sub>
                      </m:sSub>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libri"/>
                              <a:cs typeface="Arial"/>
                            </a:rPr>
                          </m:ctrlPr>
                        </m:fPr>
                        <m:num>
                          <m:r>
                            <a:rPr lang="en-US" sz="2000" b="0" i="1" smtClean="0">
                              <a:solidFill>
                                <a:srgbClr val="FF0000"/>
                              </a:solidFill>
                              <a:latin typeface="Cambria Math"/>
                              <a:ea typeface="Calibri"/>
                              <a:cs typeface="Arial"/>
                            </a:rPr>
                            <m:t>19</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12</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5</m:t>
                          </m:r>
                        </m:num>
                        <m:den>
                          <m:r>
                            <a:rPr lang="en-US" sz="2000">
                              <a:solidFill>
                                <a:srgbClr val="FF0000"/>
                              </a:solidFill>
                              <a:latin typeface="Cambria Math"/>
                              <a:ea typeface="Calibri"/>
                              <a:cs typeface="Arial"/>
                            </a:rPr>
                            <m:t>4</m:t>
                          </m:r>
                        </m:den>
                      </m:f>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m:t>
                      </m:r>
                      <m:r>
                        <a:rPr lang="en-US" sz="2000">
                          <a:solidFill>
                            <a:srgbClr val="FF0000"/>
                          </a:solidFill>
                          <a:latin typeface="Cambria Math"/>
                          <a:ea typeface="Calibri"/>
                          <a:cs typeface="Arial"/>
                        </a:rPr>
                        <m:t>. </m:t>
                      </m:r>
                      <m:r>
                        <a:rPr lang="en-US" sz="2000" b="0" i="1" smtClean="0">
                          <a:solidFill>
                            <a:srgbClr val="FF0000"/>
                          </a:solidFill>
                          <a:latin typeface="Cambria Math"/>
                          <a:ea typeface="Times New Roman"/>
                          <a:cs typeface="Arial"/>
                        </a:rPr>
                        <m:t>625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10" name="مستطيل 9"/>
              <p:cNvSpPr>
                <a:spLocks noRot="1" noChangeAspect="1" noMove="1" noResize="1" noEditPoints="1" noAdjustHandles="1" noChangeArrowheads="1" noChangeShapeType="1" noTextEdit="1"/>
              </p:cNvSpPr>
              <p:nvPr/>
            </p:nvSpPr>
            <p:spPr>
              <a:xfrm>
                <a:off x="457200" y="533400"/>
                <a:ext cx="6248400" cy="890437"/>
              </a:xfrm>
              <a:prstGeom prst="rect">
                <a:avLst/>
              </a:prstGeom>
              <a:blipFill rotWithShape="1">
                <a:blip r:embed="rId3"/>
                <a:stretch>
                  <a:fillRect/>
                </a:stretch>
              </a:blipFill>
            </p:spPr>
            <p:txBody>
              <a:bodyPr/>
              <a:lstStyle/>
              <a:p>
                <a:r>
                  <a:rPr lang="ar-IQ">
                    <a:noFill/>
                  </a:rPr>
                  <a:t> </a:t>
                </a:r>
              </a:p>
            </p:txBody>
          </p:sp>
        </mc:Fallback>
      </mc:AlternateContent>
      <p:sp>
        <p:nvSpPr>
          <p:cNvPr id="12" name="عنصر نائب للمحتوى 2"/>
          <p:cNvSpPr txBox="1">
            <a:spLocks/>
          </p:cNvSpPr>
          <p:nvPr/>
        </p:nvSpPr>
        <p:spPr bwMode="auto">
          <a:xfrm>
            <a:off x="451945" y="2514600"/>
            <a:ext cx="19112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For heating:</a:t>
            </a:r>
            <a:endParaRPr lang="ar-IQ" i="0" dirty="0">
              <a:solidFill>
                <a:srgbClr val="FFFF00"/>
              </a:solidFill>
              <a:latin typeface="Times New Roman" pitchFamily="18" charset="0"/>
              <a:cs typeface="Times New Roman" pitchFamily="18" charset="0"/>
            </a:endParaRPr>
          </a:p>
        </p:txBody>
      </p:sp>
      <p:sp>
        <p:nvSpPr>
          <p:cNvPr id="13" name="عنصر نائب للمحتوى 2"/>
          <p:cNvSpPr txBox="1">
            <a:spLocks/>
          </p:cNvSpPr>
          <p:nvPr/>
        </p:nvSpPr>
        <p:spPr bwMode="auto">
          <a:xfrm>
            <a:off x="451945" y="3029607"/>
            <a:ext cx="268992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If Ti=20 ̊ C</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4" name="مستطيل 13"/>
              <p:cNvSpPr/>
              <p:nvPr/>
            </p:nvSpPr>
            <p:spPr>
              <a:xfrm>
                <a:off x="457200" y="3563007"/>
                <a:ext cx="4770247" cy="885563"/>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h</m:t>
                          </m:r>
                        </m:sub>
                      </m:sSub>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0</m:t>
                      </m:r>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0</m:t>
                          </m:r>
                          <m:r>
                            <a:rPr lang="en-US" sz="2000">
                              <a:solidFill>
                                <a:srgbClr val="FF0000"/>
                              </a:solidFill>
                              <a:latin typeface="Cambria Math"/>
                              <a:ea typeface="Cambria Math"/>
                              <a:cs typeface="Cambria Math"/>
                            </a:rPr>
                            <m:t>00</m:t>
                          </m:r>
                        </m:num>
                        <m:den>
                          <m:r>
                            <a:rPr lang="en-US" sz="2000" b="0" i="1" smtClean="0">
                              <a:solidFill>
                                <a:srgbClr val="FF0000"/>
                              </a:solidFill>
                              <a:latin typeface="Cambria Math"/>
                              <a:ea typeface="Cambria Math"/>
                              <a:cs typeface="Cambria Math"/>
                            </a:rPr>
                            <m:t>5</m:t>
                          </m:r>
                          <m:r>
                            <a:rPr lang="en-US" sz="2000">
                              <a:solidFill>
                                <a:srgbClr val="FF0000"/>
                              </a:solidFill>
                              <a:latin typeface="Cambria Math"/>
                              <a:ea typeface="Cambria Math"/>
                              <a:cs typeface="Cambria Math"/>
                            </a:rPr>
                            <m:t>00</m:t>
                          </m:r>
                        </m:den>
                      </m:f>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16</m:t>
                      </m:r>
                      <m:r>
                        <a:rPr lang="en-US" sz="2000">
                          <a:solidFill>
                            <a:srgbClr val="FF0000"/>
                          </a:solidFill>
                          <a:latin typeface="Cambria Math"/>
                          <a:ea typeface="Calibri"/>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𝑓𝑜𝑟</m:t>
                      </m:r>
                      <m:r>
                        <a:rPr lang="en-US" sz="2000">
                          <a:solidFill>
                            <a:srgbClr val="FF0000"/>
                          </a:solidFill>
                          <a:latin typeface="Cambria Math"/>
                          <a:ea typeface="Calibri"/>
                          <a:cs typeface="Arial"/>
                        </a:rPr>
                        <m:t> </m:t>
                      </m:r>
                      <m:r>
                        <a:rPr lang="en-US" sz="2000" b="0" i="1" smtClean="0">
                          <a:solidFill>
                            <a:srgbClr val="FF0000"/>
                          </a:solidFill>
                          <a:latin typeface="Cambria Math"/>
                          <a:ea typeface="Calibri"/>
                          <a:cs typeface="Arial"/>
                        </a:rPr>
                        <m:t>𝑊𝑖𝑛𝑡𝑒𝑟</m:t>
                      </m:r>
                    </m:oMath>
                  </m:oMathPara>
                </a14:m>
                <a:endParaRPr lang="en-US" sz="1400" dirty="0">
                  <a:solidFill>
                    <a:srgbClr val="FF0000"/>
                  </a:solidFill>
                  <a:effectLst/>
                  <a:latin typeface="Calibri"/>
                  <a:ea typeface="Calibri"/>
                  <a:cs typeface="Arial"/>
                </a:endParaRPr>
              </a:p>
            </p:txBody>
          </p:sp>
        </mc:Choice>
        <mc:Fallback xmlns="">
          <p:sp>
            <p:nvSpPr>
              <p:cNvPr id="14" name="مستطيل 13"/>
              <p:cNvSpPr>
                <a:spLocks noRot="1" noChangeAspect="1" noMove="1" noResize="1" noEditPoints="1" noAdjustHandles="1" noChangeArrowheads="1" noChangeShapeType="1" noTextEdit="1"/>
              </p:cNvSpPr>
              <p:nvPr/>
            </p:nvSpPr>
            <p:spPr>
              <a:xfrm>
                <a:off x="457200" y="3563007"/>
                <a:ext cx="4770247" cy="885563"/>
              </a:xfrm>
              <a:prstGeom prst="rect">
                <a:avLst/>
              </a:prstGeom>
              <a:blipFill rotWithShape="1">
                <a:blip r:embed="rId4"/>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5" name="مستطيل 14"/>
              <p:cNvSpPr/>
              <p:nvPr/>
            </p:nvSpPr>
            <p:spPr>
              <a:xfrm>
                <a:off x="451945" y="4648200"/>
                <a:ext cx="7403088" cy="883190"/>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𝑎𝑣</m:t>
                          </m:r>
                        </m:sub>
                      </m:sSub>
                      <m:r>
                        <a:rPr lang="en-US" sz="2000">
                          <a:solidFill>
                            <a:srgbClr val="FF0000"/>
                          </a:solidFill>
                          <a:latin typeface="Cambria Math"/>
                          <a:ea typeface="Cambria Math"/>
                          <a:cs typeface="Cambria Math"/>
                        </a:rPr>
                        <m:t>=</m:t>
                      </m:r>
                      <m:f>
                        <m:fPr>
                          <m:ctrlPr>
                            <a:rPr lang="en-US" sz="2000" i="1" smtClean="0">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𝑚𝑎𝑥</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2</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libri"/>
                              <a:cs typeface="Arial"/>
                            </a:rPr>
                          </m:ctrlPr>
                        </m:fPr>
                        <m:num>
                          <m:r>
                            <a:rPr lang="en-US" sz="2000" i="1" smtClean="0">
                              <a:solidFill>
                                <a:srgbClr val="FF0000"/>
                              </a:solidFill>
                              <a:latin typeface="Cambria Math"/>
                              <a:ea typeface="Calibri"/>
                              <a:cs typeface="Arial"/>
                            </a:rPr>
                            <m:t>3</m:t>
                          </m:r>
                          <m:r>
                            <a:rPr lang="en-US" sz="2000" b="0" i="1" smtClean="0">
                              <a:solidFill>
                                <a:srgbClr val="FF0000"/>
                              </a:solidFill>
                              <a:latin typeface="Cambria Math"/>
                              <a:ea typeface="Calibri"/>
                              <a:cs typeface="Arial"/>
                            </a:rPr>
                            <m:t>4</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12</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5</m:t>
                          </m:r>
                        </m:num>
                        <m:den>
                          <m:r>
                            <a:rPr lang="en-US" sz="2000">
                              <a:solidFill>
                                <a:srgbClr val="FF0000"/>
                              </a:solidFill>
                              <a:latin typeface="Cambria Math"/>
                              <a:ea typeface="Calibri"/>
                              <a:cs typeface="Arial"/>
                            </a:rPr>
                            <m:t>2</m:t>
                          </m:r>
                        </m:den>
                      </m:f>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m:t>
                      </m:r>
                      <m:r>
                        <a:rPr lang="en-US" sz="2000" b="0" i="1" smtClean="0">
                          <a:solidFill>
                            <a:srgbClr val="FF0000"/>
                          </a:solidFill>
                          <a:latin typeface="Cambria Math"/>
                          <a:ea typeface="Calibri"/>
                          <a:cs typeface="Arial"/>
                        </a:rPr>
                        <m:t>3</m:t>
                      </m:r>
                      <m:r>
                        <a:rPr lang="en-US" sz="2000">
                          <a:solidFill>
                            <a:srgbClr val="FF0000"/>
                          </a:solidFill>
                          <a:latin typeface="Cambria Math"/>
                          <a:ea typeface="Calibri"/>
                          <a:cs typeface="Arial"/>
                        </a:rPr>
                        <m:t>. </m:t>
                      </m:r>
                      <m:r>
                        <a:rPr lang="en-US" sz="2000" b="0" i="1" smtClean="0">
                          <a:solidFill>
                            <a:srgbClr val="FF0000"/>
                          </a:solidFill>
                          <a:latin typeface="Cambria Math"/>
                          <a:ea typeface="Times New Roman"/>
                          <a:cs typeface="Arial"/>
                        </a:rPr>
                        <m:t>25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 &gt;</m:t>
                      </m:r>
                      <m:sSub>
                        <m:sSubPr>
                          <m:ctrlPr>
                            <a:rPr lang="en-US" sz="2000" i="1">
                              <a:solidFill>
                                <a:srgbClr val="FF0000"/>
                              </a:solidFill>
                              <a:latin typeface="Cambria Math"/>
                              <a:ea typeface="Calibri"/>
                              <a:cs typeface="Arial"/>
                            </a:rPr>
                          </m:ctrlPr>
                        </m:sSubPr>
                        <m:e>
                          <m:r>
                            <a:rPr lang="en-US" sz="2000">
                              <a:solidFill>
                                <a:srgbClr val="FF0000"/>
                              </a:solidFill>
                              <a:latin typeface="Cambria Math"/>
                              <a:ea typeface="Calibri"/>
                              <a:cs typeface="Arial"/>
                            </a:rPr>
                            <m:t>𝑇</m:t>
                          </m:r>
                        </m:e>
                        <m:sub>
                          <m:r>
                            <a:rPr lang="en-US" sz="2000">
                              <a:solidFill>
                                <a:srgbClr val="FF0000"/>
                              </a:solidFill>
                              <a:latin typeface="Cambria Math"/>
                              <a:ea typeface="Calibri"/>
                              <a:cs typeface="Arial"/>
                            </a:rPr>
                            <m:t>𝑏</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sub>
                      </m:sSub>
                      <m:d>
                        <m:dPr>
                          <m:ctrlPr>
                            <a:rPr lang="en-US" sz="2000" i="1">
                              <a:solidFill>
                                <a:srgbClr val="FF0000"/>
                              </a:solidFill>
                              <a:latin typeface="Cambria Math"/>
                              <a:ea typeface="Calibri"/>
                              <a:cs typeface="Arial"/>
                            </a:rPr>
                          </m:ctrlPr>
                        </m:dPr>
                        <m:e>
                          <m:r>
                            <a:rPr lang="en-US" sz="2000" i="1" smtClean="0">
                              <a:solidFill>
                                <a:srgbClr val="FF0000"/>
                              </a:solidFill>
                              <a:latin typeface="Cambria Math"/>
                              <a:ea typeface="Calibri"/>
                              <a:cs typeface="Arial"/>
                            </a:rPr>
                            <m:t>1</m:t>
                          </m:r>
                          <m:r>
                            <a:rPr lang="en-US" sz="2000" b="0" i="1" smtClean="0">
                              <a:solidFill>
                                <a:srgbClr val="FF0000"/>
                              </a:solidFill>
                              <a:latin typeface="Cambria Math"/>
                              <a:ea typeface="Calibri"/>
                              <a:cs typeface="Arial"/>
                            </a:rPr>
                            <m:t>6</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e>
                      </m:d>
                    </m:oMath>
                  </m:oMathPara>
                </a14:m>
                <a:endParaRPr lang="en-US" sz="1400" dirty="0">
                  <a:solidFill>
                    <a:srgbClr val="FF0000"/>
                  </a:solidFill>
                  <a:effectLst/>
                  <a:latin typeface="Calibri"/>
                  <a:ea typeface="Calibri"/>
                  <a:cs typeface="Arial"/>
                </a:endParaRPr>
              </a:p>
            </p:txBody>
          </p:sp>
        </mc:Choice>
        <mc:Fallback xmlns="">
          <p:sp>
            <p:nvSpPr>
              <p:cNvPr id="15" name="مستطيل 14"/>
              <p:cNvSpPr>
                <a:spLocks noRot="1" noChangeAspect="1" noMove="1" noResize="1" noEditPoints="1" noAdjustHandles="1" noChangeArrowheads="1" noChangeShapeType="1" noTextEdit="1"/>
              </p:cNvSpPr>
              <p:nvPr/>
            </p:nvSpPr>
            <p:spPr>
              <a:xfrm>
                <a:off x="451945" y="4648200"/>
                <a:ext cx="7403088" cy="883190"/>
              </a:xfrm>
              <a:prstGeom prst="rect">
                <a:avLst/>
              </a:prstGeom>
              <a:blipFill rotWithShape="1">
                <a:blip r:embed="rId5"/>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6" name="مستطيل 15"/>
              <p:cNvSpPr/>
              <p:nvPr/>
            </p:nvSpPr>
            <p:spPr>
              <a:xfrm>
                <a:off x="451945" y="5715000"/>
                <a:ext cx="6248400" cy="890437"/>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𝑑</m:t>
                          </m:r>
                        </m:sub>
                      </m:sSub>
                      <m:r>
                        <a:rPr lang="en-US" sz="2000">
                          <a:solidFill>
                            <a:srgbClr val="FF0000"/>
                          </a:solidFill>
                          <a:latin typeface="Cambria Math"/>
                          <a:ea typeface="Cambria Math"/>
                          <a:cs typeface="Cambria Math"/>
                        </a:rPr>
                        <m:t>=</m:t>
                      </m:r>
                      <m:f>
                        <m:fPr>
                          <m:ctrlPr>
                            <a:rPr lang="en-US" sz="2000" i="1">
                              <a:solidFill>
                                <a:srgbClr val="FF0000"/>
                              </a:solidFill>
                              <a:latin typeface="Cambria Math"/>
                              <a:ea typeface="Cambria Math"/>
                              <a:cs typeface="Cambria Math"/>
                            </a:rPr>
                          </m:ctrlPr>
                        </m:fPr>
                        <m:num>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𝑏</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𝑇</m:t>
                              </m:r>
                            </m:e>
                            <m:sub>
                              <m:r>
                                <a:rPr lang="en-US" sz="2000">
                                  <a:solidFill>
                                    <a:srgbClr val="FF0000"/>
                                  </a:solidFill>
                                  <a:latin typeface="Cambria Math"/>
                                  <a:ea typeface="Cambria Math"/>
                                  <a:cs typeface="Cambria Math"/>
                                </a:rPr>
                                <m:t>𝑚𝑖𝑛</m:t>
                              </m:r>
                            </m:sub>
                          </m:sSub>
                        </m:num>
                        <m:den>
                          <m:r>
                            <a:rPr lang="en-US" sz="2000">
                              <a:solidFill>
                                <a:srgbClr val="FF0000"/>
                              </a:solidFill>
                              <a:latin typeface="Cambria Math"/>
                              <a:ea typeface="Cambria Math"/>
                              <a:cs typeface="Cambria Math"/>
                            </a:rPr>
                            <m:t>4</m:t>
                          </m:r>
                        </m:den>
                      </m:f>
                      <m:r>
                        <a:rPr lang="en-US" sz="2000">
                          <a:solidFill>
                            <a:srgbClr val="FF0000"/>
                          </a:solidFill>
                          <a:latin typeface="Cambria Math"/>
                          <a:ea typeface="Calibri"/>
                          <a:cs typeface="Arial"/>
                        </a:rPr>
                        <m:t>=</m:t>
                      </m:r>
                      <m:f>
                        <m:fPr>
                          <m:ctrlPr>
                            <a:rPr lang="en-US" sz="2000" i="1">
                              <a:solidFill>
                                <a:srgbClr val="FF0000"/>
                              </a:solidFill>
                              <a:latin typeface="Cambria Math"/>
                              <a:ea typeface="Calibri"/>
                              <a:cs typeface="Arial"/>
                            </a:rPr>
                          </m:ctrlPr>
                        </m:fPr>
                        <m:num>
                          <m:r>
                            <a:rPr lang="en-US" sz="2000" b="0" i="1" smtClean="0">
                              <a:solidFill>
                                <a:srgbClr val="FF0000"/>
                              </a:solidFill>
                              <a:latin typeface="Cambria Math"/>
                              <a:ea typeface="Calibri"/>
                              <a:cs typeface="Arial"/>
                            </a:rPr>
                            <m:t>16</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12</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5</m:t>
                          </m:r>
                        </m:num>
                        <m:den>
                          <m:r>
                            <a:rPr lang="en-US" sz="2000">
                              <a:solidFill>
                                <a:srgbClr val="FF0000"/>
                              </a:solidFill>
                              <a:latin typeface="Cambria Math"/>
                              <a:ea typeface="Calibri"/>
                              <a:cs typeface="Arial"/>
                            </a:rPr>
                            <m:t>4</m:t>
                          </m:r>
                        </m:den>
                      </m:f>
                      <m:r>
                        <a:rPr lang="en-US" sz="2000">
                          <a:solidFill>
                            <a:srgbClr val="FF0000"/>
                          </a:solidFill>
                          <a:latin typeface="Cambria Math"/>
                          <a:ea typeface="Calibri"/>
                          <a:cs typeface="Arial"/>
                        </a:rPr>
                        <m:t>=</m:t>
                      </m:r>
                      <m:r>
                        <a:rPr lang="en-US" sz="2000" i="1" smtClean="0">
                          <a:solidFill>
                            <a:srgbClr val="FF0000"/>
                          </a:solidFill>
                          <a:latin typeface="Cambria Math"/>
                          <a:ea typeface="Calibri"/>
                          <a:cs typeface="Arial"/>
                        </a:rPr>
                        <m:t>0</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875</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16" name="مستطيل 15"/>
              <p:cNvSpPr>
                <a:spLocks noRot="1" noChangeAspect="1" noMove="1" noResize="1" noEditPoints="1" noAdjustHandles="1" noChangeArrowheads="1" noChangeShapeType="1" noTextEdit="1"/>
              </p:cNvSpPr>
              <p:nvPr/>
            </p:nvSpPr>
            <p:spPr>
              <a:xfrm>
                <a:off x="451945" y="5715000"/>
                <a:ext cx="6248400" cy="890437"/>
              </a:xfrm>
              <a:prstGeom prst="rect">
                <a:avLst/>
              </a:prstGeom>
              <a:blipFill rotWithShape="1">
                <a:blip r:embed="rId6"/>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89608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3" grpId="0"/>
      <p:bldP spid="14" grpId="0" animBg="1"/>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مستطيل 8"/>
              <p:cNvSpPr/>
              <p:nvPr/>
            </p:nvSpPr>
            <p:spPr>
              <a:xfrm>
                <a:off x="381000" y="457200"/>
                <a:ext cx="5638800" cy="611578"/>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𝐻𝐷𝐷</m:t>
                          </m:r>
                        </m:e>
                        <m:sub>
                          <m:r>
                            <a:rPr lang="en-US" sz="2000">
                              <a:solidFill>
                                <a:srgbClr val="FF0000"/>
                              </a:solidFill>
                              <a:latin typeface="Cambria Math"/>
                              <a:ea typeface="Cambria Math"/>
                              <a:cs typeface="Cambria Math"/>
                            </a:rPr>
                            <m:t>𝑎</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20</m:t>
                          </m:r>
                        </m:sub>
                      </m:sSub>
                      <m:r>
                        <a:rPr lang="en-US" sz="2000">
                          <a:solidFill>
                            <a:srgbClr val="FF0000"/>
                          </a:solidFill>
                          <a:latin typeface="Cambria Math"/>
                          <a:ea typeface="Cambria Math"/>
                          <a:cs typeface="Cambria Math"/>
                        </a:rPr>
                        <m:t>=</m:t>
                      </m:r>
                      <m:r>
                        <a:rPr lang="en-US" sz="2000" i="1" smtClean="0">
                          <a:solidFill>
                            <a:srgbClr val="FF0000"/>
                          </a:solidFill>
                          <a:latin typeface="Cambria Math"/>
                          <a:ea typeface="Cambria Math"/>
                          <a:cs typeface="Cambria Math"/>
                        </a:rPr>
                        <m:t>0</m:t>
                      </m:r>
                      <m:r>
                        <a:rPr lang="en-US" sz="2000" b="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875</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365</m:t>
                      </m:r>
                      <m:r>
                        <a:rPr lang="en-US" sz="2000">
                          <a:solidFill>
                            <a:srgbClr val="FF0000"/>
                          </a:solidFill>
                          <a:latin typeface="Cambria Math"/>
                          <a:ea typeface="Calibri"/>
                          <a:cs typeface="Arial"/>
                        </a:rPr>
                        <m:t>=</m:t>
                      </m:r>
                      <m:r>
                        <a:rPr lang="en-US" sz="2000" i="1" smtClean="0">
                          <a:solidFill>
                            <a:srgbClr val="FF0000"/>
                          </a:solidFill>
                          <a:latin typeface="Cambria Math"/>
                          <a:ea typeface="Calibri"/>
                          <a:cs typeface="Arial"/>
                        </a:rPr>
                        <m:t>3</m:t>
                      </m:r>
                      <m:r>
                        <a:rPr lang="en-US" sz="2000" b="0" i="1" smtClean="0">
                          <a:solidFill>
                            <a:srgbClr val="FF0000"/>
                          </a:solidFill>
                          <a:latin typeface="Cambria Math"/>
                          <a:ea typeface="Calibri"/>
                          <a:cs typeface="Arial"/>
                        </a:rPr>
                        <m:t>19</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p:sp>
            <p:nvSpPr>
              <p:cNvPr id="9" name="مستطيل 8"/>
              <p:cNvSpPr>
                <a:spLocks noRot="1" noChangeAspect="1" noMove="1" noResize="1" noEditPoints="1" noAdjustHandles="1" noChangeArrowheads="1" noChangeShapeType="1" noTextEdit="1"/>
              </p:cNvSpPr>
              <p:nvPr/>
            </p:nvSpPr>
            <p:spPr>
              <a:xfrm>
                <a:off x="381000" y="457200"/>
                <a:ext cx="5638800" cy="611578"/>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mc:Choice xmlns:a14="http://schemas.microsoft.com/office/drawing/2010/main" Requires="a14">
          <p:sp>
            <p:nvSpPr>
              <p:cNvPr id="11" name="مستطيل 10"/>
              <p:cNvSpPr/>
              <p:nvPr/>
            </p:nvSpPr>
            <p:spPr>
              <a:xfrm>
                <a:off x="394137" y="1355834"/>
                <a:ext cx="7367752" cy="611578"/>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𝐻</m:t>
                          </m:r>
                          <m:r>
                            <a:rPr lang="en-US" sz="2000">
                              <a:solidFill>
                                <a:srgbClr val="FF0000"/>
                              </a:solidFill>
                              <a:latin typeface="Cambria Math"/>
                              <a:ea typeface="Cambria Math"/>
                              <a:cs typeface="Cambria Math"/>
                            </a:rPr>
                            <m:t>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mbria Math"/>
                          <a:cs typeface="Cambria Math"/>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𝐻</m:t>
                          </m:r>
                          <m:r>
                            <a:rPr lang="en-US" sz="2000">
                              <a:solidFill>
                                <a:srgbClr val="FF0000"/>
                              </a:solidFill>
                              <a:latin typeface="Cambria Math"/>
                              <a:ea typeface="Cambria Math"/>
                              <a:cs typeface="Cambria Math"/>
                            </a:rPr>
                            <m:t>𝐷𝐷</m:t>
                          </m:r>
                        </m:e>
                        <m:sub>
                          <m:r>
                            <a:rPr lang="en-US" sz="2000">
                              <a:solidFill>
                                <a:srgbClr val="FF0000"/>
                              </a:solidFill>
                              <a:latin typeface="Cambria Math"/>
                              <a:ea typeface="Cambria Math"/>
                              <a:cs typeface="Cambria Math"/>
                            </a:rPr>
                            <m:t>𝑎</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3</m:t>
                          </m:r>
                        </m:sub>
                      </m:sSub>
                      <m:r>
                        <a:rPr lang="en-US" sz="2000">
                          <a:solidFill>
                            <a:srgbClr val="FF0000"/>
                          </a:solidFill>
                          <a:latin typeface="Cambria Math"/>
                          <a:ea typeface="Calibri"/>
                          <a:cs typeface="Arial"/>
                        </a:rPr>
                        <m:t>−</m:t>
                      </m:r>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𝐻</m:t>
                          </m:r>
                          <m:r>
                            <a:rPr lang="en-US" sz="2000">
                              <a:solidFill>
                                <a:srgbClr val="FF0000"/>
                              </a:solidFill>
                              <a:latin typeface="Cambria Math"/>
                              <a:ea typeface="Cambria Math"/>
                              <a:cs typeface="Cambria Math"/>
                            </a:rPr>
                            <m:t>𝐷𝐷</m:t>
                          </m:r>
                        </m:e>
                        <m:sub>
                          <m:r>
                            <a:rPr lang="en-US" sz="2000">
                              <a:solidFill>
                                <a:srgbClr val="FF0000"/>
                              </a:solidFill>
                              <a:latin typeface="Cambria Math"/>
                              <a:ea typeface="Cambria Math"/>
                              <a:cs typeface="Cambria Math"/>
                            </a:rPr>
                            <m:t>𝑎</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2</m:t>
                          </m:r>
                          <m:r>
                            <a:rPr lang="en-US" sz="2000" b="0" i="1" smtClean="0">
                              <a:solidFill>
                                <a:srgbClr val="FF0000"/>
                              </a:solidFill>
                              <a:latin typeface="Cambria Math"/>
                              <a:ea typeface="Cambria Math"/>
                              <a:cs typeface="Cambria Math"/>
                            </a:rPr>
                            <m:t>0</m:t>
                          </m:r>
                        </m:sub>
                      </m:sSub>
                      <m:r>
                        <a:rPr lang="en-US" sz="2000">
                          <a:solidFill>
                            <a:srgbClr val="FF0000"/>
                          </a:solidFill>
                          <a:latin typeface="Cambria Math"/>
                          <a:ea typeface="Calibri"/>
                          <a:cs typeface="Arial"/>
                        </a:rPr>
                        <m:t>=</m:t>
                      </m:r>
                      <m:r>
                        <a:rPr lang="en-US" sz="2000" i="1" smtClean="0">
                          <a:solidFill>
                            <a:srgbClr val="FF0000"/>
                          </a:solidFill>
                          <a:latin typeface="Cambria Math"/>
                          <a:ea typeface="Calibri"/>
                          <a:cs typeface="Arial"/>
                        </a:rPr>
                        <m:t>5</m:t>
                      </m:r>
                      <m:r>
                        <a:rPr lang="en-US" sz="2000" b="0" i="1" smtClean="0">
                          <a:solidFill>
                            <a:srgbClr val="FF0000"/>
                          </a:solidFill>
                          <a:latin typeface="Cambria Math"/>
                          <a:ea typeface="Calibri"/>
                          <a:cs typeface="Arial"/>
                        </a:rPr>
                        <m:t>93</m:t>
                      </m:r>
                      <m:r>
                        <a:rPr lang="en-US" sz="2000">
                          <a:solidFill>
                            <a:srgbClr val="FF0000"/>
                          </a:solidFill>
                          <a:latin typeface="Cambria Math"/>
                          <a:ea typeface="Times New Roman"/>
                          <a:cs typeface="Arial"/>
                        </a:rPr>
                        <m:t>−</m:t>
                      </m:r>
                      <m:r>
                        <a:rPr lang="en-US" sz="2000" i="1" smtClean="0">
                          <a:solidFill>
                            <a:srgbClr val="FF0000"/>
                          </a:solidFill>
                          <a:latin typeface="Cambria Math"/>
                          <a:ea typeface="Times New Roman"/>
                          <a:cs typeface="Arial"/>
                        </a:rPr>
                        <m:t>3</m:t>
                      </m:r>
                      <m:r>
                        <a:rPr lang="en-US" sz="2000" b="0" i="1" smtClean="0">
                          <a:solidFill>
                            <a:srgbClr val="FF0000"/>
                          </a:solidFill>
                          <a:latin typeface="Cambria Math"/>
                          <a:ea typeface="Times New Roman"/>
                          <a:cs typeface="Arial"/>
                        </a:rPr>
                        <m:t>19</m:t>
                      </m:r>
                      <m:r>
                        <a:rPr lang="en-US" sz="2000">
                          <a:solidFill>
                            <a:srgbClr val="FF0000"/>
                          </a:solidFill>
                          <a:latin typeface="Cambria Math"/>
                          <a:ea typeface="Times New Roman"/>
                          <a:cs typeface="Arial"/>
                        </a:rPr>
                        <m:t>=</m:t>
                      </m:r>
                      <m:r>
                        <a:rPr lang="en-US" sz="2000">
                          <a:solidFill>
                            <a:srgbClr val="FF0000"/>
                          </a:solidFill>
                          <a:latin typeface="Cambria Math"/>
                          <a:ea typeface="Times New Roman"/>
                          <a:cs typeface="Arial"/>
                        </a:rPr>
                        <m:t>2</m:t>
                      </m:r>
                      <m:r>
                        <a:rPr lang="en-US" sz="2000" b="0" i="1" smtClean="0">
                          <a:solidFill>
                            <a:srgbClr val="FF0000"/>
                          </a:solidFill>
                          <a:latin typeface="Cambria Math"/>
                          <a:ea typeface="Times New Roman"/>
                          <a:cs typeface="Arial"/>
                        </a:rPr>
                        <m:t>74</m:t>
                      </m:r>
                      <m:r>
                        <a:rPr lang="en-US" sz="2000">
                          <a:solidFill>
                            <a:srgbClr val="FF0000"/>
                          </a:solidFill>
                          <a:latin typeface="Cambria Math"/>
                          <a:ea typeface="Times New Roman"/>
                          <a:cs typeface="Arial"/>
                        </a:rPr>
                        <m:t> </m:t>
                      </m:r>
                      <m:acc>
                        <m:accPr>
                          <m:chr m:val="̇"/>
                          <m:ctrlPr>
                            <a:rPr lang="en-US" sz="2000" i="1">
                              <a:solidFill>
                                <a:srgbClr val="FF0000"/>
                              </a:solidFill>
                              <a:latin typeface="Cambria Math"/>
                              <a:ea typeface="Times New Roman"/>
                              <a:cs typeface="Arial"/>
                            </a:rPr>
                          </m:ctrlPr>
                        </m:accPr>
                        <m:e>
                          <m:r>
                            <a:rPr lang="en-US" sz="2000">
                              <a:solidFill>
                                <a:srgbClr val="FF0000"/>
                              </a:solidFill>
                              <a:latin typeface="Cambria Math"/>
                              <a:ea typeface="Times New Roman"/>
                              <a:cs typeface="Arial"/>
                            </a:rPr>
                            <m:t>𝐶</m:t>
                          </m:r>
                        </m:e>
                      </m:acc>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𝑑𝑎𝑦</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p:sp>
            <p:nvSpPr>
              <p:cNvPr id="11" name="مستطيل 10"/>
              <p:cNvSpPr>
                <a:spLocks noRot="1" noChangeAspect="1" noMove="1" noResize="1" noEditPoints="1" noAdjustHandles="1" noChangeArrowheads="1" noChangeShapeType="1" noTextEdit="1"/>
              </p:cNvSpPr>
              <p:nvPr/>
            </p:nvSpPr>
            <p:spPr>
              <a:xfrm>
                <a:off x="394137" y="1355834"/>
                <a:ext cx="7367752" cy="611578"/>
              </a:xfrm>
              <a:prstGeom prst="rect">
                <a:avLst/>
              </a:prstGeom>
              <a:blipFill rotWithShape="1">
                <a:blip r:embed="rId3"/>
                <a:stretch>
                  <a:fillRect/>
                </a:stretch>
              </a:blipFill>
            </p:spPr>
            <p:txBody>
              <a:bodyPr/>
              <a:lstStyle/>
              <a:p>
                <a:r>
                  <a:rPr lang="ar-IQ">
                    <a:noFill/>
                  </a:rPr>
                  <a:t> </a:t>
                </a:r>
              </a:p>
            </p:txBody>
          </p:sp>
        </mc:Fallback>
      </mc:AlternateContent>
      <p:sp>
        <p:nvSpPr>
          <p:cNvPr id="17" name="عنصر نائب للمحتوى 2"/>
          <p:cNvSpPr txBox="1">
            <a:spLocks/>
          </p:cNvSpPr>
          <p:nvPr/>
        </p:nvSpPr>
        <p:spPr bwMode="auto">
          <a:xfrm>
            <a:off x="328448" y="2286000"/>
            <a:ext cx="268992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The energy saved is:</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8" name="مستطيل 17"/>
              <p:cNvSpPr/>
              <p:nvPr/>
            </p:nvSpPr>
            <p:spPr>
              <a:xfrm>
                <a:off x="359979" y="3048000"/>
                <a:ext cx="6477000" cy="945708"/>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𝐻</m:t>
                      </m:r>
                      <m:r>
                        <a:rPr lang="en-US" sz="2000" smtClean="0">
                          <a:solidFill>
                            <a:srgbClr val="FF0000"/>
                          </a:solidFill>
                          <a:latin typeface="Cambria Math"/>
                          <a:ea typeface="Cambria Math"/>
                          <a:cs typeface="Cambria Math"/>
                        </a:rPr>
                        <m:t>𝐿</m:t>
                      </m:r>
                      <m:r>
                        <a:rPr lang="en-US" sz="2000" smtClean="0">
                          <a:solidFill>
                            <a:srgbClr val="FF0000"/>
                          </a:solidFill>
                          <a:latin typeface="Cambria Math"/>
                          <a:ea typeface="Cambria Math"/>
                          <a:cs typeface="Cambria Math"/>
                        </a:rPr>
                        <m:t>=</m:t>
                      </m:r>
                      <m:r>
                        <a:rPr lang="en-US" sz="2000" smtClean="0">
                          <a:solidFill>
                            <a:srgbClr val="FF0000"/>
                          </a:solidFill>
                          <a:latin typeface="Cambria Math"/>
                          <a:ea typeface="Cambria Math"/>
                          <a:cs typeface="Cambria Math"/>
                        </a:rPr>
                        <m:t>24</m:t>
                      </m:r>
                      <m:f>
                        <m:fPr>
                          <m:ctrlPr>
                            <a:rPr lang="en-US" sz="2000" i="1">
                              <a:solidFill>
                                <a:srgbClr val="FF0000"/>
                              </a:solidFill>
                              <a:latin typeface="Cambria Math"/>
                              <a:ea typeface="Cambria Math"/>
                              <a:cs typeface="Cambria Math"/>
                            </a:rPr>
                          </m:ctrlPr>
                        </m:fPr>
                        <m:num>
                          <m:r>
                            <a:rPr lang="en-US" sz="2000">
                              <a:solidFill>
                                <a:srgbClr val="FF0000"/>
                              </a:solidFill>
                              <a:latin typeface="Cambria Math"/>
                              <a:ea typeface="Cambria Math"/>
                              <a:cs typeface="Cambria Math"/>
                            </a:rPr>
                            <m:t>𝐵𝐿𝐶</m:t>
                          </m:r>
                        </m:num>
                        <m:den>
                          <m:sSub>
                            <m:sSubPr>
                              <m:ctrlPr>
                                <a:rPr lang="en-US" sz="2000" i="1">
                                  <a:solidFill>
                                    <a:srgbClr val="FF0000"/>
                                  </a:solidFill>
                                  <a:latin typeface="Cambria Math"/>
                                  <a:ea typeface="Cambria Math"/>
                                  <a:cs typeface="Cambria Math"/>
                                </a:rPr>
                              </m:ctrlPr>
                            </m:sSubPr>
                            <m:e>
                              <m:r>
                                <a:rPr lang="en-US" sz="2000">
                                  <a:solidFill>
                                    <a:srgbClr val="FF0000"/>
                                  </a:solidFill>
                                  <a:latin typeface="Cambria Math"/>
                                  <a:ea typeface="Cambria Math"/>
                                  <a:cs typeface="Cambria Math"/>
                                </a:rPr>
                                <m:t>𝜂</m:t>
                              </m:r>
                            </m:e>
                            <m:sub>
                              <m:r>
                                <a:rPr lang="en-US" sz="2000">
                                  <a:solidFill>
                                    <a:srgbClr val="FF0000"/>
                                  </a:solidFill>
                                  <a:latin typeface="Cambria Math"/>
                                  <a:ea typeface="Cambria Math"/>
                                  <a:cs typeface="Cambria Math"/>
                                </a:rPr>
                                <m:t>𝐶</m:t>
                              </m:r>
                            </m:sub>
                          </m:sSub>
                        </m:den>
                      </m:f>
                      <m:sSub>
                        <m:sSubPr>
                          <m:ctrlPr>
                            <a:rPr lang="en-US" sz="2000" i="1">
                              <a:solidFill>
                                <a:srgbClr val="FF0000"/>
                              </a:solidFill>
                              <a:latin typeface="Cambria Math"/>
                              <a:ea typeface="Cambria Math"/>
                              <a:cs typeface="Cambria Math"/>
                            </a:rPr>
                          </m:ctrlPr>
                        </m:sSubPr>
                        <m:e>
                          <m:r>
                            <a:rPr lang="en-US" sz="2000" i="1" smtClean="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𝐻</m:t>
                          </m:r>
                          <m:r>
                            <a:rPr lang="en-US" sz="2000">
                              <a:solidFill>
                                <a:srgbClr val="FF0000"/>
                              </a:solidFill>
                              <a:latin typeface="Cambria Math"/>
                              <a:ea typeface="Cambria Math"/>
                              <a:cs typeface="Cambria Math"/>
                            </a:rPr>
                            <m:t>𝐷𝐷</m:t>
                          </m:r>
                        </m:e>
                        <m:sub>
                          <m:r>
                            <a:rPr lang="en-US" sz="2000">
                              <a:solidFill>
                                <a:srgbClr val="FF0000"/>
                              </a:solidFill>
                              <a:latin typeface="Cambria Math"/>
                              <a:ea typeface="Cambria Math"/>
                              <a:cs typeface="Cambria Math"/>
                            </a:rPr>
                            <m:t>𝑎</m:t>
                          </m:r>
                        </m:sub>
                      </m:sSub>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24</m:t>
                      </m:r>
                      <m:f>
                        <m:fPr>
                          <m:ctrlPr>
                            <a:rPr lang="en-US" sz="2000" i="1">
                              <a:solidFill>
                                <a:srgbClr val="FF0000"/>
                              </a:solidFill>
                              <a:latin typeface="Cambria Math"/>
                              <a:ea typeface="Calibri"/>
                              <a:cs typeface="Arial"/>
                            </a:rPr>
                          </m:ctrlPr>
                        </m:fPr>
                        <m:num>
                          <m:r>
                            <a:rPr lang="en-US" sz="2000" b="0" i="1" smtClean="0">
                              <a:solidFill>
                                <a:srgbClr val="FF0000"/>
                              </a:solidFill>
                              <a:latin typeface="Cambria Math"/>
                              <a:ea typeface="Calibri"/>
                              <a:cs typeface="Arial"/>
                            </a:rPr>
                            <m:t>5</m:t>
                          </m:r>
                          <m:r>
                            <a:rPr lang="en-US" sz="2000">
                              <a:solidFill>
                                <a:srgbClr val="FF0000"/>
                              </a:solidFill>
                              <a:latin typeface="Cambria Math"/>
                              <a:ea typeface="Calibri"/>
                              <a:cs typeface="Arial"/>
                            </a:rPr>
                            <m:t>00</m:t>
                          </m:r>
                        </m:num>
                        <m:den>
                          <m:r>
                            <a:rPr lang="en-US" sz="2000" b="0" i="1" smtClean="0">
                              <a:solidFill>
                                <a:srgbClr val="FF0000"/>
                              </a:solidFill>
                              <a:latin typeface="Cambria Math"/>
                              <a:ea typeface="Calibri"/>
                              <a:cs typeface="Arial"/>
                            </a:rPr>
                            <m:t>1</m:t>
                          </m:r>
                        </m:den>
                      </m:f>
                      <m:r>
                        <a:rPr lang="en-US" sz="2000" i="1" smtClean="0">
                          <a:solidFill>
                            <a:srgbClr val="FF0000"/>
                          </a:solidFill>
                          <a:latin typeface="Cambria Math"/>
                          <a:ea typeface="Calibri"/>
                          <a:cs typeface="Arial"/>
                        </a:rPr>
                        <m:t>2</m:t>
                      </m:r>
                      <m:r>
                        <a:rPr lang="en-US" sz="2000" b="0" i="1" smtClean="0">
                          <a:solidFill>
                            <a:srgbClr val="FF0000"/>
                          </a:solidFill>
                          <a:latin typeface="Cambria Math"/>
                          <a:ea typeface="Calibri"/>
                          <a:cs typeface="Arial"/>
                        </a:rPr>
                        <m:t>74</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3288000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𝑊</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r>
                        <a:rPr lang="en-US" sz="2000">
                          <a:solidFill>
                            <a:srgbClr val="FF0000"/>
                          </a:solidFill>
                          <a:latin typeface="Cambria Math"/>
                          <a:ea typeface="Calibri"/>
                          <a:cs typeface="Arial"/>
                        </a:rPr>
                        <m:t>𝑟</m:t>
                      </m:r>
                      <m:r>
                        <a:rPr lang="en-US" sz="2000">
                          <a:solidFill>
                            <a:srgbClr val="FF0000"/>
                          </a:solidFill>
                          <a:latin typeface="Cambria Math"/>
                          <a:ea typeface="Calibri"/>
                          <a:cs typeface="Arial"/>
                        </a:rPr>
                        <m:t> </m:t>
                      </m:r>
                    </m:oMath>
                  </m:oMathPara>
                </a14:m>
                <a:endParaRPr lang="en-US" sz="1400" dirty="0">
                  <a:solidFill>
                    <a:srgbClr val="FF0000"/>
                  </a:solidFill>
                  <a:effectLst/>
                  <a:latin typeface="Calibri"/>
                  <a:ea typeface="Calibri"/>
                  <a:cs typeface="Arial"/>
                </a:endParaRPr>
              </a:p>
            </p:txBody>
          </p:sp>
        </mc:Choice>
        <mc:Fallback xmlns="">
          <p:sp>
            <p:nvSpPr>
              <p:cNvPr id="18" name="مستطيل 17"/>
              <p:cNvSpPr>
                <a:spLocks noRot="1" noChangeAspect="1" noMove="1" noResize="1" noEditPoints="1" noAdjustHandles="1" noChangeArrowheads="1" noChangeShapeType="1" noTextEdit="1"/>
              </p:cNvSpPr>
              <p:nvPr/>
            </p:nvSpPr>
            <p:spPr>
              <a:xfrm>
                <a:off x="359979" y="3048000"/>
                <a:ext cx="6477000" cy="945708"/>
              </a:xfrm>
              <a:prstGeom prst="rect">
                <a:avLst/>
              </a:prstGeom>
              <a:blipFill rotWithShape="1">
                <a:blip r:embed="rId4"/>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2" name="مستطيل 1"/>
              <p:cNvSpPr/>
              <p:nvPr/>
            </p:nvSpPr>
            <p:spPr>
              <a:xfrm>
                <a:off x="375744" y="4419600"/>
                <a:ext cx="8082455" cy="574516"/>
              </a:xfrm>
              <a:prstGeom prst="rect">
                <a:avLst/>
              </a:prstGeom>
              <a:solidFill>
                <a:srgbClr val="FFFFCC"/>
              </a:solidFill>
            </p:spPr>
            <p:txBody>
              <a:bodyPr wrap="square">
                <a:spAutoFit/>
              </a:bodyPr>
              <a:lstStyle/>
              <a:p>
                <a:pPr lvl="0">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rPr>
                          </m:ctrlPr>
                        </m:sSubPr>
                        <m:e>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𝐿</m:t>
                          </m:r>
                        </m:e>
                        <m:sub>
                          <m:r>
                            <a:rPr lang="en-US" sz="2000" b="0" i="1" smtClean="0">
                              <a:solidFill>
                                <a:srgbClr val="FF0000"/>
                              </a:solidFill>
                              <a:latin typeface="Cambria Math"/>
                              <a:ea typeface="Cambria Math"/>
                            </a:rPr>
                            <m:t>𝐵𝑎𝑠𝑟𝑎</m:t>
                          </m:r>
                          <m:r>
                            <a:rPr lang="en-US" sz="2000" b="0" i="1" smtClean="0">
                              <a:solidFill>
                                <a:srgbClr val="FF0000"/>
                              </a:solidFill>
                              <a:latin typeface="Cambria Math"/>
                              <a:ea typeface="Cambria Math"/>
                            </a:rPr>
                            <m:t>h</m:t>
                          </m:r>
                        </m:sub>
                      </m:sSub>
                      <m:r>
                        <a:rPr lang="en-US" sz="2000">
                          <a:solidFill>
                            <a:srgbClr val="FF0000"/>
                          </a:solidFill>
                          <a:latin typeface="Cambria Math"/>
                          <a:ea typeface="Cambria Math"/>
                          <a:cs typeface="Cambria Math"/>
                        </a:rPr>
                        <m:t>=∆</m:t>
                      </m:r>
                      <m:r>
                        <a:rPr lang="en-US" sz="2000" b="0" i="1" smtClean="0">
                          <a:solidFill>
                            <a:srgbClr val="FF0000"/>
                          </a:solidFill>
                          <a:latin typeface="Cambria Math"/>
                          <a:ea typeface="Cambria Math"/>
                          <a:cs typeface="Cambria Math"/>
                        </a:rPr>
                        <m:t>𝐶</m:t>
                      </m:r>
                      <m:r>
                        <a:rPr lang="en-US" sz="2000">
                          <a:solidFill>
                            <a:srgbClr val="FF0000"/>
                          </a:solidFill>
                          <a:latin typeface="Cambria Math"/>
                          <a:ea typeface="Cambria Math"/>
                          <a:cs typeface="Cambria Math"/>
                        </a:rPr>
                        <m:t>𝐿</m:t>
                      </m:r>
                      <m:r>
                        <a:rPr lang="en-US" sz="2000" b="0" i="1" smtClean="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m:t>
                      </m:r>
                      <m:r>
                        <a:rPr lang="en-US" sz="2000">
                          <a:solidFill>
                            <a:srgbClr val="FF0000"/>
                          </a:solidFill>
                          <a:latin typeface="Cambria Math"/>
                          <a:ea typeface="Cambria Math"/>
                          <a:cs typeface="Cambria Math"/>
                        </a:rPr>
                        <m:t>𝐻𝐿</m:t>
                      </m:r>
                      <m:r>
                        <a:rPr lang="en-US" sz="2000" smtClean="0">
                          <a:solidFill>
                            <a:srgbClr val="FF0000"/>
                          </a:solidFill>
                          <a:latin typeface="Cambria Math"/>
                          <a:ea typeface="Calibri"/>
                          <a:cs typeface="Arial"/>
                        </a:rPr>
                        <m:t>=</m:t>
                      </m:r>
                      <m:r>
                        <a:rPr lang="en-US" sz="2000">
                          <a:solidFill>
                            <a:srgbClr val="FF0000"/>
                          </a:solidFill>
                          <a:latin typeface="Cambria Math"/>
                          <a:ea typeface="Calibri"/>
                          <a:cs typeface="Arial"/>
                        </a:rPr>
                        <m:t>3276000</m:t>
                      </m:r>
                      <m:r>
                        <a:rPr lang="en-US" sz="2000" b="0" i="1" smtClean="0">
                          <a:solidFill>
                            <a:srgbClr val="FF0000"/>
                          </a:solidFill>
                          <a:latin typeface="Cambria Math"/>
                          <a:ea typeface="Calibri"/>
                          <a:cs typeface="Arial"/>
                        </a:rPr>
                        <m:t>+</m:t>
                      </m:r>
                      <m:r>
                        <a:rPr lang="en-US" sz="2000">
                          <a:solidFill>
                            <a:srgbClr val="FF0000"/>
                          </a:solidFill>
                          <a:latin typeface="Cambria Math"/>
                          <a:ea typeface="Calibri"/>
                          <a:cs typeface="Arial"/>
                        </a:rPr>
                        <m:t>3288000</m:t>
                      </m:r>
                      <m:r>
                        <a:rPr lang="en-US" sz="2000" b="0" i="1" smtClean="0">
                          <a:solidFill>
                            <a:srgbClr val="FF0000"/>
                          </a:solidFill>
                          <a:latin typeface="Cambria Math"/>
                          <a:ea typeface="Calibri"/>
                          <a:cs typeface="Arial"/>
                        </a:rPr>
                        <m:t>=</m:t>
                      </m:r>
                      <m:r>
                        <a:rPr lang="en-US" sz="2000" b="0" i="1" smtClean="0">
                          <a:solidFill>
                            <a:srgbClr val="FF0000"/>
                          </a:solidFill>
                          <a:latin typeface="Cambria Math"/>
                          <a:ea typeface="Calibri"/>
                          <a:cs typeface="Arial"/>
                        </a:rPr>
                        <m:t>6564000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𝑊</m:t>
                      </m:r>
                      <m:r>
                        <a:rPr lang="en-US" sz="2000">
                          <a:solidFill>
                            <a:srgbClr val="FF0000"/>
                          </a:solidFill>
                          <a:latin typeface="Cambria Math"/>
                          <a:ea typeface="Calibri"/>
                          <a:cs typeface="Arial"/>
                        </a:rPr>
                        <m:t>.</m:t>
                      </m:r>
                      <m:r>
                        <a:rPr lang="en-US" sz="2000">
                          <a:solidFill>
                            <a:srgbClr val="FF0000"/>
                          </a:solidFill>
                          <a:latin typeface="Cambria Math"/>
                          <a:ea typeface="Calibri"/>
                          <a:cs typeface="Arial"/>
                        </a:rPr>
                        <m:t>h</m:t>
                      </m:r>
                      <m:r>
                        <a:rPr lang="en-US" sz="2000">
                          <a:solidFill>
                            <a:srgbClr val="FF0000"/>
                          </a:solidFill>
                          <a:latin typeface="Cambria Math"/>
                          <a:ea typeface="Calibri"/>
                          <a:cs typeface="Arial"/>
                        </a:rPr>
                        <m:t>𝑟</m:t>
                      </m:r>
                      <m:r>
                        <a:rPr lang="en-US" sz="2000">
                          <a:solidFill>
                            <a:srgbClr val="FF0000"/>
                          </a:solidFill>
                          <a:latin typeface="Cambria Math"/>
                          <a:ea typeface="Calibri"/>
                          <a:cs typeface="Arial"/>
                        </a:rPr>
                        <m:t> </m:t>
                      </m:r>
                    </m:oMath>
                  </m:oMathPara>
                </a14:m>
                <a:endParaRPr lang="en-US" sz="1400" dirty="0">
                  <a:solidFill>
                    <a:srgbClr val="FF0000"/>
                  </a:solidFill>
                  <a:latin typeface="Calibri"/>
                  <a:ea typeface="Calibri"/>
                  <a:cs typeface="Arial"/>
                </a:endParaRPr>
              </a:p>
            </p:txBody>
          </p:sp>
        </mc:Choice>
        <mc:Fallback xmlns="">
          <p:sp>
            <p:nvSpPr>
              <p:cNvPr id="2" name="مستطيل 1"/>
              <p:cNvSpPr>
                <a:spLocks noRot="1" noChangeAspect="1" noMove="1" noResize="1" noEditPoints="1" noAdjustHandles="1" noChangeArrowheads="1" noChangeShapeType="1" noTextEdit="1"/>
              </p:cNvSpPr>
              <p:nvPr/>
            </p:nvSpPr>
            <p:spPr>
              <a:xfrm>
                <a:off x="375744" y="4419600"/>
                <a:ext cx="8082455" cy="574516"/>
              </a:xfrm>
              <a:prstGeom prst="rect">
                <a:avLst/>
              </a:prstGeom>
              <a:blipFill rotWithShape="1">
                <a:blip r:embed="rId5"/>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196062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7" grpId="0"/>
      <p:bldP spid="18"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3400" y="367091"/>
            <a:ext cx="2590800" cy="40011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eaLnBrk="0" fontAlgn="auto" hangingPunct="0">
              <a:spcBef>
                <a:spcPts val="0"/>
              </a:spcBef>
              <a:spcAft>
                <a:spcPts val="0"/>
              </a:spcAft>
            </a:pPr>
            <a:r>
              <a:rPr lang="en-US" sz="2000" i="0" kern="0" dirty="0" smtClean="0">
                <a:solidFill>
                  <a:sysClr val="windowText" lastClr="000000"/>
                </a:solidFill>
              </a:rPr>
              <a:t>2- </a:t>
            </a:r>
            <a:r>
              <a:rPr lang="en-US" sz="2000" i="0" kern="0" dirty="0">
                <a:solidFill>
                  <a:sysClr val="windowText" lastClr="000000"/>
                </a:solidFill>
              </a:rPr>
              <a:t>Heating degree days</a:t>
            </a:r>
            <a:endParaRPr kumimoji="0" lang="ar-IQ" sz="2000" b="0" i="0" u="none" strike="noStrike" kern="0" cap="none" spc="0" normalizeH="0" baseline="0" noProof="0" dirty="0" smtClean="0">
              <a:ln>
                <a:noFill/>
              </a:ln>
              <a:solidFill>
                <a:sysClr val="windowText" lastClr="000000"/>
              </a:solidFill>
              <a:effectLst/>
              <a:uLnTx/>
              <a:uFillTx/>
            </a:endParaRPr>
          </a:p>
        </p:txBody>
      </p:sp>
      <p:sp>
        <p:nvSpPr>
          <p:cNvPr id="5" name="عنصر نائب للمحتوى 2"/>
          <p:cNvSpPr txBox="1">
            <a:spLocks/>
          </p:cNvSpPr>
          <p:nvPr/>
        </p:nvSpPr>
        <p:spPr bwMode="auto">
          <a:xfrm>
            <a:off x="539087" y="990600"/>
            <a:ext cx="8229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Heating degree days (HDD) are used to give an indication of the effect of outside air temperature on building energy consumption during a specified period of time. They represent the number of degrees and number of days that the outside air temperature at a specific location is </a:t>
            </a:r>
            <a:r>
              <a:rPr lang="en-US" i="0" dirty="0">
                <a:solidFill>
                  <a:srgbClr val="FF0000"/>
                </a:solidFill>
                <a:latin typeface="Times New Roman" pitchFamily="18" charset="0"/>
                <a:cs typeface="Times New Roman" pitchFamily="18" charset="0"/>
              </a:rPr>
              <a:t>lower </a:t>
            </a:r>
            <a:r>
              <a:rPr lang="en-US" i="0" dirty="0">
                <a:solidFill>
                  <a:srgbClr val="FFFF00"/>
                </a:solidFill>
                <a:latin typeface="Times New Roman" pitchFamily="18" charset="0"/>
                <a:cs typeface="Times New Roman" pitchFamily="18" charset="0"/>
              </a:rPr>
              <a:t>than a specified base temperature (or balance point). This gives an indication of how much heating will be required in the building. Heating degree-day figures come with a "base temperature", and provide a measure of how much (in degrees), and for how long (in days), the outside temperature was below that base temperature. In the UK, the most readily available heating degree days come with a base temperature of 15.5°C. An example calculation: if the outside temperature was 2 degrees below the base temperature for 2 days, there would be a total of 4 heating degree days over that period (2 degrees * 2 days = 4 degree days). </a:t>
            </a:r>
            <a:endParaRPr lang="ar-IQ"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01713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305800" cy="352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26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3400" y="367091"/>
            <a:ext cx="2590800" cy="40011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eaLnBrk="0" fontAlgn="auto" hangingPunct="0">
              <a:spcBef>
                <a:spcPts val="0"/>
              </a:spcBef>
              <a:spcAft>
                <a:spcPts val="0"/>
              </a:spcAft>
            </a:pPr>
            <a:r>
              <a:rPr lang="en-US" sz="2000" i="0" kern="0" dirty="0" smtClean="0">
                <a:solidFill>
                  <a:sysClr val="windowText" lastClr="000000"/>
                </a:solidFill>
              </a:rPr>
              <a:t>3- </a:t>
            </a:r>
            <a:r>
              <a:rPr lang="en-US" sz="2000" i="0" kern="0" dirty="0">
                <a:solidFill>
                  <a:sysClr val="windowText" lastClr="000000"/>
                </a:solidFill>
              </a:rPr>
              <a:t>Cooling degree days</a:t>
            </a:r>
            <a:endParaRPr kumimoji="0" lang="ar-IQ" sz="2000" b="0" i="0" u="none" strike="noStrike" kern="0" cap="none" spc="0" normalizeH="0" baseline="0" noProof="0" dirty="0" smtClean="0">
              <a:ln>
                <a:noFill/>
              </a:ln>
              <a:solidFill>
                <a:sysClr val="windowText" lastClr="000000"/>
              </a:solidFill>
              <a:effectLst/>
              <a:uLnTx/>
              <a:uFillTx/>
            </a:endParaRPr>
          </a:p>
        </p:txBody>
      </p:sp>
      <p:sp>
        <p:nvSpPr>
          <p:cNvPr id="5" name="عنصر نائب للمحتوى 2"/>
          <p:cNvSpPr txBox="1">
            <a:spLocks/>
          </p:cNvSpPr>
          <p:nvPr/>
        </p:nvSpPr>
        <p:spPr bwMode="auto">
          <a:xfrm>
            <a:off x="539087" y="914400"/>
            <a:ext cx="8229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Cooling degree days (CDD) are used to give an indication of the effect of outside air temperature on building energy consumption during a specified period of time. They represent the number of degrees and number of days that the outside air temperature at a specific location is higher than a specified base temperature (or balance point). This gives an indication of how much cooling will be required in the building. </a:t>
            </a:r>
            <a:endParaRPr lang="ar-IQ" i="0" dirty="0">
              <a:solidFill>
                <a:srgbClr val="FFFF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81400"/>
            <a:ext cx="6034087" cy="3005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38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3400" y="367091"/>
            <a:ext cx="3352800" cy="40011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eaLnBrk="0" fontAlgn="auto" hangingPunct="0">
              <a:spcBef>
                <a:spcPts val="0"/>
              </a:spcBef>
              <a:spcAft>
                <a:spcPts val="0"/>
              </a:spcAft>
            </a:pPr>
            <a:r>
              <a:rPr lang="en-US" sz="2000" i="0" kern="0" dirty="0" smtClean="0">
                <a:solidFill>
                  <a:sysClr val="windowText" lastClr="000000"/>
                </a:solidFill>
              </a:rPr>
              <a:t>4- </a:t>
            </a:r>
            <a:r>
              <a:rPr lang="en-US" sz="2000" i="0" kern="0" dirty="0">
                <a:solidFill>
                  <a:sysClr val="windowText" lastClr="000000"/>
                </a:solidFill>
              </a:rPr>
              <a:t>Balance Point Temperature</a:t>
            </a:r>
            <a:endParaRPr kumimoji="0" lang="ar-IQ" sz="2000" b="0" i="0" u="none" strike="noStrike" kern="0" cap="none" spc="0" normalizeH="0" baseline="0" noProof="0" dirty="0" smtClean="0">
              <a:ln>
                <a:noFill/>
              </a:ln>
              <a:solidFill>
                <a:sysClr val="windowText" lastClr="000000"/>
              </a:solidFill>
              <a:effectLst/>
              <a:uLnTx/>
              <a:uFillTx/>
            </a:endParaRPr>
          </a:p>
        </p:txBody>
      </p:sp>
      <p:sp>
        <p:nvSpPr>
          <p:cNvPr id="5" name="عنصر نائب للمحتوى 2"/>
          <p:cNvSpPr txBox="1">
            <a:spLocks/>
          </p:cNvSpPr>
          <p:nvPr/>
        </p:nvSpPr>
        <p:spPr bwMode="auto">
          <a:xfrm>
            <a:off x="539087" y="990600"/>
            <a:ext cx="822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The balance point temperature </a:t>
            </a:r>
            <a:r>
              <a:rPr lang="en-US" i="0" dirty="0" smtClean="0">
                <a:solidFill>
                  <a:srgbClr val="FFFF00"/>
                </a:solidFill>
                <a:latin typeface="Times New Roman" pitchFamily="18" charset="0"/>
                <a:cs typeface="Times New Roman" pitchFamily="18" charset="0"/>
              </a:rPr>
              <a:t>(base temperature) is </a:t>
            </a:r>
            <a:r>
              <a:rPr lang="en-US" i="0" dirty="0">
                <a:solidFill>
                  <a:srgbClr val="FFFF00"/>
                </a:solidFill>
                <a:latin typeface="Times New Roman" pitchFamily="18" charset="0"/>
                <a:cs typeface="Times New Roman" pitchFamily="18" charset="0"/>
              </a:rPr>
              <a:t>the average daily outside temperature at which a building maintains a comfortable indoor temperature without heating or cooling. At this outside temperature, the indoor heat gains (due to people, lighting, equipment, </a:t>
            </a:r>
            <a:r>
              <a:rPr lang="en-US" i="0" dirty="0" err="1">
                <a:solidFill>
                  <a:srgbClr val="FFFF00"/>
                </a:solidFill>
                <a:latin typeface="Times New Roman" pitchFamily="18" charset="0"/>
                <a:cs typeface="Times New Roman" pitchFamily="18" charset="0"/>
              </a:rPr>
              <a:t>etc</a:t>
            </a:r>
            <a:r>
              <a:rPr lang="en-US" i="0" dirty="0">
                <a:solidFill>
                  <a:srgbClr val="FFFF00"/>
                </a:solidFill>
                <a:latin typeface="Times New Roman" pitchFamily="18" charset="0"/>
                <a:cs typeface="Times New Roman" pitchFamily="18" charset="0"/>
              </a:rPr>
              <a:t>) "balance" with heat loss through windows, walls, roof and </a:t>
            </a:r>
            <a:r>
              <a:rPr lang="en-US" i="0" dirty="0" smtClean="0">
                <a:solidFill>
                  <a:srgbClr val="FFFF00"/>
                </a:solidFill>
                <a:latin typeface="Times New Roman" pitchFamily="18" charset="0"/>
                <a:cs typeface="Times New Roman" pitchFamily="18" charset="0"/>
              </a:rPr>
              <a:t>ventilation.</a:t>
            </a:r>
            <a:endParaRPr lang="ar-IQ" i="0" dirty="0">
              <a:solidFill>
                <a:srgbClr val="FFFF00"/>
              </a:solidFill>
              <a:latin typeface="Times New Roman" pitchFamily="18" charset="0"/>
              <a:cs typeface="Times New Roman" pitchFamily="18" charset="0"/>
            </a:endParaRPr>
          </a:p>
        </p:txBody>
      </p:sp>
      <p:sp>
        <p:nvSpPr>
          <p:cNvPr id="6" name="عنصر نائب للمحتوى 2"/>
          <p:cNvSpPr txBox="1">
            <a:spLocks/>
          </p:cNvSpPr>
          <p:nvPr/>
        </p:nvSpPr>
        <p:spPr bwMode="auto">
          <a:xfrm>
            <a:off x="691487" y="3429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9900"/>
                </a:solidFill>
                <a:latin typeface="Times New Roman" pitchFamily="18" charset="0"/>
                <a:cs typeface="Times New Roman" pitchFamily="18" charset="0"/>
              </a:rPr>
              <a:t>Here are a few of the factors that affect what the actual base temperature will be:</a:t>
            </a:r>
            <a:endParaRPr lang="ar-IQ" i="0" dirty="0">
              <a:solidFill>
                <a:srgbClr val="FF9900"/>
              </a:solidFill>
              <a:latin typeface="Times New Roman" pitchFamily="18" charset="0"/>
              <a:cs typeface="Times New Roman" pitchFamily="18" charset="0"/>
            </a:endParaRPr>
          </a:p>
        </p:txBody>
      </p:sp>
      <p:sp>
        <p:nvSpPr>
          <p:cNvPr id="7" name="عنصر نائب للمحتوى 2"/>
          <p:cNvSpPr txBox="1">
            <a:spLocks/>
          </p:cNvSpPr>
          <p:nvPr/>
        </p:nvSpPr>
        <p:spPr bwMode="auto">
          <a:xfrm>
            <a:off x="685800" y="42672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1-Indoor temperature. The warmer you keep it inside, the higher the base temperature will be</a:t>
            </a:r>
            <a:r>
              <a:rPr lang="en-US" i="0" dirty="0" smtClean="0">
                <a:solidFill>
                  <a:srgbClr val="FFFF00"/>
                </a:solidFill>
                <a:latin typeface="Times New Roman" pitchFamily="18" charset="0"/>
                <a:cs typeface="Times New Roman" pitchFamily="18" charset="0"/>
              </a:rPr>
              <a:t>.</a:t>
            </a:r>
            <a:endParaRPr lang="ar-IQ" i="0" dirty="0">
              <a:solidFill>
                <a:srgbClr val="FFFF00"/>
              </a:solidFill>
              <a:latin typeface="Times New Roman" pitchFamily="18" charset="0"/>
              <a:cs typeface="Times New Roman" pitchFamily="18" charset="0"/>
            </a:endParaRPr>
          </a:p>
        </p:txBody>
      </p:sp>
      <p:sp>
        <p:nvSpPr>
          <p:cNvPr id="8" name="عنصر نائب للمحتوى 2"/>
          <p:cNvSpPr txBox="1">
            <a:spLocks/>
          </p:cNvSpPr>
          <p:nvPr/>
        </p:nvSpPr>
        <p:spPr bwMode="auto">
          <a:xfrm>
            <a:off x="685800" y="51054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2-Internal heat gains. Lights, appliances, and people add heat to the inside of the building. The more they add, the less your heating system needs to supply in winter and the lower the actual base </a:t>
            </a:r>
            <a:r>
              <a:rPr lang="en-US" i="0" dirty="0" smtClean="0">
                <a:solidFill>
                  <a:srgbClr val="FFFF00"/>
                </a:solidFill>
                <a:latin typeface="Times New Roman" pitchFamily="18" charset="0"/>
                <a:cs typeface="Times New Roman" pitchFamily="18" charset="0"/>
              </a:rPr>
              <a:t>temperature.</a:t>
            </a:r>
            <a:endParaRPr lang="ar-IQ"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50975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533400" y="3048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3-Rate of heat loss or gain. A building that loses heat faster in winter will have a higher base temperature than one that holds onto the </a:t>
            </a:r>
            <a:r>
              <a:rPr lang="en-US" i="0" dirty="0" smtClean="0">
                <a:solidFill>
                  <a:srgbClr val="FFFF00"/>
                </a:solidFill>
                <a:latin typeface="Times New Roman" pitchFamily="18" charset="0"/>
                <a:cs typeface="Times New Roman" pitchFamily="18" charset="0"/>
              </a:rPr>
              <a:t>heat.</a:t>
            </a:r>
            <a:endParaRPr lang="ar-IQ" i="0" dirty="0">
              <a:solidFill>
                <a:srgbClr val="FFFF00"/>
              </a:solidFill>
              <a:latin typeface="Times New Roman" pitchFamily="18" charset="0"/>
              <a:cs typeface="Times New Roman" pitchFamily="18" charset="0"/>
            </a:endParaRPr>
          </a:p>
        </p:txBody>
      </p:sp>
      <p:sp>
        <p:nvSpPr>
          <p:cNvPr id="6" name="عنصر نائب للمحتوى 2"/>
          <p:cNvSpPr txBox="1">
            <a:spLocks/>
          </p:cNvSpPr>
          <p:nvPr/>
        </p:nvSpPr>
        <p:spPr bwMode="auto">
          <a:xfrm>
            <a:off x="564107" y="1537648"/>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4-Season. Solar gains change throughout the year. Wind patterns change. How a building is used changes. Indoor </a:t>
            </a:r>
            <a:r>
              <a:rPr lang="en-US" i="0" dirty="0" err="1">
                <a:solidFill>
                  <a:srgbClr val="FFFF00"/>
                </a:solidFill>
                <a:latin typeface="Times New Roman" pitchFamily="18" charset="0"/>
                <a:cs typeface="Times New Roman" pitchFamily="18" charset="0"/>
              </a:rPr>
              <a:t>setpoints</a:t>
            </a:r>
            <a:r>
              <a:rPr lang="en-US" i="0" dirty="0">
                <a:solidFill>
                  <a:srgbClr val="FFFF00"/>
                </a:solidFill>
                <a:latin typeface="Times New Roman" pitchFamily="18" charset="0"/>
                <a:cs typeface="Times New Roman" pitchFamily="18" charset="0"/>
              </a:rPr>
              <a:t> change, too, because of the effects above but also because of varying mean radiant temperature. (Naked people need building science, you </a:t>
            </a:r>
            <a:r>
              <a:rPr lang="en-US" i="0" dirty="0" smtClean="0">
                <a:solidFill>
                  <a:srgbClr val="FFFF00"/>
                </a:solidFill>
                <a:latin typeface="Times New Roman" pitchFamily="18" charset="0"/>
                <a:cs typeface="Times New Roman" pitchFamily="18" charset="0"/>
              </a:rPr>
              <a:t>know).</a:t>
            </a:r>
            <a:endParaRPr lang="ar-IQ"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72152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Thatch</Template>
  <TotalTime>11645</TotalTime>
  <Words>4846</Words>
  <Application>Microsoft Office PowerPoint</Application>
  <PresentationFormat>عرض على الشاشة (3:4)‏</PresentationFormat>
  <Paragraphs>257</Paragraphs>
  <Slides>49</Slides>
  <Notes>0</Notes>
  <HiddenSlides>0</HiddenSlides>
  <MMClips>0</MMClips>
  <ScaleCrop>false</ScaleCrop>
  <HeadingPairs>
    <vt:vector size="4" baseType="variant">
      <vt:variant>
        <vt:lpstr>نسق</vt:lpstr>
      </vt:variant>
      <vt:variant>
        <vt:i4>1</vt:i4>
      </vt:variant>
      <vt:variant>
        <vt:lpstr>عناوين الشرائح</vt:lpstr>
      </vt:variant>
      <vt:variant>
        <vt:i4>49</vt:i4>
      </vt:variant>
    </vt:vector>
  </HeadingPairs>
  <TitlesOfParts>
    <vt:vector size="50" baseType="lpstr">
      <vt:lpstr>Thatch</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TAMU-CC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6.  Fluid Mechanics</dc:title>
  <dc:creator>Joe Fox</dc:creator>
  <cp:lastModifiedBy>Maher</cp:lastModifiedBy>
  <cp:revision>447</cp:revision>
  <cp:lastPrinted>2020-03-31T19:55:53Z</cp:lastPrinted>
  <dcterms:created xsi:type="dcterms:W3CDTF">2002-07-12T16:24:03Z</dcterms:created>
  <dcterms:modified xsi:type="dcterms:W3CDTF">2020-03-31T21:43:10Z</dcterms:modified>
</cp:coreProperties>
</file>