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Lst>
  <p:notesMasterIdLst>
    <p:notesMasterId r:id="rId40"/>
  </p:notesMasterIdLst>
  <p:sldIdLst>
    <p:sldId id="368" r:id="rId2"/>
    <p:sldId id="505" r:id="rId3"/>
    <p:sldId id="511" r:id="rId4"/>
    <p:sldId id="513" r:id="rId5"/>
    <p:sldId id="515" r:id="rId6"/>
    <p:sldId id="506" r:id="rId7"/>
    <p:sldId id="516" r:id="rId8"/>
    <p:sldId id="514" r:id="rId9"/>
    <p:sldId id="508" r:id="rId10"/>
    <p:sldId id="517" r:id="rId11"/>
    <p:sldId id="510" r:id="rId12"/>
    <p:sldId id="518" r:id="rId13"/>
    <p:sldId id="537" r:id="rId14"/>
    <p:sldId id="520" r:id="rId15"/>
    <p:sldId id="523" r:id="rId16"/>
    <p:sldId id="521" r:id="rId17"/>
    <p:sldId id="522" r:id="rId18"/>
    <p:sldId id="519" r:id="rId19"/>
    <p:sldId id="525" r:id="rId20"/>
    <p:sldId id="526" r:id="rId21"/>
    <p:sldId id="527" r:id="rId22"/>
    <p:sldId id="528" r:id="rId23"/>
    <p:sldId id="529" r:id="rId24"/>
    <p:sldId id="530" r:id="rId25"/>
    <p:sldId id="531" r:id="rId26"/>
    <p:sldId id="532" r:id="rId27"/>
    <p:sldId id="533" r:id="rId28"/>
    <p:sldId id="535" r:id="rId29"/>
    <p:sldId id="524" r:id="rId30"/>
    <p:sldId id="538" r:id="rId31"/>
    <p:sldId id="536" r:id="rId32"/>
    <p:sldId id="539" r:id="rId33"/>
    <p:sldId id="542" r:id="rId34"/>
    <p:sldId id="541" r:id="rId35"/>
    <p:sldId id="544" r:id="rId36"/>
    <p:sldId id="543" r:id="rId37"/>
    <p:sldId id="546" r:id="rId38"/>
    <p:sldId id="545" r:id="rId39"/>
  </p:sldIdLst>
  <p:sldSz cx="9144000" cy="6858000" type="screen4x3"/>
  <p:notesSz cx="6735763" cy="9869488"/>
  <p:defaultTextStyle>
    <a:defPPr>
      <a:defRPr lang="en-US"/>
    </a:defPPr>
    <a:lvl1pPr algn="l" rtl="0" fontAlgn="base">
      <a:spcBef>
        <a:spcPct val="0"/>
      </a:spcBef>
      <a:spcAft>
        <a:spcPct val="0"/>
      </a:spcAft>
      <a:defRPr sz="2400" i="1" kern="1200">
        <a:solidFill>
          <a:schemeClr val="tx1"/>
        </a:solidFill>
        <a:latin typeface="Times New Roman" pitchFamily="18" charset="0"/>
        <a:ea typeface="+mn-ea"/>
        <a:cs typeface="+mn-cs"/>
      </a:defRPr>
    </a:lvl1pPr>
    <a:lvl2pPr marL="457200" algn="l" rtl="0" fontAlgn="base">
      <a:spcBef>
        <a:spcPct val="0"/>
      </a:spcBef>
      <a:spcAft>
        <a:spcPct val="0"/>
      </a:spcAft>
      <a:defRPr sz="2400" i="1" kern="1200">
        <a:solidFill>
          <a:schemeClr val="tx1"/>
        </a:solidFill>
        <a:latin typeface="Times New Roman" pitchFamily="18" charset="0"/>
        <a:ea typeface="+mn-ea"/>
        <a:cs typeface="+mn-cs"/>
      </a:defRPr>
    </a:lvl2pPr>
    <a:lvl3pPr marL="914400" algn="l" rtl="0" fontAlgn="base">
      <a:spcBef>
        <a:spcPct val="0"/>
      </a:spcBef>
      <a:spcAft>
        <a:spcPct val="0"/>
      </a:spcAft>
      <a:defRPr sz="2400" i="1" kern="1200">
        <a:solidFill>
          <a:schemeClr val="tx1"/>
        </a:solidFill>
        <a:latin typeface="Times New Roman" pitchFamily="18" charset="0"/>
        <a:ea typeface="+mn-ea"/>
        <a:cs typeface="+mn-cs"/>
      </a:defRPr>
    </a:lvl3pPr>
    <a:lvl4pPr marL="1371600" algn="l" rtl="0" fontAlgn="base">
      <a:spcBef>
        <a:spcPct val="0"/>
      </a:spcBef>
      <a:spcAft>
        <a:spcPct val="0"/>
      </a:spcAft>
      <a:defRPr sz="2400" i="1" kern="1200">
        <a:solidFill>
          <a:schemeClr val="tx1"/>
        </a:solidFill>
        <a:latin typeface="Times New Roman" pitchFamily="18" charset="0"/>
        <a:ea typeface="+mn-ea"/>
        <a:cs typeface="+mn-cs"/>
      </a:defRPr>
    </a:lvl4pPr>
    <a:lvl5pPr marL="1828800" algn="l" rtl="0" fontAlgn="base">
      <a:spcBef>
        <a:spcPct val="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00"/>
    <a:srgbClr val="00FFFF"/>
    <a:srgbClr val="FF6600"/>
    <a:srgbClr val="F8F8F8"/>
    <a:srgbClr val="FF9900"/>
    <a:srgbClr val="FF00FF"/>
    <a:srgbClr val="FFFF00"/>
    <a:srgbClr val="FFCC66"/>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70" d="100"/>
          <a:sy n="70" d="100"/>
        </p:scale>
        <p:origin x="-115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16350" y="0"/>
            <a:ext cx="2919413" cy="493713"/>
          </a:xfrm>
          <a:prstGeom prst="rect">
            <a:avLst/>
          </a:prstGeom>
        </p:spPr>
        <p:txBody>
          <a:bodyPr vert="horz" lIns="91440" tIns="45720" rIns="91440" bIns="45720" rtlCol="1"/>
          <a:lstStyle>
            <a:lvl1pPr algn="r">
              <a:defRPr sz="1200"/>
            </a:lvl1pPr>
          </a:lstStyle>
          <a:p>
            <a:pPr>
              <a:defRPr/>
            </a:pPr>
            <a:endParaRPr lang="ar-SA"/>
          </a:p>
        </p:txBody>
      </p:sp>
      <p:sp>
        <p:nvSpPr>
          <p:cNvPr id="3" name="عنصر نائب للتاريخ 2"/>
          <p:cNvSpPr>
            <a:spLocks noGrp="1"/>
          </p:cNvSpPr>
          <p:nvPr>
            <p:ph type="dt" idx="1"/>
          </p:nvPr>
        </p:nvSpPr>
        <p:spPr>
          <a:xfrm>
            <a:off x="1588" y="0"/>
            <a:ext cx="2919412" cy="493713"/>
          </a:xfrm>
          <a:prstGeom prst="rect">
            <a:avLst/>
          </a:prstGeom>
        </p:spPr>
        <p:txBody>
          <a:bodyPr vert="horz" lIns="91440" tIns="45720" rIns="91440" bIns="45720" rtlCol="1"/>
          <a:lstStyle>
            <a:lvl1pPr algn="l">
              <a:defRPr sz="1200"/>
            </a:lvl1pPr>
          </a:lstStyle>
          <a:p>
            <a:pPr>
              <a:defRPr/>
            </a:pPr>
            <a:fld id="{5C8DD6A4-6779-4EBD-BDC1-09D24A8B40A2}" type="datetimeFigureOut">
              <a:rPr lang="ar-SA"/>
              <a:pPr>
                <a:defRPr/>
              </a:pPr>
              <a:t>29/08/1441</a:t>
            </a:fld>
            <a:endParaRPr lang="ar-SA"/>
          </a:p>
        </p:txBody>
      </p:sp>
      <p:sp>
        <p:nvSpPr>
          <p:cNvPr id="4" name="عنصر نائب لصورة الشريحة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عنصر نائب للملاحظات 4"/>
          <p:cNvSpPr>
            <a:spLocks noGrp="1"/>
          </p:cNvSpPr>
          <p:nvPr>
            <p:ph type="body" sz="quarter" idx="3"/>
          </p:nvPr>
        </p:nvSpPr>
        <p:spPr>
          <a:xfrm>
            <a:off x="673100" y="4687888"/>
            <a:ext cx="5389563" cy="4441825"/>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3816350" y="9374188"/>
            <a:ext cx="2919413" cy="493712"/>
          </a:xfrm>
          <a:prstGeom prst="rect">
            <a:avLst/>
          </a:prstGeom>
        </p:spPr>
        <p:txBody>
          <a:bodyPr vert="horz" lIns="91440" tIns="45720" rIns="91440" bIns="45720" rtlCol="1" anchor="b"/>
          <a:lstStyle>
            <a:lvl1pPr algn="r">
              <a:defRPr sz="1200"/>
            </a:lvl1pPr>
          </a:lstStyle>
          <a:p>
            <a:pPr>
              <a:defRPr/>
            </a:pPr>
            <a:endParaRPr lang="ar-SA"/>
          </a:p>
        </p:txBody>
      </p:sp>
      <p:sp>
        <p:nvSpPr>
          <p:cNvPr id="7" name="عنصر نائب لرقم الشريحة 6"/>
          <p:cNvSpPr>
            <a:spLocks noGrp="1"/>
          </p:cNvSpPr>
          <p:nvPr>
            <p:ph type="sldNum" sz="quarter" idx="5"/>
          </p:nvPr>
        </p:nvSpPr>
        <p:spPr>
          <a:xfrm>
            <a:off x="1588" y="9374188"/>
            <a:ext cx="2919412" cy="493712"/>
          </a:xfrm>
          <a:prstGeom prst="rect">
            <a:avLst/>
          </a:prstGeom>
        </p:spPr>
        <p:txBody>
          <a:bodyPr vert="horz" lIns="91440" tIns="45720" rIns="91440" bIns="45720" rtlCol="1" anchor="b"/>
          <a:lstStyle>
            <a:lvl1pPr algn="l">
              <a:defRPr sz="1200"/>
            </a:lvl1pPr>
          </a:lstStyle>
          <a:p>
            <a:pPr>
              <a:defRPr/>
            </a:pPr>
            <a:fld id="{E5DD89B6-A3EB-4E1A-BD83-D27301100361}" type="slidenum">
              <a:rPr lang="ar-SA"/>
              <a:pPr>
                <a:defRPr/>
              </a:pPr>
              <a:t>‹#›</a:t>
            </a:fld>
            <a:endParaRPr lang="ar-SA"/>
          </a:p>
        </p:txBody>
      </p:sp>
    </p:spTree>
    <p:extLst>
      <p:ext uri="{BB962C8B-B14F-4D97-AF65-F5344CB8AC3E}">
        <p14:creationId xmlns:p14="http://schemas.microsoft.com/office/powerpoint/2010/main" val="83178377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30163"/>
            <a:ext cx="9067800" cy="6889751"/>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nvGrpSpPr>
          <p:cNvPr id="89" name="Group 92"/>
          <p:cNvGrpSpPr>
            <a:grpSpLocks/>
          </p:cNvGrpSpPr>
          <p:nvPr/>
        </p:nvGrpSpPr>
        <p:grpSpPr bwMode="auto">
          <a:xfrm>
            <a:off x="0" y="2057400"/>
            <a:ext cx="4802188" cy="2820988"/>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3" name="Date Placeholder 3"/>
          <p:cNvSpPr>
            <a:spLocks noGrp="1"/>
          </p:cNvSpPr>
          <p:nvPr>
            <p:ph type="dt" sz="half" idx="10"/>
          </p:nvPr>
        </p:nvSpPr>
        <p:spPr/>
        <p:txBody>
          <a:bodyPr/>
          <a:lstStyle>
            <a:lvl1pPr>
              <a:defRPr i="1"/>
            </a:lvl1pPr>
          </a:lstStyle>
          <a:p>
            <a:pPr>
              <a:defRPr/>
            </a:pPr>
            <a:fld id="{756315A0-EC41-41ED-B7AD-52868A9D91CC}" type="datetimeFigureOut">
              <a:rPr lang="en-US"/>
              <a:pPr>
                <a:defRPr/>
              </a:pPr>
              <a:t>4/22/2020</a:t>
            </a:fld>
            <a:endParaRPr lang="en-US"/>
          </a:p>
        </p:txBody>
      </p:sp>
      <p:sp>
        <p:nvSpPr>
          <p:cNvPr id="94" name="Footer Placeholder 4"/>
          <p:cNvSpPr>
            <a:spLocks noGrp="1"/>
          </p:cNvSpPr>
          <p:nvPr>
            <p:ph type="ftr" sz="quarter" idx="11"/>
          </p:nvPr>
        </p:nvSpPr>
        <p:spPr/>
        <p:txBody>
          <a:bodyPr/>
          <a:lstStyle>
            <a:lvl1pPr>
              <a:defRPr i="1"/>
            </a:lvl1pPr>
          </a:lstStyle>
          <a:p>
            <a:pPr>
              <a:defRPr/>
            </a:pPr>
            <a:endParaRPr lang="en-US"/>
          </a:p>
        </p:txBody>
      </p:sp>
      <p:sp>
        <p:nvSpPr>
          <p:cNvPr id="95" name="Slide Number Placeholder 5"/>
          <p:cNvSpPr>
            <a:spLocks noGrp="1"/>
          </p:cNvSpPr>
          <p:nvPr>
            <p:ph type="sldNum" sz="quarter" idx="12"/>
          </p:nvPr>
        </p:nvSpPr>
        <p:spPr/>
        <p:txBody>
          <a:bodyPr/>
          <a:lstStyle>
            <a:lvl1pPr>
              <a:defRPr i="1"/>
            </a:lvl1pPr>
          </a:lstStyle>
          <a:p>
            <a:pPr>
              <a:defRPr/>
            </a:pPr>
            <a:fld id="{280BB3B5-7FCE-4DE5-9E52-D73A452EC26C}" type="slidenum">
              <a:rPr lang="en-US"/>
              <a:pPr>
                <a:defRPr/>
              </a:pPr>
              <a:t>‹#›</a:t>
            </a:fld>
            <a:endParaRPr lang="en-US"/>
          </a:p>
        </p:txBody>
      </p:sp>
    </p:spTree>
    <p:extLst>
      <p:ext uri="{BB962C8B-B14F-4D97-AF65-F5344CB8AC3E}">
        <p14:creationId xmlns:p14="http://schemas.microsoft.com/office/powerpoint/2010/main" val="186865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i="1"/>
            </a:lvl1pPr>
          </a:lstStyle>
          <a:p>
            <a:pPr>
              <a:defRPr/>
            </a:pPr>
            <a:fld id="{B269F944-35FC-4B48-B8CC-9854499FF236}" type="datetimeFigureOut">
              <a:rPr lang="en-US"/>
              <a:pPr>
                <a:defRPr/>
              </a:pPr>
              <a:t>4/22/2020</a:t>
            </a:fld>
            <a:endParaRPr lang="en-US"/>
          </a:p>
        </p:txBody>
      </p:sp>
      <p:sp>
        <p:nvSpPr>
          <p:cNvPr id="5" name="Footer Placeholder 4"/>
          <p:cNvSpPr>
            <a:spLocks noGrp="1"/>
          </p:cNvSpPr>
          <p:nvPr>
            <p:ph type="ftr" sz="quarter" idx="11"/>
          </p:nvPr>
        </p:nvSpPr>
        <p:spPr/>
        <p:txBody>
          <a:bodyPr/>
          <a:lstStyle>
            <a:lvl1pPr>
              <a:defRPr i="1"/>
            </a:lvl1pPr>
          </a:lstStyle>
          <a:p>
            <a:pPr>
              <a:defRPr/>
            </a:pPr>
            <a:endParaRPr lang="en-US"/>
          </a:p>
        </p:txBody>
      </p:sp>
      <p:sp>
        <p:nvSpPr>
          <p:cNvPr id="6" name="Slide Number Placeholder 5"/>
          <p:cNvSpPr>
            <a:spLocks noGrp="1"/>
          </p:cNvSpPr>
          <p:nvPr>
            <p:ph type="sldNum" sz="quarter" idx="12"/>
          </p:nvPr>
        </p:nvSpPr>
        <p:spPr/>
        <p:txBody>
          <a:bodyPr/>
          <a:lstStyle>
            <a:lvl1pPr>
              <a:defRPr i="1"/>
            </a:lvl1pPr>
          </a:lstStyle>
          <a:p>
            <a:pPr>
              <a:defRPr/>
            </a:pPr>
            <a:fld id="{FF9BBB00-6659-42F4-8B03-8CA164A0904D}" type="slidenum">
              <a:rPr lang="en-US"/>
              <a:pPr>
                <a:defRPr/>
              </a:pPr>
              <a:t>‹#›</a:t>
            </a:fld>
            <a:endParaRPr lang="en-US"/>
          </a:p>
        </p:txBody>
      </p:sp>
    </p:spTree>
    <p:extLst>
      <p:ext uri="{BB962C8B-B14F-4D97-AF65-F5344CB8AC3E}">
        <p14:creationId xmlns:p14="http://schemas.microsoft.com/office/powerpoint/2010/main" val="587157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i="1"/>
            </a:lvl1pPr>
          </a:lstStyle>
          <a:p>
            <a:pPr>
              <a:defRPr/>
            </a:pPr>
            <a:fld id="{D4E1C528-6ACE-4DC1-BCCC-5DD35FC031A1}" type="datetimeFigureOut">
              <a:rPr lang="en-US"/>
              <a:pPr>
                <a:defRPr/>
              </a:pPr>
              <a:t>4/22/2020</a:t>
            </a:fld>
            <a:endParaRPr lang="en-US"/>
          </a:p>
        </p:txBody>
      </p:sp>
      <p:sp>
        <p:nvSpPr>
          <p:cNvPr id="5" name="Footer Placeholder 4"/>
          <p:cNvSpPr>
            <a:spLocks noGrp="1"/>
          </p:cNvSpPr>
          <p:nvPr>
            <p:ph type="ftr" sz="quarter" idx="11"/>
          </p:nvPr>
        </p:nvSpPr>
        <p:spPr/>
        <p:txBody>
          <a:bodyPr/>
          <a:lstStyle>
            <a:lvl1pPr>
              <a:defRPr i="1"/>
            </a:lvl1pPr>
          </a:lstStyle>
          <a:p>
            <a:pPr>
              <a:defRPr/>
            </a:pPr>
            <a:endParaRPr lang="en-US"/>
          </a:p>
        </p:txBody>
      </p:sp>
      <p:sp>
        <p:nvSpPr>
          <p:cNvPr id="6" name="Slide Number Placeholder 5"/>
          <p:cNvSpPr>
            <a:spLocks noGrp="1"/>
          </p:cNvSpPr>
          <p:nvPr>
            <p:ph type="sldNum" sz="quarter" idx="12"/>
          </p:nvPr>
        </p:nvSpPr>
        <p:spPr/>
        <p:txBody>
          <a:bodyPr/>
          <a:lstStyle>
            <a:lvl1pPr>
              <a:defRPr i="1"/>
            </a:lvl1pPr>
          </a:lstStyle>
          <a:p>
            <a:pPr>
              <a:defRPr/>
            </a:pPr>
            <a:fld id="{D6DB40C8-D5E9-45BD-AE50-0849825A6E0E}" type="slidenum">
              <a:rPr lang="en-US"/>
              <a:pPr>
                <a:defRPr/>
              </a:pPr>
              <a:t>‹#›</a:t>
            </a:fld>
            <a:endParaRPr lang="en-US"/>
          </a:p>
        </p:txBody>
      </p:sp>
    </p:spTree>
    <p:extLst>
      <p:ext uri="{BB962C8B-B14F-4D97-AF65-F5344CB8AC3E}">
        <p14:creationId xmlns:p14="http://schemas.microsoft.com/office/powerpoint/2010/main" val="266244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i="1"/>
            </a:lvl1pPr>
          </a:lstStyle>
          <a:p>
            <a:pPr>
              <a:defRPr/>
            </a:pPr>
            <a:fld id="{AAD4A005-9B82-4D5D-B8CE-CFEAB49D7154}" type="datetimeFigureOut">
              <a:rPr lang="en-US"/>
              <a:pPr>
                <a:defRPr/>
              </a:pPr>
              <a:t>4/22/2020</a:t>
            </a:fld>
            <a:endParaRPr lang="en-US"/>
          </a:p>
        </p:txBody>
      </p:sp>
      <p:sp>
        <p:nvSpPr>
          <p:cNvPr id="5" name="Footer Placeholder 4"/>
          <p:cNvSpPr>
            <a:spLocks noGrp="1"/>
          </p:cNvSpPr>
          <p:nvPr>
            <p:ph type="ftr" sz="quarter" idx="11"/>
          </p:nvPr>
        </p:nvSpPr>
        <p:spPr/>
        <p:txBody>
          <a:bodyPr/>
          <a:lstStyle>
            <a:lvl1pPr>
              <a:defRPr i="1"/>
            </a:lvl1pPr>
          </a:lstStyle>
          <a:p>
            <a:pPr>
              <a:defRPr/>
            </a:pPr>
            <a:endParaRPr lang="en-US"/>
          </a:p>
        </p:txBody>
      </p:sp>
      <p:sp>
        <p:nvSpPr>
          <p:cNvPr id="6" name="Slide Number Placeholder 5"/>
          <p:cNvSpPr>
            <a:spLocks noGrp="1"/>
          </p:cNvSpPr>
          <p:nvPr>
            <p:ph type="sldNum" sz="quarter" idx="12"/>
          </p:nvPr>
        </p:nvSpPr>
        <p:spPr/>
        <p:txBody>
          <a:bodyPr/>
          <a:lstStyle>
            <a:lvl1pPr>
              <a:defRPr i="1"/>
            </a:lvl1pPr>
          </a:lstStyle>
          <a:p>
            <a:pPr>
              <a:defRPr/>
            </a:pPr>
            <a:fld id="{6A147271-FD92-4889-A4DC-03BD74A34AE7}" type="slidenum">
              <a:rPr lang="en-US"/>
              <a:pPr>
                <a:defRPr/>
              </a:pPr>
              <a:t>‹#›</a:t>
            </a:fld>
            <a:endParaRPr lang="en-US"/>
          </a:p>
        </p:txBody>
      </p:sp>
    </p:spTree>
    <p:extLst>
      <p:ext uri="{BB962C8B-B14F-4D97-AF65-F5344CB8AC3E}">
        <p14:creationId xmlns:p14="http://schemas.microsoft.com/office/powerpoint/2010/main" val="308652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4" name="Group 92"/>
          <p:cNvGrpSpPr>
            <a:grpSpLocks/>
          </p:cNvGrpSpPr>
          <p:nvPr/>
        </p:nvGrpSpPr>
        <p:grpSpPr bwMode="auto">
          <a:xfrm>
            <a:off x="0" y="-30163"/>
            <a:ext cx="9067800" cy="4846638"/>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4311650"/>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89" name="Straight Connector 88"/>
          <p:cNvCxnSpPr/>
          <p:nvPr/>
        </p:nvCxnSpPr>
        <p:spPr>
          <a:xfrm>
            <a:off x="0" y="438785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6138863"/>
            <a:ext cx="9144000"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91" name="Date Placeholder 1"/>
          <p:cNvSpPr>
            <a:spLocks noGrp="1"/>
          </p:cNvSpPr>
          <p:nvPr>
            <p:ph type="dt" sz="half" idx="10"/>
          </p:nvPr>
        </p:nvSpPr>
        <p:spPr/>
        <p:txBody>
          <a:bodyPr/>
          <a:lstStyle>
            <a:lvl1pPr>
              <a:defRPr i="1"/>
            </a:lvl1pPr>
          </a:lstStyle>
          <a:p>
            <a:pPr>
              <a:defRPr/>
            </a:pPr>
            <a:fld id="{195491F9-BB80-4E89-8061-DF811049D73D}" type="datetimeFigureOut">
              <a:rPr lang="en-US"/>
              <a:pPr>
                <a:defRPr/>
              </a:pPr>
              <a:t>4/22/2020</a:t>
            </a:fld>
            <a:endParaRPr lang="en-US"/>
          </a:p>
        </p:txBody>
      </p:sp>
      <p:sp>
        <p:nvSpPr>
          <p:cNvPr id="92" name="Footer Placeholder 90"/>
          <p:cNvSpPr>
            <a:spLocks noGrp="1"/>
          </p:cNvSpPr>
          <p:nvPr>
            <p:ph type="ftr" sz="quarter" idx="11"/>
          </p:nvPr>
        </p:nvSpPr>
        <p:spPr/>
        <p:txBody>
          <a:bodyPr/>
          <a:lstStyle>
            <a:lvl1pPr>
              <a:defRPr i="1"/>
            </a:lvl1pPr>
          </a:lstStyle>
          <a:p>
            <a:pPr>
              <a:defRPr/>
            </a:pPr>
            <a:endParaRPr lang="en-US"/>
          </a:p>
        </p:txBody>
      </p:sp>
      <p:sp>
        <p:nvSpPr>
          <p:cNvPr id="93" name="Slide Number Placeholder 91"/>
          <p:cNvSpPr>
            <a:spLocks noGrp="1"/>
          </p:cNvSpPr>
          <p:nvPr>
            <p:ph type="sldNum" sz="quarter" idx="12"/>
          </p:nvPr>
        </p:nvSpPr>
        <p:spPr/>
        <p:txBody>
          <a:bodyPr/>
          <a:lstStyle>
            <a:lvl1pPr>
              <a:defRPr i="1"/>
            </a:lvl1pPr>
          </a:lstStyle>
          <a:p>
            <a:pPr>
              <a:defRPr/>
            </a:pPr>
            <a:fld id="{589D7CDA-909B-44D5-BEF9-9E8D02B83D10}" type="slidenum">
              <a:rPr lang="en-US"/>
              <a:pPr>
                <a:defRPr/>
              </a:pPr>
              <a:t>‹#›</a:t>
            </a:fld>
            <a:endParaRPr lang="en-US"/>
          </a:p>
        </p:txBody>
      </p:sp>
    </p:spTree>
    <p:extLst>
      <p:ext uri="{BB962C8B-B14F-4D97-AF65-F5344CB8AC3E}">
        <p14:creationId xmlns:p14="http://schemas.microsoft.com/office/powerpoint/2010/main" val="417475160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i="1"/>
            </a:lvl1pPr>
          </a:lstStyle>
          <a:p>
            <a:pPr>
              <a:defRPr/>
            </a:pPr>
            <a:fld id="{F0353C9B-553C-4770-9448-E260ECF49AE8}" type="datetimeFigureOut">
              <a:rPr lang="en-US"/>
              <a:pPr>
                <a:defRPr/>
              </a:pPr>
              <a:t>4/22/2020</a:t>
            </a:fld>
            <a:endParaRPr lang="en-US"/>
          </a:p>
        </p:txBody>
      </p:sp>
      <p:sp>
        <p:nvSpPr>
          <p:cNvPr id="6" name="Footer Placeholder 5"/>
          <p:cNvSpPr>
            <a:spLocks noGrp="1"/>
          </p:cNvSpPr>
          <p:nvPr>
            <p:ph type="ftr" sz="quarter" idx="11"/>
          </p:nvPr>
        </p:nvSpPr>
        <p:spPr/>
        <p:txBody>
          <a:bodyPr/>
          <a:lstStyle>
            <a:lvl1pPr>
              <a:defRPr i="1"/>
            </a:lvl1pPr>
          </a:lstStyle>
          <a:p>
            <a:pPr>
              <a:defRPr/>
            </a:pPr>
            <a:endParaRPr lang="en-US"/>
          </a:p>
        </p:txBody>
      </p:sp>
      <p:sp>
        <p:nvSpPr>
          <p:cNvPr id="7" name="Slide Number Placeholder 6"/>
          <p:cNvSpPr>
            <a:spLocks noGrp="1"/>
          </p:cNvSpPr>
          <p:nvPr>
            <p:ph type="sldNum" sz="quarter" idx="12"/>
          </p:nvPr>
        </p:nvSpPr>
        <p:spPr/>
        <p:txBody>
          <a:bodyPr/>
          <a:lstStyle>
            <a:lvl1pPr>
              <a:defRPr i="1"/>
            </a:lvl1pPr>
          </a:lstStyle>
          <a:p>
            <a:pPr>
              <a:defRPr/>
            </a:pPr>
            <a:fld id="{8AF8547E-3C71-4C23-8089-3E75D6CD93D9}" type="slidenum">
              <a:rPr lang="en-US"/>
              <a:pPr>
                <a:defRPr/>
              </a:pPr>
              <a:t>‹#›</a:t>
            </a:fld>
            <a:endParaRPr lang="en-US"/>
          </a:p>
        </p:txBody>
      </p:sp>
    </p:spTree>
    <p:extLst>
      <p:ext uri="{BB962C8B-B14F-4D97-AF65-F5344CB8AC3E}">
        <p14:creationId xmlns:p14="http://schemas.microsoft.com/office/powerpoint/2010/main" val="2644465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i="1"/>
            </a:lvl1pPr>
          </a:lstStyle>
          <a:p>
            <a:pPr>
              <a:defRPr/>
            </a:pPr>
            <a:fld id="{F77A6D44-38F4-466E-96D9-D174DB5CC253}" type="datetimeFigureOut">
              <a:rPr lang="en-US"/>
              <a:pPr>
                <a:defRPr/>
              </a:pPr>
              <a:t>4/22/2020</a:t>
            </a:fld>
            <a:endParaRPr lang="en-US"/>
          </a:p>
        </p:txBody>
      </p:sp>
      <p:sp>
        <p:nvSpPr>
          <p:cNvPr id="8" name="Footer Placeholder 7"/>
          <p:cNvSpPr>
            <a:spLocks noGrp="1"/>
          </p:cNvSpPr>
          <p:nvPr>
            <p:ph type="ftr" sz="quarter" idx="11"/>
          </p:nvPr>
        </p:nvSpPr>
        <p:spPr/>
        <p:txBody>
          <a:bodyPr/>
          <a:lstStyle>
            <a:lvl1pPr>
              <a:defRPr i="1"/>
            </a:lvl1pPr>
          </a:lstStyle>
          <a:p>
            <a:pPr>
              <a:defRPr/>
            </a:pPr>
            <a:endParaRPr lang="en-US"/>
          </a:p>
        </p:txBody>
      </p:sp>
      <p:sp>
        <p:nvSpPr>
          <p:cNvPr id="9" name="Slide Number Placeholder 8"/>
          <p:cNvSpPr>
            <a:spLocks noGrp="1"/>
          </p:cNvSpPr>
          <p:nvPr>
            <p:ph type="sldNum" sz="quarter" idx="12"/>
          </p:nvPr>
        </p:nvSpPr>
        <p:spPr/>
        <p:txBody>
          <a:bodyPr/>
          <a:lstStyle>
            <a:lvl1pPr>
              <a:defRPr i="1"/>
            </a:lvl1pPr>
          </a:lstStyle>
          <a:p>
            <a:pPr>
              <a:defRPr/>
            </a:pPr>
            <a:fld id="{669100C7-513F-4553-B757-B18FC0DA557C}" type="slidenum">
              <a:rPr lang="en-US"/>
              <a:pPr>
                <a:defRPr/>
              </a:pPr>
              <a:t>‹#›</a:t>
            </a:fld>
            <a:endParaRPr lang="en-US"/>
          </a:p>
        </p:txBody>
      </p:sp>
    </p:spTree>
    <p:extLst>
      <p:ext uri="{BB962C8B-B14F-4D97-AF65-F5344CB8AC3E}">
        <p14:creationId xmlns:p14="http://schemas.microsoft.com/office/powerpoint/2010/main" val="81313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i="1"/>
            </a:lvl1pPr>
          </a:lstStyle>
          <a:p>
            <a:pPr>
              <a:defRPr/>
            </a:pPr>
            <a:fld id="{745F3E14-7EDA-4611-9AD7-505D41335369}" type="datetimeFigureOut">
              <a:rPr lang="en-US"/>
              <a:pPr>
                <a:defRPr/>
              </a:pPr>
              <a:t>4/22/2020</a:t>
            </a:fld>
            <a:endParaRPr lang="en-US"/>
          </a:p>
        </p:txBody>
      </p:sp>
      <p:sp>
        <p:nvSpPr>
          <p:cNvPr id="4" name="Footer Placeholder 3"/>
          <p:cNvSpPr>
            <a:spLocks noGrp="1"/>
          </p:cNvSpPr>
          <p:nvPr>
            <p:ph type="ftr" sz="quarter" idx="11"/>
          </p:nvPr>
        </p:nvSpPr>
        <p:spPr/>
        <p:txBody>
          <a:bodyPr/>
          <a:lstStyle>
            <a:lvl1pPr>
              <a:defRPr i="1"/>
            </a:lvl1pPr>
          </a:lstStyle>
          <a:p>
            <a:pPr>
              <a:defRPr/>
            </a:pPr>
            <a:endParaRPr lang="en-US"/>
          </a:p>
        </p:txBody>
      </p:sp>
      <p:sp>
        <p:nvSpPr>
          <p:cNvPr id="5" name="Slide Number Placeholder 4"/>
          <p:cNvSpPr>
            <a:spLocks noGrp="1"/>
          </p:cNvSpPr>
          <p:nvPr>
            <p:ph type="sldNum" sz="quarter" idx="12"/>
          </p:nvPr>
        </p:nvSpPr>
        <p:spPr/>
        <p:txBody>
          <a:bodyPr/>
          <a:lstStyle>
            <a:lvl1pPr>
              <a:defRPr i="1"/>
            </a:lvl1pPr>
          </a:lstStyle>
          <a:p>
            <a:pPr>
              <a:defRPr/>
            </a:pPr>
            <a:fld id="{D79A5CF8-B23D-4B1F-BBE7-8E0DFB105BEA}" type="slidenum">
              <a:rPr lang="en-US"/>
              <a:pPr>
                <a:defRPr/>
              </a:pPr>
              <a:t>‹#›</a:t>
            </a:fld>
            <a:endParaRPr lang="en-US"/>
          </a:p>
        </p:txBody>
      </p:sp>
    </p:spTree>
    <p:extLst>
      <p:ext uri="{BB962C8B-B14F-4D97-AF65-F5344CB8AC3E}">
        <p14:creationId xmlns:p14="http://schemas.microsoft.com/office/powerpoint/2010/main" val="101959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i="1"/>
            </a:lvl1pPr>
          </a:lstStyle>
          <a:p>
            <a:pPr>
              <a:defRPr/>
            </a:pPr>
            <a:fld id="{D5C61B03-DD92-485D-A48A-C9ABE71AA110}" type="datetimeFigureOut">
              <a:rPr lang="en-US"/>
              <a:pPr>
                <a:defRPr/>
              </a:pPr>
              <a:t>4/22/2020</a:t>
            </a:fld>
            <a:endParaRPr lang="en-US"/>
          </a:p>
        </p:txBody>
      </p:sp>
      <p:sp>
        <p:nvSpPr>
          <p:cNvPr id="3" name="Footer Placeholder 2"/>
          <p:cNvSpPr>
            <a:spLocks noGrp="1"/>
          </p:cNvSpPr>
          <p:nvPr>
            <p:ph type="ftr" sz="quarter" idx="11"/>
          </p:nvPr>
        </p:nvSpPr>
        <p:spPr/>
        <p:txBody>
          <a:bodyPr/>
          <a:lstStyle>
            <a:lvl1pPr>
              <a:defRPr i="1"/>
            </a:lvl1pPr>
          </a:lstStyle>
          <a:p>
            <a:pPr>
              <a:defRPr/>
            </a:pPr>
            <a:endParaRPr lang="en-US"/>
          </a:p>
        </p:txBody>
      </p:sp>
      <p:sp>
        <p:nvSpPr>
          <p:cNvPr id="4" name="Slide Number Placeholder 3"/>
          <p:cNvSpPr>
            <a:spLocks noGrp="1"/>
          </p:cNvSpPr>
          <p:nvPr>
            <p:ph type="sldNum" sz="quarter" idx="12"/>
          </p:nvPr>
        </p:nvSpPr>
        <p:spPr/>
        <p:txBody>
          <a:bodyPr/>
          <a:lstStyle>
            <a:lvl1pPr>
              <a:defRPr i="1"/>
            </a:lvl1pPr>
          </a:lstStyle>
          <a:p>
            <a:pPr>
              <a:defRPr/>
            </a:pPr>
            <a:fld id="{88337595-6A2C-4E4A-AD19-86FEA9F5C6B7}" type="slidenum">
              <a:rPr lang="en-US"/>
              <a:pPr>
                <a:defRPr/>
              </a:pPr>
              <a:t>‹#›</a:t>
            </a:fld>
            <a:endParaRPr lang="en-US"/>
          </a:p>
        </p:txBody>
      </p:sp>
    </p:spTree>
    <p:extLst>
      <p:ext uri="{BB962C8B-B14F-4D97-AF65-F5344CB8AC3E}">
        <p14:creationId xmlns:p14="http://schemas.microsoft.com/office/powerpoint/2010/main" val="291839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152400" y="1901952"/>
            <a:ext cx="2377440" cy="13716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i="1"/>
            </a:lvl1pPr>
          </a:lstStyle>
          <a:p>
            <a:pPr>
              <a:defRPr/>
            </a:pPr>
            <a:fld id="{24F84D9F-D89C-4123-9E36-A9BD7D76AA46}" type="datetimeFigureOut">
              <a:rPr lang="en-US"/>
              <a:pPr>
                <a:defRPr/>
              </a:pPr>
              <a:t>4/22/2020</a:t>
            </a:fld>
            <a:endParaRPr lang="en-US"/>
          </a:p>
        </p:txBody>
      </p:sp>
      <p:sp>
        <p:nvSpPr>
          <p:cNvPr id="10" name="Footer Placeholder 5"/>
          <p:cNvSpPr>
            <a:spLocks noGrp="1"/>
          </p:cNvSpPr>
          <p:nvPr>
            <p:ph type="ftr" sz="quarter" idx="11"/>
          </p:nvPr>
        </p:nvSpPr>
        <p:spPr/>
        <p:txBody>
          <a:bodyPr/>
          <a:lstStyle>
            <a:lvl1pPr>
              <a:defRPr i="1"/>
            </a:lvl1pPr>
          </a:lstStyle>
          <a:p>
            <a:pPr>
              <a:defRPr/>
            </a:pPr>
            <a:endParaRPr lang="en-US"/>
          </a:p>
        </p:txBody>
      </p:sp>
      <p:sp>
        <p:nvSpPr>
          <p:cNvPr id="11" name="Slide Number Placeholder 6"/>
          <p:cNvSpPr>
            <a:spLocks noGrp="1"/>
          </p:cNvSpPr>
          <p:nvPr>
            <p:ph type="sldNum" sz="quarter" idx="12"/>
          </p:nvPr>
        </p:nvSpPr>
        <p:spPr/>
        <p:txBody>
          <a:bodyPr/>
          <a:lstStyle>
            <a:lvl1pPr>
              <a:defRPr i="1"/>
            </a:lvl1pPr>
          </a:lstStyle>
          <a:p>
            <a:pPr>
              <a:defRPr/>
            </a:pPr>
            <a:fld id="{07289457-7449-47C6-9970-2BE4D570526E}" type="slidenum">
              <a:rPr lang="en-US"/>
              <a:pPr>
                <a:defRPr/>
              </a:pPr>
              <a:t>‹#›</a:t>
            </a:fld>
            <a:endParaRPr lang="en-US"/>
          </a:p>
        </p:txBody>
      </p:sp>
    </p:spTree>
    <p:extLst>
      <p:ext uri="{BB962C8B-B14F-4D97-AF65-F5344CB8AC3E}">
        <p14:creationId xmlns:p14="http://schemas.microsoft.com/office/powerpoint/2010/main" val="367043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563688"/>
            <a:ext cx="2762250" cy="3313112"/>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6" name="Straight Connector 5"/>
          <p:cNvCxnSpPr/>
          <p:nvPr/>
        </p:nvCxnSpPr>
        <p:spPr>
          <a:xfrm rot="5400000">
            <a:off x="1127919" y="3221832"/>
            <a:ext cx="3017837"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712913"/>
            <a:ext cx="2651125" cy="158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4733925"/>
            <a:ext cx="2651125"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2" name="Title 1"/>
          <p:cNvSpPr>
            <a:spLocks noGrp="1"/>
          </p:cNvSpPr>
          <p:nvPr>
            <p:ph type="title"/>
          </p:nvPr>
        </p:nvSpPr>
        <p:spPr>
          <a:xfrm>
            <a:off x="155448" y="1905000"/>
            <a:ext cx="2377440" cy="13716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i="1"/>
            </a:lvl1pPr>
          </a:lstStyle>
          <a:p>
            <a:pPr>
              <a:defRPr/>
            </a:pPr>
            <a:fld id="{3CC4353D-FDED-4022-AE5A-260C27C71B40}" type="datetimeFigureOut">
              <a:rPr lang="en-US"/>
              <a:pPr>
                <a:defRPr/>
              </a:pPr>
              <a:t>4/22/2020</a:t>
            </a:fld>
            <a:endParaRPr lang="en-US"/>
          </a:p>
        </p:txBody>
      </p:sp>
      <p:sp>
        <p:nvSpPr>
          <p:cNvPr id="10" name="Footer Placeholder 5"/>
          <p:cNvSpPr>
            <a:spLocks noGrp="1"/>
          </p:cNvSpPr>
          <p:nvPr>
            <p:ph type="ftr" sz="quarter" idx="11"/>
          </p:nvPr>
        </p:nvSpPr>
        <p:spPr/>
        <p:txBody>
          <a:bodyPr/>
          <a:lstStyle>
            <a:lvl1pPr>
              <a:defRPr i="1"/>
            </a:lvl1pPr>
          </a:lstStyle>
          <a:p>
            <a:pPr>
              <a:defRPr/>
            </a:pPr>
            <a:endParaRPr lang="en-US"/>
          </a:p>
        </p:txBody>
      </p:sp>
      <p:sp>
        <p:nvSpPr>
          <p:cNvPr id="11" name="Slide Number Placeholder 6"/>
          <p:cNvSpPr>
            <a:spLocks noGrp="1"/>
          </p:cNvSpPr>
          <p:nvPr>
            <p:ph type="sldNum" sz="quarter" idx="12"/>
          </p:nvPr>
        </p:nvSpPr>
        <p:spPr/>
        <p:txBody>
          <a:bodyPr/>
          <a:lstStyle>
            <a:lvl1pPr>
              <a:defRPr i="1"/>
            </a:lvl1pPr>
          </a:lstStyle>
          <a:p>
            <a:pPr>
              <a:defRPr/>
            </a:pPr>
            <a:fld id="{6C1E9482-14AB-46FA-9DC4-1BAF19785BB6}" type="slidenum">
              <a:rPr lang="en-US"/>
              <a:pPr>
                <a:defRPr/>
              </a:pPr>
              <a:t>‹#›</a:t>
            </a:fld>
            <a:endParaRPr lang="en-US"/>
          </a:p>
        </p:txBody>
      </p:sp>
    </p:spTree>
    <p:extLst>
      <p:ext uri="{BB962C8B-B14F-4D97-AF65-F5344CB8AC3E}">
        <p14:creationId xmlns:p14="http://schemas.microsoft.com/office/powerpoint/2010/main" val="205176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 name="Rectangle 189"/>
          <p:cNvSpPr/>
          <p:nvPr/>
        </p:nvSpPr>
        <p:spPr>
          <a:xfrm>
            <a:off x="149225" y="136525"/>
            <a:ext cx="8869363" cy="658495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11900"/>
            <a:ext cx="2133600" cy="365125"/>
          </a:xfrm>
          <a:prstGeom prst="rect">
            <a:avLst/>
          </a:prstGeom>
        </p:spPr>
        <p:txBody>
          <a:bodyPr vert="horz" lIns="91440" tIns="45720" rIns="91440" bIns="45720" rtlCol="0" anchor="ctr"/>
          <a:lstStyle>
            <a:lvl1pPr algn="l">
              <a:defRPr sz="1200" i="0">
                <a:solidFill>
                  <a:srgbClr val="D6ECFF"/>
                </a:solidFill>
              </a:defRPr>
            </a:lvl1pPr>
          </a:lstStyle>
          <a:p>
            <a:pPr>
              <a:defRPr/>
            </a:pPr>
            <a:fld id="{ECA46CC7-6789-4733-94AF-D85F0FFF46A2}" type="datetimeFigureOut">
              <a:rPr lang="en-US"/>
              <a:pPr>
                <a:defRPr/>
              </a:pPr>
              <a:t>4/22/2020</a:t>
            </a:fld>
            <a:endParaRPr lang="en-US"/>
          </a:p>
        </p:txBody>
      </p:sp>
      <p:sp>
        <p:nvSpPr>
          <p:cNvPr id="5" name="Footer Placeholder 4"/>
          <p:cNvSpPr>
            <a:spLocks noGrp="1"/>
          </p:cNvSpPr>
          <p:nvPr>
            <p:ph type="ftr" sz="quarter" idx="3"/>
          </p:nvPr>
        </p:nvSpPr>
        <p:spPr>
          <a:xfrm>
            <a:off x="2830513" y="6311900"/>
            <a:ext cx="3482975" cy="365125"/>
          </a:xfrm>
          <a:prstGeom prst="rect">
            <a:avLst/>
          </a:prstGeom>
        </p:spPr>
        <p:txBody>
          <a:bodyPr vert="horz" lIns="91440" tIns="45720" rIns="91440" bIns="45720" rtlCol="0" anchor="ctr"/>
          <a:lstStyle>
            <a:lvl1pPr algn="ctr">
              <a:defRPr sz="1200" i="0">
                <a:solidFill>
                  <a:srgbClr val="D6ECFF"/>
                </a:solidFill>
              </a:defRPr>
            </a:lvl1pPr>
          </a:lstStyle>
          <a:p>
            <a:pPr>
              <a:defRPr/>
            </a:pPr>
            <a:endParaRPr lang="en-US"/>
          </a:p>
        </p:txBody>
      </p:sp>
      <p:sp>
        <p:nvSpPr>
          <p:cNvPr id="6" name="Slide Number Placeholder 5"/>
          <p:cNvSpPr>
            <a:spLocks noGrp="1"/>
          </p:cNvSpPr>
          <p:nvPr>
            <p:ph type="sldNum" sz="quarter" idx="4"/>
          </p:nvPr>
        </p:nvSpPr>
        <p:spPr>
          <a:xfrm>
            <a:off x="6553200" y="6311900"/>
            <a:ext cx="2133600" cy="365125"/>
          </a:xfrm>
          <a:prstGeom prst="rect">
            <a:avLst/>
          </a:prstGeom>
        </p:spPr>
        <p:txBody>
          <a:bodyPr vert="horz" lIns="91440" tIns="45720" rIns="91440" bIns="45720" rtlCol="0" anchor="ctr"/>
          <a:lstStyle>
            <a:lvl1pPr algn="r">
              <a:defRPr sz="1200" i="0">
                <a:solidFill>
                  <a:srgbClr val="D6ECFF"/>
                </a:solidFill>
              </a:defRPr>
            </a:lvl1pPr>
          </a:lstStyle>
          <a:p>
            <a:pPr>
              <a:defRPr/>
            </a:pPr>
            <a:fld id="{A445D236-D641-4975-9EC8-BE2249CB5AB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247650" y="304800"/>
            <a:ext cx="4857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ACC2C9"/>
              </a:buClr>
              <a:buFont typeface="Arial" charset="0"/>
              <a:buChar char="•"/>
              <a:defRPr sz="2400">
                <a:solidFill>
                  <a:schemeClr val="tx2"/>
                </a:solidFill>
                <a:latin typeface="Tw Cen MT" pitchFamily="34" charset="0"/>
              </a:defRPr>
            </a:lvl1pPr>
            <a:lvl2pPr marL="742950" indent="-285750" eaLnBrk="0" hangingPunct="0">
              <a:spcBef>
                <a:spcPct val="20000"/>
              </a:spcBef>
              <a:buClr>
                <a:srgbClr val="ACC2C9"/>
              </a:buClr>
              <a:buFont typeface="Arial" charset="0"/>
              <a:buChar char="•"/>
              <a:defRPr sz="2000">
                <a:solidFill>
                  <a:schemeClr val="tx1"/>
                </a:solidFill>
                <a:latin typeface="Tw Cen MT" pitchFamily="34" charset="0"/>
              </a:defRPr>
            </a:lvl2pPr>
            <a:lvl3pPr marL="1143000" indent="-228600" eaLnBrk="0" hangingPunct="0">
              <a:spcBef>
                <a:spcPct val="20000"/>
              </a:spcBef>
              <a:buClr>
                <a:schemeClr val="accent2"/>
              </a:buClr>
              <a:buFont typeface="Arial" charset="0"/>
              <a:buChar char="•"/>
              <a:defRPr sz="2000">
                <a:solidFill>
                  <a:schemeClr val="tx2"/>
                </a:solidFill>
                <a:latin typeface="Tw Cen MT" pitchFamily="34" charset="0"/>
              </a:defRPr>
            </a:lvl3pPr>
            <a:lvl4pPr marL="1600200" indent="-228600" eaLnBrk="0" hangingPunct="0">
              <a:spcBef>
                <a:spcPct val="20000"/>
              </a:spcBef>
              <a:buClr>
                <a:srgbClr val="99987F"/>
              </a:buClr>
              <a:buFont typeface="Arial" charset="0"/>
              <a:buChar char="•"/>
              <a:defRPr>
                <a:solidFill>
                  <a:schemeClr val="tx1"/>
                </a:solidFill>
                <a:latin typeface="Tw Cen MT" pitchFamily="34" charset="0"/>
              </a:defRPr>
            </a:lvl4pPr>
            <a:lvl5pPr marL="2057400" indent="-228600" eaLnBrk="0" hangingPunct="0">
              <a:spcBef>
                <a:spcPct val="20000"/>
              </a:spcBef>
              <a:buClr>
                <a:srgbClr val="90AC97"/>
              </a:buClr>
              <a:buFont typeface="Arial" charset="0"/>
              <a:buChar char="•"/>
              <a:defRPr sz="1600">
                <a:solidFill>
                  <a:schemeClr val="tx2"/>
                </a:solidFill>
                <a:latin typeface="Tw Cen MT" pitchFamily="34" charset="0"/>
              </a:defRPr>
            </a:lvl5pPr>
            <a:lvl6pPr marL="25146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6pPr>
            <a:lvl7pPr marL="29718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7pPr>
            <a:lvl8pPr marL="34290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8pPr>
            <a:lvl9pPr marL="3886200" indent="-228600" eaLnBrk="0" fontAlgn="base" hangingPunct="0">
              <a:spcBef>
                <a:spcPct val="20000"/>
              </a:spcBef>
              <a:spcAft>
                <a:spcPct val="0"/>
              </a:spcAft>
              <a:buClr>
                <a:srgbClr val="90AC97"/>
              </a:buClr>
              <a:buFont typeface="Arial" charset="0"/>
              <a:buChar char="•"/>
              <a:defRPr sz="1600">
                <a:solidFill>
                  <a:schemeClr val="tx2"/>
                </a:solidFill>
                <a:latin typeface="Tw Cen MT" pitchFamily="34" charset="0"/>
              </a:defRPr>
            </a:lvl9pPr>
          </a:lstStyle>
          <a:p>
            <a:pPr algn="ctr" eaLnBrk="1" hangingPunct="1">
              <a:lnSpc>
                <a:spcPct val="125000"/>
              </a:lnSpc>
              <a:spcBef>
                <a:spcPct val="0"/>
              </a:spcBef>
              <a:buClrTx/>
              <a:buFontTx/>
              <a:buNone/>
            </a:pPr>
            <a:r>
              <a:rPr lang="en-US" altLang="en-US" sz="2000" b="1">
                <a:solidFill>
                  <a:srgbClr val="FFCC66"/>
                </a:solidFill>
                <a:latin typeface="Times New Roman" pitchFamily="18" charset="0"/>
              </a:rPr>
              <a:t>Ministry of Higher Education  &amp;scientific Research</a:t>
            </a:r>
          </a:p>
          <a:p>
            <a:pPr algn="ctr" eaLnBrk="1" hangingPunct="1">
              <a:lnSpc>
                <a:spcPct val="125000"/>
              </a:lnSpc>
              <a:spcBef>
                <a:spcPct val="0"/>
              </a:spcBef>
              <a:buClrTx/>
              <a:buFontTx/>
              <a:buNone/>
            </a:pPr>
            <a:r>
              <a:rPr lang="en-US" altLang="en-US" sz="2000" b="1">
                <a:solidFill>
                  <a:srgbClr val="FFCC66"/>
                </a:solidFill>
                <a:latin typeface="Times New Roman" pitchFamily="18" charset="0"/>
              </a:rPr>
              <a:t>Al-Mustansiriya University</a:t>
            </a:r>
          </a:p>
          <a:p>
            <a:pPr algn="ctr" eaLnBrk="1" hangingPunct="1">
              <a:lnSpc>
                <a:spcPct val="125000"/>
              </a:lnSpc>
              <a:spcBef>
                <a:spcPct val="0"/>
              </a:spcBef>
              <a:buClrTx/>
              <a:buFontTx/>
              <a:buNone/>
            </a:pPr>
            <a:r>
              <a:rPr lang="en-US" altLang="en-US" sz="2000" b="1">
                <a:solidFill>
                  <a:srgbClr val="FFCC66"/>
                </a:solidFill>
                <a:latin typeface="Times New Roman" pitchFamily="18" charset="0"/>
              </a:rPr>
              <a:t>College of Engineering</a:t>
            </a:r>
            <a:endParaRPr lang="ar-SA" altLang="en-US" sz="2000" b="1">
              <a:solidFill>
                <a:srgbClr val="FFCC66"/>
              </a:solidFill>
              <a:latin typeface="Times New Roman" pitchFamily="18" charset="0"/>
            </a:endParaRPr>
          </a:p>
        </p:txBody>
      </p:sp>
      <p:pic>
        <p:nvPicPr>
          <p:cNvPr id="14341" name="Picture 5" descr="D:\المشاريع النهائية\هبة النهائي\شعار الجامع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285750"/>
            <a:ext cx="1785937"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1219200" y="3124200"/>
            <a:ext cx="6629400" cy="990600"/>
          </a:xfrm>
          <a:prstGeom prst="rect">
            <a:avLst/>
          </a:prstGeom>
          <a:solidFill>
            <a:srgbClr val="FF3300"/>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lvl="0" algn="ctr" eaLnBrk="0" fontAlgn="auto" hangingPunct="0">
              <a:spcBef>
                <a:spcPts val="0"/>
              </a:spcBef>
              <a:spcAft>
                <a:spcPts val="0"/>
              </a:spcAft>
              <a:defRPr/>
            </a:pPr>
            <a:r>
              <a:rPr kumimoji="0" lang="en-US" sz="2400" b="1" i="0" u="none" strike="noStrike" kern="0" cap="none" spc="0" normalizeH="0" baseline="0" noProof="0" dirty="0" smtClean="0">
                <a:ln>
                  <a:noFill/>
                </a:ln>
                <a:solidFill>
                  <a:sysClr val="windowText" lastClr="000000"/>
                </a:solidFill>
                <a:effectLst/>
                <a:uLnTx/>
                <a:uFillTx/>
              </a:rPr>
              <a:t>Energy management and applications </a:t>
            </a:r>
          </a:p>
          <a:p>
            <a:pPr lvl="0" algn="ctr" eaLnBrk="0" fontAlgn="auto" hangingPunct="0">
              <a:spcBef>
                <a:spcPts val="0"/>
              </a:spcBef>
              <a:spcAft>
                <a:spcPts val="0"/>
              </a:spcAft>
              <a:defRPr/>
            </a:pPr>
            <a:r>
              <a:rPr lang="en-US" b="1" i="0" kern="0" dirty="0" smtClean="0">
                <a:solidFill>
                  <a:sysClr val="windowText" lastClr="000000"/>
                </a:solidFill>
              </a:rPr>
              <a:t>Zero </a:t>
            </a:r>
            <a:r>
              <a:rPr lang="en-US" b="1" i="0" kern="0" dirty="0">
                <a:solidFill>
                  <a:sysClr val="windowText" lastClr="000000"/>
                </a:solidFill>
              </a:rPr>
              <a:t>energy building</a:t>
            </a:r>
            <a:endParaRPr kumimoji="0" lang="ar-IQ" sz="1800" b="0" i="0" u="none" strike="noStrike" kern="0" cap="none" spc="0" normalizeH="0" baseline="0" noProof="0" dirty="0" smtClean="0">
              <a:ln>
                <a:noFill/>
              </a:ln>
              <a:solidFill>
                <a:sysClr val="windowText" lastClr="000000"/>
              </a:solidFill>
              <a:effectLst/>
              <a:uLnTx/>
              <a:uFillTx/>
            </a:endParaRPr>
          </a:p>
        </p:txBody>
      </p:sp>
      <p:sp>
        <p:nvSpPr>
          <p:cNvPr id="8" name="Rectangle 4"/>
          <p:cNvSpPr>
            <a:spLocks noChangeArrowheads="1"/>
          </p:cNvSpPr>
          <p:nvPr/>
        </p:nvSpPr>
        <p:spPr bwMode="auto">
          <a:xfrm>
            <a:off x="1219200" y="5114583"/>
            <a:ext cx="6172200" cy="523875"/>
          </a:xfrm>
          <a:prstGeom prst="rect">
            <a:avLst/>
          </a:prstGeom>
          <a:gradFill>
            <a:gsLst>
              <a:gs pos="0">
                <a:srgbClr val="FFF200"/>
              </a:gs>
              <a:gs pos="45000">
                <a:srgbClr val="FF7A00"/>
              </a:gs>
              <a:gs pos="70000">
                <a:srgbClr val="FF0300"/>
              </a:gs>
              <a:gs pos="100000">
                <a:srgbClr val="4D0808"/>
              </a:gs>
            </a:gsLst>
            <a:lin ang="5400000" scaled="0"/>
          </a:gradFill>
          <a:ln>
            <a:noFill/>
          </a:ln>
        </p:spPr>
        <p:txBody>
          <a:bodyPr>
            <a:spAutoFit/>
          </a:bodyPr>
          <a:lstStyle/>
          <a:p>
            <a:pPr algn="ctr" rtl="0" eaLnBrk="0" hangingPunct="0"/>
            <a:r>
              <a:rPr lang="sv-SE" sz="2800" dirty="0">
                <a:latin typeface="Times New Roman" pitchFamily="18" charset="0"/>
                <a:cs typeface="Times New Roman" pitchFamily="18" charset="0"/>
              </a:rPr>
              <a:t>Asst. Prof. Dr. Hayder Mohammad Jaffal</a:t>
            </a:r>
          </a:p>
        </p:txBody>
      </p:sp>
      <p:sp>
        <p:nvSpPr>
          <p:cNvPr id="9" name="Rectangle 6"/>
          <p:cNvSpPr>
            <a:spLocks noChangeArrowheads="1"/>
          </p:cNvSpPr>
          <p:nvPr/>
        </p:nvSpPr>
        <p:spPr bwMode="auto">
          <a:xfrm>
            <a:off x="3884612" y="4439895"/>
            <a:ext cx="1204176" cy="369332"/>
          </a:xfrm>
          <a:prstGeom prst="rect">
            <a:avLst/>
          </a:prstGeom>
          <a:solidFill>
            <a:schemeClr val="accent2">
              <a:lumMod val="60000"/>
              <a:lumOff val="40000"/>
            </a:schemeClr>
          </a:solidFill>
          <a:ln>
            <a:noFill/>
          </a:ln>
        </p:spPr>
        <p:txBody>
          <a:bodyPr wrap="none">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t>
            </a:r>
            <a:r>
              <a:rPr kumimoji="0" lang="en-US" sz="1800" b="0" i="0" u="none" strike="noStrike" kern="0" cap="none" spc="0" normalizeH="0" baseline="0" noProof="0" smtClean="0">
                <a:ln>
                  <a:noFill/>
                </a:ln>
                <a:solidFill>
                  <a:sysClr val="windowText" lastClr="000000"/>
                </a:solidFill>
                <a:effectLst/>
                <a:uLnTx/>
                <a:uFillTx/>
              </a:rPr>
              <a:t>Section </a:t>
            </a:r>
            <a:r>
              <a:rPr kumimoji="0" lang="en-US" sz="1800" b="0" i="0" u="none" strike="noStrike" kern="0" cap="none" spc="0" normalizeH="0" baseline="0" noProof="0" smtClean="0">
                <a:ln>
                  <a:noFill/>
                </a:ln>
                <a:solidFill>
                  <a:sysClr val="windowText" lastClr="000000"/>
                </a:solidFill>
                <a:effectLst/>
                <a:uLnTx/>
                <a:uFillTx/>
              </a:rPr>
              <a:t>4)</a:t>
            </a:r>
            <a:endParaRPr kumimoji="0" lang="ar-IQ"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animBg="1"/>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a:extLst>
              <a:ext uri="{28A0092B-C50C-407E-A947-70E740481C1C}">
                <a14:useLocalDpi xmlns:a14="http://schemas.microsoft.com/office/drawing/2010/main" val="0"/>
              </a:ext>
            </a:extLst>
          </a:blip>
          <a:stretch>
            <a:fillRect/>
          </a:stretch>
        </p:blipFill>
        <p:spPr>
          <a:xfrm>
            <a:off x="424218" y="762001"/>
            <a:ext cx="8229599" cy="4800599"/>
          </a:xfrm>
          <a:prstGeom prst="rect">
            <a:avLst/>
          </a:prstGeom>
        </p:spPr>
      </p:pic>
      <p:sp>
        <p:nvSpPr>
          <p:cNvPr id="5" name="مستطيل 4"/>
          <p:cNvSpPr/>
          <p:nvPr/>
        </p:nvSpPr>
        <p:spPr>
          <a:xfrm>
            <a:off x="2436124" y="5715000"/>
            <a:ext cx="4322445" cy="517207"/>
          </a:xfrm>
          <a:prstGeom prst="rect">
            <a:avLst/>
          </a:prstGeom>
          <a:noFill/>
          <a:ln w="25400" cap="flat" cmpd="sng" algn="ctr">
            <a:noFill/>
            <a:prstDash val="solid"/>
          </a:ln>
          <a:effectLst/>
        </p:spPr>
        <p:txBody>
          <a:bodyPr rot="0" spcFirstLastPara="0"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dirty="0"/>
              <a:t>Fig. 3. Design concept of ZEBs</a:t>
            </a:r>
          </a:p>
        </p:txBody>
      </p:sp>
    </p:spTree>
    <p:extLst>
      <p:ext uri="{BB962C8B-B14F-4D97-AF65-F5344CB8AC3E}">
        <p14:creationId xmlns:p14="http://schemas.microsoft.com/office/powerpoint/2010/main" val="1321672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3400" y="367091"/>
            <a:ext cx="3505200" cy="40011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eaLnBrk="0" fontAlgn="auto" hangingPunct="0">
              <a:spcBef>
                <a:spcPts val="0"/>
              </a:spcBef>
              <a:spcAft>
                <a:spcPts val="0"/>
              </a:spcAft>
            </a:pPr>
            <a:r>
              <a:rPr lang="en-US" sz="2000" i="0" kern="0" dirty="0">
                <a:solidFill>
                  <a:sysClr val="windowText" lastClr="000000"/>
                </a:solidFill>
              </a:rPr>
              <a:t>3- List of technologies applied</a:t>
            </a:r>
            <a:endParaRPr kumimoji="0" lang="ar-IQ" sz="2000" b="0" i="0" u="none" strike="noStrike" kern="0" cap="none" spc="0" normalizeH="0" baseline="0" noProof="0" dirty="0" smtClean="0">
              <a:ln>
                <a:noFill/>
              </a:ln>
              <a:solidFill>
                <a:sysClr val="windowText" lastClr="000000"/>
              </a:solidFill>
              <a:effectLst/>
              <a:uLnTx/>
              <a:uFillTx/>
            </a:endParaRPr>
          </a:p>
        </p:txBody>
      </p:sp>
      <p:sp>
        <p:nvSpPr>
          <p:cNvPr id="5" name="عنصر نائب للمحتوى 2"/>
          <p:cNvSpPr txBox="1">
            <a:spLocks/>
          </p:cNvSpPr>
          <p:nvPr/>
        </p:nvSpPr>
        <p:spPr bwMode="auto">
          <a:xfrm>
            <a:off x="620973" y="820655"/>
            <a:ext cx="8229600" cy="5884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sz="2300" i="0" dirty="0">
                <a:solidFill>
                  <a:srgbClr val="FF9900"/>
                </a:solidFill>
                <a:latin typeface="Times New Roman" pitchFamily="18" charset="0"/>
                <a:cs typeface="Times New Roman" pitchFamily="18" charset="0"/>
              </a:rPr>
              <a:t>Various technologies are invented and developed respecting on specific conditions and requirements of the building. </a:t>
            </a:r>
            <a:r>
              <a:rPr lang="en-US" sz="2300" i="0" dirty="0" smtClean="0">
                <a:solidFill>
                  <a:srgbClr val="FF9900"/>
                </a:solidFill>
                <a:latin typeface="Times New Roman" pitchFamily="18" charset="0"/>
                <a:cs typeface="Times New Roman" pitchFamily="18" charset="0"/>
              </a:rPr>
              <a:t>Fig.4 </a:t>
            </a:r>
            <a:r>
              <a:rPr lang="en-US" sz="2300" i="0" dirty="0">
                <a:solidFill>
                  <a:srgbClr val="FF9900"/>
                </a:solidFill>
                <a:latin typeface="Times New Roman" pitchFamily="18" charset="0"/>
                <a:cs typeface="Times New Roman" pitchFamily="18" charset="0"/>
              </a:rPr>
              <a:t>presents technologies installed and integrated in the building, which includes:</a:t>
            </a:r>
          </a:p>
          <a:p>
            <a:pPr marL="457200" indent="-457200" algn="justLow">
              <a:buFont typeface="+mj-lt"/>
              <a:buAutoNum type="arabicPeriod"/>
            </a:pPr>
            <a:r>
              <a:rPr lang="en-US" sz="2300" i="0" dirty="0" smtClean="0">
                <a:solidFill>
                  <a:srgbClr val="FF9900"/>
                </a:solidFill>
                <a:latin typeface="Times New Roman" pitchFamily="18" charset="0"/>
                <a:cs typeface="Times New Roman" pitchFamily="18" charset="0"/>
              </a:rPr>
              <a:t>Smart </a:t>
            </a:r>
            <a:r>
              <a:rPr lang="en-US" sz="2300" i="0" dirty="0">
                <a:solidFill>
                  <a:srgbClr val="FF9900"/>
                </a:solidFill>
                <a:latin typeface="Times New Roman" pitchFamily="18" charset="0"/>
                <a:cs typeface="Times New Roman" pitchFamily="18" charset="0"/>
              </a:rPr>
              <a:t>double skin cladding system by adaptively movable louvers</a:t>
            </a:r>
          </a:p>
          <a:p>
            <a:pPr marL="457200" indent="-457200" algn="justLow">
              <a:buFont typeface="+mj-lt"/>
              <a:buAutoNum type="arabicPeriod"/>
            </a:pPr>
            <a:r>
              <a:rPr lang="en-US" sz="2300" i="0" dirty="0" smtClean="0">
                <a:solidFill>
                  <a:srgbClr val="FF9900"/>
                </a:solidFill>
                <a:latin typeface="Times New Roman" pitchFamily="18" charset="0"/>
                <a:cs typeface="Times New Roman" pitchFamily="18" charset="0"/>
              </a:rPr>
              <a:t>Heat </a:t>
            </a:r>
            <a:r>
              <a:rPr lang="en-US" sz="2300" i="0" dirty="0">
                <a:solidFill>
                  <a:srgbClr val="FF9900"/>
                </a:solidFill>
                <a:latin typeface="Times New Roman" pitchFamily="18" charset="0"/>
                <a:cs typeface="Times New Roman" pitchFamily="18" charset="0"/>
              </a:rPr>
              <a:t>pump system by ground source/water utilization</a:t>
            </a:r>
          </a:p>
          <a:p>
            <a:pPr marL="457200" indent="-457200" algn="justLow">
              <a:buFont typeface="+mj-lt"/>
              <a:buAutoNum type="arabicPeriod"/>
            </a:pPr>
            <a:r>
              <a:rPr lang="en-US" sz="2300" i="0" dirty="0" smtClean="0">
                <a:solidFill>
                  <a:srgbClr val="FF9900"/>
                </a:solidFill>
                <a:latin typeface="Times New Roman" pitchFamily="18" charset="0"/>
                <a:cs typeface="Times New Roman" pitchFamily="18" charset="0"/>
              </a:rPr>
              <a:t>Radiation </a:t>
            </a:r>
            <a:r>
              <a:rPr lang="en-US" sz="2300" i="0" dirty="0">
                <a:solidFill>
                  <a:srgbClr val="FF9900"/>
                </a:solidFill>
                <a:latin typeface="Times New Roman" pitchFamily="18" charset="0"/>
                <a:cs typeface="Times New Roman" pitchFamily="18" charset="0"/>
              </a:rPr>
              <a:t>cooling/heating panel system</a:t>
            </a:r>
          </a:p>
          <a:p>
            <a:pPr marL="457200" indent="-457200" algn="justLow">
              <a:buFont typeface="+mj-lt"/>
              <a:buAutoNum type="arabicPeriod"/>
            </a:pPr>
            <a:r>
              <a:rPr lang="en-US" sz="2300" i="0" dirty="0" smtClean="0">
                <a:solidFill>
                  <a:srgbClr val="FF9900"/>
                </a:solidFill>
                <a:latin typeface="Times New Roman" pitchFamily="18" charset="0"/>
                <a:cs typeface="Times New Roman" pitchFamily="18" charset="0"/>
              </a:rPr>
              <a:t>Thermal </a:t>
            </a:r>
            <a:r>
              <a:rPr lang="en-US" sz="2300" i="0" dirty="0">
                <a:solidFill>
                  <a:srgbClr val="FF9900"/>
                </a:solidFill>
                <a:latin typeface="Times New Roman" pitchFamily="18" charset="0"/>
                <a:cs typeface="Times New Roman" pitchFamily="18" charset="0"/>
              </a:rPr>
              <a:t>mass utilization</a:t>
            </a:r>
          </a:p>
          <a:p>
            <a:pPr marL="457200" indent="-457200" algn="justLow">
              <a:buFont typeface="+mj-lt"/>
              <a:buAutoNum type="arabicPeriod"/>
            </a:pPr>
            <a:r>
              <a:rPr lang="en-US" sz="2300" i="0" dirty="0" smtClean="0">
                <a:solidFill>
                  <a:srgbClr val="FF9900"/>
                </a:solidFill>
                <a:latin typeface="Times New Roman" pitchFamily="18" charset="0"/>
                <a:cs typeface="Times New Roman" pitchFamily="18" charset="0"/>
              </a:rPr>
              <a:t>Natural </a:t>
            </a:r>
            <a:r>
              <a:rPr lang="en-US" sz="2300" i="0" dirty="0">
                <a:solidFill>
                  <a:srgbClr val="FF9900"/>
                </a:solidFill>
                <a:latin typeface="Times New Roman" pitchFamily="18" charset="0"/>
                <a:cs typeface="Times New Roman" pitchFamily="18" charset="0"/>
              </a:rPr>
              <a:t>ventilation by chimney effect</a:t>
            </a:r>
          </a:p>
          <a:p>
            <a:pPr marL="457200" indent="-457200" algn="justLow">
              <a:buFont typeface="+mj-lt"/>
              <a:buAutoNum type="arabicPeriod"/>
            </a:pPr>
            <a:r>
              <a:rPr lang="en-US" sz="2300" i="0" dirty="0" smtClean="0">
                <a:solidFill>
                  <a:srgbClr val="FF9900"/>
                </a:solidFill>
                <a:latin typeface="Times New Roman" pitchFamily="18" charset="0"/>
                <a:cs typeface="Times New Roman" pitchFamily="18" charset="0"/>
              </a:rPr>
              <a:t>Desiccant </a:t>
            </a:r>
            <a:r>
              <a:rPr lang="en-US" sz="2300" i="0" dirty="0">
                <a:solidFill>
                  <a:srgbClr val="FF9900"/>
                </a:solidFill>
                <a:latin typeface="Times New Roman" pitchFamily="18" charset="0"/>
                <a:cs typeface="Times New Roman" pitchFamily="18" charset="0"/>
              </a:rPr>
              <a:t>dehumidifier by exhaust heat from heat pump</a:t>
            </a:r>
          </a:p>
          <a:p>
            <a:pPr marL="457200" indent="-457200" algn="justLow">
              <a:buFont typeface="+mj-lt"/>
              <a:buAutoNum type="arabicPeriod"/>
            </a:pPr>
            <a:r>
              <a:rPr lang="en-US" sz="2300" i="0" dirty="0" smtClean="0">
                <a:solidFill>
                  <a:srgbClr val="FF9900"/>
                </a:solidFill>
                <a:latin typeface="Times New Roman" pitchFamily="18" charset="0"/>
                <a:cs typeface="Times New Roman" pitchFamily="18" charset="0"/>
              </a:rPr>
              <a:t>LED </a:t>
            </a:r>
            <a:r>
              <a:rPr lang="en-US" sz="2300" i="0" dirty="0">
                <a:solidFill>
                  <a:srgbClr val="FF9900"/>
                </a:solidFill>
                <a:latin typeface="Times New Roman" pitchFamily="18" charset="0"/>
                <a:cs typeface="Times New Roman" pitchFamily="18" charset="0"/>
              </a:rPr>
              <a:t>lighting system</a:t>
            </a:r>
          </a:p>
          <a:p>
            <a:pPr marL="457200" indent="-457200" algn="justLow">
              <a:buFont typeface="+mj-lt"/>
              <a:buAutoNum type="arabicPeriod"/>
            </a:pPr>
            <a:r>
              <a:rPr lang="en-US" sz="2300" i="0" dirty="0" smtClean="0">
                <a:solidFill>
                  <a:srgbClr val="FF9900"/>
                </a:solidFill>
                <a:latin typeface="Times New Roman" pitchFamily="18" charset="0"/>
                <a:cs typeface="Times New Roman" pitchFamily="18" charset="0"/>
              </a:rPr>
              <a:t>Potable </a:t>
            </a:r>
            <a:r>
              <a:rPr lang="en-US" sz="2300" i="0" dirty="0">
                <a:solidFill>
                  <a:srgbClr val="FF9900"/>
                </a:solidFill>
                <a:latin typeface="Times New Roman" pitchFamily="18" charset="0"/>
                <a:cs typeface="Times New Roman" pitchFamily="18" charset="0"/>
              </a:rPr>
              <a:t>water saving including rain water utilization</a:t>
            </a:r>
          </a:p>
          <a:p>
            <a:pPr marL="457200" indent="-457200" algn="justLow">
              <a:buFont typeface="+mj-lt"/>
              <a:buAutoNum type="arabicPeriod"/>
            </a:pPr>
            <a:r>
              <a:rPr lang="en-US" sz="2300" i="0" dirty="0" smtClean="0">
                <a:solidFill>
                  <a:srgbClr val="FF9900"/>
                </a:solidFill>
                <a:latin typeface="Times New Roman" pitchFamily="18" charset="0"/>
                <a:cs typeface="Times New Roman" pitchFamily="18" charset="0"/>
              </a:rPr>
              <a:t>PV</a:t>
            </a:r>
            <a:endParaRPr lang="en-US" sz="2300" i="0" dirty="0">
              <a:solidFill>
                <a:srgbClr val="FF9900"/>
              </a:solidFill>
              <a:latin typeface="Times New Roman" pitchFamily="18" charset="0"/>
              <a:cs typeface="Times New Roman" pitchFamily="18" charset="0"/>
            </a:endParaRPr>
          </a:p>
          <a:p>
            <a:pPr marL="457200" indent="-457200" algn="justLow">
              <a:buFont typeface="+mj-lt"/>
              <a:buAutoNum type="arabicPeriod"/>
            </a:pPr>
            <a:r>
              <a:rPr lang="en-US" sz="2300" i="0" dirty="0" smtClean="0">
                <a:solidFill>
                  <a:srgbClr val="FF9900"/>
                </a:solidFill>
                <a:latin typeface="Times New Roman" pitchFamily="18" charset="0"/>
                <a:cs typeface="Times New Roman" pitchFamily="18" charset="0"/>
              </a:rPr>
              <a:t>Integrated </a:t>
            </a:r>
            <a:r>
              <a:rPr lang="en-US" sz="2300" i="0" dirty="0">
                <a:solidFill>
                  <a:srgbClr val="FF9900"/>
                </a:solidFill>
                <a:latin typeface="Times New Roman" pitchFamily="18" charset="0"/>
                <a:cs typeface="Times New Roman" pitchFamily="18" charset="0"/>
              </a:rPr>
              <a:t>building operation system by AI based control.</a:t>
            </a:r>
          </a:p>
        </p:txBody>
      </p:sp>
    </p:spTree>
    <p:extLst>
      <p:ext uri="{BB962C8B-B14F-4D97-AF65-F5344CB8AC3E}">
        <p14:creationId xmlns:p14="http://schemas.microsoft.com/office/powerpoint/2010/main" val="161595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81000"/>
            <a:ext cx="8782050" cy="517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066800" y="5791200"/>
            <a:ext cx="61722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solidFill>
                  <a:schemeClr val="tx1"/>
                </a:solidFill>
                <a:latin typeface="Times New Roman" pitchFamily="18" charset="0"/>
              </a:rPr>
              <a:t>Fig. 4 Technologies applied to the building</a:t>
            </a:r>
            <a:endParaRPr lang="ar-IQ" dirty="0">
              <a:solidFill>
                <a:schemeClr val="tx1"/>
              </a:solidFill>
              <a:latin typeface="Times New Roman" pitchFamily="18" charset="0"/>
            </a:endParaRPr>
          </a:p>
        </p:txBody>
      </p:sp>
    </p:spTree>
    <p:extLst>
      <p:ext uri="{BB962C8B-B14F-4D97-AF65-F5344CB8AC3E}">
        <p14:creationId xmlns:p14="http://schemas.microsoft.com/office/powerpoint/2010/main" val="1697005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3399" y="367091"/>
            <a:ext cx="4202373" cy="40011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eaLnBrk="0" fontAlgn="auto" hangingPunct="0">
              <a:spcBef>
                <a:spcPts val="0"/>
              </a:spcBef>
              <a:spcAft>
                <a:spcPts val="0"/>
              </a:spcAft>
            </a:pPr>
            <a:r>
              <a:rPr lang="en-US" sz="2000" i="0" kern="0" dirty="0" smtClean="0">
                <a:solidFill>
                  <a:sysClr val="windowText" lastClr="000000"/>
                </a:solidFill>
              </a:rPr>
              <a:t>4- </a:t>
            </a:r>
            <a:r>
              <a:rPr lang="en-US" sz="2000" i="0" kern="0" dirty="0">
                <a:solidFill>
                  <a:sysClr val="windowText" lastClr="000000"/>
                </a:solidFill>
              </a:rPr>
              <a:t>Technologies developed and applied</a:t>
            </a:r>
            <a:endParaRPr kumimoji="0" lang="ar-IQ" sz="2000" b="0" i="0" u="none" strike="noStrike" kern="0" cap="none" spc="0" normalizeH="0" baseline="0" noProof="0" dirty="0" smtClean="0">
              <a:ln>
                <a:noFill/>
              </a:ln>
              <a:solidFill>
                <a:sysClr val="windowText" lastClr="000000"/>
              </a:solidFill>
              <a:effectLst/>
              <a:uLnTx/>
              <a:uFillTx/>
            </a:endParaRPr>
          </a:p>
        </p:txBody>
      </p:sp>
      <p:sp>
        <p:nvSpPr>
          <p:cNvPr id="5" name="عنصر نائب للمحتوى 2"/>
          <p:cNvSpPr txBox="1">
            <a:spLocks/>
          </p:cNvSpPr>
          <p:nvPr/>
        </p:nvSpPr>
        <p:spPr bwMode="auto">
          <a:xfrm>
            <a:off x="620973" y="820655"/>
            <a:ext cx="8229600" cy="558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gn="justLow">
              <a:buFont typeface="Wingdings" pitchFamily="2" charset="2"/>
              <a:buChar char="q"/>
            </a:pPr>
            <a:r>
              <a:rPr lang="en-US" sz="2300" i="0" dirty="0">
                <a:solidFill>
                  <a:srgbClr val="FF9900"/>
                </a:solidFill>
                <a:latin typeface="Times New Roman" pitchFamily="18" charset="0"/>
                <a:cs typeface="Times New Roman" pitchFamily="18" charset="0"/>
              </a:rPr>
              <a:t>Smart double skin cladding system by adaptively movable </a:t>
            </a:r>
            <a:r>
              <a:rPr lang="en-US" sz="2300" i="0" dirty="0" smtClean="0">
                <a:solidFill>
                  <a:srgbClr val="FF9900"/>
                </a:solidFill>
                <a:latin typeface="Times New Roman" pitchFamily="18" charset="0"/>
                <a:cs typeface="Times New Roman" pitchFamily="18" charset="0"/>
              </a:rPr>
              <a:t>louvers</a:t>
            </a:r>
          </a:p>
          <a:p>
            <a:pPr marL="0" indent="0" algn="justLow">
              <a:buNone/>
            </a:pPr>
            <a:r>
              <a:rPr lang="en-US" sz="2300" i="0" dirty="0">
                <a:solidFill>
                  <a:srgbClr val="FFFF00"/>
                </a:solidFill>
                <a:latin typeface="Times New Roman" pitchFamily="18" charset="0"/>
                <a:cs typeface="Times New Roman" pitchFamily="18" charset="0"/>
              </a:rPr>
              <a:t>The west and east elevations of the building have considerable thermal load as well as an opportunity to utilize natural ventilation, natural light and heat radiation from sunrays in winter. In order to solve the contradict requirements on selective control of light heat and airflows, design team invented and developed smart double skin cladding system with adaptively movable louvers. In case of fixed windows, triple glazing sashes with inlet for natural ventilation are installed together with external sun shading. In case of </a:t>
            </a:r>
            <a:r>
              <a:rPr lang="en-US" sz="2300" i="0" dirty="0" err="1">
                <a:solidFill>
                  <a:srgbClr val="FFFF00"/>
                </a:solidFill>
                <a:latin typeface="Times New Roman" pitchFamily="18" charset="0"/>
                <a:cs typeface="Times New Roman" pitchFamily="18" charset="0"/>
              </a:rPr>
              <a:t>openable</a:t>
            </a:r>
            <a:r>
              <a:rPr lang="en-US" sz="2300" i="0" dirty="0">
                <a:solidFill>
                  <a:srgbClr val="FFFF00"/>
                </a:solidFill>
                <a:latin typeface="Times New Roman" pitchFamily="18" charset="0"/>
                <a:cs typeface="Times New Roman" pitchFamily="18" charset="0"/>
              </a:rPr>
              <a:t> windows, invented double skin system is applied; the system consists of movable vertical louvers and their frames. Each vertical louver unit is composed of double layered slat panels and a double glazed panel. (Respecting on that this double skin is installed in the west and east elevation, slats are installed vertically.) The unit can be rolled around vertical axis. </a:t>
            </a:r>
          </a:p>
        </p:txBody>
      </p:sp>
    </p:spTree>
    <p:extLst>
      <p:ext uri="{BB962C8B-B14F-4D97-AF65-F5344CB8AC3E}">
        <p14:creationId xmlns:p14="http://schemas.microsoft.com/office/powerpoint/2010/main" val="286367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620973" y="304801"/>
            <a:ext cx="8229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sz="2300" i="0" dirty="0">
                <a:solidFill>
                  <a:srgbClr val="FFFF00"/>
                </a:solidFill>
                <a:latin typeface="Times New Roman" pitchFamily="18" charset="0"/>
                <a:cs typeface="Times New Roman" pitchFamily="18" charset="0"/>
              </a:rPr>
              <a:t>Consequently, as it is shown in Fig.3, both slat panels and glazed panel can face outside/inside selectively depending on outside conditions. In addition, white </a:t>
            </a:r>
            <a:r>
              <a:rPr lang="en-US" sz="2300" i="0" dirty="0" err="1">
                <a:solidFill>
                  <a:srgbClr val="FFFF00"/>
                </a:solidFill>
                <a:latin typeface="Times New Roman" pitchFamily="18" charset="0"/>
                <a:cs typeface="Times New Roman" pitchFamily="18" charset="0"/>
              </a:rPr>
              <a:t>coloured</a:t>
            </a:r>
            <a:r>
              <a:rPr lang="en-US" sz="2300" i="0" dirty="0">
                <a:solidFill>
                  <a:srgbClr val="FFFF00"/>
                </a:solidFill>
                <a:latin typeface="Times New Roman" pitchFamily="18" charset="0"/>
                <a:cs typeface="Times New Roman" pitchFamily="18" charset="0"/>
              </a:rPr>
              <a:t> side of slat and black </a:t>
            </a:r>
            <a:r>
              <a:rPr lang="en-US" sz="2300" i="0" dirty="0" err="1">
                <a:solidFill>
                  <a:srgbClr val="FFFF00"/>
                </a:solidFill>
                <a:latin typeface="Times New Roman" pitchFamily="18" charset="0"/>
                <a:cs typeface="Times New Roman" pitchFamily="18" charset="0"/>
              </a:rPr>
              <a:t>coloured</a:t>
            </a:r>
            <a:r>
              <a:rPr lang="en-US" sz="2300" i="0" dirty="0">
                <a:solidFill>
                  <a:srgbClr val="FFFF00"/>
                </a:solidFill>
                <a:latin typeface="Times New Roman" pitchFamily="18" charset="0"/>
                <a:cs typeface="Times New Roman" pitchFamily="18" charset="0"/>
              </a:rPr>
              <a:t> side of slat are also turned around, thus, both sides of slat can face outside selectively as well. Fig. </a:t>
            </a:r>
            <a:r>
              <a:rPr lang="en-US" sz="2300" i="0" dirty="0" smtClean="0">
                <a:solidFill>
                  <a:srgbClr val="FFFF00"/>
                </a:solidFill>
                <a:latin typeface="Times New Roman" pitchFamily="18" charset="0"/>
                <a:cs typeface="Times New Roman" pitchFamily="18" charset="0"/>
              </a:rPr>
              <a:t>5 </a:t>
            </a:r>
            <a:r>
              <a:rPr lang="en-US" sz="2300" i="0" dirty="0">
                <a:solidFill>
                  <a:srgbClr val="FFFF00"/>
                </a:solidFill>
                <a:latin typeface="Times New Roman" pitchFamily="18" charset="0"/>
                <a:cs typeface="Times New Roman" pitchFamily="18" charset="0"/>
              </a:rPr>
              <a:t>shows three modes of movable louvers. The mode A aims to minimize thermal load by sunrays in summer by letting white </a:t>
            </a:r>
            <a:r>
              <a:rPr lang="en-US" sz="2300" i="0" dirty="0" err="1">
                <a:solidFill>
                  <a:srgbClr val="FFFF00"/>
                </a:solidFill>
                <a:latin typeface="Times New Roman" pitchFamily="18" charset="0"/>
                <a:cs typeface="Times New Roman" pitchFamily="18" charset="0"/>
              </a:rPr>
              <a:t>coloured</a:t>
            </a:r>
            <a:r>
              <a:rPr lang="en-US" sz="2300" i="0" dirty="0">
                <a:solidFill>
                  <a:srgbClr val="FFFF00"/>
                </a:solidFill>
                <a:latin typeface="Times New Roman" pitchFamily="18" charset="0"/>
                <a:cs typeface="Times New Roman" pitchFamily="18" charset="0"/>
              </a:rPr>
              <a:t> side of slat face to reflect sunray rays. The mode B aims to maximize natural ventilation and natural light utilization in spring and in fall (i.e. when thermal load from outside is low) by letting slats and glass give maximum way to airflow and natural light from outside. The mode C intends to heat gains from sunrays in winter by letting black </a:t>
            </a:r>
            <a:r>
              <a:rPr lang="en-US" sz="2300" i="0" dirty="0" err="1">
                <a:solidFill>
                  <a:srgbClr val="FFFF00"/>
                </a:solidFill>
                <a:latin typeface="Times New Roman" pitchFamily="18" charset="0"/>
                <a:cs typeface="Times New Roman" pitchFamily="18" charset="0"/>
              </a:rPr>
              <a:t>colour</a:t>
            </a:r>
            <a:r>
              <a:rPr lang="en-US" sz="2300" i="0" dirty="0">
                <a:solidFill>
                  <a:srgbClr val="FFFF00"/>
                </a:solidFill>
                <a:latin typeface="Times New Roman" pitchFamily="18" charset="0"/>
                <a:cs typeface="Times New Roman" pitchFamily="18" charset="0"/>
              </a:rPr>
              <a:t> side of slats faces outside. Fig. </a:t>
            </a:r>
            <a:r>
              <a:rPr lang="en-US" sz="2300" i="0" dirty="0" smtClean="0">
                <a:solidFill>
                  <a:srgbClr val="FFFF00"/>
                </a:solidFill>
                <a:latin typeface="Times New Roman" pitchFamily="18" charset="0"/>
                <a:cs typeface="Times New Roman" pitchFamily="18" charset="0"/>
              </a:rPr>
              <a:t>6 </a:t>
            </a:r>
            <a:r>
              <a:rPr lang="en-US" sz="2300" i="0" dirty="0">
                <a:solidFill>
                  <a:srgbClr val="FFFF00"/>
                </a:solidFill>
                <a:latin typeface="Times New Roman" pitchFamily="18" charset="0"/>
                <a:cs typeface="Times New Roman" pitchFamily="18" charset="0"/>
              </a:rPr>
              <a:t>presents detailed mechanism how the double skin system works in summer and in </a:t>
            </a:r>
            <a:r>
              <a:rPr lang="en-US" sz="2300" i="0" dirty="0" smtClean="0">
                <a:solidFill>
                  <a:srgbClr val="FFFF00"/>
                </a:solidFill>
                <a:latin typeface="Times New Roman" pitchFamily="18" charset="0"/>
                <a:cs typeface="Times New Roman" pitchFamily="18" charset="0"/>
              </a:rPr>
              <a:t>winter. </a:t>
            </a:r>
            <a:endParaRPr lang="en-US" sz="2300"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05011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620973" y="152400"/>
            <a:ext cx="8229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sz="2300" i="0" dirty="0">
                <a:solidFill>
                  <a:srgbClr val="FF0000"/>
                </a:solidFill>
                <a:latin typeface="Times New Roman" pitchFamily="18" charset="0"/>
                <a:cs typeface="Times New Roman" pitchFamily="18" charset="0"/>
              </a:rPr>
              <a:t>Mode A</a:t>
            </a:r>
          </a:p>
          <a:p>
            <a:pPr marL="0" indent="0" algn="justLow">
              <a:buNone/>
            </a:pPr>
            <a:r>
              <a:rPr lang="en-US" sz="2200" i="0" dirty="0">
                <a:solidFill>
                  <a:srgbClr val="FFFF00"/>
                </a:solidFill>
                <a:latin typeface="Times New Roman" pitchFamily="18" charset="0"/>
                <a:cs typeface="Times New Roman" pitchFamily="18" charset="0"/>
              </a:rPr>
              <a:t>Mainly in the morning in summer, white </a:t>
            </a:r>
            <a:r>
              <a:rPr lang="en-US" sz="2200" i="0" dirty="0" err="1">
                <a:solidFill>
                  <a:srgbClr val="FFFF00"/>
                </a:solidFill>
                <a:latin typeface="Times New Roman" pitchFamily="18" charset="0"/>
                <a:cs typeface="Times New Roman" pitchFamily="18" charset="0"/>
              </a:rPr>
              <a:t>coloured</a:t>
            </a:r>
            <a:r>
              <a:rPr lang="en-US" sz="2200" i="0" dirty="0">
                <a:solidFill>
                  <a:srgbClr val="FFFF00"/>
                </a:solidFill>
                <a:latin typeface="Times New Roman" pitchFamily="18" charset="0"/>
                <a:cs typeface="Times New Roman" pitchFamily="18" charset="0"/>
              </a:rPr>
              <a:t> side of slat panels in movable louvers faces </a:t>
            </a:r>
            <a:r>
              <a:rPr lang="en-US" sz="2200" i="0" dirty="0" smtClean="0">
                <a:solidFill>
                  <a:srgbClr val="FFFF00"/>
                </a:solidFill>
                <a:latin typeface="Times New Roman" pitchFamily="18" charset="0"/>
                <a:cs typeface="Times New Roman" pitchFamily="18" charset="0"/>
              </a:rPr>
              <a:t>outside and </a:t>
            </a:r>
            <a:r>
              <a:rPr lang="en-US" sz="2200" i="0" dirty="0">
                <a:solidFill>
                  <a:srgbClr val="FFFF00"/>
                </a:solidFill>
                <a:latin typeface="Times New Roman" pitchFamily="18" charset="0"/>
                <a:cs typeface="Times New Roman" pitchFamily="18" charset="0"/>
              </a:rPr>
              <a:t>the angle of louvers follows diurnal motion of the sun to prevent inclusion of sunrays </a:t>
            </a:r>
            <a:r>
              <a:rPr lang="en-US" sz="2200" i="0" dirty="0" smtClean="0">
                <a:solidFill>
                  <a:srgbClr val="FFFF00"/>
                </a:solidFill>
                <a:latin typeface="Times New Roman" pitchFamily="18" charset="0"/>
                <a:cs typeface="Times New Roman" pitchFamily="18" charset="0"/>
              </a:rPr>
              <a:t>to inside</a:t>
            </a:r>
            <a:r>
              <a:rPr lang="en-US" sz="2200" i="0" dirty="0">
                <a:solidFill>
                  <a:srgbClr val="FFFF00"/>
                </a:solidFill>
                <a:latin typeface="Times New Roman" pitchFamily="18" charset="0"/>
                <a:cs typeface="Times New Roman" pitchFamily="18" charset="0"/>
              </a:rPr>
              <a:t>.</a:t>
            </a:r>
          </a:p>
          <a:p>
            <a:pPr marL="0" indent="0" algn="justLow">
              <a:buNone/>
            </a:pPr>
            <a:r>
              <a:rPr lang="en-US" sz="2300" i="0" dirty="0">
                <a:solidFill>
                  <a:srgbClr val="FF0000"/>
                </a:solidFill>
                <a:latin typeface="Times New Roman" pitchFamily="18" charset="0"/>
                <a:cs typeface="Times New Roman" pitchFamily="18" charset="0"/>
              </a:rPr>
              <a:t>Mode B</a:t>
            </a:r>
          </a:p>
          <a:p>
            <a:pPr marL="0" indent="0" algn="justLow">
              <a:buNone/>
            </a:pPr>
            <a:r>
              <a:rPr lang="en-US" sz="2200" i="0" dirty="0">
                <a:solidFill>
                  <a:srgbClr val="FFFF00"/>
                </a:solidFill>
                <a:latin typeface="Times New Roman" pitchFamily="18" charset="0"/>
                <a:cs typeface="Times New Roman" pitchFamily="18" charset="0"/>
              </a:rPr>
              <a:t>Mainly in spring and in fall, movable louvers are open to outside to maximize natural ventilation. </a:t>
            </a:r>
            <a:r>
              <a:rPr lang="en-US" sz="2200" i="0" dirty="0" smtClean="0">
                <a:solidFill>
                  <a:srgbClr val="FFFF00"/>
                </a:solidFill>
                <a:latin typeface="Times New Roman" pitchFamily="18" charset="0"/>
                <a:cs typeface="Times New Roman" pitchFamily="18" charset="0"/>
              </a:rPr>
              <a:t>If outside </a:t>
            </a:r>
            <a:r>
              <a:rPr lang="en-US" sz="2200" i="0" dirty="0">
                <a:solidFill>
                  <a:srgbClr val="FFFF00"/>
                </a:solidFill>
                <a:latin typeface="Times New Roman" pitchFamily="18" charset="0"/>
                <a:cs typeface="Times New Roman" pitchFamily="18" charset="0"/>
              </a:rPr>
              <a:t>temperature should be lower than inside in night in summer, natural ventilation is </a:t>
            </a:r>
            <a:r>
              <a:rPr lang="en-US" sz="2200" i="0" dirty="0" smtClean="0">
                <a:solidFill>
                  <a:srgbClr val="FFFF00"/>
                </a:solidFill>
                <a:latin typeface="Times New Roman" pitchFamily="18" charset="0"/>
                <a:cs typeface="Times New Roman" pitchFamily="18" charset="0"/>
              </a:rPr>
              <a:t>introduced through </a:t>
            </a:r>
            <a:r>
              <a:rPr lang="en-US" sz="2200" i="0" dirty="0">
                <a:solidFill>
                  <a:srgbClr val="FFFF00"/>
                </a:solidFill>
                <a:latin typeface="Times New Roman" pitchFamily="18" charset="0"/>
                <a:cs typeface="Times New Roman" pitchFamily="18" charset="0"/>
              </a:rPr>
              <a:t>inlet within slat panels to facilitate night purge effect. The moving mechanism </a:t>
            </a:r>
            <a:r>
              <a:rPr lang="en-US" sz="2200" i="0" dirty="0" smtClean="0">
                <a:solidFill>
                  <a:srgbClr val="FFFF00"/>
                </a:solidFill>
                <a:latin typeface="Times New Roman" pitchFamily="18" charset="0"/>
                <a:cs typeface="Times New Roman" pitchFamily="18" charset="0"/>
              </a:rPr>
              <a:t>of louvers </a:t>
            </a:r>
            <a:r>
              <a:rPr lang="en-US" sz="2200" i="0" dirty="0">
                <a:solidFill>
                  <a:srgbClr val="FFFF00"/>
                </a:solidFill>
                <a:latin typeface="Times New Roman" pitchFamily="18" charset="0"/>
                <a:cs typeface="Times New Roman" pitchFamily="18" charset="0"/>
              </a:rPr>
              <a:t>is </a:t>
            </a:r>
            <a:r>
              <a:rPr lang="en-US" sz="2200" i="0" dirty="0" err="1">
                <a:solidFill>
                  <a:srgbClr val="FFFF00"/>
                </a:solidFill>
                <a:latin typeface="Times New Roman" pitchFamily="18" charset="0"/>
                <a:cs typeface="Times New Roman" pitchFamily="18" charset="0"/>
              </a:rPr>
              <a:t>manupirated</a:t>
            </a:r>
            <a:r>
              <a:rPr lang="en-US" sz="2200" i="0" dirty="0">
                <a:solidFill>
                  <a:srgbClr val="FFFF00"/>
                </a:solidFill>
                <a:latin typeface="Times New Roman" pitchFamily="18" charset="0"/>
                <a:cs typeface="Times New Roman" pitchFamily="18" charset="0"/>
              </a:rPr>
              <a:t> by artificial intelligent </a:t>
            </a:r>
            <a:r>
              <a:rPr lang="en-US" sz="2200" i="0" dirty="0" smtClean="0">
                <a:solidFill>
                  <a:srgbClr val="FFFF00"/>
                </a:solidFill>
                <a:latin typeface="Times New Roman" pitchFamily="18" charset="0"/>
                <a:cs typeface="Times New Roman" pitchFamily="18" charset="0"/>
              </a:rPr>
              <a:t>controller.</a:t>
            </a:r>
            <a:endParaRPr lang="en-US" sz="2200" i="0" dirty="0">
              <a:solidFill>
                <a:srgbClr val="FFFF00"/>
              </a:solidFill>
              <a:latin typeface="Times New Roman" pitchFamily="18" charset="0"/>
              <a:cs typeface="Times New Roman" pitchFamily="18" charset="0"/>
            </a:endParaRPr>
          </a:p>
          <a:p>
            <a:pPr marL="0" indent="0" algn="justLow">
              <a:buNone/>
            </a:pPr>
            <a:r>
              <a:rPr lang="en-US" sz="2300" i="0" dirty="0">
                <a:solidFill>
                  <a:srgbClr val="FF0000"/>
                </a:solidFill>
                <a:latin typeface="Times New Roman" pitchFamily="18" charset="0"/>
                <a:cs typeface="Times New Roman" pitchFamily="18" charset="0"/>
              </a:rPr>
              <a:t>Mode C</a:t>
            </a:r>
          </a:p>
          <a:p>
            <a:pPr marL="0" indent="0" algn="justLow">
              <a:buNone/>
            </a:pPr>
            <a:r>
              <a:rPr lang="en-US" sz="2200" i="0" dirty="0">
                <a:solidFill>
                  <a:srgbClr val="FFFF00"/>
                </a:solidFill>
                <a:latin typeface="Times New Roman" pitchFamily="18" charset="0"/>
                <a:cs typeface="Times New Roman" pitchFamily="18" charset="0"/>
              </a:rPr>
              <a:t>Mainly in the morning in summer (i.e. duration of time when sun altitude is relatively low), </a:t>
            </a:r>
            <a:r>
              <a:rPr lang="en-US" sz="2200" i="0" dirty="0" smtClean="0">
                <a:solidFill>
                  <a:srgbClr val="FFFF00"/>
                </a:solidFill>
                <a:latin typeface="Times New Roman" pitchFamily="18" charset="0"/>
                <a:cs typeface="Times New Roman" pitchFamily="18" charset="0"/>
              </a:rPr>
              <a:t>black </a:t>
            </a:r>
            <a:r>
              <a:rPr lang="en-US" sz="2200" i="0" dirty="0" err="1" smtClean="0">
                <a:solidFill>
                  <a:srgbClr val="FFFF00"/>
                </a:solidFill>
                <a:latin typeface="Times New Roman" pitchFamily="18" charset="0"/>
                <a:cs typeface="Times New Roman" pitchFamily="18" charset="0"/>
              </a:rPr>
              <a:t>coloured</a:t>
            </a:r>
            <a:r>
              <a:rPr lang="en-US" sz="2200" i="0" dirty="0" smtClean="0">
                <a:solidFill>
                  <a:srgbClr val="FFFF00"/>
                </a:solidFill>
                <a:latin typeface="Times New Roman" pitchFamily="18" charset="0"/>
                <a:cs typeface="Times New Roman" pitchFamily="18" charset="0"/>
              </a:rPr>
              <a:t> </a:t>
            </a:r>
            <a:r>
              <a:rPr lang="en-US" sz="2200" i="0" dirty="0">
                <a:solidFill>
                  <a:srgbClr val="FFFF00"/>
                </a:solidFill>
                <a:latin typeface="Times New Roman" pitchFamily="18" charset="0"/>
                <a:cs typeface="Times New Roman" pitchFamily="18" charset="0"/>
              </a:rPr>
              <a:t>side of movable louvers faces outside in order to collect radiated heat from the sun and </a:t>
            </a:r>
            <a:r>
              <a:rPr lang="en-US" sz="2200" i="0" dirty="0" smtClean="0">
                <a:solidFill>
                  <a:srgbClr val="FFFF00"/>
                </a:solidFill>
                <a:latin typeface="Times New Roman" pitchFamily="18" charset="0"/>
                <a:cs typeface="Times New Roman" pitchFamily="18" charset="0"/>
              </a:rPr>
              <a:t>to stock </a:t>
            </a:r>
            <a:r>
              <a:rPr lang="en-US" sz="2200" i="0" dirty="0">
                <a:solidFill>
                  <a:srgbClr val="FFFF00"/>
                </a:solidFill>
                <a:latin typeface="Times New Roman" pitchFamily="18" charset="0"/>
                <a:cs typeface="Times New Roman" pitchFamily="18" charset="0"/>
              </a:rPr>
              <a:t>them in upper flower slabs by utilizing its thermal mass. Even in the time when louvers </a:t>
            </a:r>
            <a:r>
              <a:rPr lang="en-US" sz="2200" i="0" dirty="0" smtClean="0">
                <a:solidFill>
                  <a:srgbClr val="FFFF00"/>
                </a:solidFill>
                <a:latin typeface="Times New Roman" pitchFamily="18" charset="0"/>
                <a:cs typeface="Times New Roman" pitchFamily="18" charset="0"/>
              </a:rPr>
              <a:t>are shut</a:t>
            </a:r>
            <a:r>
              <a:rPr lang="en-US" sz="2200" i="0" dirty="0">
                <a:solidFill>
                  <a:srgbClr val="FFFF00"/>
                </a:solidFill>
                <a:latin typeface="Times New Roman" pitchFamily="18" charset="0"/>
                <a:cs typeface="Times New Roman" pitchFamily="18" charset="0"/>
              </a:rPr>
              <a:t>, visibility from inside to outside is assured by deliberate detailing of punching metal shape </a:t>
            </a:r>
            <a:r>
              <a:rPr lang="en-US" sz="2200" i="0" dirty="0" smtClean="0">
                <a:solidFill>
                  <a:srgbClr val="FFFF00"/>
                </a:solidFill>
                <a:latin typeface="Times New Roman" pitchFamily="18" charset="0"/>
                <a:cs typeface="Times New Roman" pitchFamily="18" charset="0"/>
              </a:rPr>
              <a:t>of slats. </a:t>
            </a:r>
            <a:endParaRPr lang="en-US" sz="2200"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03604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3280"/>
            <a:ext cx="3962400" cy="550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04800" y="5757864"/>
            <a:ext cx="8610600" cy="830997"/>
          </a:xfrm>
          <a:prstGeom prst="rect">
            <a:avLst/>
          </a:prstGeom>
        </p:spPr>
        <p:txBody>
          <a:bodyPr wrap="square">
            <a:spAutoFit/>
          </a:bodyPr>
          <a:lstStyle/>
          <a:p>
            <a:r>
              <a:rPr lang="en-US" dirty="0"/>
              <a:t>Fig. </a:t>
            </a:r>
            <a:r>
              <a:rPr lang="en-US" dirty="0" smtClean="0"/>
              <a:t>5 </a:t>
            </a:r>
            <a:r>
              <a:rPr lang="en-US" dirty="0"/>
              <a:t>Three modes of </a:t>
            </a:r>
            <a:r>
              <a:rPr lang="en-US" dirty="0" smtClean="0"/>
              <a:t>Smart </a:t>
            </a:r>
            <a:r>
              <a:rPr lang="en-US" dirty="0"/>
              <a:t>double skin cladding system with adaptively movable </a:t>
            </a:r>
            <a:r>
              <a:rPr lang="en-US" dirty="0" smtClean="0"/>
              <a:t>louvers</a:t>
            </a:r>
            <a:endParaRPr lang="ar-IQ" dirty="0"/>
          </a:p>
        </p:txBody>
      </p:sp>
    </p:spTree>
    <p:extLst>
      <p:ext uri="{BB962C8B-B14F-4D97-AF65-F5344CB8AC3E}">
        <p14:creationId xmlns:p14="http://schemas.microsoft.com/office/powerpoint/2010/main" val="324365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710372" cy="427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685800" y="5181600"/>
            <a:ext cx="7710372" cy="830997"/>
          </a:xfrm>
          <a:prstGeom prst="rect">
            <a:avLst/>
          </a:prstGeom>
        </p:spPr>
        <p:txBody>
          <a:bodyPr wrap="square">
            <a:spAutoFit/>
          </a:bodyPr>
          <a:lstStyle/>
          <a:p>
            <a:r>
              <a:rPr lang="en-US" dirty="0"/>
              <a:t>Fig. </a:t>
            </a:r>
            <a:r>
              <a:rPr lang="en-US" dirty="0" smtClean="0"/>
              <a:t>6 </a:t>
            </a:r>
            <a:r>
              <a:rPr lang="en-US" dirty="0"/>
              <a:t>Mechanism of smart double skin cladding system with adaptively movable louvers</a:t>
            </a:r>
            <a:endParaRPr lang="ar-IQ" dirty="0"/>
          </a:p>
        </p:txBody>
      </p:sp>
    </p:spTree>
    <p:extLst>
      <p:ext uri="{BB962C8B-B14F-4D97-AF65-F5344CB8AC3E}">
        <p14:creationId xmlns:p14="http://schemas.microsoft.com/office/powerpoint/2010/main" val="2809897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630072" y="304800"/>
            <a:ext cx="822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gn="justLow">
              <a:buFont typeface="Wingdings" pitchFamily="2" charset="2"/>
              <a:buChar char="q"/>
            </a:pPr>
            <a:r>
              <a:rPr lang="en-US" sz="2300" i="0" dirty="0">
                <a:solidFill>
                  <a:srgbClr val="FF9900"/>
                </a:solidFill>
                <a:latin typeface="Times New Roman" pitchFamily="18" charset="0"/>
                <a:cs typeface="Times New Roman" pitchFamily="18" charset="0"/>
              </a:rPr>
              <a:t>Heat pump system by ground source/water </a:t>
            </a:r>
            <a:r>
              <a:rPr lang="en-US" sz="2300" i="0" dirty="0" smtClean="0">
                <a:solidFill>
                  <a:srgbClr val="FF9900"/>
                </a:solidFill>
                <a:latin typeface="Times New Roman" pitchFamily="18" charset="0"/>
                <a:cs typeface="Times New Roman" pitchFamily="18" charset="0"/>
              </a:rPr>
              <a:t>utilization</a:t>
            </a:r>
          </a:p>
          <a:p>
            <a:pPr marL="0" indent="0" algn="justLow">
              <a:buNone/>
            </a:pPr>
            <a:r>
              <a:rPr lang="en-US" sz="2300" i="0" dirty="0">
                <a:solidFill>
                  <a:srgbClr val="FFFF00"/>
                </a:solidFill>
                <a:latin typeface="Times New Roman" pitchFamily="18" charset="0"/>
                <a:cs typeface="Times New Roman" pitchFamily="18" charset="0"/>
              </a:rPr>
              <a:t>In general, ground temperature is stable in all four seasons (in Tokyo, 16-17 degrees). Thus, utilization of ground and/or ground water as heat sources enables higher energy efficiency in heating and cooling of building. To utilize the potential of ground heat, the building applies ground source/water based heat pump system by installing 10 tubes of 100 meter length U shaped heat exchangers as well as a pair of wells in the underground of the </a:t>
            </a:r>
            <a:r>
              <a:rPr lang="en-US" sz="2300" i="0" dirty="0" smtClean="0">
                <a:solidFill>
                  <a:srgbClr val="FFFF00"/>
                </a:solidFill>
                <a:latin typeface="Times New Roman" pitchFamily="18" charset="0"/>
                <a:cs typeface="Times New Roman" pitchFamily="18" charset="0"/>
              </a:rPr>
              <a:t>building. </a:t>
            </a:r>
            <a:endParaRPr lang="en-US" sz="2300"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01425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086959" cy="361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761999" y="4495800"/>
            <a:ext cx="7696201" cy="461665"/>
          </a:xfrm>
          <a:prstGeom prst="rect">
            <a:avLst/>
          </a:prstGeom>
        </p:spPr>
        <p:txBody>
          <a:bodyPr wrap="square">
            <a:spAutoFit/>
          </a:bodyPr>
          <a:lstStyle/>
          <a:p>
            <a:r>
              <a:rPr lang="en-US" dirty="0"/>
              <a:t>Fig. </a:t>
            </a:r>
            <a:r>
              <a:rPr lang="en-US" dirty="0" smtClean="0"/>
              <a:t>7 </a:t>
            </a:r>
            <a:r>
              <a:rPr lang="en-US" dirty="0"/>
              <a:t>Heat pump system by ground source/water utilization</a:t>
            </a:r>
            <a:endParaRPr lang="ar-IQ" dirty="0"/>
          </a:p>
        </p:txBody>
      </p:sp>
    </p:spTree>
    <p:extLst>
      <p:ext uri="{BB962C8B-B14F-4D97-AF65-F5344CB8AC3E}">
        <p14:creationId xmlns:p14="http://schemas.microsoft.com/office/powerpoint/2010/main" val="224857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07242" y="914400"/>
            <a:ext cx="8229600" cy="4525963"/>
          </a:xfrm>
        </p:spPr>
        <p:txBody>
          <a:bodyPr/>
          <a:lstStyle/>
          <a:p>
            <a:pPr marL="0" indent="0" algn="justLow">
              <a:buNone/>
            </a:pPr>
            <a:r>
              <a:rPr lang="en-US" dirty="0">
                <a:solidFill>
                  <a:srgbClr val="FFFF00"/>
                </a:solidFill>
                <a:latin typeface="Times New Roman" pitchFamily="18" charset="0"/>
                <a:cs typeface="Times New Roman" pitchFamily="18" charset="0"/>
              </a:rPr>
              <a:t>A zero-energy building (ZE), also known as a zero net energy (ZNE) building, net-zero energy building (NZEB), net zero building is a building with zero net energy consumption, meaning the total amount of energy used by the building on an annual basis is equal to the amount of renewable energy created on the site or in other definitions by renewable energy sources offsite. In some cases these buildings consequently contribute less overall greenhouse gas to the atmosphere during operations than similar non-ZNE buildings. They do at times consume non-renewable energy and produce greenhouse gases, but at other times reduce energy consumption and greenhouse gas production elsewhere by the same amount. </a:t>
            </a:r>
          </a:p>
          <a:p>
            <a:endParaRPr lang="ar-IQ" dirty="0"/>
          </a:p>
        </p:txBody>
      </p:sp>
      <p:sp>
        <p:nvSpPr>
          <p:cNvPr id="4" name="Rectangle 3"/>
          <p:cNvSpPr>
            <a:spLocks noChangeArrowheads="1"/>
          </p:cNvSpPr>
          <p:nvPr/>
        </p:nvSpPr>
        <p:spPr bwMode="auto">
          <a:xfrm>
            <a:off x="533400" y="367091"/>
            <a:ext cx="4191000" cy="40011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eaLnBrk="0" fontAlgn="auto" hangingPunct="0">
              <a:spcBef>
                <a:spcPts val="0"/>
              </a:spcBef>
              <a:spcAft>
                <a:spcPts val="0"/>
              </a:spcAft>
            </a:pPr>
            <a:r>
              <a:rPr lang="en-US" sz="2000" i="0" kern="0" dirty="0" smtClean="0">
                <a:solidFill>
                  <a:sysClr val="windowText" lastClr="000000"/>
                </a:solidFill>
              </a:rPr>
              <a:t>1- Definition of Zero Energy Building</a:t>
            </a:r>
            <a:endParaRPr kumimoji="0" lang="ar-IQ" sz="20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67637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630072" y="304800"/>
            <a:ext cx="822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gn="justLow">
              <a:buFont typeface="Wingdings" pitchFamily="2" charset="2"/>
              <a:buChar char="q"/>
            </a:pPr>
            <a:r>
              <a:rPr lang="en-US" sz="2300" i="0" dirty="0">
                <a:solidFill>
                  <a:srgbClr val="FF9900"/>
                </a:solidFill>
                <a:latin typeface="Times New Roman" pitchFamily="18" charset="0"/>
                <a:cs typeface="Times New Roman" pitchFamily="18" charset="0"/>
              </a:rPr>
              <a:t>Radiation cooling/heating panel system with desiccant dehumidifier </a:t>
            </a:r>
            <a:endParaRPr lang="en-US" sz="2300" i="0" dirty="0" smtClean="0">
              <a:solidFill>
                <a:srgbClr val="FF9900"/>
              </a:solidFill>
              <a:latin typeface="Times New Roman" pitchFamily="18" charset="0"/>
              <a:cs typeface="Times New Roman" pitchFamily="18" charset="0"/>
            </a:endParaRPr>
          </a:p>
          <a:p>
            <a:pPr marL="0" indent="0" algn="justLow">
              <a:buNone/>
            </a:pPr>
            <a:r>
              <a:rPr lang="en-US" sz="2300" i="0" dirty="0">
                <a:solidFill>
                  <a:srgbClr val="FFFF00"/>
                </a:solidFill>
                <a:latin typeface="Times New Roman" pitchFamily="18" charset="0"/>
                <a:cs typeface="Times New Roman" pitchFamily="18" charset="0"/>
              </a:rPr>
              <a:t>Conventional air conditioning method changes the temperature of air to warm or cool human’s body. This indirect warming and cooling via air includes waste and inefficiency in energy use. Contrarily, warming and cooling by radiation panel is a method to warm or cool human’s body directly. It does not need the energy for bringing air and for activating fans. It also avoids needless draft as well as upgrades indoor air quality and comfort. The installed ceiling panels have function of radiation panels. Before application to the building, performance of the radiation panels had been verified through experiments in laboratories. When radiation cooling system by ceiling panels is introduced, water drops by dew condensation around ceiling panel could be happened. In order to prevent such kind of dew condensation disaster, accurate control of indoor humidity is necessary. </a:t>
            </a:r>
          </a:p>
        </p:txBody>
      </p:sp>
    </p:spTree>
    <p:extLst>
      <p:ext uri="{BB962C8B-B14F-4D97-AF65-F5344CB8AC3E}">
        <p14:creationId xmlns:p14="http://schemas.microsoft.com/office/powerpoint/2010/main" val="321048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630072" y="304800"/>
            <a:ext cx="822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sz="2300" i="0" dirty="0" smtClean="0">
                <a:solidFill>
                  <a:srgbClr val="FFFF00"/>
                </a:solidFill>
                <a:latin typeface="Times New Roman" pitchFamily="18" charset="0"/>
                <a:cs typeface="Times New Roman" pitchFamily="18" charset="0"/>
              </a:rPr>
              <a:t>Desiccant dehumidifier system is effective measure for non condensation. However, conventional desiccant technique has low energy use efficiency because of consumption heat for recovery of desiccant materials. To solve this problem, solar heat and/or exhaust heat needs to be utilized for recovery of desiccant materials. Desiccant dehumidifier system installed in this building utilizes exhaust heat from heat pump air conditioning system. </a:t>
            </a:r>
            <a:endParaRPr lang="en-US" sz="2300" i="0" dirty="0">
              <a:solidFill>
                <a:srgbClr val="FFFF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566" y="3124200"/>
            <a:ext cx="8030611"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524000" y="5638799"/>
            <a:ext cx="6128434" cy="461665"/>
          </a:xfrm>
          <a:prstGeom prst="rect">
            <a:avLst/>
          </a:prstGeom>
        </p:spPr>
        <p:txBody>
          <a:bodyPr wrap="square">
            <a:spAutoFit/>
          </a:bodyPr>
          <a:lstStyle/>
          <a:p>
            <a:r>
              <a:rPr lang="en-US" dirty="0"/>
              <a:t>Fig. </a:t>
            </a:r>
            <a:r>
              <a:rPr lang="en-US" dirty="0" smtClean="0"/>
              <a:t>8 Radiation </a:t>
            </a:r>
            <a:r>
              <a:rPr lang="en-US" dirty="0"/>
              <a:t>cooling/heating panel system</a:t>
            </a:r>
            <a:endParaRPr lang="ar-IQ" dirty="0"/>
          </a:p>
        </p:txBody>
      </p:sp>
    </p:spTree>
    <p:extLst>
      <p:ext uri="{BB962C8B-B14F-4D97-AF65-F5344CB8AC3E}">
        <p14:creationId xmlns:p14="http://schemas.microsoft.com/office/powerpoint/2010/main" val="41800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630072" y="304800"/>
            <a:ext cx="822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gn="justLow">
              <a:buFont typeface="Wingdings" pitchFamily="2" charset="2"/>
              <a:buChar char="q"/>
            </a:pPr>
            <a:r>
              <a:rPr lang="en-US" sz="2300" i="0" dirty="0">
                <a:solidFill>
                  <a:srgbClr val="FF9900"/>
                </a:solidFill>
                <a:latin typeface="Times New Roman" pitchFamily="18" charset="0"/>
                <a:cs typeface="Times New Roman" pitchFamily="18" charset="0"/>
              </a:rPr>
              <a:t>Thermal mass </a:t>
            </a:r>
            <a:r>
              <a:rPr lang="en-US" sz="2300" i="0" dirty="0" smtClean="0">
                <a:solidFill>
                  <a:srgbClr val="FF9900"/>
                </a:solidFill>
                <a:latin typeface="Times New Roman" pitchFamily="18" charset="0"/>
                <a:cs typeface="Times New Roman" pitchFamily="18" charset="0"/>
              </a:rPr>
              <a:t>utilization</a:t>
            </a:r>
          </a:p>
          <a:p>
            <a:pPr marL="0" indent="0" algn="justLow">
              <a:buNone/>
            </a:pPr>
            <a:r>
              <a:rPr lang="en-US" sz="2300" i="0" dirty="0">
                <a:solidFill>
                  <a:srgbClr val="FFFF00"/>
                </a:solidFill>
                <a:latin typeface="Times New Roman" pitchFamily="18" charset="0"/>
                <a:cs typeface="Times New Roman" pitchFamily="18" charset="0"/>
              </a:rPr>
              <a:t>The building is designed to stock heat gain in floor slabs by utilization of its thermal mass. Together with internally generated heat such as heat from lighting and computers, the building aims to make zero-heat-load for air conditioning in winter. In other seasons, night purge mechanism is introduced; structural members and spaces between ceiling and floor panels are cooled by natural ventilation in night in order to minimize cooling load when mechanical cooling system starts its operation in the </a:t>
            </a:r>
            <a:r>
              <a:rPr lang="en-US" sz="2300" i="0" dirty="0" smtClean="0">
                <a:solidFill>
                  <a:srgbClr val="FFFF00"/>
                </a:solidFill>
                <a:latin typeface="Times New Roman" pitchFamily="18" charset="0"/>
                <a:cs typeface="Times New Roman" pitchFamily="18" charset="0"/>
              </a:rPr>
              <a:t>morning. </a:t>
            </a:r>
            <a:endParaRPr lang="en-US" sz="2300"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02932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630072" y="304800"/>
            <a:ext cx="822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gn="justLow">
              <a:buFont typeface="Wingdings" pitchFamily="2" charset="2"/>
              <a:buChar char="q"/>
            </a:pPr>
            <a:r>
              <a:rPr lang="en-US" sz="2300" i="0" dirty="0">
                <a:solidFill>
                  <a:srgbClr val="FF9900"/>
                </a:solidFill>
                <a:latin typeface="Times New Roman" pitchFamily="18" charset="0"/>
                <a:cs typeface="Times New Roman" pitchFamily="18" charset="0"/>
              </a:rPr>
              <a:t>LED lighting system and integrated </a:t>
            </a:r>
            <a:r>
              <a:rPr lang="en-US" sz="2300" i="0" dirty="0" smtClean="0">
                <a:solidFill>
                  <a:srgbClr val="FF9900"/>
                </a:solidFill>
                <a:latin typeface="Times New Roman" pitchFamily="18" charset="0"/>
                <a:cs typeface="Times New Roman" pitchFamily="18" charset="0"/>
              </a:rPr>
              <a:t>system</a:t>
            </a:r>
          </a:p>
          <a:p>
            <a:pPr marL="0" indent="0" algn="justLow">
              <a:buNone/>
            </a:pPr>
            <a:r>
              <a:rPr lang="en-US" sz="2300" i="0" dirty="0">
                <a:solidFill>
                  <a:srgbClr val="FFFF00"/>
                </a:solidFill>
                <a:latin typeface="Times New Roman" pitchFamily="18" charset="0"/>
                <a:cs typeface="Times New Roman" pitchFamily="18" charset="0"/>
              </a:rPr>
              <a:t>Needless to say, the use of LED has advantage in energy conservation compared with conventional lighting. This building aims more higher efficiency than simple, stand alone use of LED. The building embodies integrated control system that maximizes use of natural light and facilitates complementary use of artificial light by LED with dimmer function. Fig. 6 shows outline of the integrated system. Previously mentioned louvers in double skin cladding system moves based on evaluation of the data from </a:t>
            </a:r>
            <a:r>
              <a:rPr lang="en-US" sz="2300" i="0" dirty="0" err="1">
                <a:solidFill>
                  <a:srgbClr val="FFFF00"/>
                </a:solidFill>
                <a:latin typeface="Times New Roman" pitchFamily="18" charset="0"/>
                <a:cs typeface="Times New Roman" pitchFamily="18" charset="0"/>
              </a:rPr>
              <a:t>pyranometer</a:t>
            </a:r>
            <a:r>
              <a:rPr lang="en-US" sz="2300" i="0" dirty="0">
                <a:solidFill>
                  <a:srgbClr val="FFFF00"/>
                </a:solidFill>
                <a:latin typeface="Times New Roman" pitchFamily="18" charset="0"/>
                <a:cs typeface="Times New Roman" pitchFamily="18" charset="0"/>
              </a:rPr>
              <a:t>; In case </a:t>
            </a:r>
            <a:r>
              <a:rPr lang="en-US" sz="2300" i="0" dirty="0" err="1">
                <a:solidFill>
                  <a:srgbClr val="FFFF00"/>
                </a:solidFill>
                <a:latin typeface="Times New Roman" pitchFamily="18" charset="0"/>
                <a:cs typeface="Times New Roman" pitchFamily="18" charset="0"/>
              </a:rPr>
              <a:t>pyranometer</a:t>
            </a:r>
            <a:r>
              <a:rPr lang="en-US" sz="2300" i="0" dirty="0">
                <a:solidFill>
                  <a:srgbClr val="FFFF00"/>
                </a:solidFill>
                <a:latin typeface="Times New Roman" pitchFamily="18" charset="0"/>
                <a:cs typeface="Times New Roman" pitchFamily="18" charset="0"/>
              </a:rPr>
              <a:t> would suggest that it is raining or cloudy, louvers moves to introduce maximum quantity of day light to inside. In case it would suggest bright and no direct sun rays, louvers also settle to the direction to introduce natural day light as much as possible. In case of sunny day with direct sun rays that could increase cooling load such as in summer, the louvers are settled to prevent inclusion of sun rays to inside of the building. </a:t>
            </a:r>
          </a:p>
        </p:txBody>
      </p:sp>
    </p:spTree>
    <p:extLst>
      <p:ext uri="{BB962C8B-B14F-4D97-AF65-F5344CB8AC3E}">
        <p14:creationId xmlns:p14="http://schemas.microsoft.com/office/powerpoint/2010/main" val="53861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630072" y="304800"/>
            <a:ext cx="822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sz="2300" i="0" dirty="0">
                <a:solidFill>
                  <a:srgbClr val="FFFF00"/>
                </a:solidFill>
                <a:latin typeface="Times New Roman" pitchFamily="18" charset="0"/>
                <a:cs typeface="Times New Roman" pitchFamily="18" charset="0"/>
              </a:rPr>
              <a:t>In case indoor space is warmed artificially, louvers are settled to proactively introduce heat gains. Together with and </a:t>
            </a:r>
            <a:r>
              <a:rPr lang="en-US" sz="2300" i="0" dirty="0" err="1">
                <a:solidFill>
                  <a:srgbClr val="FFFF00"/>
                </a:solidFill>
                <a:latin typeface="Times New Roman" pitchFamily="18" charset="0"/>
                <a:cs typeface="Times New Roman" pitchFamily="18" charset="0"/>
              </a:rPr>
              <a:t>harmonised</a:t>
            </a:r>
            <a:r>
              <a:rPr lang="en-US" sz="2300" i="0" dirty="0">
                <a:solidFill>
                  <a:srgbClr val="FFFF00"/>
                </a:solidFill>
                <a:latin typeface="Times New Roman" pitchFamily="18" charset="0"/>
                <a:cs typeface="Times New Roman" pitchFamily="18" charset="0"/>
              </a:rPr>
              <a:t> with adaptively controlled louver system, artificial light by LED is controlled. Motion sensors works to switch off and on LED lighting which is controlled to assure sufficient illumination intensity based on illuminometer. The system is manipulated by artificial intelligent </a:t>
            </a:r>
            <a:r>
              <a:rPr lang="en-US" sz="2300" i="0" dirty="0" smtClean="0">
                <a:solidFill>
                  <a:srgbClr val="FFFF00"/>
                </a:solidFill>
                <a:latin typeface="Times New Roman" pitchFamily="18" charset="0"/>
                <a:cs typeface="Times New Roman" pitchFamily="18" charset="0"/>
              </a:rPr>
              <a:t>controller. </a:t>
            </a:r>
            <a:endParaRPr lang="en-US" sz="2300"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17658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7540" y="457200"/>
            <a:ext cx="5559059" cy="5426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295399" y="5883585"/>
            <a:ext cx="5791199" cy="461665"/>
          </a:xfrm>
          <a:prstGeom prst="rect">
            <a:avLst/>
          </a:prstGeom>
        </p:spPr>
        <p:txBody>
          <a:bodyPr wrap="square">
            <a:spAutoFit/>
          </a:bodyPr>
          <a:lstStyle/>
          <a:p>
            <a:r>
              <a:rPr lang="en-US" dirty="0" smtClean="0"/>
              <a:t>Fig.9  Integrated </a:t>
            </a:r>
            <a:r>
              <a:rPr lang="en-US" dirty="0"/>
              <a:t>use of natural light and LED </a:t>
            </a:r>
          </a:p>
        </p:txBody>
      </p:sp>
    </p:spTree>
    <p:extLst>
      <p:ext uri="{BB962C8B-B14F-4D97-AF65-F5344CB8AC3E}">
        <p14:creationId xmlns:p14="http://schemas.microsoft.com/office/powerpoint/2010/main" val="214363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630072" y="304800"/>
            <a:ext cx="822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gn="justLow">
              <a:buFont typeface="Wingdings" pitchFamily="2" charset="2"/>
              <a:buChar char="q"/>
            </a:pPr>
            <a:r>
              <a:rPr lang="en-US" sz="2300" i="0" dirty="0">
                <a:solidFill>
                  <a:srgbClr val="FF9900"/>
                </a:solidFill>
                <a:latin typeface="Times New Roman" pitchFamily="18" charset="0"/>
                <a:cs typeface="Times New Roman" pitchFamily="18" charset="0"/>
              </a:rPr>
              <a:t>PV (photovoltaic) </a:t>
            </a:r>
            <a:r>
              <a:rPr lang="en-US" sz="2300" i="0" dirty="0" smtClean="0">
                <a:solidFill>
                  <a:srgbClr val="FF9900"/>
                </a:solidFill>
                <a:latin typeface="Times New Roman" pitchFamily="18" charset="0"/>
                <a:cs typeface="Times New Roman" pitchFamily="18" charset="0"/>
              </a:rPr>
              <a:t>system</a:t>
            </a:r>
          </a:p>
          <a:p>
            <a:pPr marL="0" indent="0" algn="justLow">
              <a:buNone/>
            </a:pPr>
            <a:r>
              <a:rPr lang="en-US" sz="2300" i="0" dirty="0">
                <a:solidFill>
                  <a:srgbClr val="FFFF00"/>
                </a:solidFill>
                <a:latin typeface="Times New Roman" pitchFamily="18" charset="0"/>
                <a:cs typeface="Times New Roman" pitchFamily="18" charset="0"/>
              </a:rPr>
              <a:t>Photovoltaic system by 300 meter square of thin-film solar modules are installed on the roof of the building. The maximum capacity of generation reaches to 30kw which is 10% of anticipated maximum peak load demand of electricity in summer. Annual total electric power generated by installed PV is estimated as 400GJ in primary energy basis. Generated electricity is designed to be used in the building (i.e. PV here is separated from network). The building also embodies continual monitoring system to measure site basis real efficiency of the </a:t>
            </a:r>
            <a:r>
              <a:rPr lang="en-US" sz="2300" i="0" dirty="0" smtClean="0">
                <a:solidFill>
                  <a:srgbClr val="FFFF00"/>
                </a:solidFill>
                <a:latin typeface="Times New Roman" pitchFamily="18" charset="0"/>
                <a:cs typeface="Times New Roman" pitchFamily="18" charset="0"/>
              </a:rPr>
              <a:t>PV. </a:t>
            </a:r>
            <a:endParaRPr lang="en-US" sz="2300"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30126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630072" y="304800"/>
            <a:ext cx="8229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algn="justLow">
              <a:buFont typeface="Wingdings" pitchFamily="2" charset="2"/>
              <a:buChar char="q"/>
            </a:pPr>
            <a:r>
              <a:rPr lang="en-US" sz="2300" i="0" dirty="0">
                <a:solidFill>
                  <a:srgbClr val="FF9900"/>
                </a:solidFill>
                <a:latin typeface="Times New Roman" pitchFamily="18" charset="0"/>
                <a:cs typeface="Times New Roman" pitchFamily="18" charset="0"/>
              </a:rPr>
              <a:t>Integrated building operation system by AI based </a:t>
            </a:r>
            <a:r>
              <a:rPr lang="en-US" sz="2300" i="0" dirty="0" smtClean="0">
                <a:solidFill>
                  <a:srgbClr val="FF9900"/>
                </a:solidFill>
                <a:latin typeface="Times New Roman" pitchFamily="18" charset="0"/>
                <a:cs typeface="Times New Roman" pitchFamily="18" charset="0"/>
              </a:rPr>
              <a:t>control</a:t>
            </a:r>
          </a:p>
          <a:p>
            <a:pPr marL="0" indent="0" algn="justLow">
              <a:buNone/>
            </a:pPr>
            <a:r>
              <a:rPr lang="en-US" sz="2300" i="0" dirty="0">
                <a:solidFill>
                  <a:srgbClr val="FFFF00"/>
                </a:solidFill>
                <a:latin typeface="Times New Roman" pitchFamily="18" charset="0"/>
                <a:cs typeface="Times New Roman" pitchFamily="18" charset="0"/>
              </a:rPr>
              <a:t>The building embodies energy monitoring system based on the idea of information embedded building; the monitoring system consists of sensors of energy use, temperature, humidity, indoor air quality, illumination intensity etc. The real time basis data is transferred from sensors as digital data to server which is located off-site. The stocked and input data in the sever is </a:t>
            </a:r>
            <a:r>
              <a:rPr lang="en-US" sz="2300" i="0" dirty="0" err="1">
                <a:solidFill>
                  <a:srgbClr val="FFFF00"/>
                </a:solidFill>
                <a:latin typeface="Times New Roman" pitchFamily="18" charset="0"/>
                <a:cs typeface="Times New Roman" pitchFamily="18" charset="0"/>
              </a:rPr>
              <a:t>analysed</a:t>
            </a:r>
            <a:r>
              <a:rPr lang="en-US" sz="2300" i="0" dirty="0">
                <a:solidFill>
                  <a:srgbClr val="FFFF00"/>
                </a:solidFill>
                <a:latin typeface="Times New Roman" pitchFamily="18" charset="0"/>
                <a:cs typeface="Times New Roman" pitchFamily="18" charset="0"/>
              </a:rPr>
              <a:t> through the process shown in </a:t>
            </a:r>
            <a:r>
              <a:rPr lang="en-US" sz="2300" i="0" dirty="0" smtClean="0">
                <a:solidFill>
                  <a:srgbClr val="FFFF00"/>
                </a:solidFill>
                <a:latin typeface="Times New Roman" pitchFamily="18" charset="0"/>
                <a:cs typeface="Times New Roman" pitchFamily="18" charset="0"/>
              </a:rPr>
              <a:t>Fig.10. </a:t>
            </a:r>
            <a:r>
              <a:rPr lang="en-US" sz="2300" i="0" dirty="0">
                <a:solidFill>
                  <a:srgbClr val="FFFF00"/>
                </a:solidFill>
                <a:latin typeface="Times New Roman" pitchFamily="18" charset="0"/>
                <a:cs typeface="Times New Roman" pitchFamily="18" charset="0"/>
              </a:rPr>
              <a:t>The </a:t>
            </a:r>
            <a:r>
              <a:rPr lang="en-US" sz="2300" i="0" dirty="0" err="1">
                <a:solidFill>
                  <a:srgbClr val="FFFF00"/>
                </a:solidFill>
                <a:latin typeface="Times New Roman" pitchFamily="18" charset="0"/>
                <a:cs typeface="Times New Roman" pitchFamily="18" charset="0"/>
              </a:rPr>
              <a:t>visualised</a:t>
            </a:r>
            <a:r>
              <a:rPr lang="en-US" sz="2300" i="0" dirty="0">
                <a:solidFill>
                  <a:srgbClr val="FFFF00"/>
                </a:solidFill>
                <a:latin typeface="Times New Roman" pitchFamily="18" charset="0"/>
                <a:cs typeface="Times New Roman" pitchFamily="18" charset="0"/>
              </a:rPr>
              <a:t> real time basis reporting of the analysis is accessible to all stakeholders of the building through WEB site. Consequently, the system is used as a device of benchmarking for building owners and </a:t>
            </a:r>
            <a:r>
              <a:rPr lang="en-US" sz="2300" i="0" dirty="0" smtClean="0">
                <a:solidFill>
                  <a:srgbClr val="FFFF00"/>
                </a:solidFill>
                <a:latin typeface="Times New Roman" pitchFamily="18" charset="0"/>
                <a:cs typeface="Times New Roman" pitchFamily="18" charset="0"/>
              </a:rPr>
              <a:t>users.</a:t>
            </a:r>
            <a:endParaRPr lang="en-US" sz="2300"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23988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395411" cy="4878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685799" y="5488517"/>
            <a:ext cx="7471611" cy="830997"/>
          </a:xfrm>
          <a:prstGeom prst="rect">
            <a:avLst/>
          </a:prstGeom>
        </p:spPr>
        <p:txBody>
          <a:bodyPr wrap="square">
            <a:spAutoFit/>
          </a:bodyPr>
          <a:lstStyle/>
          <a:p>
            <a:r>
              <a:rPr lang="en-US" dirty="0" smtClean="0"/>
              <a:t>Fig.10 </a:t>
            </a:r>
            <a:r>
              <a:rPr lang="en-US" dirty="0"/>
              <a:t>Proactive demand control system using real time energy monitoring and a sort of AI </a:t>
            </a:r>
          </a:p>
        </p:txBody>
      </p:sp>
    </p:spTree>
    <p:extLst>
      <p:ext uri="{BB962C8B-B14F-4D97-AF65-F5344CB8AC3E}">
        <p14:creationId xmlns:p14="http://schemas.microsoft.com/office/powerpoint/2010/main" val="139714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3399" y="367091"/>
            <a:ext cx="3429001" cy="40011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eaLnBrk="0" fontAlgn="auto" hangingPunct="0">
              <a:spcBef>
                <a:spcPts val="0"/>
              </a:spcBef>
              <a:spcAft>
                <a:spcPts val="0"/>
              </a:spcAft>
            </a:pPr>
            <a:r>
              <a:rPr lang="en-US" sz="2000" i="0" kern="0" dirty="0" smtClean="0">
                <a:solidFill>
                  <a:sysClr val="windowText" lastClr="000000"/>
                </a:solidFill>
              </a:rPr>
              <a:t>5- </a:t>
            </a:r>
            <a:r>
              <a:rPr lang="en-US" sz="2000" i="0" kern="0" dirty="0">
                <a:solidFill>
                  <a:sysClr val="windowText" lastClr="000000"/>
                </a:solidFill>
              </a:rPr>
              <a:t>Source Energy Calculations</a:t>
            </a:r>
            <a:endParaRPr kumimoji="0" lang="ar-IQ" sz="2000" b="0" i="0" u="none" strike="noStrike" kern="0" cap="none" spc="0" normalizeH="0" baseline="0" noProof="0" dirty="0" smtClean="0">
              <a:ln>
                <a:noFill/>
              </a:ln>
              <a:solidFill>
                <a:sysClr val="windowText" lastClr="000000"/>
              </a:solidFill>
              <a:effectLst/>
              <a:uLnTx/>
              <a:uFillTx/>
            </a:endParaRPr>
          </a:p>
        </p:txBody>
      </p:sp>
      <p:sp>
        <p:nvSpPr>
          <p:cNvPr id="5" name="عنصر نائب للمحتوى 2"/>
          <p:cNvSpPr txBox="1">
            <a:spLocks/>
          </p:cNvSpPr>
          <p:nvPr/>
        </p:nvSpPr>
        <p:spPr bwMode="auto">
          <a:xfrm>
            <a:off x="620973" y="820655"/>
            <a:ext cx="8229600" cy="5580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sz="2300" i="0" dirty="0">
                <a:solidFill>
                  <a:srgbClr val="FFFF00"/>
                </a:solidFill>
                <a:latin typeface="Times New Roman" pitchFamily="18" charset="0"/>
                <a:cs typeface="Times New Roman" pitchFamily="18" charset="0"/>
              </a:rPr>
              <a:t>Most building managers are familiar with site energy, the amount of energy consumed by a building as measured by utility meters. Site energy consumption can be useful for understanding the performance of the building and the building systems, but it does not tell the whole story of impacts from resource consumption and emissions associated with the energy use. In addition, site energy is not a good comparison metric for buildings that have different mixes of energy types, buildings with on-site energy generation, such as photovoltaic, or buildings with cogeneration units. Therefore, to assess the relative efficiencies of buildings with varying fuel types, it is necessary to convert these types of energy into equivalent units of raw fuel consumed in generating one unit of energy consumed on-site. To achieve this equivalency, the convention of source energy is </a:t>
            </a:r>
            <a:r>
              <a:rPr lang="en-US" sz="2300" i="0" dirty="0" smtClean="0">
                <a:solidFill>
                  <a:srgbClr val="FFFF00"/>
                </a:solidFill>
                <a:latin typeface="Times New Roman" pitchFamily="18" charset="0"/>
                <a:cs typeface="Times New Roman" pitchFamily="18" charset="0"/>
              </a:rPr>
              <a:t>utilized. </a:t>
            </a:r>
            <a:endParaRPr lang="en-US" sz="2300"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23462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asper\Desktop\New folder (11)\7a46e89c9c76520a7b48a8e352cc6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91" y="205854"/>
            <a:ext cx="7315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2667000" y="5867400"/>
            <a:ext cx="3646383" cy="461665"/>
          </a:xfrm>
          <a:prstGeom prst="rect">
            <a:avLst/>
          </a:prstGeom>
        </p:spPr>
        <p:txBody>
          <a:bodyPr wrap="none">
            <a:spAutoFit/>
          </a:bodyPr>
          <a:lstStyle/>
          <a:p>
            <a:r>
              <a:rPr lang="en-US" dirty="0"/>
              <a:t>Fig. </a:t>
            </a:r>
            <a:r>
              <a:rPr lang="en-US" dirty="0" smtClean="0"/>
              <a:t>1. </a:t>
            </a:r>
            <a:r>
              <a:rPr lang="en-US" dirty="0"/>
              <a:t>Zero energy building</a:t>
            </a:r>
            <a:endParaRPr lang="ar-IQ" dirty="0"/>
          </a:p>
        </p:txBody>
      </p:sp>
    </p:spTree>
    <p:extLst>
      <p:ext uri="{BB962C8B-B14F-4D97-AF65-F5344CB8AC3E}">
        <p14:creationId xmlns:p14="http://schemas.microsoft.com/office/powerpoint/2010/main" val="3630233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txBox="1">
            <a:spLocks/>
          </p:cNvSpPr>
          <p:nvPr/>
        </p:nvSpPr>
        <p:spPr bwMode="auto">
          <a:xfrm>
            <a:off x="620973" y="228600"/>
            <a:ext cx="82296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sz="2300" i="0" dirty="0">
                <a:solidFill>
                  <a:srgbClr val="FFFF00"/>
                </a:solidFill>
                <a:latin typeface="Times New Roman" pitchFamily="18" charset="0"/>
                <a:cs typeface="Times New Roman" pitchFamily="18" charset="0"/>
              </a:rPr>
              <a:t>When energy is consumed on-site, the conversion to source energy must account for the energy consumed in the extraction, processing and transport of primary fuels such as coal, oil and natural gas; energy losses in thermal combustion in power generation plants; and energy losses in transmission and distribution to the building site. The Zero Energy Building definition uses national average ratios to accomplish the conversion to source energy because the use of national average source-site ratios ensures that no specific building will be credited (or penalized) for the relative efficiency of its energy provider(s). Source energy is calculated from delivered energy and exported energy for each energy type using source energy conversion factors. Source energy conversion factors are applied to convert energy delivered and exported on-site into the total equivalent source energy. The source energy conversion factors utilized are from ASHRAE Standard 105 . While on-site renewable energy is a carbon-free, zero-energy-loss resource, when it is exported to the grid as electricity, it displaces electricity that would be required from the grid. </a:t>
            </a:r>
            <a:endParaRPr lang="en-US" sz="2300" i="0" dirty="0" smtClean="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69606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28" y="1143000"/>
            <a:ext cx="8249668"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483358" y="550290"/>
            <a:ext cx="7924800" cy="461665"/>
          </a:xfrm>
          <a:prstGeom prst="rect">
            <a:avLst/>
          </a:prstGeom>
        </p:spPr>
        <p:txBody>
          <a:bodyPr wrap="square">
            <a:spAutoFit/>
          </a:bodyPr>
          <a:lstStyle/>
          <a:p>
            <a:r>
              <a:rPr lang="en-US" dirty="0"/>
              <a:t>Table 1 – National Average Source Energy Conversion Factors</a:t>
            </a:r>
            <a:endParaRPr lang="ar-IQ" dirty="0"/>
          </a:p>
        </p:txBody>
      </p:sp>
    </p:spTree>
    <p:extLst>
      <p:ext uri="{BB962C8B-B14F-4D97-AF65-F5344CB8AC3E}">
        <p14:creationId xmlns:p14="http://schemas.microsoft.com/office/powerpoint/2010/main" val="220411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593677" y="2286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sz="2300" i="0" dirty="0">
                <a:solidFill>
                  <a:srgbClr val="FFFF00"/>
                </a:solidFill>
                <a:latin typeface="Times New Roman" pitchFamily="18" charset="0"/>
                <a:cs typeface="Times New Roman" pitchFamily="18" charset="0"/>
              </a:rPr>
              <a:t>Source energy would be calculated using the following formula:</a:t>
            </a:r>
            <a:endParaRPr lang="en-US" sz="2300" i="0" dirty="0" smtClean="0">
              <a:solidFill>
                <a:srgbClr val="FFFF00"/>
              </a:solidFill>
              <a:latin typeface="Times New Roman" pitchFamily="18" charset="0"/>
              <a:cs typeface="Times New Roman" pitchFamily="18" charset="0"/>
            </a:endParaRPr>
          </a:p>
        </p:txBody>
      </p:sp>
      <p:sp>
        <p:nvSpPr>
          <p:cNvPr id="5" name="عنصر نائب للمحتوى 2"/>
          <p:cNvSpPr txBox="1">
            <a:spLocks/>
          </p:cNvSpPr>
          <p:nvPr/>
        </p:nvSpPr>
        <p:spPr bwMode="auto">
          <a:xfrm>
            <a:off x="609600" y="2667000"/>
            <a:ext cx="8229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sz="2300" i="0" dirty="0" smtClean="0">
                <a:solidFill>
                  <a:srgbClr val="FFFF00"/>
                </a:solidFill>
                <a:latin typeface="Times New Roman" pitchFamily="18" charset="0"/>
                <a:cs typeface="Times New Roman" pitchFamily="18" charset="0"/>
              </a:rPr>
              <a:t>Where:</a:t>
            </a:r>
            <a:endParaRPr lang="en-US" sz="2300" i="0" dirty="0">
              <a:solidFill>
                <a:srgbClr val="FFFF00"/>
              </a:solidFill>
              <a:latin typeface="Times New Roman" pitchFamily="18" charset="0"/>
              <a:cs typeface="Times New Roman" pitchFamily="18" charset="0"/>
            </a:endParaRPr>
          </a:p>
          <a:p>
            <a:pPr marL="0" indent="0" algn="justLow">
              <a:buNone/>
            </a:pPr>
            <a:r>
              <a:rPr lang="en-US" sz="2800" i="0" dirty="0" err="1">
                <a:solidFill>
                  <a:srgbClr val="FFFF00"/>
                </a:solidFill>
                <a:latin typeface="Times New Roman" pitchFamily="18" charset="0"/>
                <a:cs typeface="Times New Roman" pitchFamily="18" charset="0"/>
              </a:rPr>
              <a:t>E</a:t>
            </a:r>
            <a:r>
              <a:rPr lang="en-US" sz="2300" i="0" dirty="0" err="1">
                <a:solidFill>
                  <a:srgbClr val="FFFF00"/>
                </a:solidFill>
                <a:latin typeface="Times New Roman" pitchFamily="18" charset="0"/>
                <a:cs typeface="Times New Roman" pitchFamily="18" charset="0"/>
              </a:rPr>
              <a:t>del,i</a:t>
            </a:r>
            <a:r>
              <a:rPr lang="en-US" sz="2300" i="0" dirty="0">
                <a:solidFill>
                  <a:srgbClr val="FFFF00"/>
                </a:solidFill>
                <a:latin typeface="Times New Roman" pitchFamily="18" charset="0"/>
                <a:cs typeface="Times New Roman" pitchFamily="18" charset="0"/>
              </a:rPr>
              <a:t>= is the delivered energy for energy type i;</a:t>
            </a:r>
          </a:p>
          <a:p>
            <a:pPr marL="0" indent="0" algn="justLow">
              <a:buNone/>
            </a:pPr>
            <a:r>
              <a:rPr lang="en-US" sz="2800" i="0" dirty="0" err="1">
                <a:solidFill>
                  <a:srgbClr val="FFFF00"/>
                </a:solidFill>
                <a:latin typeface="Times New Roman" pitchFamily="18" charset="0"/>
                <a:cs typeface="Times New Roman" pitchFamily="18" charset="0"/>
              </a:rPr>
              <a:t>E</a:t>
            </a:r>
            <a:r>
              <a:rPr lang="en-US" sz="2300" i="0" dirty="0" err="1">
                <a:solidFill>
                  <a:srgbClr val="FFFF00"/>
                </a:solidFill>
                <a:latin typeface="Times New Roman" pitchFamily="18" charset="0"/>
                <a:cs typeface="Times New Roman" pitchFamily="18" charset="0"/>
              </a:rPr>
              <a:t>exp,i</a:t>
            </a:r>
            <a:r>
              <a:rPr lang="en-US" sz="2300" i="0" dirty="0">
                <a:solidFill>
                  <a:srgbClr val="FFFF00"/>
                </a:solidFill>
                <a:latin typeface="Times New Roman" pitchFamily="18" charset="0"/>
                <a:cs typeface="Times New Roman" pitchFamily="18" charset="0"/>
              </a:rPr>
              <a:t>= is the exported on-site renewable energy for energy type i;</a:t>
            </a:r>
          </a:p>
          <a:p>
            <a:pPr marL="0" indent="0" algn="justLow">
              <a:buNone/>
            </a:pPr>
            <a:r>
              <a:rPr lang="en-US" sz="3600" i="0" dirty="0" err="1">
                <a:solidFill>
                  <a:srgbClr val="FFFF00"/>
                </a:solidFill>
                <a:latin typeface="Times New Roman" pitchFamily="18" charset="0"/>
                <a:cs typeface="Times New Roman" pitchFamily="18" charset="0"/>
              </a:rPr>
              <a:t>r</a:t>
            </a:r>
            <a:r>
              <a:rPr lang="en-US" sz="2300" i="0" dirty="0" err="1">
                <a:solidFill>
                  <a:srgbClr val="FFFF00"/>
                </a:solidFill>
                <a:latin typeface="Times New Roman" pitchFamily="18" charset="0"/>
                <a:cs typeface="Times New Roman" pitchFamily="18" charset="0"/>
              </a:rPr>
              <a:t>del,i</a:t>
            </a:r>
            <a:r>
              <a:rPr lang="en-US" sz="2300" i="0" dirty="0">
                <a:solidFill>
                  <a:srgbClr val="FFFF00"/>
                </a:solidFill>
                <a:latin typeface="Times New Roman" pitchFamily="18" charset="0"/>
                <a:cs typeface="Times New Roman" pitchFamily="18" charset="0"/>
              </a:rPr>
              <a:t>= is the source energy conversion factor for the delivered energy type i;</a:t>
            </a:r>
          </a:p>
          <a:p>
            <a:pPr marL="0" indent="0" algn="justLow">
              <a:buNone/>
            </a:pPr>
            <a:r>
              <a:rPr lang="en-US" sz="3600" i="0" dirty="0" err="1">
                <a:solidFill>
                  <a:srgbClr val="FFFF00"/>
                </a:solidFill>
                <a:latin typeface="Times New Roman" pitchFamily="18" charset="0"/>
                <a:cs typeface="Times New Roman" pitchFamily="18" charset="0"/>
              </a:rPr>
              <a:t>r</a:t>
            </a:r>
            <a:r>
              <a:rPr lang="en-US" sz="2300" i="0" dirty="0" err="1">
                <a:solidFill>
                  <a:srgbClr val="FFFF00"/>
                </a:solidFill>
                <a:latin typeface="Times New Roman" pitchFamily="18" charset="0"/>
                <a:cs typeface="Times New Roman" pitchFamily="18" charset="0"/>
              </a:rPr>
              <a:t>exp,i</a:t>
            </a:r>
            <a:r>
              <a:rPr lang="en-US" sz="2300" i="0" dirty="0">
                <a:solidFill>
                  <a:srgbClr val="FFFF00"/>
                </a:solidFill>
                <a:latin typeface="Times New Roman" pitchFamily="18" charset="0"/>
                <a:cs typeface="Times New Roman" pitchFamily="18" charset="0"/>
              </a:rPr>
              <a:t>= is the source energy conversion factor for the exported energy type i;</a:t>
            </a:r>
          </a:p>
        </p:txBody>
      </p:sp>
      <mc:AlternateContent xmlns:mc="http://schemas.openxmlformats.org/markup-compatibility/2006" xmlns:a14="http://schemas.microsoft.com/office/drawing/2010/main">
        <mc:Choice Requires="a14">
          <p:sp>
            <p:nvSpPr>
              <p:cNvPr id="6" name="مستطيل 5"/>
              <p:cNvSpPr/>
              <p:nvPr/>
            </p:nvSpPr>
            <p:spPr>
              <a:xfrm>
                <a:off x="685800" y="1066800"/>
                <a:ext cx="6781800" cy="1005725"/>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a:ea typeface="Cambria Math"/>
                              <a:cs typeface="Arial"/>
                            </a:rPr>
                          </m:ctrlPr>
                        </m:sSubPr>
                        <m:e>
                          <m:r>
                            <a:rPr lang="en-US">
                              <a:solidFill>
                                <a:srgbClr val="FF0000"/>
                              </a:solidFill>
                              <a:latin typeface="Cambria Math"/>
                              <a:ea typeface="Cambria Math"/>
                              <a:cs typeface="Arial"/>
                            </a:rPr>
                            <m:t>𝐸</m:t>
                          </m:r>
                        </m:e>
                        <m:sub>
                          <m:r>
                            <a:rPr lang="en-US">
                              <a:solidFill>
                                <a:srgbClr val="FF0000"/>
                              </a:solidFill>
                              <a:latin typeface="Cambria Math"/>
                              <a:ea typeface="Cambria Math"/>
                              <a:cs typeface="Arial"/>
                            </a:rPr>
                            <m:t>𝑠𝑜𝑢𝑟𝑐𝑒</m:t>
                          </m:r>
                        </m:sub>
                      </m:sSub>
                      <m:r>
                        <a:rPr lang="en-US">
                          <a:solidFill>
                            <a:srgbClr val="FF0000"/>
                          </a:solidFill>
                          <a:latin typeface="Cambria Math"/>
                          <a:ea typeface="Cambria Math"/>
                          <a:cs typeface="Arial"/>
                        </a:rPr>
                        <m:t>=</m:t>
                      </m:r>
                      <m:nary>
                        <m:naryPr>
                          <m:chr m:val="∑"/>
                          <m:limLoc m:val="subSup"/>
                          <m:supHide m:val="on"/>
                          <m:ctrlPr>
                            <a:rPr lang="en-US" i="1">
                              <a:solidFill>
                                <a:srgbClr val="FF0000"/>
                              </a:solidFill>
                              <a:latin typeface="Cambria Math"/>
                              <a:ea typeface="Calibri"/>
                              <a:cs typeface="Arial"/>
                            </a:rPr>
                          </m:ctrlPr>
                        </m:naryPr>
                        <m:sub>
                          <m:r>
                            <a:rPr lang="en-US">
                              <a:solidFill>
                                <a:srgbClr val="FF0000"/>
                              </a:solidFill>
                              <a:latin typeface="Cambria Math"/>
                              <a:ea typeface="Calibri"/>
                              <a:cs typeface="Arial"/>
                            </a:rPr>
                            <m:t>𝑖</m:t>
                          </m:r>
                        </m:sub>
                        <m:sup/>
                        <m:e>
                          <m:d>
                            <m:dPr>
                              <m:ctrlPr>
                                <a:rPr lang="en-US" i="1">
                                  <a:solidFill>
                                    <a:srgbClr val="FF0000"/>
                                  </a:solidFill>
                                  <a:latin typeface="Cambria Math"/>
                                  <a:ea typeface="Calibri"/>
                                  <a:cs typeface="Arial"/>
                                </a:rPr>
                              </m:ctrlPr>
                            </m:dPr>
                            <m:e>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𝐸</m:t>
                                  </m:r>
                                </m:e>
                                <m:sub>
                                  <m:r>
                                    <a:rPr lang="en-US">
                                      <a:solidFill>
                                        <a:srgbClr val="FF0000"/>
                                      </a:solidFill>
                                      <a:latin typeface="Cambria Math"/>
                                      <a:ea typeface="Calibri"/>
                                      <a:cs typeface="Arial"/>
                                    </a:rPr>
                                    <m:t>𝑑𝑒𝑙</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𝑟</m:t>
                                  </m:r>
                                </m:e>
                                <m:sub>
                                  <m:r>
                                    <a:rPr lang="en-US">
                                      <a:solidFill>
                                        <a:srgbClr val="FF0000"/>
                                      </a:solidFill>
                                      <a:latin typeface="Cambria Math"/>
                                      <a:ea typeface="Calibri"/>
                                      <a:cs typeface="Arial"/>
                                    </a:rPr>
                                    <m:t>𝑑𝑒𝑙</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e>
                          </m:d>
                        </m:e>
                      </m:nary>
                      <m:r>
                        <a:rPr lang="en-US">
                          <a:solidFill>
                            <a:srgbClr val="FF0000"/>
                          </a:solidFill>
                          <a:latin typeface="Cambria Math"/>
                          <a:ea typeface="Calibri"/>
                          <a:cs typeface="Arial"/>
                        </a:rPr>
                        <m:t>−</m:t>
                      </m:r>
                      <m:nary>
                        <m:naryPr>
                          <m:chr m:val="∑"/>
                          <m:limLoc m:val="subSup"/>
                          <m:supHide m:val="on"/>
                          <m:ctrlPr>
                            <a:rPr lang="en-US" i="1">
                              <a:solidFill>
                                <a:srgbClr val="FF0000"/>
                              </a:solidFill>
                              <a:latin typeface="Cambria Math"/>
                              <a:ea typeface="Calibri"/>
                              <a:cs typeface="Arial"/>
                            </a:rPr>
                          </m:ctrlPr>
                        </m:naryPr>
                        <m:sub>
                          <m:r>
                            <a:rPr lang="en-US">
                              <a:solidFill>
                                <a:srgbClr val="FF0000"/>
                              </a:solidFill>
                              <a:latin typeface="Cambria Math"/>
                              <a:ea typeface="Calibri"/>
                              <a:cs typeface="Arial"/>
                            </a:rPr>
                            <m:t>𝑖</m:t>
                          </m:r>
                        </m:sub>
                        <m:sup/>
                        <m:e>
                          <m:d>
                            <m:dPr>
                              <m:ctrlPr>
                                <a:rPr lang="en-US" i="1">
                                  <a:solidFill>
                                    <a:srgbClr val="FF0000"/>
                                  </a:solidFill>
                                  <a:latin typeface="Cambria Math"/>
                                  <a:ea typeface="Calibri"/>
                                  <a:cs typeface="Arial"/>
                                </a:rPr>
                              </m:ctrlPr>
                            </m:dPr>
                            <m:e>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𝐸</m:t>
                                  </m:r>
                                </m:e>
                                <m:sub>
                                  <m:r>
                                    <a:rPr lang="en-US">
                                      <a:solidFill>
                                        <a:srgbClr val="FF0000"/>
                                      </a:solidFill>
                                      <a:latin typeface="Cambria Math"/>
                                      <a:ea typeface="Calibri"/>
                                      <a:cs typeface="Arial"/>
                                    </a:rPr>
                                    <m:t>𝑒𝑥𝑝</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𝑟</m:t>
                                  </m:r>
                                </m:e>
                                <m:sub>
                                  <m:r>
                                    <a:rPr lang="en-US">
                                      <a:solidFill>
                                        <a:srgbClr val="FF0000"/>
                                      </a:solidFill>
                                      <a:latin typeface="Cambria Math"/>
                                      <a:ea typeface="Calibri"/>
                                      <a:cs typeface="Arial"/>
                                    </a:rPr>
                                    <m:t>𝑒𝑥𝑝</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e>
                          </m:d>
                        </m:e>
                      </m:nary>
                    </m:oMath>
                  </m:oMathPara>
                </a14:m>
                <a:endParaRPr lang="en-US" sz="1600" dirty="0">
                  <a:solidFill>
                    <a:srgbClr val="FF0000"/>
                  </a:solidFill>
                  <a:effectLst/>
                  <a:latin typeface="Calibri"/>
                  <a:ea typeface="Calibri"/>
                  <a:cs typeface="Arial"/>
                </a:endParaRPr>
              </a:p>
            </p:txBody>
          </p:sp>
        </mc:Choice>
        <mc:Fallback xmlns="">
          <p:sp>
            <p:nvSpPr>
              <p:cNvPr id="6" name="مستطيل 5"/>
              <p:cNvSpPr>
                <a:spLocks noRot="1" noChangeAspect="1" noMove="1" noResize="1" noEditPoints="1" noAdjustHandles="1" noChangeArrowheads="1" noChangeShapeType="1" noTextEdit="1"/>
              </p:cNvSpPr>
              <p:nvPr/>
            </p:nvSpPr>
            <p:spPr>
              <a:xfrm>
                <a:off x="685800" y="1066800"/>
                <a:ext cx="6781800" cy="1005725"/>
              </a:xfrm>
              <a:prstGeom prst="rect">
                <a:avLst/>
              </a:prstGeo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292327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484926" y="381000"/>
            <a:ext cx="180107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Example 1:</a:t>
            </a:r>
            <a:endParaRPr lang="ar-IQ" i="0" dirty="0">
              <a:solidFill>
                <a:srgbClr val="FFFF00"/>
              </a:solidFill>
              <a:latin typeface="Times New Roman" pitchFamily="18" charset="0"/>
              <a:cs typeface="Times New Roman" pitchFamily="18" charset="0"/>
            </a:endParaRPr>
          </a:p>
        </p:txBody>
      </p:sp>
      <p:sp>
        <p:nvSpPr>
          <p:cNvPr id="5" name="عنصر نائب للمحتوى 2"/>
          <p:cNvSpPr txBox="1">
            <a:spLocks/>
          </p:cNvSpPr>
          <p:nvPr/>
        </p:nvSpPr>
        <p:spPr bwMode="auto">
          <a:xfrm>
            <a:off x="484927" y="909144"/>
            <a:ext cx="8229600" cy="251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chemeClr val="tx1"/>
                </a:solidFill>
                <a:latin typeface="Times New Roman" pitchFamily="18" charset="0"/>
                <a:cs typeface="Times New Roman" pitchFamily="18" charset="0"/>
              </a:rPr>
              <a:t>A building has the following actual annual delivered energy of 300,000 </a:t>
            </a:r>
            <a:r>
              <a:rPr lang="en-US" i="0" dirty="0" err="1">
                <a:solidFill>
                  <a:schemeClr val="tx1"/>
                </a:solidFill>
                <a:latin typeface="Times New Roman" pitchFamily="18" charset="0"/>
                <a:cs typeface="Times New Roman" pitchFamily="18" charset="0"/>
              </a:rPr>
              <a:t>kBtu</a:t>
            </a:r>
            <a:r>
              <a:rPr lang="en-US" i="0" dirty="0">
                <a:solidFill>
                  <a:schemeClr val="tx1"/>
                </a:solidFill>
                <a:latin typeface="Times New Roman" pitchFamily="18" charset="0"/>
                <a:cs typeface="Times New Roman" pitchFamily="18" charset="0"/>
              </a:rPr>
              <a:t> electricity. The on-site renewable exported energy is 320,000 </a:t>
            </a:r>
            <a:r>
              <a:rPr lang="en-US" i="0" dirty="0" err="1">
                <a:solidFill>
                  <a:schemeClr val="tx1"/>
                </a:solidFill>
                <a:latin typeface="Times New Roman" pitchFamily="18" charset="0"/>
                <a:cs typeface="Times New Roman" pitchFamily="18" charset="0"/>
              </a:rPr>
              <a:t>kBtu</a:t>
            </a:r>
            <a:r>
              <a:rPr lang="en-US" i="0" dirty="0">
                <a:solidFill>
                  <a:schemeClr val="tx1"/>
                </a:solidFill>
                <a:latin typeface="Times New Roman" pitchFamily="18" charset="0"/>
                <a:cs typeface="Times New Roman" pitchFamily="18" charset="0"/>
              </a:rPr>
              <a:t> electricity from </a:t>
            </a:r>
            <a:r>
              <a:rPr lang="en-US" i="0" dirty="0" err="1">
                <a:solidFill>
                  <a:schemeClr val="tx1"/>
                </a:solidFill>
                <a:latin typeface="Times New Roman" pitchFamily="18" charset="0"/>
                <a:cs typeface="Times New Roman" pitchFamily="18" charset="0"/>
              </a:rPr>
              <a:t>photovoltaics</a:t>
            </a:r>
            <a:r>
              <a:rPr lang="en-US" i="0" dirty="0">
                <a:solidFill>
                  <a:schemeClr val="tx1"/>
                </a:solidFill>
                <a:latin typeface="Times New Roman" pitchFamily="18" charset="0"/>
                <a:cs typeface="Times New Roman" pitchFamily="18" charset="0"/>
              </a:rPr>
              <a:t>. (Note: The equation is using energy transferred across the site boundary and does not include on-site renewable energy consumed by the </a:t>
            </a:r>
            <a:r>
              <a:rPr lang="en-US" i="0" dirty="0" smtClean="0">
                <a:solidFill>
                  <a:schemeClr val="tx1"/>
                </a:solidFill>
                <a:latin typeface="Times New Roman" pitchFamily="18" charset="0"/>
                <a:cs typeface="Times New Roman" pitchFamily="18" charset="0"/>
              </a:rPr>
              <a:t>building).</a:t>
            </a:r>
            <a:endParaRPr lang="ar-IQ" i="0" dirty="0">
              <a:solidFill>
                <a:schemeClr val="tx1"/>
              </a:solidFill>
              <a:latin typeface="Times New Roman" pitchFamily="18" charset="0"/>
              <a:cs typeface="Times New Roman" pitchFamily="18" charset="0"/>
            </a:endParaRPr>
          </a:p>
        </p:txBody>
      </p:sp>
      <p:sp>
        <p:nvSpPr>
          <p:cNvPr id="6" name="عنصر نائب للمحتوى 2"/>
          <p:cNvSpPr txBox="1">
            <a:spLocks/>
          </p:cNvSpPr>
          <p:nvPr/>
        </p:nvSpPr>
        <p:spPr bwMode="auto">
          <a:xfrm>
            <a:off x="496300" y="3276600"/>
            <a:ext cx="142007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Solution:</a:t>
            </a:r>
            <a:endParaRPr lang="ar-IQ" i="0" dirty="0">
              <a:solidFill>
                <a:srgbClr val="FFFF00"/>
              </a:solidFill>
              <a:latin typeface="Times New Roman" pitchFamily="18" charset="0"/>
              <a:cs typeface="Times New Roman" pitchFamily="18" charset="0"/>
            </a:endParaRPr>
          </a:p>
        </p:txBody>
      </p:sp>
      <p:sp>
        <p:nvSpPr>
          <p:cNvPr id="7" name="عنصر نائب للمحتوى 2"/>
          <p:cNvSpPr txBox="1">
            <a:spLocks/>
          </p:cNvSpPr>
          <p:nvPr/>
        </p:nvSpPr>
        <p:spPr bwMode="auto">
          <a:xfrm>
            <a:off x="496300" y="3993107"/>
            <a:ext cx="8218227" cy="95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Using the formula above, the annual source energy balance would be:</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مستطيل 7"/>
              <p:cNvSpPr/>
              <p:nvPr/>
            </p:nvSpPr>
            <p:spPr>
              <a:xfrm>
                <a:off x="838200" y="5105400"/>
                <a:ext cx="6781800" cy="1005725"/>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a:ea typeface="Cambria Math"/>
                              <a:cs typeface="Arial"/>
                            </a:rPr>
                          </m:ctrlPr>
                        </m:sSubPr>
                        <m:e>
                          <m:r>
                            <a:rPr lang="en-US">
                              <a:solidFill>
                                <a:srgbClr val="FF0000"/>
                              </a:solidFill>
                              <a:latin typeface="Cambria Math"/>
                              <a:ea typeface="Cambria Math"/>
                              <a:cs typeface="Arial"/>
                            </a:rPr>
                            <m:t>𝐸</m:t>
                          </m:r>
                        </m:e>
                        <m:sub>
                          <m:r>
                            <a:rPr lang="en-US">
                              <a:solidFill>
                                <a:srgbClr val="FF0000"/>
                              </a:solidFill>
                              <a:latin typeface="Cambria Math"/>
                              <a:ea typeface="Cambria Math"/>
                              <a:cs typeface="Arial"/>
                            </a:rPr>
                            <m:t>𝑠𝑜𝑢𝑟𝑐𝑒</m:t>
                          </m:r>
                        </m:sub>
                      </m:sSub>
                      <m:r>
                        <a:rPr lang="en-US">
                          <a:solidFill>
                            <a:srgbClr val="FF0000"/>
                          </a:solidFill>
                          <a:latin typeface="Cambria Math"/>
                          <a:ea typeface="Cambria Math"/>
                          <a:cs typeface="Arial"/>
                        </a:rPr>
                        <m:t>=</m:t>
                      </m:r>
                      <m:nary>
                        <m:naryPr>
                          <m:chr m:val="∑"/>
                          <m:limLoc m:val="subSup"/>
                          <m:supHide m:val="on"/>
                          <m:ctrlPr>
                            <a:rPr lang="en-US" i="1">
                              <a:solidFill>
                                <a:srgbClr val="FF0000"/>
                              </a:solidFill>
                              <a:latin typeface="Cambria Math"/>
                              <a:ea typeface="Calibri"/>
                              <a:cs typeface="Arial"/>
                            </a:rPr>
                          </m:ctrlPr>
                        </m:naryPr>
                        <m:sub>
                          <m:r>
                            <a:rPr lang="en-US">
                              <a:solidFill>
                                <a:srgbClr val="FF0000"/>
                              </a:solidFill>
                              <a:latin typeface="Cambria Math"/>
                              <a:ea typeface="Calibri"/>
                              <a:cs typeface="Arial"/>
                            </a:rPr>
                            <m:t>𝑖</m:t>
                          </m:r>
                        </m:sub>
                        <m:sup/>
                        <m:e>
                          <m:d>
                            <m:dPr>
                              <m:ctrlPr>
                                <a:rPr lang="en-US" i="1">
                                  <a:solidFill>
                                    <a:srgbClr val="FF0000"/>
                                  </a:solidFill>
                                  <a:latin typeface="Cambria Math"/>
                                  <a:ea typeface="Calibri"/>
                                  <a:cs typeface="Arial"/>
                                </a:rPr>
                              </m:ctrlPr>
                            </m:dPr>
                            <m:e>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𝐸</m:t>
                                  </m:r>
                                </m:e>
                                <m:sub>
                                  <m:r>
                                    <a:rPr lang="en-US">
                                      <a:solidFill>
                                        <a:srgbClr val="FF0000"/>
                                      </a:solidFill>
                                      <a:latin typeface="Cambria Math"/>
                                      <a:ea typeface="Calibri"/>
                                      <a:cs typeface="Arial"/>
                                    </a:rPr>
                                    <m:t>𝑑𝑒𝑙</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𝑟</m:t>
                                  </m:r>
                                </m:e>
                                <m:sub>
                                  <m:r>
                                    <a:rPr lang="en-US">
                                      <a:solidFill>
                                        <a:srgbClr val="FF0000"/>
                                      </a:solidFill>
                                      <a:latin typeface="Cambria Math"/>
                                      <a:ea typeface="Calibri"/>
                                      <a:cs typeface="Arial"/>
                                    </a:rPr>
                                    <m:t>𝑑𝑒𝑙</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e>
                          </m:d>
                        </m:e>
                      </m:nary>
                      <m:r>
                        <a:rPr lang="en-US">
                          <a:solidFill>
                            <a:srgbClr val="FF0000"/>
                          </a:solidFill>
                          <a:latin typeface="Cambria Math"/>
                          <a:ea typeface="Calibri"/>
                          <a:cs typeface="Arial"/>
                        </a:rPr>
                        <m:t>−</m:t>
                      </m:r>
                      <m:nary>
                        <m:naryPr>
                          <m:chr m:val="∑"/>
                          <m:limLoc m:val="subSup"/>
                          <m:supHide m:val="on"/>
                          <m:ctrlPr>
                            <a:rPr lang="en-US" i="1">
                              <a:solidFill>
                                <a:srgbClr val="FF0000"/>
                              </a:solidFill>
                              <a:latin typeface="Cambria Math"/>
                              <a:ea typeface="Calibri"/>
                              <a:cs typeface="Arial"/>
                            </a:rPr>
                          </m:ctrlPr>
                        </m:naryPr>
                        <m:sub>
                          <m:r>
                            <a:rPr lang="en-US">
                              <a:solidFill>
                                <a:srgbClr val="FF0000"/>
                              </a:solidFill>
                              <a:latin typeface="Cambria Math"/>
                              <a:ea typeface="Calibri"/>
                              <a:cs typeface="Arial"/>
                            </a:rPr>
                            <m:t>𝑖</m:t>
                          </m:r>
                        </m:sub>
                        <m:sup/>
                        <m:e>
                          <m:d>
                            <m:dPr>
                              <m:ctrlPr>
                                <a:rPr lang="en-US" i="1">
                                  <a:solidFill>
                                    <a:srgbClr val="FF0000"/>
                                  </a:solidFill>
                                  <a:latin typeface="Cambria Math"/>
                                  <a:ea typeface="Calibri"/>
                                  <a:cs typeface="Arial"/>
                                </a:rPr>
                              </m:ctrlPr>
                            </m:dPr>
                            <m:e>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𝐸</m:t>
                                  </m:r>
                                </m:e>
                                <m:sub>
                                  <m:r>
                                    <a:rPr lang="en-US">
                                      <a:solidFill>
                                        <a:srgbClr val="FF0000"/>
                                      </a:solidFill>
                                      <a:latin typeface="Cambria Math"/>
                                      <a:ea typeface="Calibri"/>
                                      <a:cs typeface="Arial"/>
                                    </a:rPr>
                                    <m:t>𝑒𝑥𝑝</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𝑟</m:t>
                                  </m:r>
                                </m:e>
                                <m:sub>
                                  <m:r>
                                    <a:rPr lang="en-US">
                                      <a:solidFill>
                                        <a:srgbClr val="FF0000"/>
                                      </a:solidFill>
                                      <a:latin typeface="Cambria Math"/>
                                      <a:ea typeface="Calibri"/>
                                      <a:cs typeface="Arial"/>
                                    </a:rPr>
                                    <m:t>𝑒𝑥𝑝</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e>
                          </m:d>
                        </m:e>
                      </m:nary>
                    </m:oMath>
                  </m:oMathPara>
                </a14:m>
                <a:endParaRPr lang="en-US" sz="1600" dirty="0">
                  <a:solidFill>
                    <a:srgbClr val="FF0000"/>
                  </a:solidFill>
                  <a:effectLst/>
                  <a:latin typeface="Calibri"/>
                  <a:ea typeface="Calibri"/>
                  <a:cs typeface="Arial"/>
                </a:endParaRPr>
              </a:p>
            </p:txBody>
          </p:sp>
        </mc:Choice>
        <mc:Fallback xmlns="">
          <p:sp>
            <p:nvSpPr>
              <p:cNvPr id="8" name="مستطيل 7"/>
              <p:cNvSpPr>
                <a:spLocks noRot="1" noChangeAspect="1" noMove="1" noResize="1" noEditPoints="1" noAdjustHandles="1" noChangeArrowheads="1" noChangeShapeType="1" noTextEdit="1"/>
              </p:cNvSpPr>
              <p:nvPr/>
            </p:nvSpPr>
            <p:spPr>
              <a:xfrm>
                <a:off x="838200" y="5105400"/>
                <a:ext cx="6781800" cy="1005725"/>
              </a:xfrm>
              <a:prstGeom prst="rect">
                <a:avLst/>
              </a:prstGeo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338019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2"/>
          <p:cNvSpPr txBox="1">
            <a:spLocks/>
          </p:cNvSpPr>
          <p:nvPr/>
        </p:nvSpPr>
        <p:spPr bwMode="auto">
          <a:xfrm>
            <a:off x="611735" y="3962400"/>
            <a:ext cx="8039101" cy="95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Since </a:t>
            </a:r>
            <a:r>
              <a:rPr lang="en-US" i="0" dirty="0" err="1">
                <a:solidFill>
                  <a:srgbClr val="FFFF00"/>
                </a:solidFill>
                <a:latin typeface="Times New Roman" pitchFamily="18" charset="0"/>
                <a:cs typeface="Times New Roman" pitchFamily="18" charset="0"/>
              </a:rPr>
              <a:t>Esource</a:t>
            </a:r>
            <a:r>
              <a:rPr lang="en-US" i="0" dirty="0">
                <a:solidFill>
                  <a:srgbClr val="FFFF00"/>
                </a:solidFill>
                <a:latin typeface="Times New Roman" pitchFamily="18" charset="0"/>
                <a:cs typeface="Times New Roman" pitchFamily="18" charset="0"/>
              </a:rPr>
              <a:t> ≤ 0, the building would be a Zero Energy Building.</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مستطيل 7"/>
              <p:cNvSpPr/>
              <p:nvPr/>
            </p:nvSpPr>
            <p:spPr>
              <a:xfrm>
                <a:off x="670876" y="381000"/>
                <a:ext cx="8039101" cy="574516"/>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Arial"/>
                            </a:rPr>
                          </m:ctrlPr>
                        </m:sSubPr>
                        <m:e>
                          <m:r>
                            <a:rPr lang="en-US" sz="2000">
                              <a:solidFill>
                                <a:srgbClr val="FF0000"/>
                              </a:solidFill>
                              <a:latin typeface="Cambria Math"/>
                              <a:ea typeface="Cambria Math"/>
                              <a:cs typeface="Arial"/>
                            </a:rPr>
                            <m:t>𝐸</m:t>
                          </m:r>
                        </m:e>
                        <m:sub>
                          <m:r>
                            <a:rPr lang="en-US" sz="2000">
                              <a:solidFill>
                                <a:srgbClr val="FF0000"/>
                              </a:solidFill>
                              <a:latin typeface="Cambria Math"/>
                              <a:ea typeface="Cambria Math"/>
                              <a:cs typeface="Arial"/>
                            </a:rPr>
                            <m:t>𝑠𝑜𝑢𝑟𝑐𝑒</m:t>
                          </m:r>
                        </m:sub>
                      </m:sSub>
                      <m:r>
                        <a:rPr lang="en-US" sz="2000">
                          <a:solidFill>
                            <a:srgbClr val="FF0000"/>
                          </a:solidFill>
                          <a:latin typeface="Cambria Math"/>
                          <a:ea typeface="Cambria Math"/>
                          <a:cs typeface="Arial"/>
                        </a:rPr>
                        <m:t>=</m:t>
                      </m:r>
                      <m:d>
                        <m:dPr>
                          <m:ctrlPr>
                            <a:rPr lang="en-US" sz="2000" i="1">
                              <a:solidFill>
                                <a:srgbClr val="FF0000"/>
                              </a:solidFill>
                              <a:latin typeface="Cambria Math"/>
                              <a:ea typeface="Calibri"/>
                              <a:cs typeface="Arial"/>
                            </a:rPr>
                          </m:ctrlPr>
                        </m:dPr>
                        <m:e>
                          <m:r>
                            <a:rPr lang="en-US" sz="2000" b="0" i="1" smtClean="0">
                              <a:solidFill>
                                <a:srgbClr val="FF0000"/>
                              </a:solidFill>
                              <a:latin typeface="Cambria Math"/>
                              <a:ea typeface="Calibri"/>
                              <a:cs typeface="Arial"/>
                            </a:rPr>
                            <m:t>3</m:t>
                          </m:r>
                          <m:r>
                            <a:rPr lang="en-US" sz="2000">
                              <a:solidFill>
                                <a:srgbClr val="FF0000"/>
                              </a:solidFill>
                              <a:latin typeface="Cambria Math"/>
                              <a:ea typeface="Calibri"/>
                              <a:cs typeface="Arial"/>
                            </a:rPr>
                            <m:t>00000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r>
                            <a:rPr lang="en-US" sz="2000">
                              <a:solidFill>
                                <a:srgbClr val="FF0000"/>
                              </a:solidFill>
                              <a:latin typeface="Cambria Math"/>
                              <a:ea typeface="Cambria Math"/>
                              <a:cs typeface="Arial"/>
                            </a:rPr>
                            <m:t>×</m:t>
                          </m:r>
                          <m:r>
                            <a:rPr lang="en-US" sz="2000">
                              <a:solidFill>
                                <a:srgbClr val="FF0000"/>
                              </a:solidFill>
                              <a:latin typeface="Cambria Math"/>
                              <a:ea typeface="Cambria Math"/>
                              <a:cs typeface="Arial"/>
                            </a:rPr>
                            <m:t>3</m:t>
                          </m:r>
                          <m:r>
                            <a:rPr lang="en-US" sz="2000">
                              <a:solidFill>
                                <a:srgbClr val="FF0000"/>
                              </a:solidFill>
                              <a:latin typeface="Cambria Math"/>
                              <a:ea typeface="Cambria Math"/>
                              <a:cs typeface="Arial"/>
                            </a:rPr>
                            <m:t>.</m:t>
                          </m:r>
                          <m:r>
                            <a:rPr lang="en-US" sz="2000">
                              <a:solidFill>
                                <a:srgbClr val="FF0000"/>
                              </a:solidFill>
                              <a:latin typeface="Cambria Math"/>
                              <a:ea typeface="Cambria Math"/>
                              <a:cs typeface="Arial"/>
                            </a:rPr>
                            <m:t>15</m:t>
                          </m:r>
                        </m:e>
                      </m:d>
                      <m:r>
                        <a:rPr lang="en-US" sz="2000">
                          <a:solidFill>
                            <a:srgbClr val="FF0000"/>
                          </a:solidFill>
                          <a:latin typeface="Cambria Math"/>
                          <a:ea typeface="Calibri"/>
                          <a:cs typeface="Arial"/>
                        </a:rPr>
                        <m:t>−</m:t>
                      </m:r>
                      <m:d>
                        <m:dPr>
                          <m:ctrlPr>
                            <a:rPr lang="en-US" sz="2000" i="1">
                              <a:solidFill>
                                <a:srgbClr val="FF0000"/>
                              </a:solidFill>
                              <a:latin typeface="Cambria Math"/>
                              <a:ea typeface="Calibri"/>
                              <a:cs typeface="Arial"/>
                            </a:rPr>
                          </m:ctrlPr>
                        </m:dPr>
                        <m:e>
                          <m:r>
                            <a:rPr lang="en-US" sz="2000" b="0" i="1" smtClean="0">
                              <a:solidFill>
                                <a:srgbClr val="FF0000"/>
                              </a:solidFill>
                              <a:latin typeface="Cambria Math"/>
                              <a:ea typeface="Calibri"/>
                              <a:cs typeface="Arial"/>
                            </a:rPr>
                            <m:t>3</m:t>
                          </m:r>
                          <m:r>
                            <a:rPr lang="en-US" sz="2000">
                              <a:solidFill>
                                <a:srgbClr val="FF0000"/>
                              </a:solidFill>
                              <a:latin typeface="Cambria Math"/>
                              <a:ea typeface="Calibri"/>
                              <a:cs typeface="Arial"/>
                            </a:rPr>
                            <m:t>20000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r>
                            <a:rPr lang="en-US" sz="2000">
                              <a:solidFill>
                                <a:srgbClr val="FF0000"/>
                              </a:solidFill>
                              <a:latin typeface="Cambria Math"/>
                              <a:ea typeface="Cambria Math"/>
                              <a:cs typeface="Arial"/>
                            </a:rPr>
                            <m:t>×</m:t>
                          </m:r>
                          <m:r>
                            <a:rPr lang="en-US" sz="2000">
                              <a:solidFill>
                                <a:srgbClr val="FF0000"/>
                              </a:solidFill>
                              <a:latin typeface="Cambria Math"/>
                              <a:ea typeface="Cambria Math"/>
                              <a:cs typeface="Arial"/>
                            </a:rPr>
                            <m:t>3</m:t>
                          </m:r>
                          <m:r>
                            <a:rPr lang="en-US" sz="2000">
                              <a:solidFill>
                                <a:srgbClr val="FF0000"/>
                              </a:solidFill>
                              <a:latin typeface="Cambria Math"/>
                              <a:ea typeface="Cambria Math"/>
                              <a:cs typeface="Arial"/>
                            </a:rPr>
                            <m:t>.</m:t>
                          </m:r>
                          <m:r>
                            <a:rPr lang="en-US" sz="2000">
                              <a:solidFill>
                                <a:srgbClr val="FF0000"/>
                              </a:solidFill>
                              <a:latin typeface="Cambria Math"/>
                              <a:ea typeface="Cambria Math"/>
                              <a:cs typeface="Arial"/>
                            </a:rPr>
                            <m:t>15</m:t>
                          </m:r>
                        </m:e>
                      </m:d>
                    </m:oMath>
                  </m:oMathPara>
                </a14:m>
                <a:endParaRPr lang="en-US" sz="1400" dirty="0">
                  <a:solidFill>
                    <a:srgbClr val="FF0000"/>
                  </a:solidFill>
                  <a:effectLst/>
                  <a:latin typeface="Calibri"/>
                  <a:ea typeface="Calibri"/>
                  <a:cs typeface="Arial"/>
                </a:endParaRPr>
              </a:p>
            </p:txBody>
          </p:sp>
        </mc:Choice>
        <mc:Fallback xmlns="">
          <p:sp>
            <p:nvSpPr>
              <p:cNvPr id="8" name="مستطيل 7"/>
              <p:cNvSpPr>
                <a:spLocks noRot="1" noChangeAspect="1" noMove="1" noResize="1" noEditPoints="1" noAdjustHandles="1" noChangeArrowheads="1" noChangeShapeType="1" noTextEdit="1"/>
              </p:cNvSpPr>
              <p:nvPr/>
            </p:nvSpPr>
            <p:spPr>
              <a:xfrm>
                <a:off x="670876" y="381000"/>
                <a:ext cx="8039101" cy="574516"/>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مستطيل 8"/>
              <p:cNvSpPr/>
              <p:nvPr/>
            </p:nvSpPr>
            <p:spPr>
              <a:xfrm>
                <a:off x="633345" y="1828800"/>
                <a:ext cx="5081655" cy="574516"/>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Arial"/>
                            </a:rPr>
                          </m:ctrlPr>
                        </m:sSubPr>
                        <m:e>
                          <m:r>
                            <a:rPr lang="en-US" sz="2000">
                              <a:solidFill>
                                <a:srgbClr val="FF0000"/>
                              </a:solidFill>
                              <a:latin typeface="Cambria Math"/>
                              <a:ea typeface="Cambria Math"/>
                              <a:cs typeface="Arial"/>
                            </a:rPr>
                            <m:t>𝐸</m:t>
                          </m:r>
                        </m:e>
                        <m:sub>
                          <m:r>
                            <a:rPr lang="en-US" sz="2000">
                              <a:solidFill>
                                <a:srgbClr val="FF0000"/>
                              </a:solidFill>
                              <a:latin typeface="Cambria Math"/>
                              <a:ea typeface="Cambria Math"/>
                              <a:cs typeface="Arial"/>
                            </a:rPr>
                            <m:t>𝑠𝑜𝑢𝑟𝑐𝑒</m:t>
                          </m:r>
                        </m:sub>
                      </m:sSub>
                      <m:r>
                        <a:rPr lang="en-US" sz="2000">
                          <a:solidFill>
                            <a:srgbClr val="FF0000"/>
                          </a:solidFill>
                          <a:latin typeface="Cambria Math"/>
                          <a:ea typeface="Cambria Math"/>
                          <a:cs typeface="Arial"/>
                        </a:rPr>
                        <m:t>=</m:t>
                      </m:r>
                      <m:r>
                        <a:rPr lang="en-US" sz="2000" b="0" i="1" smtClean="0">
                          <a:solidFill>
                            <a:srgbClr val="FF0000"/>
                          </a:solidFill>
                          <a:latin typeface="Cambria Math"/>
                          <a:ea typeface="Calibri"/>
                          <a:cs typeface="Arial"/>
                        </a:rPr>
                        <m:t>945</m:t>
                      </m:r>
                      <m:r>
                        <a:rPr lang="en-US" sz="2000">
                          <a:solidFill>
                            <a:srgbClr val="FF0000"/>
                          </a:solidFill>
                          <a:latin typeface="Cambria Math"/>
                          <a:ea typeface="Calibri"/>
                          <a:cs typeface="Arial"/>
                        </a:rPr>
                        <m:t>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1008</m:t>
                      </m:r>
                      <m:r>
                        <a:rPr lang="en-US" sz="2000">
                          <a:solidFill>
                            <a:srgbClr val="FF0000"/>
                          </a:solidFill>
                          <a:latin typeface="Cambria Math"/>
                          <a:ea typeface="Calibri"/>
                          <a:cs typeface="Arial"/>
                        </a:rPr>
                        <m:t>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oMath>
                  </m:oMathPara>
                </a14:m>
                <a:endParaRPr lang="en-US" sz="1400" dirty="0">
                  <a:solidFill>
                    <a:srgbClr val="FF0000"/>
                  </a:solidFill>
                  <a:effectLst/>
                  <a:latin typeface="Calibri"/>
                  <a:ea typeface="Calibri"/>
                  <a:cs typeface="Arial"/>
                </a:endParaRPr>
              </a:p>
            </p:txBody>
          </p:sp>
        </mc:Choice>
        <mc:Fallback xmlns="">
          <p:sp>
            <p:nvSpPr>
              <p:cNvPr id="9" name="مستطيل 8"/>
              <p:cNvSpPr>
                <a:spLocks noRot="1" noChangeAspect="1" noMove="1" noResize="1" noEditPoints="1" noAdjustHandles="1" noChangeArrowheads="1" noChangeShapeType="1" noTextEdit="1"/>
              </p:cNvSpPr>
              <p:nvPr/>
            </p:nvSpPr>
            <p:spPr>
              <a:xfrm>
                <a:off x="633345" y="1828800"/>
                <a:ext cx="5081655" cy="574516"/>
              </a:xfrm>
              <a:prstGeom prst="rect">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0" name="مستطيل 9"/>
              <p:cNvSpPr/>
              <p:nvPr/>
            </p:nvSpPr>
            <p:spPr>
              <a:xfrm>
                <a:off x="633345" y="3048000"/>
                <a:ext cx="3862455" cy="574516"/>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Arial"/>
                            </a:rPr>
                          </m:ctrlPr>
                        </m:sSubPr>
                        <m:e>
                          <m:r>
                            <a:rPr lang="en-US" sz="2000">
                              <a:solidFill>
                                <a:srgbClr val="FF0000"/>
                              </a:solidFill>
                              <a:latin typeface="Cambria Math"/>
                              <a:ea typeface="Cambria Math"/>
                              <a:cs typeface="Arial"/>
                            </a:rPr>
                            <m:t>𝐸</m:t>
                          </m:r>
                        </m:e>
                        <m:sub>
                          <m:r>
                            <a:rPr lang="en-US" sz="2000">
                              <a:solidFill>
                                <a:srgbClr val="FF0000"/>
                              </a:solidFill>
                              <a:latin typeface="Cambria Math"/>
                              <a:ea typeface="Cambria Math"/>
                              <a:cs typeface="Arial"/>
                            </a:rPr>
                            <m:t>𝑠𝑜𝑢𝑟𝑐𝑒</m:t>
                          </m:r>
                        </m:sub>
                      </m:sSub>
                      <m:r>
                        <a:rPr lang="en-US" sz="2000">
                          <a:solidFill>
                            <a:srgbClr val="FF0000"/>
                          </a:solidFill>
                          <a:latin typeface="Cambria Math"/>
                          <a:ea typeface="Cambria Math"/>
                          <a:cs typeface="Arial"/>
                        </a:rPr>
                        <m:t>=</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63</m:t>
                      </m:r>
                      <m:r>
                        <a:rPr lang="en-US" sz="2000">
                          <a:solidFill>
                            <a:srgbClr val="FF0000"/>
                          </a:solidFill>
                          <a:latin typeface="Cambria Math"/>
                          <a:ea typeface="Calibri"/>
                          <a:cs typeface="Arial"/>
                        </a:rPr>
                        <m:t>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oMath>
                  </m:oMathPara>
                </a14:m>
                <a:endParaRPr lang="en-US" sz="1400" dirty="0">
                  <a:solidFill>
                    <a:srgbClr val="FF0000"/>
                  </a:solidFill>
                  <a:effectLst/>
                  <a:latin typeface="Calibri"/>
                  <a:ea typeface="Calibri"/>
                  <a:cs typeface="Arial"/>
                </a:endParaRPr>
              </a:p>
            </p:txBody>
          </p:sp>
        </mc:Choice>
        <mc:Fallback xmlns="">
          <p:sp>
            <p:nvSpPr>
              <p:cNvPr id="10" name="مستطيل 9"/>
              <p:cNvSpPr>
                <a:spLocks noRot="1" noChangeAspect="1" noMove="1" noResize="1" noEditPoints="1" noAdjustHandles="1" noChangeArrowheads="1" noChangeShapeType="1" noTextEdit="1"/>
              </p:cNvSpPr>
              <p:nvPr/>
            </p:nvSpPr>
            <p:spPr>
              <a:xfrm>
                <a:off x="633345" y="3048000"/>
                <a:ext cx="3862455" cy="574516"/>
              </a:xfrm>
              <a:prstGeom prst="rect">
                <a:avLst/>
              </a:prstGeom>
              <a:blipFill rotWithShape="1">
                <a:blip r:embed="rId4"/>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144352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484926" y="381000"/>
            <a:ext cx="180107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Example 2:</a:t>
            </a:r>
            <a:endParaRPr lang="ar-IQ" i="0" dirty="0">
              <a:solidFill>
                <a:srgbClr val="FFFF00"/>
              </a:solidFill>
              <a:latin typeface="Times New Roman" pitchFamily="18" charset="0"/>
              <a:cs typeface="Times New Roman" pitchFamily="18" charset="0"/>
            </a:endParaRPr>
          </a:p>
        </p:txBody>
      </p:sp>
      <p:sp>
        <p:nvSpPr>
          <p:cNvPr id="5" name="عنصر نائب للمحتوى 2"/>
          <p:cNvSpPr txBox="1">
            <a:spLocks/>
          </p:cNvSpPr>
          <p:nvPr/>
        </p:nvSpPr>
        <p:spPr bwMode="auto">
          <a:xfrm>
            <a:off x="484927" y="909144"/>
            <a:ext cx="8229600" cy="2062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chemeClr val="tx1"/>
                </a:solidFill>
                <a:latin typeface="Times New Roman" pitchFamily="18" charset="0"/>
                <a:cs typeface="Times New Roman" pitchFamily="18" charset="0"/>
              </a:rPr>
              <a:t>A building has the following actual annual delivered energy types: 200,000 </a:t>
            </a:r>
            <a:r>
              <a:rPr lang="en-US" i="0" dirty="0" err="1">
                <a:solidFill>
                  <a:schemeClr val="tx1"/>
                </a:solidFill>
                <a:latin typeface="Times New Roman" pitchFamily="18" charset="0"/>
                <a:cs typeface="Times New Roman" pitchFamily="18" charset="0"/>
              </a:rPr>
              <a:t>kBtu</a:t>
            </a:r>
            <a:r>
              <a:rPr lang="en-US" i="0" dirty="0">
                <a:solidFill>
                  <a:schemeClr val="tx1"/>
                </a:solidFill>
                <a:latin typeface="Times New Roman" pitchFamily="18" charset="0"/>
                <a:cs typeface="Times New Roman" pitchFamily="18" charset="0"/>
              </a:rPr>
              <a:t> electricity, 60,000 </a:t>
            </a:r>
            <a:r>
              <a:rPr lang="en-US" i="0" dirty="0" err="1" smtClean="0">
                <a:solidFill>
                  <a:schemeClr val="tx1"/>
                </a:solidFill>
                <a:latin typeface="Times New Roman" pitchFamily="18" charset="0"/>
                <a:cs typeface="Times New Roman" pitchFamily="18" charset="0"/>
              </a:rPr>
              <a:t>kBtu</a:t>
            </a:r>
            <a:r>
              <a:rPr lang="en-US" i="0" dirty="0" smtClean="0">
                <a:solidFill>
                  <a:schemeClr val="tx1"/>
                </a:solidFill>
                <a:latin typeface="Times New Roman" pitchFamily="18" charset="0"/>
                <a:cs typeface="Times New Roman" pitchFamily="18" charset="0"/>
              </a:rPr>
              <a:t> natural </a:t>
            </a:r>
            <a:r>
              <a:rPr lang="en-US" i="0" dirty="0">
                <a:solidFill>
                  <a:schemeClr val="tx1"/>
                </a:solidFill>
                <a:latin typeface="Times New Roman" pitchFamily="18" charset="0"/>
                <a:cs typeface="Times New Roman" pitchFamily="18" charset="0"/>
              </a:rPr>
              <a:t>gas and 100,000 </a:t>
            </a:r>
            <a:r>
              <a:rPr lang="en-US" i="0" dirty="0" err="1">
                <a:solidFill>
                  <a:schemeClr val="tx1"/>
                </a:solidFill>
                <a:latin typeface="Times New Roman" pitchFamily="18" charset="0"/>
                <a:cs typeface="Times New Roman" pitchFamily="18" charset="0"/>
              </a:rPr>
              <a:t>kBtu</a:t>
            </a:r>
            <a:r>
              <a:rPr lang="en-US" i="0" dirty="0">
                <a:solidFill>
                  <a:schemeClr val="tx1"/>
                </a:solidFill>
                <a:latin typeface="Times New Roman" pitchFamily="18" charset="0"/>
                <a:cs typeface="Times New Roman" pitchFamily="18" charset="0"/>
              </a:rPr>
              <a:t> chilled water. The on-site renewable exported energy is 260,000 </a:t>
            </a:r>
            <a:r>
              <a:rPr lang="en-US" i="0" dirty="0" err="1" smtClean="0">
                <a:solidFill>
                  <a:schemeClr val="tx1"/>
                </a:solidFill>
                <a:latin typeface="Times New Roman" pitchFamily="18" charset="0"/>
                <a:cs typeface="Times New Roman" pitchFamily="18" charset="0"/>
              </a:rPr>
              <a:t>kBtu</a:t>
            </a:r>
            <a:r>
              <a:rPr lang="en-US" i="0" dirty="0" smtClean="0">
                <a:solidFill>
                  <a:schemeClr val="tx1"/>
                </a:solidFill>
                <a:latin typeface="Times New Roman" pitchFamily="18" charset="0"/>
                <a:cs typeface="Times New Roman" pitchFamily="18" charset="0"/>
              </a:rPr>
              <a:t> electricity </a:t>
            </a:r>
            <a:r>
              <a:rPr lang="en-US" i="0" dirty="0">
                <a:solidFill>
                  <a:schemeClr val="tx1"/>
                </a:solidFill>
                <a:latin typeface="Times New Roman" pitchFamily="18" charset="0"/>
                <a:cs typeface="Times New Roman" pitchFamily="18" charset="0"/>
              </a:rPr>
              <a:t>from </a:t>
            </a:r>
            <a:r>
              <a:rPr lang="en-US" i="0" dirty="0" err="1">
                <a:solidFill>
                  <a:schemeClr val="tx1"/>
                </a:solidFill>
                <a:latin typeface="Times New Roman" pitchFamily="18" charset="0"/>
                <a:cs typeface="Times New Roman" pitchFamily="18" charset="0"/>
              </a:rPr>
              <a:t>photovoltaics</a:t>
            </a:r>
            <a:r>
              <a:rPr lang="en-US" i="0" dirty="0" smtClean="0">
                <a:solidFill>
                  <a:schemeClr val="tx1"/>
                </a:solidFill>
                <a:latin typeface="Times New Roman" pitchFamily="18" charset="0"/>
                <a:cs typeface="Times New Roman" pitchFamily="18" charset="0"/>
              </a:rPr>
              <a:t>.</a:t>
            </a:r>
            <a:endParaRPr lang="ar-IQ" i="0" dirty="0">
              <a:solidFill>
                <a:schemeClr val="tx1"/>
              </a:solidFill>
              <a:latin typeface="Times New Roman" pitchFamily="18" charset="0"/>
              <a:cs typeface="Times New Roman" pitchFamily="18" charset="0"/>
            </a:endParaRPr>
          </a:p>
        </p:txBody>
      </p:sp>
      <p:sp>
        <p:nvSpPr>
          <p:cNvPr id="6" name="عنصر نائب للمحتوى 2"/>
          <p:cNvSpPr txBox="1">
            <a:spLocks/>
          </p:cNvSpPr>
          <p:nvPr/>
        </p:nvSpPr>
        <p:spPr bwMode="auto">
          <a:xfrm>
            <a:off x="484926" y="2744337"/>
            <a:ext cx="142007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Solution:</a:t>
            </a:r>
            <a:endParaRPr lang="ar-IQ" i="0" dirty="0">
              <a:solidFill>
                <a:srgbClr val="FFFF00"/>
              </a:solidFill>
              <a:latin typeface="Times New Roman" pitchFamily="18" charset="0"/>
              <a:cs typeface="Times New Roman" pitchFamily="18" charset="0"/>
            </a:endParaRPr>
          </a:p>
        </p:txBody>
      </p:sp>
      <p:sp>
        <p:nvSpPr>
          <p:cNvPr id="7" name="عنصر نائب للمحتوى 2"/>
          <p:cNvSpPr txBox="1">
            <a:spLocks/>
          </p:cNvSpPr>
          <p:nvPr/>
        </p:nvSpPr>
        <p:spPr bwMode="auto">
          <a:xfrm>
            <a:off x="484927" y="3493825"/>
            <a:ext cx="8141106" cy="95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Using the formula above, the annual source energy balance would be:</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مستطيل 7"/>
              <p:cNvSpPr/>
              <p:nvPr/>
            </p:nvSpPr>
            <p:spPr>
              <a:xfrm>
                <a:off x="586931" y="4602537"/>
                <a:ext cx="6781800" cy="1005725"/>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a:ea typeface="Cambria Math"/>
                              <a:cs typeface="Arial"/>
                            </a:rPr>
                          </m:ctrlPr>
                        </m:sSubPr>
                        <m:e>
                          <m:r>
                            <a:rPr lang="en-US">
                              <a:solidFill>
                                <a:srgbClr val="FF0000"/>
                              </a:solidFill>
                              <a:latin typeface="Cambria Math"/>
                              <a:ea typeface="Cambria Math"/>
                              <a:cs typeface="Arial"/>
                            </a:rPr>
                            <m:t>𝐸</m:t>
                          </m:r>
                        </m:e>
                        <m:sub>
                          <m:r>
                            <a:rPr lang="en-US">
                              <a:solidFill>
                                <a:srgbClr val="FF0000"/>
                              </a:solidFill>
                              <a:latin typeface="Cambria Math"/>
                              <a:ea typeface="Cambria Math"/>
                              <a:cs typeface="Arial"/>
                            </a:rPr>
                            <m:t>𝑠𝑜𝑢𝑟𝑐𝑒</m:t>
                          </m:r>
                        </m:sub>
                      </m:sSub>
                      <m:r>
                        <a:rPr lang="en-US">
                          <a:solidFill>
                            <a:srgbClr val="FF0000"/>
                          </a:solidFill>
                          <a:latin typeface="Cambria Math"/>
                          <a:ea typeface="Cambria Math"/>
                          <a:cs typeface="Arial"/>
                        </a:rPr>
                        <m:t>=</m:t>
                      </m:r>
                      <m:nary>
                        <m:naryPr>
                          <m:chr m:val="∑"/>
                          <m:limLoc m:val="subSup"/>
                          <m:supHide m:val="on"/>
                          <m:ctrlPr>
                            <a:rPr lang="en-US" i="1">
                              <a:solidFill>
                                <a:srgbClr val="FF0000"/>
                              </a:solidFill>
                              <a:latin typeface="Cambria Math"/>
                              <a:ea typeface="Calibri"/>
                              <a:cs typeface="Arial"/>
                            </a:rPr>
                          </m:ctrlPr>
                        </m:naryPr>
                        <m:sub>
                          <m:r>
                            <a:rPr lang="en-US">
                              <a:solidFill>
                                <a:srgbClr val="FF0000"/>
                              </a:solidFill>
                              <a:latin typeface="Cambria Math"/>
                              <a:ea typeface="Calibri"/>
                              <a:cs typeface="Arial"/>
                            </a:rPr>
                            <m:t>𝑖</m:t>
                          </m:r>
                        </m:sub>
                        <m:sup/>
                        <m:e>
                          <m:d>
                            <m:dPr>
                              <m:ctrlPr>
                                <a:rPr lang="en-US" i="1">
                                  <a:solidFill>
                                    <a:srgbClr val="FF0000"/>
                                  </a:solidFill>
                                  <a:latin typeface="Cambria Math"/>
                                  <a:ea typeface="Calibri"/>
                                  <a:cs typeface="Arial"/>
                                </a:rPr>
                              </m:ctrlPr>
                            </m:dPr>
                            <m:e>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𝐸</m:t>
                                  </m:r>
                                </m:e>
                                <m:sub>
                                  <m:r>
                                    <a:rPr lang="en-US">
                                      <a:solidFill>
                                        <a:srgbClr val="FF0000"/>
                                      </a:solidFill>
                                      <a:latin typeface="Cambria Math"/>
                                      <a:ea typeface="Calibri"/>
                                      <a:cs typeface="Arial"/>
                                    </a:rPr>
                                    <m:t>𝑑𝑒𝑙</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𝑟</m:t>
                                  </m:r>
                                </m:e>
                                <m:sub>
                                  <m:r>
                                    <a:rPr lang="en-US">
                                      <a:solidFill>
                                        <a:srgbClr val="FF0000"/>
                                      </a:solidFill>
                                      <a:latin typeface="Cambria Math"/>
                                      <a:ea typeface="Calibri"/>
                                      <a:cs typeface="Arial"/>
                                    </a:rPr>
                                    <m:t>𝑑𝑒𝑙</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e>
                          </m:d>
                        </m:e>
                      </m:nary>
                      <m:r>
                        <a:rPr lang="en-US">
                          <a:solidFill>
                            <a:srgbClr val="FF0000"/>
                          </a:solidFill>
                          <a:latin typeface="Cambria Math"/>
                          <a:ea typeface="Calibri"/>
                          <a:cs typeface="Arial"/>
                        </a:rPr>
                        <m:t>−</m:t>
                      </m:r>
                      <m:nary>
                        <m:naryPr>
                          <m:chr m:val="∑"/>
                          <m:limLoc m:val="subSup"/>
                          <m:supHide m:val="on"/>
                          <m:ctrlPr>
                            <a:rPr lang="en-US" i="1">
                              <a:solidFill>
                                <a:srgbClr val="FF0000"/>
                              </a:solidFill>
                              <a:latin typeface="Cambria Math"/>
                              <a:ea typeface="Calibri"/>
                              <a:cs typeface="Arial"/>
                            </a:rPr>
                          </m:ctrlPr>
                        </m:naryPr>
                        <m:sub>
                          <m:r>
                            <a:rPr lang="en-US">
                              <a:solidFill>
                                <a:srgbClr val="FF0000"/>
                              </a:solidFill>
                              <a:latin typeface="Cambria Math"/>
                              <a:ea typeface="Calibri"/>
                              <a:cs typeface="Arial"/>
                            </a:rPr>
                            <m:t>𝑖</m:t>
                          </m:r>
                        </m:sub>
                        <m:sup/>
                        <m:e>
                          <m:d>
                            <m:dPr>
                              <m:ctrlPr>
                                <a:rPr lang="en-US" i="1">
                                  <a:solidFill>
                                    <a:srgbClr val="FF0000"/>
                                  </a:solidFill>
                                  <a:latin typeface="Cambria Math"/>
                                  <a:ea typeface="Calibri"/>
                                  <a:cs typeface="Arial"/>
                                </a:rPr>
                              </m:ctrlPr>
                            </m:dPr>
                            <m:e>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𝐸</m:t>
                                  </m:r>
                                </m:e>
                                <m:sub>
                                  <m:r>
                                    <a:rPr lang="en-US">
                                      <a:solidFill>
                                        <a:srgbClr val="FF0000"/>
                                      </a:solidFill>
                                      <a:latin typeface="Cambria Math"/>
                                      <a:ea typeface="Calibri"/>
                                      <a:cs typeface="Arial"/>
                                    </a:rPr>
                                    <m:t>𝑒𝑥𝑝</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𝑟</m:t>
                                  </m:r>
                                </m:e>
                                <m:sub>
                                  <m:r>
                                    <a:rPr lang="en-US">
                                      <a:solidFill>
                                        <a:srgbClr val="FF0000"/>
                                      </a:solidFill>
                                      <a:latin typeface="Cambria Math"/>
                                      <a:ea typeface="Calibri"/>
                                      <a:cs typeface="Arial"/>
                                    </a:rPr>
                                    <m:t>𝑒𝑥𝑝</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e>
                          </m:d>
                        </m:e>
                      </m:nary>
                    </m:oMath>
                  </m:oMathPara>
                </a14:m>
                <a:endParaRPr lang="en-US" sz="1600" dirty="0">
                  <a:solidFill>
                    <a:srgbClr val="FF0000"/>
                  </a:solidFill>
                  <a:effectLst/>
                  <a:latin typeface="Calibri"/>
                  <a:ea typeface="Calibri"/>
                  <a:cs typeface="Arial"/>
                </a:endParaRPr>
              </a:p>
            </p:txBody>
          </p:sp>
        </mc:Choice>
        <mc:Fallback xmlns="">
          <p:sp>
            <p:nvSpPr>
              <p:cNvPr id="8" name="مستطيل 7"/>
              <p:cNvSpPr>
                <a:spLocks noRot="1" noChangeAspect="1" noMove="1" noResize="1" noEditPoints="1" noAdjustHandles="1" noChangeArrowheads="1" noChangeShapeType="1" noTextEdit="1"/>
              </p:cNvSpPr>
              <p:nvPr/>
            </p:nvSpPr>
            <p:spPr>
              <a:xfrm>
                <a:off x="586931" y="4602537"/>
                <a:ext cx="6781800" cy="1005725"/>
              </a:xfrm>
              <a:prstGeom prst="rect">
                <a:avLst/>
              </a:prstGeo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264310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2"/>
          <p:cNvSpPr txBox="1">
            <a:spLocks/>
          </p:cNvSpPr>
          <p:nvPr/>
        </p:nvSpPr>
        <p:spPr bwMode="auto">
          <a:xfrm>
            <a:off x="611735" y="3962400"/>
            <a:ext cx="8039101" cy="95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Since </a:t>
            </a:r>
            <a:r>
              <a:rPr lang="en-US" i="0" dirty="0" err="1">
                <a:solidFill>
                  <a:srgbClr val="FFFF00"/>
                </a:solidFill>
                <a:latin typeface="Times New Roman" pitchFamily="18" charset="0"/>
                <a:cs typeface="Times New Roman" pitchFamily="18" charset="0"/>
              </a:rPr>
              <a:t>Esource</a:t>
            </a:r>
            <a:r>
              <a:rPr lang="en-US" i="0" dirty="0">
                <a:solidFill>
                  <a:srgbClr val="FFFF00"/>
                </a:solidFill>
                <a:latin typeface="Times New Roman" pitchFamily="18" charset="0"/>
                <a:cs typeface="Times New Roman" pitchFamily="18" charset="0"/>
              </a:rPr>
              <a:t> ≤ 0, the building would be a Zero Energy Building.</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مستطيل 7"/>
              <p:cNvSpPr/>
              <p:nvPr/>
            </p:nvSpPr>
            <p:spPr>
              <a:xfrm>
                <a:off x="670876" y="381000"/>
                <a:ext cx="8039101" cy="792012"/>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Arial"/>
                            </a:rPr>
                          </m:ctrlPr>
                        </m:sSubPr>
                        <m:e>
                          <m:r>
                            <a:rPr lang="en-US" sz="2000">
                              <a:solidFill>
                                <a:srgbClr val="FF0000"/>
                              </a:solidFill>
                              <a:latin typeface="Cambria Math"/>
                              <a:ea typeface="Cambria Math"/>
                              <a:cs typeface="Arial"/>
                            </a:rPr>
                            <m:t>𝐸</m:t>
                          </m:r>
                        </m:e>
                        <m:sub>
                          <m:r>
                            <a:rPr lang="en-US" sz="2000">
                              <a:solidFill>
                                <a:srgbClr val="FF0000"/>
                              </a:solidFill>
                              <a:latin typeface="Cambria Math"/>
                              <a:ea typeface="Cambria Math"/>
                              <a:cs typeface="Arial"/>
                            </a:rPr>
                            <m:t>𝑠𝑜𝑢𝑟𝑐𝑒</m:t>
                          </m:r>
                        </m:sub>
                      </m:sSub>
                      <m:r>
                        <a:rPr lang="en-US" sz="2000">
                          <a:solidFill>
                            <a:srgbClr val="FF0000"/>
                          </a:solidFill>
                          <a:latin typeface="Cambria Math"/>
                          <a:ea typeface="Cambria Math"/>
                          <a:cs typeface="Arial"/>
                        </a:rPr>
                        <m:t>=</m:t>
                      </m:r>
                      <m:r>
                        <a:rPr lang="en-US" sz="2000" b="0" i="1" smtClean="0">
                          <a:solidFill>
                            <a:srgbClr val="FF0000"/>
                          </a:solidFill>
                          <a:latin typeface="Cambria Math"/>
                          <a:ea typeface="Cambria Math"/>
                          <a:cs typeface="Arial"/>
                        </a:rPr>
                        <m:t>[</m:t>
                      </m:r>
                      <m:d>
                        <m:dPr>
                          <m:ctrlPr>
                            <a:rPr lang="en-US" sz="2000" i="1">
                              <a:solidFill>
                                <a:srgbClr val="FF0000"/>
                              </a:solidFill>
                              <a:latin typeface="Cambria Math"/>
                              <a:ea typeface="Calibri"/>
                              <a:cs typeface="Arial"/>
                            </a:rPr>
                          </m:ctrlPr>
                        </m:dPr>
                        <m:e>
                          <m:r>
                            <a:rPr lang="en-US" sz="2000">
                              <a:solidFill>
                                <a:srgbClr val="FF0000"/>
                              </a:solidFill>
                              <a:latin typeface="Cambria Math"/>
                              <a:ea typeface="Calibri"/>
                              <a:cs typeface="Arial"/>
                            </a:rPr>
                            <m:t>200000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r>
                            <a:rPr lang="en-US" sz="2000">
                              <a:solidFill>
                                <a:srgbClr val="FF0000"/>
                              </a:solidFill>
                              <a:latin typeface="Cambria Math"/>
                              <a:ea typeface="Cambria Math"/>
                              <a:cs typeface="Arial"/>
                            </a:rPr>
                            <m:t>×</m:t>
                          </m:r>
                          <m:r>
                            <a:rPr lang="en-US" sz="2000">
                              <a:solidFill>
                                <a:srgbClr val="FF0000"/>
                              </a:solidFill>
                              <a:latin typeface="Cambria Math"/>
                              <a:ea typeface="Cambria Math"/>
                              <a:cs typeface="Arial"/>
                            </a:rPr>
                            <m:t>3</m:t>
                          </m:r>
                          <m:r>
                            <a:rPr lang="en-US" sz="2000">
                              <a:solidFill>
                                <a:srgbClr val="FF0000"/>
                              </a:solidFill>
                              <a:latin typeface="Cambria Math"/>
                              <a:ea typeface="Cambria Math"/>
                              <a:cs typeface="Arial"/>
                            </a:rPr>
                            <m:t>.</m:t>
                          </m:r>
                          <m:r>
                            <a:rPr lang="en-US" sz="2000">
                              <a:solidFill>
                                <a:srgbClr val="FF0000"/>
                              </a:solidFill>
                              <a:latin typeface="Cambria Math"/>
                              <a:ea typeface="Cambria Math"/>
                              <a:cs typeface="Arial"/>
                            </a:rPr>
                            <m:t>15</m:t>
                          </m:r>
                        </m:e>
                      </m:d>
                      <m:r>
                        <a:rPr lang="en-US" sz="2000" b="0" i="1" smtClean="0">
                          <a:solidFill>
                            <a:srgbClr val="FF0000"/>
                          </a:solidFill>
                          <a:latin typeface="Cambria Math"/>
                          <a:ea typeface="Cambria Math"/>
                          <a:cs typeface="Arial"/>
                        </a:rPr>
                        <m:t>+</m:t>
                      </m:r>
                      <m:d>
                        <m:dPr>
                          <m:ctrlPr>
                            <a:rPr lang="en-US" sz="2000" i="1">
                              <a:solidFill>
                                <a:srgbClr val="FF0000"/>
                              </a:solidFill>
                              <a:latin typeface="Cambria Math"/>
                              <a:ea typeface="Calibri"/>
                              <a:cs typeface="Arial"/>
                            </a:rPr>
                          </m:ctrlPr>
                        </m:dPr>
                        <m:e>
                          <m:r>
                            <a:rPr lang="en-US" sz="2000" b="0" i="1" smtClean="0">
                              <a:solidFill>
                                <a:srgbClr val="FF0000"/>
                              </a:solidFill>
                              <a:latin typeface="Cambria Math"/>
                              <a:ea typeface="Calibri"/>
                              <a:cs typeface="Arial"/>
                            </a:rPr>
                            <m:t>6</m:t>
                          </m:r>
                          <m:r>
                            <a:rPr lang="en-US" sz="2000">
                              <a:solidFill>
                                <a:srgbClr val="FF0000"/>
                              </a:solidFill>
                              <a:latin typeface="Cambria Math"/>
                              <a:ea typeface="Calibri"/>
                              <a:cs typeface="Arial"/>
                            </a:rPr>
                            <m:t>0000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r>
                            <a:rPr lang="en-US" sz="2000">
                              <a:solidFill>
                                <a:srgbClr val="FF0000"/>
                              </a:solidFill>
                              <a:latin typeface="Cambria Math"/>
                              <a:ea typeface="Cambria Math"/>
                              <a:cs typeface="Arial"/>
                            </a:rPr>
                            <m:t>×</m:t>
                          </m:r>
                          <m:r>
                            <a:rPr lang="en-US" sz="2000" b="0" i="1" smtClean="0">
                              <a:solidFill>
                                <a:srgbClr val="FF0000"/>
                              </a:solidFill>
                              <a:latin typeface="Cambria Math"/>
                              <a:ea typeface="Cambria Math"/>
                              <a:cs typeface="Arial"/>
                            </a:rPr>
                            <m:t>1</m:t>
                          </m:r>
                          <m:r>
                            <a:rPr lang="en-US" sz="2000">
                              <a:solidFill>
                                <a:srgbClr val="FF0000"/>
                              </a:solidFill>
                              <a:latin typeface="Cambria Math"/>
                              <a:ea typeface="Cambria Math"/>
                              <a:cs typeface="Arial"/>
                            </a:rPr>
                            <m:t>.</m:t>
                          </m:r>
                          <m:r>
                            <a:rPr lang="en-US" sz="2000" b="0" i="1" smtClean="0">
                              <a:solidFill>
                                <a:srgbClr val="FF0000"/>
                              </a:solidFill>
                              <a:latin typeface="Cambria Math"/>
                              <a:ea typeface="Cambria Math"/>
                              <a:cs typeface="Arial"/>
                            </a:rPr>
                            <m:t>09</m:t>
                          </m:r>
                        </m:e>
                      </m:d>
                      <m:r>
                        <a:rPr lang="en-US" sz="2000" b="0" i="1" smtClean="0">
                          <a:solidFill>
                            <a:srgbClr val="FF0000"/>
                          </a:solidFill>
                          <a:latin typeface="Cambria Math"/>
                          <a:ea typeface="Cambria Math"/>
                          <a:cs typeface="Arial"/>
                        </a:rPr>
                        <m:t>+</m:t>
                      </m:r>
                      <m:d>
                        <m:dPr>
                          <m:ctrlPr>
                            <a:rPr lang="en-US" sz="2000" i="1">
                              <a:solidFill>
                                <a:srgbClr val="FF0000"/>
                              </a:solidFill>
                              <a:latin typeface="Cambria Math"/>
                              <a:ea typeface="Calibri"/>
                              <a:cs typeface="Arial"/>
                            </a:rPr>
                          </m:ctrlPr>
                        </m:dPr>
                        <m:e>
                          <m:r>
                            <a:rPr lang="en-US" sz="2000" b="0" i="1" smtClean="0">
                              <a:solidFill>
                                <a:srgbClr val="FF0000"/>
                              </a:solidFill>
                              <a:latin typeface="Cambria Math"/>
                              <a:ea typeface="Calibri"/>
                              <a:cs typeface="Arial"/>
                            </a:rPr>
                            <m:t>1</m:t>
                          </m:r>
                          <m:r>
                            <a:rPr lang="en-US" sz="2000">
                              <a:solidFill>
                                <a:srgbClr val="FF0000"/>
                              </a:solidFill>
                              <a:latin typeface="Cambria Math"/>
                              <a:ea typeface="Calibri"/>
                              <a:cs typeface="Arial"/>
                            </a:rPr>
                            <m:t>00000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r>
                            <a:rPr lang="en-US" sz="2000">
                              <a:solidFill>
                                <a:srgbClr val="FF0000"/>
                              </a:solidFill>
                              <a:latin typeface="Cambria Math"/>
                              <a:ea typeface="Cambria Math"/>
                              <a:cs typeface="Arial"/>
                            </a:rPr>
                            <m:t>×</m:t>
                          </m:r>
                          <m:r>
                            <a:rPr lang="en-US" sz="2000" b="0" i="1" smtClean="0">
                              <a:solidFill>
                                <a:srgbClr val="FF0000"/>
                              </a:solidFill>
                              <a:latin typeface="Cambria Math"/>
                              <a:ea typeface="Cambria Math"/>
                              <a:cs typeface="Arial"/>
                            </a:rPr>
                            <m:t>1</m:t>
                          </m:r>
                          <m:r>
                            <a:rPr lang="en-US" sz="2000">
                              <a:solidFill>
                                <a:srgbClr val="FF0000"/>
                              </a:solidFill>
                              <a:latin typeface="Cambria Math"/>
                              <a:ea typeface="Cambria Math"/>
                              <a:cs typeface="Arial"/>
                            </a:rPr>
                            <m:t>.</m:t>
                          </m:r>
                          <m:r>
                            <a:rPr lang="en-US" sz="2000" b="0" i="1" smtClean="0">
                              <a:solidFill>
                                <a:srgbClr val="FF0000"/>
                              </a:solidFill>
                              <a:latin typeface="Cambria Math"/>
                              <a:ea typeface="Cambria Math"/>
                              <a:cs typeface="Arial"/>
                            </a:rPr>
                            <m:t>04</m:t>
                          </m:r>
                        </m:e>
                      </m:d>
                      <m:r>
                        <a:rPr lang="en-US" sz="2000" b="0" i="1" smtClean="0">
                          <a:solidFill>
                            <a:srgbClr val="FF0000"/>
                          </a:solidFill>
                          <a:latin typeface="Cambria Math"/>
                          <a:ea typeface="Cambria Math"/>
                          <a:cs typeface="Arial"/>
                        </a:rPr>
                        <m:t>]</m:t>
                      </m:r>
                      <m:r>
                        <a:rPr lang="en-US" sz="2000">
                          <a:solidFill>
                            <a:srgbClr val="FF0000"/>
                          </a:solidFill>
                          <a:latin typeface="Cambria Math"/>
                          <a:ea typeface="Calibri"/>
                          <a:cs typeface="Arial"/>
                        </a:rPr>
                        <m:t>−</m:t>
                      </m:r>
                      <m:d>
                        <m:dPr>
                          <m:ctrlPr>
                            <a:rPr lang="en-US" sz="2000" i="1">
                              <a:solidFill>
                                <a:srgbClr val="FF0000"/>
                              </a:solidFill>
                              <a:latin typeface="Cambria Math"/>
                              <a:ea typeface="Calibri"/>
                              <a:cs typeface="Arial"/>
                            </a:rPr>
                          </m:ctrlPr>
                        </m:dPr>
                        <m:e>
                          <m:r>
                            <a:rPr lang="en-US" sz="2000">
                              <a:solidFill>
                                <a:srgbClr val="FF0000"/>
                              </a:solidFill>
                              <a:latin typeface="Cambria Math"/>
                              <a:ea typeface="Calibri"/>
                              <a:cs typeface="Arial"/>
                            </a:rPr>
                            <m:t>2</m:t>
                          </m:r>
                          <m:r>
                            <a:rPr lang="en-US" sz="2000" b="0" i="1" smtClean="0">
                              <a:solidFill>
                                <a:srgbClr val="FF0000"/>
                              </a:solidFill>
                              <a:latin typeface="Cambria Math"/>
                              <a:ea typeface="Calibri"/>
                              <a:cs typeface="Arial"/>
                            </a:rPr>
                            <m:t>6</m:t>
                          </m:r>
                          <m:r>
                            <a:rPr lang="en-US" sz="2000">
                              <a:solidFill>
                                <a:srgbClr val="FF0000"/>
                              </a:solidFill>
                              <a:latin typeface="Cambria Math"/>
                              <a:ea typeface="Calibri"/>
                              <a:cs typeface="Arial"/>
                            </a:rPr>
                            <m:t>0000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r>
                            <a:rPr lang="en-US" sz="2000">
                              <a:solidFill>
                                <a:srgbClr val="FF0000"/>
                              </a:solidFill>
                              <a:latin typeface="Cambria Math"/>
                              <a:ea typeface="Cambria Math"/>
                              <a:cs typeface="Arial"/>
                            </a:rPr>
                            <m:t>×</m:t>
                          </m:r>
                          <m:r>
                            <a:rPr lang="en-US" sz="2000">
                              <a:solidFill>
                                <a:srgbClr val="FF0000"/>
                              </a:solidFill>
                              <a:latin typeface="Cambria Math"/>
                              <a:ea typeface="Cambria Math"/>
                              <a:cs typeface="Arial"/>
                            </a:rPr>
                            <m:t>3</m:t>
                          </m:r>
                          <m:r>
                            <a:rPr lang="en-US" sz="2000">
                              <a:solidFill>
                                <a:srgbClr val="FF0000"/>
                              </a:solidFill>
                              <a:latin typeface="Cambria Math"/>
                              <a:ea typeface="Cambria Math"/>
                              <a:cs typeface="Arial"/>
                            </a:rPr>
                            <m:t>.</m:t>
                          </m:r>
                          <m:r>
                            <a:rPr lang="en-US" sz="2000">
                              <a:solidFill>
                                <a:srgbClr val="FF0000"/>
                              </a:solidFill>
                              <a:latin typeface="Cambria Math"/>
                              <a:ea typeface="Cambria Math"/>
                              <a:cs typeface="Arial"/>
                            </a:rPr>
                            <m:t>15</m:t>
                          </m:r>
                        </m:e>
                      </m:d>
                    </m:oMath>
                  </m:oMathPara>
                </a14:m>
                <a:endParaRPr lang="en-US" sz="1400" dirty="0">
                  <a:solidFill>
                    <a:srgbClr val="FF0000"/>
                  </a:solidFill>
                  <a:effectLst/>
                  <a:latin typeface="Calibri"/>
                  <a:ea typeface="Calibri"/>
                  <a:cs typeface="Arial"/>
                </a:endParaRPr>
              </a:p>
            </p:txBody>
          </p:sp>
        </mc:Choice>
        <mc:Fallback xmlns="">
          <p:sp>
            <p:nvSpPr>
              <p:cNvPr id="8" name="مستطيل 7"/>
              <p:cNvSpPr>
                <a:spLocks noRot="1" noChangeAspect="1" noMove="1" noResize="1" noEditPoints="1" noAdjustHandles="1" noChangeArrowheads="1" noChangeShapeType="1" noTextEdit="1"/>
              </p:cNvSpPr>
              <p:nvPr/>
            </p:nvSpPr>
            <p:spPr>
              <a:xfrm>
                <a:off x="670876" y="381000"/>
                <a:ext cx="8039101" cy="792012"/>
              </a:xfrm>
              <a:prstGeom prst="rect">
                <a:avLst/>
              </a:prstGeom>
              <a:blipFill rotWithShape="1">
                <a:blip r:embed="rId2"/>
                <a:stretch>
                  <a:fillRect b="-3876"/>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مستطيل 8"/>
              <p:cNvSpPr/>
              <p:nvPr/>
            </p:nvSpPr>
            <p:spPr>
              <a:xfrm>
                <a:off x="633345" y="1828800"/>
                <a:ext cx="5081655" cy="574516"/>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Arial"/>
                            </a:rPr>
                          </m:ctrlPr>
                        </m:sSubPr>
                        <m:e>
                          <m:r>
                            <a:rPr lang="en-US" sz="2000">
                              <a:solidFill>
                                <a:srgbClr val="FF0000"/>
                              </a:solidFill>
                              <a:latin typeface="Cambria Math"/>
                              <a:ea typeface="Cambria Math"/>
                              <a:cs typeface="Arial"/>
                            </a:rPr>
                            <m:t>𝐸</m:t>
                          </m:r>
                        </m:e>
                        <m:sub>
                          <m:r>
                            <a:rPr lang="en-US" sz="2000">
                              <a:solidFill>
                                <a:srgbClr val="FF0000"/>
                              </a:solidFill>
                              <a:latin typeface="Cambria Math"/>
                              <a:ea typeface="Cambria Math"/>
                              <a:cs typeface="Arial"/>
                            </a:rPr>
                            <m:t>𝑠𝑜𝑢𝑟𝑐𝑒</m:t>
                          </m:r>
                        </m:sub>
                      </m:sSub>
                      <m:r>
                        <a:rPr lang="en-US" sz="2000">
                          <a:solidFill>
                            <a:srgbClr val="FF0000"/>
                          </a:solidFill>
                          <a:latin typeface="Cambria Math"/>
                          <a:ea typeface="Cambria Math"/>
                          <a:cs typeface="Arial"/>
                        </a:rPr>
                        <m:t>=</m:t>
                      </m:r>
                      <m:r>
                        <a:rPr lang="en-US" sz="2000" b="0" i="1" smtClean="0">
                          <a:solidFill>
                            <a:srgbClr val="FF0000"/>
                          </a:solidFill>
                          <a:latin typeface="Cambria Math"/>
                          <a:ea typeface="Calibri"/>
                          <a:cs typeface="Arial"/>
                        </a:rPr>
                        <m:t>7994</m:t>
                      </m:r>
                      <m:r>
                        <a:rPr lang="en-US" sz="2000">
                          <a:solidFill>
                            <a:srgbClr val="FF0000"/>
                          </a:solidFill>
                          <a:latin typeface="Cambria Math"/>
                          <a:ea typeface="Calibri"/>
                          <a:cs typeface="Arial"/>
                        </a:rPr>
                        <m:t>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8190</m:t>
                      </m:r>
                      <m:r>
                        <a:rPr lang="en-US" sz="2000">
                          <a:solidFill>
                            <a:srgbClr val="FF0000"/>
                          </a:solidFill>
                          <a:latin typeface="Cambria Math"/>
                          <a:ea typeface="Calibri"/>
                          <a:cs typeface="Arial"/>
                        </a:rPr>
                        <m:t>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oMath>
                  </m:oMathPara>
                </a14:m>
                <a:endParaRPr lang="en-US" sz="1400" dirty="0">
                  <a:solidFill>
                    <a:srgbClr val="FF0000"/>
                  </a:solidFill>
                  <a:effectLst/>
                  <a:latin typeface="Calibri"/>
                  <a:ea typeface="Calibri"/>
                  <a:cs typeface="Arial"/>
                </a:endParaRPr>
              </a:p>
            </p:txBody>
          </p:sp>
        </mc:Choice>
        <mc:Fallback xmlns="">
          <p:sp>
            <p:nvSpPr>
              <p:cNvPr id="9" name="مستطيل 8"/>
              <p:cNvSpPr>
                <a:spLocks noRot="1" noChangeAspect="1" noMove="1" noResize="1" noEditPoints="1" noAdjustHandles="1" noChangeArrowheads="1" noChangeShapeType="1" noTextEdit="1"/>
              </p:cNvSpPr>
              <p:nvPr/>
            </p:nvSpPr>
            <p:spPr>
              <a:xfrm>
                <a:off x="633345" y="1828800"/>
                <a:ext cx="5081655" cy="574516"/>
              </a:xfrm>
              <a:prstGeom prst="rect">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0" name="مستطيل 9"/>
              <p:cNvSpPr/>
              <p:nvPr/>
            </p:nvSpPr>
            <p:spPr>
              <a:xfrm>
                <a:off x="633345" y="3048000"/>
                <a:ext cx="3862455" cy="574516"/>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Arial"/>
                            </a:rPr>
                          </m:ctrlPr>
                        </m:sSubPr>
                        <m:e>
                          <m:r>
                            <a:rPr lang="en-US" sz="2000">
                              <a:solidFill>
                                <a:srgbClr val="FF0000"/>
                              </a:solidFill>
                              <a:latin typeface="Cambria Math"/>
                              <a:ea typeface="Cambria Math"/>
                              <a:cs typeface="Arial"/>
                            </a:rPr>
                            <m:t>𝐸</m:t>
                          </m:r>
                        </m:e>
                        <m:sub>
                          <m:r>
                            <a:rPr lang="en-US" sz="2000">
                              <a:solidFill>
                                <a:srgbClr val="FF0000"/>
                              </a:solidFill>
                              <a:latin typeface="Cambria Math"/>
                              <a:ea typeface="Cambria Math"/>
                              <a:cs typeface="Arial"/>
                            </a:rPr>
                            <m:t>𝑠𝑜𝑢𝑟𝑐𝑒</m:t>
                          </m:r>
                        </m:sub>
                      </m:sSub>
                      <m:r>
                        <a:rPr lang="en-US" sz="2000">
                          <a:solidFill>
                            <a:srgbClr val="FF0000"/>
                          </a:solidFill>
                          <a:latin typeface="Cambria Math"/>
                          <a:ea typeface="Cambria Math"/>
                          <a:cs typeface="Arial"/>
                        </a:rPr>
                        <m:t>=</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196</m:t>
                      </m:r>
                      <m:r>
                        <a:rPr lang="en-US" sz="2000">
                          <a:solidFill>
                            <a:srgbClr val="FF0000"/>
                          </a:solidFill>
                          <a:latin typeface="Cambria Math"/>
                          <a:ea typeface="Calibri"/>
                          <a:cs typeface="Arial"/>
                        </a:rPr>
                        <m:t>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oMath>
                  </m:oMathPara>
                </a14:m>
                <a:endParaRPr lang="en-US" sz="1400" dirty="0">
                  <a:solidFill>
                    <a:srgbClr val="FF0000"/>
                  </a:solidFill>
                  <a:effectLst/>
                  <a:latin typeface="Calibri"/>
                  <a:ea typeface="Calibri"/>
                  <a:cs typeface="Arial"/>
                </a:endParaRPr>
              </a:p>
            </p:txBody>
          </p:sp>
        </mc:Choice>
        <mc:Fallback xmlns="">
          <p:sp>
            <p:nvSpPr>
              <p:cNvPr id="10" name="مستطيل 9"/>
              <p:cNvSpPr>
                <a:spLocks noRot="1" noChangeAspect="1" noMove="1" noResize="1" noEditPoints="1" noAdjustHandles="1" noChangeArrowheads="1" noChangeShapeType="1" noTextEdit="1"/>
              </p:cNvSpPr>
              <p:nvPr/>
            </p:nvSpPr>
            <p:spPr>
              <a:xfrm>
                <a:off x="633345" y="3048000"/>
                <a:ext cx="3862455" cy="574516"/>
              </a:xfrm>
              <a:prstGeom prst="rect">
                <a:avLst/>
              </a:prstGeom>
              <a:blipFill rotWithShape="1">
                <a:blip r:embed="rId4"/>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65111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p:cNvSpPr txBox="1">
            <a:spLocks/>
          </p:cNvSpPr>
          <p:nvPr/>
        </p:nvSpPr>
        <p:spPr bwMode="auto">
          <a:xfrm>
            <a:off x="484926" y="381000"/>
            <a:ext cx="180107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Example 3:</a:t>
            </a:r>
            <a:endParaRPr lang="ar-IQ" i="0" dirty="0">
              <a:solidFill>
                <a:srgbClr val="FFFF00"/>
              </a:solidFill>
              <a:latin typeface="Times New Roman" pitchFamily="18" charset="0"/>
              <a:cs typeface="Times New Roman" pitchFamily="18" charset="0"/>
            </a:endParaRPr>
          </a:p>
        </p:txBody>
      </p:sp>
      <p:sp>
        <p:nvSpPr>
          <p:cNvPr id="5" name="عنصر نائب للمحتوى 2"/>
          <p:cNvSpPr txBox="1">
            <a:spLocks/>
          </p:cNvSpPr>
          <p:nvPr/>
        </p:nvSpPr>
        <p:spPr bwMode="auto">
          <a:xfrm>
            <a:off x="484927" y="909144"/>
            <a:ext cx="8229600" cy="183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chemeClr val="tx1"/>
                </a:solidFill>
                <a:latin typeface="Times New Roman" pitchFamily="18" charset="0"/>
                <a:cs typeface="Times New Roman" pitchFamily="18" charset="0"/>
              </a:rPr>
              <a:t>A building with CHP has the following actual annual delivered energy types: 120,000 </a:t>
            </a:r>
            <a:r>
              <a:rPr lang="en-US" i="0" dirty="0" err="1">
                <a:solidFill>
                  <a:schemeClr val="tx1"/>
                </a:solidFill>
                <a:latin typeface="Times New Roman" pitchFamily="18" charset="0"/>
                <a:cs typeface="Times New Roman" pitchFamily="18" charset="0"/>
              </a:rPr>
              <a:t>kBtu</a:t>
            </a:r>
            <a:r>
              <a:rPr lang="en-US" i="0" dirty="0">
                <a:solidFill>
                  <a:schemeClr val="tx1"/>
                </a:solidFill>
                <a:latin typeface="Times New Roman" pitchFamily="18" charset="0"/>
                <a:cs typeface="Times New Roman" pitchFamily="18" charset="0"/>
              </a:rPr>
              <a:t> </a:t>
            </a:r>
            <a:r>
              <a:rPr lang="en-US" i="0" dirty="0" smtClean="0">
                <a:solidFill>
                  <a:schemeClr val="tx1"/>
                </a:solidFill>
                <a:latin typeface="Times New Roman" pitchFamily="18" charset="0"/>
                <a:cs typeface="Times New Roman" pitchFamily="18" charset="0"/>
              </a:rPr>
              <a:t>electricity and </a:t>
            </a:r>
            <a:r>
              <a:rPr lang="en-US" i="0" dirty="0">
                <a:solidFill>
                  <a:schemeClr val="tx1"/>
                </a:solidFill>
                <a:latin typeface="Times New Roman" pitchFamily="18" charset="0"/>
                <a:cs typeface="Times New Roman" pitchFamily="18" charset="0"/>
              </a:rPr>
              <a:t>260,000 </a:t>
            </a:r>
            <a:r>
              <a:rPr lang="en-US" i="0" dirty="0" err="1">
                <a:solidFill>
                  <a:schemeClr val="tx1"/>
                </a:solidFill>
                <a:latin typeface="Times New Roman" pitchFamily="18" charset="0"/>
                <a:cs typeface="Times New Roman" pitchFamily="18" charset="0"/>
              </a:rPr>
              <a:t>kBtu</a:t>
            </a:r>
            <a:r>
              <a:rPr lang="en-US" i="0" dirty="0">
                <a:solidFill>
                  <a:schemeClr val="tx1"/>
                </a:solidFill>
                <a:latin typeface="Times New Roman" pitchFamily="18" charset="0"/>
                <a:cs typeface="Times New Roman" pitchFamily="18" charset="0"/>
              </a:rPr>
              <a:t> natural gas. The on-site renewable exported energy is 210,000 </a:t>
            </a:r>
            <a:r>
              <a:rPr lang="en-US" i="0" dirty="0" err="1">
                <a:solidFill>
                  <a:schemeClr val="tx1"/>
                </a:solidFill>
                <a:latin typeface="Times New Roman" pitchFamily="18" charset="0"/>
                <a:cs typeface="Times New Roman" pitchFamily="18" charset="0"/>
              </a:rPr>
              <a:t>kBtu</a:t>
            </a:r>
            <a:r>
              <a:rPr lang="en-US" i="0" dirty="0">
                <a:solidFill>
                  <a:schemeClr val="tx1"/>
                </a:solidFill>
                <a:latin typeface="Times New Roman" pitchFamily="18" charset="0"/>
                <a:cs typeface="Times New Roman" pitchFamily="18" charset="0"/>
              </a:rPr>
              <a:t> electricity </a:t>
            </a:r>
            <a:r>
              <a:rPr lang="en-US" i="0" dirty="0" smtClean="0">
                <a:solidFill>
                  <a:schemeClr val="tx1"/>
                </a:solidFill>
                <a:latin typeface="Times New Roman" pitchFamily="18" charset="0"/>
                <a:cs typeface="Times New Roman" pitchFamily="18" charset="0"/>
              </a:rPr>
              <a:t>from </a:t>
            </a:r>
            <a:r>
              <a:rPr lang="en-US" i="0" dirty="0" err="1" smtClean="0">
                <a:solidFill>
                  <a:schemeClr val="tx1"/>
                </a:solidFill>
                <a:latin typeface="Times New Roman" pitchFamily="18" charset="0"/>
                <a:cs typeface="Times New Roman" pitchFamily="18" charset="0"/>
              </a:rPr>
              <a:t>photovoltaics</a:t>
            </a:r>
            <a:r>
              <a:rPr lang="en-US" i="0" dirty="0" smtClean="0">
                <a:solidFill>
                  <a:schemeClr val="tx1"/>
                </a:solidFill>
                <a:latin typeface="Times New Roman" pitchFamily="18" charset="0"/>
                <a:cs typeface="Times New Roman" pitchFamily="18" charset="0"/>
              </a:rPr>
              <a:t>.</a:t>
            </a:r>
            <a:endParaRPr lang="ar-IQ" i="0" dirty="0">
              <a:solidFill>
                <a:schemeClr val="tx1"/>
              </a:solidFill>
              <a:latin typeface="Times New Roman" pitchFamily="18" charset="0"/>
              <a:cs typeface="Times New Roman" pitchFamily="18" charset="0"/>
            </a:endParaRPr>
          </a:p>
        </p:txBody>
      </p:sp>
      <p:sp>
        <p:nvSpPr>
          <p:cNvPr id="6" name="عنصر نائب للمحتوى 2"/>
          <p:cNvSpPr txBox="1">
            <a:spLocks/>
          </p:cNvSpPr>
          <p:nvPr/>
        </p:nvSpPr>
        <p:spPr bwMode="auto">
          <a:xfrm>
            <a:off x="484926" y="2744337"/>
            <a:ext cx="142007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smtClean="0">
                <a:solidFill>
                  <a:srgbClr val="FFFF00"/>
                </a:solidFill>
                <a:latin typeface="Times New Roman" pitchFamily="18" charset="0"/>
                <a:cs typeface="Times New Roman" pitchFamily="18" charset="0"/>
              </a:rPr>
              <a:t>Solution:</a:t>
            </a:r>
            <a:endParaRPr lang="ar-IQ" i="0" dirty="0">
              <a:solidFill>
                <a:srgbClr val="FFFF00"/>
              </a:solidFill>
              <a:latin typeface="Times New Roman" pitchFamily="18" charset="0"/>
              <a:cs typeface="Times New Roman" pitchFamily="18" charset="0"/>
            </a:endParaRPr>
          </a:p>
        </p:txBody>
      </p:sp>
      <p:sp>
        <p:nvSpPr>
          <p:cNvPr id="7" name="عنصر نائب للمحتوى 2"/>
          <p:cNvSpPr txBox="1">
            <a:spLocks/>
          </p:cNvSpPr>
          <p:nvPr/>
        </p:nvSpPr>
        <p:spPr bwMode="auto">
          <a:xfrm>
            <a:off x="586931" y="3493825"/>
            <a:ext cx="8039101" cy="95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Using the formula above, the annual source energy balance would be:</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مستطيل 7"/>
              <p:cNvSpPr/>
              <p:nvPr/>
            </p:nvSpPr>
            <p:spPr>
              <a:xfrm>
                <a:off x="586931" y="4602537"/>
                <a:ext cx="6781800" cy="1005725"/>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a:ea typeface="Cambria Math"/>
                              <a:cs typeface="Arial"/>
                            </a:rPr>
                          </m:ctrlPr>
                        </m:sSubPr>
                        <m:e>
                          <m:r>
                            <a:rPr lang="en-US">
                              <a:solidFill>
                                <a:srgbClr val="FF0000"/>
                              </a:solidFill>
                              <a:latin typeface="Cambria Math"/>
                              <a:ea typeface="Cambria Math"/>
                              <a:cs typeface="Arial"/>
                            </a:rPr>
                            <m:t>𝐸</m:t>
                          </m:r>
                        </m:e>
                        <m:sub>
                          <m:r>
                            <a:rPr lang="en-US">
                              <a:solidFill>
                                <a:srgbClr val="FF0000"/>
                              </a:solidFill>
                              <a:latin typeface="Cambria Math"/>
                              <a:ea typeface="Cambria Math"/>
                              <a:cs typeface="Arial"/>
                            </a:rPr>
                            <m:t>𝑠𝑜𝑢𝑟𝑐𝑒</m:t>
                          </m:r>
                        </m:sub>
                      </m:sSub>
                      <m:r>
                        <a:rPr lang="en-US">
                          <a:solidFill>
                            <a:srgbClr val="FF0000"/>
                          </a:solidFill>
                          <a:latin typeface="Cambria Math"/>
                          <a:ea typeface="Cambria Math"/>
                          <a:cs typeface="Arial"/>
                        </a:rPr>
                        <m:t>=</m:t>
                      </m:r>
                      <m:nary>
                        <m:naryPr>
                          <m:chr m:val="∑"/>
                          <m:limLoc m:val="subSup"/>
                          <m:supHide m:val="on"/>
                          <m:ctrlPr>
                            <a:rPr lang="en-US" i="1">
                              <a:solidFill>
                                <a:srgbClr val="FF0000"/>
                              </a:solidFill>
                              <a:latin typeface="Cambria Math"/>
                              <a:ea typeface="Calibri"/>
                              <a:cs typeface="Arial"/>
                            </a:rPr>
                          </m:ctrlPr>
                        </m:naryPr>
                        <m:sub>
                          <m:r>
                            <a:rPr lang="en-US">
                              <a:solidFill>
                                <a:srgbClr val="FF0000"/>
                              </a:solidFill>
                              <a:latin typeface="Cambria Math"/>
                              <a:ea typeface="Calibri"/>
                              <a:cs typeface="Arial"/>
                            </a:rPr>
                            <m:t>𝑖</m:t>
                          </m:r>
                        </m:sub>
                        <m:sup/>
                        <m:e>
                          <m:d>
                            <m:dPr>
                              <m:ctrlPr>
                                <a:rPr lang="en-US" i="1">
                                  <a:solidFill>
                                    <a:srgbClr val="FF0000"/>
                                  </a:solidFill>
                                  <a:latin typeface="Cambria Math"/>
                                  <a:ea typeface="Calibri"/>
                                  <a:cs typeface="Arial"/>
                                </a:rPr>
                              </m:ctrlPr>
                            </m:dPr>
                            <m:e>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𝐸</m:t>
                                  </m:r>
                                </m:e>
                                <m:sub>
                                  <m:r>
                                    <a:rPr lang="en-US">
                                      <a:solidFill>
                                        <a:srgbClr val="FF0000"/>
                                      </a:solidFill>
                                      <a:latin typeface="Cambria Math"/>
                                      <a:ea typeface="Calibri"/>
                                      <a:cs typeface="Arial"/>
                                    </a:rPr>
                                    <m:t>𝑑𝑒𝑙</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𝑟</m:t>
                                  </m:r>
                                </m:e>
                                <m:sub>
                                  <m:r>
                                    <a:rPr lang="en-US">
                                      <a:solidFill>
                                        <a:srgbClr val="FF0000"/>
                                      </a:solidFill>
                                      <a:latin typeface="Cambria Math"/>
                                      <a:ea typeface="Calibri"/>
                                      <a:cs typeface="Arial"/>
                                    </a:rPr>
                                    <m:t>𝑑𝑒𝑙</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e>
                          </m:d>
                        </m:e>
                      </m:nary>
                      <m:r>
                        <a:rPr lang="en-US">
                          <a:solidFill>
                            <a:srgbClr val="FF0000"/>
                          </a:solidFill>
                          <a:latin typeface="Cambria Math"/>
                          <a:ea typeface="Calibri"/>
                          <a:cs typeface="Arial"/>
                        </a:rPr>
                        <m:t>−</m:t>
                      </m:r>
                      <m:nary>
                        <m:naryPr>
                          <m:chr m:val="∑"/>
                          <m:limLoc m:val="subSup"/>
                          <m:supHide m:val="on"/>
                          <m:ctrlPr>
                            <a:rPr lang="en-US" i="1">
                              <a:solidFill>
                                <a:srgbClr val="FF0000"/>
                              </a:solidFill>
                              <a:latin typeface="Cambria Math"/>
                              <a:ea typeface="Calibri"/>
                              <a:cs typeface="Arial"/>
                            </a:rPr>
                          </m:ctrlPr>
                        </m:naryPr>
                        <m:sub>
                          <m:r>
                            <a:rPr lang="en-US">
                              <a:solidFill>
                                <a:srgbClr val="FF0000"/>
                              </a:solidFill>
                              <a:latin typeface="Cambria Math"/>
                              <a:ea typeface="Calibri"/>
                              <a:cs typeface="Arial"/>
                            </a:rPr>
                            <m:t>𝑖</m:t>
                          </m:r>
                        </m:sub>
                        <m:sup/>
                        <m:e>
                          <m:d>
                            <m:dPr>
                              <m:ctrlPr>
                                <a:rPr lang="en-US" i="1">
                                  <a:solidFill>
                                    <a:srgbClr val="FF0000"/>
                                  </a:solidFill>
                                  <a:latin typeface="Cambria Math"/>
                                  <a:ea typeface="Calibri"/>
                                  <a:cs typeface="Arial"/>
                                </a:rPr>
                              </m:ctrlPr>
                            </m:dPr>
                            <m:e>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𝐸</m:t>
                                  </m:r>
                                </m:e>
                                <m:sub>
                                  <m:r>
                                    <a:rPr lang="en-US">
                                      <a:solidFill>
                                        <a:srgbClr val="FF0000"/>
                                      </a:solidFill>
                                      <a:latin typeface="Cambria Math"/>
                                      <a:ea typeface="Calibri"/>
                                      <a:cs typeface="Arial"/>
                                    </a:rPr>
                                    <m:t>𝑒𝑥𝑝</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sSub>
                                <m:sSubPr>
                                  <m:ctrlPr>
                                    <a:rPr lang="en-US" i="1">
                                      <a:solidFill>
                                        <a:srgbClr val="FF0000"/>
                                      </a:solidFill>
                                      <a:latin typeface="Cambria Math"/>
                                      <a:ea typeface="Calibri"/>
                                      <a:cs typeface="Arial"/>
                                    </a:rPr>
                                  </m:ctrlPr>
                                </m:sSubPr>
                                <m:e>
                                  <m:r>
                                    <a:rPr lang="en-US">
                                      <a:solidFill>
                                        <a:srgbClr val="FF0000"/>
                                      </a:solidFill>
                                      <a:latin typeface="Cambria Math"/>
                                      <a:ea typeface="Calibri"/>
                                      <a:cs typeface="Arial"/>
                                    </a:rPr>
                                    <m:t>𝑟</m:t>
                                  </m:r>
                                </m:e>
                                <m:sub>
                                  <m:r>
                                    <a:rPr lang="en-US">
                                      <a:solidFill>
                                        <a:srgbClr val="FF0000"/>
                                      </a:solidFill>
                                      <a:latin typeface="Cambria Math"/>
                                      <a:ea typeface="Calibri"/>
                                      <a:cs typeface="Arial"/>
                                    </a:rPr>
                                    <m:t>𝑒𝑥𝑝</m:t>
                                  </m:r>
                                  <m:r>
                                    <a:rPr lang="en-US">
                                      <a:solidFill>
                                        <a:srgbClr val="FF0000"/>
                                      </a:solidFill>
                                      <a:latin typeface="Cambria Math"/>
                                      <a:ea typeface="Calibri"/>
                                      <a:cs typeface="Arial"/>
                                    </a:rPr>
                                    <m:t>,</m:t>
                                  </m:r>
                                  <m:r>
                                    <a:rPr lang="en-US">
                                      <a:solidFill>
                                        <a:srgbClr val="FF0000"/>
                                      </a:solidFill>
                                      <a:latin typeface="Cambria Math"/>
                                      <a:ea typeface="Calibri"/>
                                      <a:cs typeface="Arial"/>
                                    </a:rPr>
                                    <m:t>𝑖</m:t>
                                  </m:r>
                                </m:sub>
                              </m:sSub>
                            </m:e>
                          </m:d>
                        </m:e>
                      </m:nary>
                    </m:oMath>
                  </m:oMathPara>
                </a14:m>
                <a:endParaRPr lang="en-US" sz="1600" dirty="0">
                  <a:solidFill>
                    <a:srgbClr val="FF0000"/>
                  </a:solidFill>
                  <a:effectLst/>
                  <a:latin typeface="Calibri"/>
                  <a:ea typeface="Calibri"/>
                  <a:cs typeface="Arial"/>
                </a:endParaRPr>
              </a:p>
            </p:txBody>
          </p:sp>
        </mc:Choice>
        <mc:Fallback xmlns="">
          <p:sp>
            <p:nvSpPr>
              <p:cNvPr id="8" name="مستطيل 7"/>
              <p:cNvSpPr>
                <a:spLocks noRot="1" noChangeAspect="1" noMove="1" noResize="1" noEditPoints="1" noAdjustHandles="1" noChangeArrowheads="1" noChangeShapeType="1" noTextEdit="1"/>
              </p:cNvSpPr>
              <p:nvPr/>
            </p:nvSpPr>
            <p:spPr>
              <a:xfrm>
                <a:off x="586931" y="4602537"/>
                <a:ext cx="6781800" cy="1005725"/>
              </a:xfrm>
              <a:prstGeom prst="rect">
                <a:avLst/>
              </a:prstGeom>
              <a:blipFill rotWithShape="1">
                <a:blip r:embed="rId2"/>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283205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محتوى 2"/>
          <p:cNvSpPr txBox="1">
            <a:spLocks/>
          </p:cNvSpPr>
          <p:nvPr/>
        </p:nvSpPr>
        <p:spPr bwMode="auto">
          <a:xfrm>
            <a:off x="611735" y="3962400"/>
            <a:ext cx="8039101" cy="95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Since </a:t>
            </a:r>
            <a:r>
              <a:rPr lang="en-US" i="0" dirty="0" err="1">
                <a:solidFill>
                  <a:srgbClr val="FFFF00"/>
                </a:solidFill>
                <a:latin typeface="Times New Roman" pitchFamily="18" charset="0"/>
                <a:cs typeface="Times New Roman" pitchFamily="18" charset="0"/>
              </a:rPr>
              <a:t>Esource</a:t>
            </a:r>
            <a:r>
              <a:rPr lang="en-US" i="0" dirty="0">
                <a:solidFill>
                  <a:srgbClr val="FFFF00"/>
                </a:solidFill>
                <a:latin typeface="Times New Roman" pitchFamily="18" charset="0"/>
                <a:cs typeface="Times New Roman" pitchFamily="18" charset="0"/>
              </a:rPr>
              <a:t> ≤ 0, the building would be a Zero Energy Building.</a:t>
            </a:r>
            <a:endParaRPr lang="ar-IQ" i="0" dirty="0">
              <a:solidFill>
                <a:srgbClr val="FFFF00"/>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8" name="مستطيل 7"/>
              <p:cNvSpPr/>
              <p:nvPr/>
            </p:nvSpPr>
            <p:spPr>
              <a:xfrm>
                <a:off x="670876" y="381000"/>
                <a:ext cx="8039101" cy="792012"/>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Arial"/>
                            </a:rPr>
                          </m:ctrlPr>
                        </m:sSubPr>
                        <m:e>
                          <m:r>
                            <a:rPr lang="en-US" sz="2000">
                              <a:solidFill>
                                <a:srgbClr val="FF0000"/>
                              </a:solidFill>
                              <a:latin typeface="Cambria Math"/>
                              <a:ea typeface="Cambria Math"/>
                              <a:cs typeface="Arial"/>
                            </a:rPr>
                            <m:t>𝐸</m:t>
                          </m:r>
                        </m:e>
                        <m:sub>
                          <m:r>
                            <a:rPr lang="en-US" sz="2000">
                              <a:solidFill>
                                <a:srgbClr val="FF0000"/>
                              </a:solidFill>
                              <a:latin typeface="Cambria Math"/>
                              <a:ea typeface="Cambria Math"/>
                              <a:cs typeface="Arial"/>
                            </a:rPr>
                            <m:t>𝑠𝑜𝑢𝑟𝑐𝑒</m:t>
                          </m:r>
                        </m:sub>
                      </m:sSub>
                      <m:r>
                        <a:rPr lang="en-US" sz="2000">
                          <a:solidFill>
                            <a:srgbClr val="FF0000"/>
                          </a:solidFill>
                          <a:latin typeface="Cambria Math"/>
                          <a:ea typeface="Cambria Math"/>
                          <a:cs typeface="Arial"/>
                        </a:rPr>
                        <m:t>=</m:t>
                      </m:r>
                      <m:r>
                        <a:rPr lang="en-US" sz="2000" b="0" i="1" smtClean="0">
                          <a:solidFill>
                            <a:srgbClr val="FF0000"/>
                          </a:solidFill>
                          <a:latin typeface="Cambria Math"/>
                          <a:ea typeface="Cambria Math"/>
                          <a:cs typeface="Arial"/>
                        </a:rPr>
                        <m:t>[</m:t>
                      </m:r>
                      <m:d>
                        <m:dPr>
                          <m:ctrlPr>
                            <a:rPr lang="en-US" sz="2000" i="1">
                              <a:solidFill>
                                <a:srgbClr val="FF0000"/>
                              </a:solidFill>
                              <a:latin typeface="Cambria Math"/>
                              <a:ea typeface="Calibri"/>
                              <a:cs typeface="Arial"/>
                            </a:rPr>
                          </m:ctrlPr>
                        </m:dPr>
                        <m:e>
                          <m:r>
                            <a:rPr lang="en-US" sz="2000" b="0" i="1" smtClean="0">
                              <a:solidFill>
                                <a:srgbClr val="FF0000"/>
                              </a:solidFill>
                              <a:latin typeface="Cambria Math"/>
                              <a:ea typeface="Calibri"/>
                              <a:cs typeface="Arial"/>
                            </a:rPr>
                            <m:t>1</m:t>
                          </m:r>
                          <m:r>
                            <a:rPr lang="en-US" sz="2000">
                              <a:solidFill>
                                <a:srgbClr val="FF0000"/>
                              </a:solidFill>
                              <a:latin typeface="Cambria Math"/>
                              <a:ea typeface="Calibri"/>
                              <a:cs typeface="Arial"/>
                            </a:rPr>
                            <m:t>20000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r>
                            <a:rPr lang="en-US" sz="2000">
                              <a:solidFill>
                                <a:srgbClr val="FF0000"/>
                              </a:solidFill>
                              <a:latin typeface="Cambria Math"/>
                              <a:ea typeface="Cambria Math"/>
                              <a:cs typeface="Arial"/>
                            </a:rPr>
                            <m:t>×</m:t>
                          </m:r>
                          <m:r>
                            <a:rPr lang="en-US" sz="2000">
                              <a:solidFill>
                                <a:srgbClr val="FF0000"/>
                              </a:solidFill>
                              <a:latin typeface="Cambria Math"/>
                              <a:ea typeface="Cambria Math"/>
                              <a:cs typeface="Arial"/>
                            </a:rPr>
                            <m:t>3</m:t>
                          </m:r>
                          <m:r>
                            <a:rPr lang="en-US" sz="2000">
                              <a:solidFill>
                                <a:srgbClr val="FF0000"/>
                              </a:solidFill>
                              <a:latin typeface="Cambria Math"/>
                              <a:ea typeface="Cambria Math"/>
                              <a:cs typeface="Arial"/>
                            </a:rPr>
                            <m:t>.</m:t>
                          </m:r>
                          <m:r>
                            <a:rPr lang="en-US" sz="2000">
                              <a:solidFill>
                                <a:srgbClr val="FF0000"/>
                              </a:solidFill>
                              <a:latin typeface="Cambria Math"/>
                              <a:ea typeface="Cambria Math"/>
                              <a:cs typeface="Arial"/>
                            </a:rPr>
                            <m:t>15</m:t>
                          </m:r>
                        </m:e>
                      </m:d>
                      <m:r>
                        <a:rPr lang="en-US" sz="2000" b="0" i="1" smtClean="0">
                          <a:solidFill>
                            <a:srgbClr val="FF0000"/>
                          </a:solidFill>
                          <a:latin typeface="Cambria Math"/>
                          <a:ea typeface="Cambria Math"/>
                          <a:cs typeface="Arial"/>
                        </a:rPr>
                        <m:t>+</m:t>
                      </m:r>
                      <m:d>
                        <m:dPr>
                          <m:ctrlPr>
                            <a:rPr lang="en-US" sz="2000" i="1" smtClean="0">
                              <a:solidFill>
                                <a:srgbClr val="FF0000"/>
                              </a:solidFill>
                              <a:latin typeface="Cambria Math"/>
                              <a:ea typeface="Calibri"/>
                              <a:cs typeface="Arial"/>
                            </a:rPr>
                          </m:ctrlPr>
                        </m:dPr>
                        <m:e>
                          <m:r>
                            <a:rPr lang="en-US" sz="2000" b="0" i="1" smtClean="0">
                              <a:solidFill>
                                <a:srgbClr val="FF0000"/>
                              </a:solidFill>
                              <a:latin typeface="Cambria Math"/>
                              <a:ea typeface="Calibri"/>
                              <a:cs typeface="Arial"/>
                            </a:rPr>
                            <m:t>26</m:t>
                          </m:r>
                          <m:r>
                            <a:rPr lang="en-US" sz="2000">
                              <a:solidFill>
                                <a:srgbClr val="FF0000"/>
                              </a:solidFill>
                              <a:latin typeface="Cambria Math"/>
                              <a:ea typeface="Calibri"/>
                              <a:cs typeface="Arial"/>
                            </a:rPr>
                            <m:t>0000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r>
                            <a:rPr lang="en-US" sz="2000">
                              <a:solidFill>
                                <a:srgbClr val="FF0000"/>
                              </a:solidFill>
                              <a:latin typeface="Cambria Math"/>
                              <a:ea typeface="Cambria Math"/>
                              <a:cs typeface="Arial"/>
                            </a:rPr>
                            <m:t>×</m:t>
                          </m:r>
                          <m:r>
                            <a:rPr lang="en-US" sz="2000" b="0" i="1" smtClean="0">
                              <a:solidFill>
                                <a:srgbClr val="FF0000"/>
                              </a:solidFill>
                              <a:latin typeface="Cambria Math"/>
                              <a:ea typeface="Cambria Math"/>
                              <a:cs typeface="Arial"/>
                            </a:rPr>
                            <m:t>1</m:t>
                          </m:r>
                          <m:r>
                            <a:rPr lang="en-US" sz="2000">
                              <a:solidFill>
                                <a:srgbClr val="FF0000"/>
                              </a:solidFill>
                              <a:latin typeface="Cambria Math"/>
                              <a:ea typeface="Cambria Math"/>
                              <a:cs typeface="Arial"/>
                            </a:rPr>
                            <m:t>.</m:t>
                          </m:r>
                          <m:r>
                            <a:rPr lang="en-US" sz="2000" b="0" i="1" smtClean="0">
                              <a:solidFill>
                                <a:srgbClr val="FF0000"/>
                              </a:solidFill>
                              <a:latin typeface="Cambria Math"/>
                              <a:ea typeface="Cambria Math"/>
                              <a:cs typeface="Arial"/>
                            </a:rPr>
                            <m:t>09</m:t>
                          </m:r>
                        </m:e>
                      </m:d>
                      <m:r>
                        <a:rPr lang="en-US" sz="2000" b="0" i="1" smtClean="0">
                          <a:solidFill>
                            <a:srgbClr val="FF0000"/>
                          </a:solidFill>
                          <a:latin typeface="Cambria Math"/>
                          <a:ea typeface="Cambria Math"/>
                          <a:cs typeface="Arial"/>
                        </a:rPr>
                        <m:t>]</m:t>
                      </m:r>
                      <m:r>
                        <a:rPr lang="en-US" sz="2000">
                          <a:solidFill>
                            <a:srgbClr val="FF0000"/>
                          </a:solidFill>
                          <a:latin typeface="Cambria Math"/>
                          <a:ea typeface="Calibri"/>
                          <a:cs typeface="Arial"/>
                        </a:rPr>
                        <m:t>−</m:t>
                      </m:r>
                      <m:d>
                        <m:dPr>
                          <m:ctrlPr>
                            <a:rPr lang="en-US" sz="2000" i="1">
                              <a:solidFill>
                                <a:srgbClr val="FF0000"/>
                              </a:solidFill>
                              <a:latin typeface="Cambria Math"/>
                              <a:ea typeface="Calibri"/>
                              <a:cs typeface="Arial"/>
                            </a:rPr>
                          </m:ctrlPr>
                        </m:dPr>
                        <m:e>
                          <m:r>
                            <a:rPr lang="en-US" sz="2000" i="1" smtClean="0">
                              <a:solidFill>
                                <a:srgbClr val="FF0000"/>
                              </a:solidFill>
                              <a:latin typeface="Cambria Math"/>
                              <a:ea typeface="Calibri"/>
                              <a:cs typeface="Arial"/>
                            </a:rPr>
                            <m:t>2</m:t>
                          </m:r>
                          <m:r>
                            <a:rPr lang="en-US" sz="2000" b="0" i="1" smtClean="0">
                              <a:solidFill>
                                <a:srgbClr val="FF0000"/>
                              </a:solidFill>
                              <a:latin typeface="Cambria Math"/>
                              <a:ea typeface="Calibri"/>
                              <a:cs typeface="Arial"/>
                            </a:rPr>
                            <m:t>1</m:t>
                          </m:r>
                          <m:r>
                            <a:rPr lang="en-US" sz="2000">
                              <a:solidFill>
                                <a:srgbClr val="FF0000"/>
                              </a:solidFill>
                              <a:latin typeface="Cambria Math"/>
                              <a:ea typeface="Calibri"/>
                              <a:cs typeface="Arial"/>
                            </a:rPr>
                            <m:t>0000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r>
                            <a:rPr lang="en-US" sz="2000">
                              <a:solidFill>
                                <a:srgbClr val="FF0000"/>
                              </a:solidFill>
                              <a:latin typeface="Cambria Math"/>
                              <a:ea typeface="Cambria Math"/>
                              <a:cs typeface="Arial"/>
                            </a:rPr>
                            <m:t>×</m:t>
                          </m:r>
                          <m:r>
                            <a:rPr lang="en-US" sz="2000">
                              <a:solidFill>
                                <a:srgbClr val="FF0000"/>
                              </a:solidFill>
                              <a:latin typeface="Cambria Math"/>
                              <a:ea typeface="Cambria Math"/>
                              <a:cs typeface="Arial"/>
                            </a:rPr>
                            <m:t>3</m:t>
                          </m:r>
                          <m:r>
                            <a:rPr lang="en-US" sz="2000">
                              <a:solidFill>
                                <a:srgbClr val="FF0000"/>
                              </a:solidFill>
                              <a:latin typeface="Cambria Math"/>
                              <a:ea typeface="Cambria Math"/>
                              <a:cs typeface="Arial"/>
                            </a:rPr>
                            <m:t>.</m:t>
                          </m:r>
                          <m:r>
                            <a:rPr lang="en-US" sz="2000">
                              <a:solidFill>
                                <a:srgbClr val="FF0000"/>
                              </a:solidFill>
                              <a:latin typeface="Cambria Math"/>
                              <a:ea typeface="Cambria Math"/>
                              <a:cs typeface="Arial"/>
                            </a:rPr>
                            <m:t>15</m:t>
                          </m:r>
                        </m:e>
                      </m:d>
                    </m:oMath>
                  </m:oMathPara>
                </a14:m>
                <a:endParaRPr lang="en-US" sz="1400" dirty="0">
                  <a:solidFill>
                    <a:srgbClr val="FF0000"/>
                  </a:solidFill>
                  <a:effectLst/>
                  <a:latin typeface="Calibri"/>
                  <a:ea typeface="Calibri"/>
                  <a:cs typeface="Arial"/>
                </a:endParaRPr>
              </a:p>
            </p:txBody>
          </p:sp>
        </mc:Choice>
        <mc:Fallback xmlns="">
          <p:sp>
            <p:nvSpPr>
              <p:cNvPr id="8" name="مستطيل 7"/>
              <p:cNvSpPr>
                <a:spLocks noRot="1" noChangeAspect="1" noMove="1" noResize="1" noEditPoints="1" noAdjustHandles="1" noChangeArrowheads="1" noChangeShapeType="1" noTextEdit="1"/>
              </p:cNvSpPr>
              <p:nvPr/>
            </p:nvSpPr>
            <p:spPr>
              <a:xfrm>
                <a:off x="670876" y="381000"/>
                <a:ext cx="8039101" cy="792012"/>
              </a:xfrm>
              <a:prstGeom prst="rect">
                <a:avLst/>
              </a:prstGeo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9" name="مستطيل 8"/>
              <p:cNvSpPr/>
              <p:nvPr/>
            </p:nvSpPr>
            <p:spPr>
              <a:xfrm>
                <a:off x="633345" y="1828800"/>
                <a:ext cx="5081655" cy="574516"/>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Arial"/>
                            </a:rPr>
                          </m:ctrlPr>
                        </m:sSubPr>
                        <m:e>
                          <m:r>
                            <a:rPr lang="en-US" sz="2000">
                              <a:solidFill>
                                <a:srgbClr val="FF0000"/>
                              </a:solidFill>
                              <a:latin typeface="Cambria Math"/>
                              <a:ea typeface="Cambria Math"/>
                              <a:cs typeface="Arial"/>
                            </a:rPr>
                            <m:t>𝐸</m:t>
                          </m:r>
                        </m:e>
                        <m:sub>
                          <m:r>
                            <a:rPr lang="en-US" sz="2000">
                              <a:solidFill>
                                <a:srgbClr val="FF0000"/>
                              </a:solidFill>
                              <a:latin typeface="Cambria Math"/>
                              <a:ea typeface="Cambria Math"/>
                              <a:cs typeface="Arial"/>
                            </a:rPr>
                            <m:t>𝑠𝑜𝑢𝑟𝑐𝑒</m:t>
                          </m:r>
                        </m:sub>
                      </m:sSub>
                      <m:r>
                        <a:rPr lang="en-US" sz="2000">
                          <a:solidFill>
                            <a:srgbClr val="FF0000"/>
                          </a:solidFill>
                          <a:latin typeface="Cambria Math"/>
                          <a:ea typeface="Cambria Math"/>
                          <a:cs typeface="Arial"/>
                        </a:rPr>
                        <m:t>=</m:t>
                      </m:r>
                      <m:r>
                        <a:rPr lang="en-US" sz="2000" b="0" i="1" smtClean="0">
                          <a:solidFill>
                            <a:srgbClr val="FF0000"/>
                          </a:solidFill>
                          <a:latin typeface="Cambria Math"/>
                          <a:ea typeface="Calibri"/>
                          <a:cs typeface="Arial"/>
                        </a:rPr>
                        <m:t>661400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6615</m:t>
                      </m:r>
                      <m:r>
                        <a:rPr lang="en-US" sz="2000">
                          <a:solidFill>
                            <a:srgbClr val="FF0000"/>
                          </a:solidFill>
                          <a:latin typeface="Cambria Math"/>
                          <a:ea typeface="Calibri"/>
                          <a:cs typeface="Arial"/>
                        </a:rPr>
                        <m:t>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oMath>
                  </m:oMathPara>
                </a14:m>
                <a:endParaRPr lang="en-US" sz="1400" dirty="0">
                  <a:solidFill>
                    <a:srgbClr val="FF0000"/>
                  </a:solidFill>
                  <a:effectLst/>
                  <a:latin typeface="Calibri"/>
                  <a:ea typeface="Calibri"/>
                  <a:cs typeface="Arial"/>
                </a:endParaRPr>
              </a:p>
            </p:txBody>
          </p:sp>
        </mc:Choice>
        <mc:Fallback xmlns="">
          <p:sp>
            <p:nvSpPr>
              <p:cNvPr id="9" name="مستطيل 8"/>
              <p:cNvSpPr>
                <a:spLocks noRot="1" noChangeAspect="1" noMove="1" noResize="1" noEditPoints="1" noAdjustHandles="1" noChangeArrowheads="1" noChangeShapeType="1" noTextEdit="1"/>
              </p:cNvSpPr>
              <p:nvPr/>
            </p:nvSpPr>
            <p:spPr>
              <a:xfrm>
                <a:off x="633345" y="1828800"/>
                <a:ext cx="5081655" cy="574516"/>
              </a:xfrm>
              <a:prstGeom prst="rect">
                <a:avLst/>
              </a:prstGeom>
              <a:blipFill rotWithShape="1">
                <a:blip r:embed="rId3"/>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10" name="مستطيل 9"/>
              <p:cNvSpPr/>
              <p:nvPr/>
            </p:nvSpPr>
            <p:spPr>
              <a:xfrm>
                <a:off x="648129" y="3048000"/>
                <a:ext cx="3329055" cy="574516"/>
              </a:xfrm>
              <a:prstGeom prst="rect">
                <a:avLst/>
              </a:prstGeom>
              <a:solidFill>
                <a:srgbClr val="FFFFCC"/>
              </a:solidFill>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sSub>
                        <m:sSubPr>
                          <m:ctrlPr>
                            <a:rPr lang="en-US" sz="2000" i="1" smtClean="0">
                              <a:solidFill>
                                <a:srgbClr val="FF0000"/>
                              </a:solidFill>
                              <a:latin typeface="Cambria Math"/>
                              <a:ea typeface="Cambria Math"/>
                              <a:cs typeface="Arial"/>
                            </a:rPr>
                          </m:ctrlPr>
                        </m:sSubPr>
                        <m:e>
                          <m:r>
                            <a:rPr lang="en-US" sz="2000">
                              <a:solidFill>
                                <a:srgbClr val="FF0000"/>
                              </a:solidFill>
                              <a:latin typeface="Cambria Math"/>
                              <a:ea typeface="Cambria Math"/>
                              <a:cs typeface="Arial"/>
                            </a:rPr>
                            <m:t>𝐸</m:t>
                          </m:r>
                        </m:e>
                        <m:sub>
                          <m:r>
                            <a:rPr lang="en-US" sz="2000">
                              <a:solidFill>
                                <a:srgbClr val="FF0000"/>
                              </a:solidFill>
                              <a:latin typeface="Cambria Math"/>
                              <a:ea typeface="Cambria Math"/>
                              <a:cs typeface="Arial"/>
                            </a:rPr>
                            <m:t>𝑠𝑜𝑢𝑟𝑐𝑒</m:t>
                          </m:r>
                        </m:sub>
                      </m:sSub>
                      <m:r>
                        <a:rPr lang="en-US" sz="2000">
                          <a:solidFill>
                            <a:srgbClr val="FF0000"/>
                          </a:solidFill>
                          <a:latin typeface="Cambria Math"/>
                          <a:ea typeface="Cambria Math"/>
                          <a:cs typeface="Arial"/>
                        </a:rPr>
                        <m:t>=</m:t>
                      </m:r>
                      <m:r>
                        <a:rPr lang="en-US" sz="2000">
                          <a:solidFill>
                            <a:srgbClr val="FF0000"/>
                          </a:solidFill>
                          <a:latin typeface="Cambria Math"/>
                          <a:ea typeface="Calibri"/>
                          <a:cs typeface="Arial"/>
                        </a:rPr>
                        <m:t>−</m:t>
                      </m:r>
                      <m:r>
                        <a:rPr lang="en-US" sz="2000" b="0" i="1" smtClean="0">
                          <a:solidFill>
                            <a:srgbClr val="FF0000"/>
                          </a:solidFill>
                          <a:latin typeface="Cambria Math"/>
                          <a:ea typeface="Calibri"/>
                          <a:cs typeface="Arial"/>
                        </a:rPr>
                        <m:t>1</m:t>
                      </m:r>
                      <m:r>
                        <a:rPr lang="en-US" sz="2000">
                          <a:solidFill>
                            <a:srgbClr val="FF0000"/>
                          </a:solidFill>
                          <a:latin typeface="Cambria Math"/>
                          <a:ea typeface="Calibri"/>
                          <a:cs typeface="Arial"/>
                        </a:rPr>
                        <m:t>00</m:t>
                      </m:r>
                      <m:r>
                        <a:rPr lang="en-US" sz="2000">
                          <a:solidFill>
                            <a:srgbClr val="FF0000"/>
                          </a:solidFill>
                          <a:latin typeface="Cambria Math"/>
                          <a:ea typeface="Calibri"/>
                          <a:cs typeface="Arial"/>
                        </a:rPr>
                        <m:t> </m:t>
                      </m:r>
                      <m:r>
                        <a:rPr lang="en-US" sz="2000">
                          <a:solidFill>
                            <a:srgbClr val="FF0000"/>
                          </a:solidFill>
                          <a:latin typeface="Cambria Math"/>
                          <a:ea typeface="Calibri"/>
                          <a:cs typeface="Arial"/>
                        </a:rPr>
                        <m:t>𝑘𝐵𝑡𝑢</m:t>
                      </m:r>
                    </m:oMath>
                  </m:oMathPara>
                </a14:m>
                <a:endParaRPr lang="en-US" sz="1400" dirty="0">
                  <a:solidFill>
                    <a:srgbClr val="FF0000"/>
                  </a:solidFill>
                  <a:effectLst/>
                  <a:latin typeface="Calibri"/>
                  <a:ea typeface="Calibri"/>
                  <a:cs typeface="Arial"/>
                </a:endParaRPr>
              </a:p>
            </p:txBody>
          </p:sp>
        </mc:Choice>
        <mc:Fallback xmlns="">
          <p:sp>
            <p:nvSpPr>
              <p:cNvPr id="10" name="مستطيل 9"/>
              <p:cNvSpPr>
                <a:spLocks noRot="1" noChangeAspect="1" noMove="1" noResize="1" noEditPoints="1" noAdjustHandles="1" noChangeArrowheads="1" noChangeShapeType="1" noTextEdit="1"/>
              </p:cNvSpPr>
              <p:nvPr/>
            </p:nvSpPr>
            <p:spPr>
              <a:xfrm>
                <a:off x="648129" y="3048000"/>
                <a:ext cx="3329055" cy="574516"/>
              </a:xfrm>
              <a:prstGeom prst="rect">
                <a:avLst/>
              </a:prstGeom>
              <a:blipFill rotWithShape="1">
                <a:blip r:embed="rId4"/>
                <a:stretch>
                  <a:fillRect/>
                </a:stretch>
              </a:blipFill>
            </p:spPr>
            <p:txBody>
              <a:bodyPr/>
              <a:lstStyle/>
              <a:p>
                <a:r>
                  <a:rPr lang="ar-IQ">
                    <a:noFill/>
                  </a:rPr>
                  <a:t> </a:t>
                </a:r>
              </a:p>
            </p:txBody>
          </p:sp>
        </mc:Fallback>
      </mc:AlternateContent>
    </p:spTree>
    <p:extLst>
      <p:ext uri="{BB962C8B-B14F-4D97-AF65-F5344CB8AC3E}">
        <p14:creationId xmlns:p14="http://schemas.microsoft.com/office/powerpoint/2010/main" val="29493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sper\Desktop\New folder (11)\Beddington-Zero-Energy-Development-borough-housing-develo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3636"/>
            <a:ext cx="8364812" cy="556260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1066800" y="6174432"/>
            <a:ext cx="7543800" cy="461665"/>
          </a:xfrm>
          <a:prstGeom prst="rect">
            <a:avLst/>
          </a:prstGeom>
        </p:spPr>
        <p:txBody>
          <a:bodyPr wrap="square">
            <a:spAutoFit/>
          </a:bodyPr>
          <a:lstStyle/>
          <a:p>
            <a:r>
              <a:rPr lang="en-US" dirty="0"/>
              <a:t>Fig. </a:t>
            </a:r>
            <a:r>
              <a:rPr lang="en-US" dirty="0" smtClean="0"/>
              <a:t>2. </a:t>
            </a:r>
            <a:r>
              <a:rPr lang="en-US" dirty="0" err="1"/>
              <a:t>Beddington</a:t>
            </a:r>
            <a:r>
              <a:rPr lang="en-US" dirty="0"/>
              <a:t> Zero Energy Development (</a:t>
            </a:r>
            <a:r>
              <a:rPr lang="en-US" dirty="0" err="1"/>
              <a:t>BedZED</a:t>
            </a:r>
            <a:r>
              <a:rPr lang="en-US" dirty="0"/>
              <a:t>)</a:t>
            </a:r>
            <a:endParaRPr lang="ar-IQ" dirty="0"/>
          </a:p>
        </p:txBody>
      </p:sp>
    </p:spTree>
    <p:extLst>
      <p:ext uri="{BB962C8B-B14F-4D97-AF65-F5344CB8AC3E}">
        <p14:creationId xmlns:p14="http://schemas.microsoft.com/office/powerpoint/2010/main" val="2975932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2"/>
          <p:cNvSpPr>
            <a:spLocks noGrp="1"/>
          </p:cNvSpPr>
          <p:nvPr>
            <p:ph idx="1"/>
          </p:nvPr>
        </p:nvSpPr>
        <p:spPr>
          <a:xfrm>
            <a:off x="633484" y="421943"/>
            <a:ext cx="8229600" cy="609600"/>
          </a:xfrm>
        </p:spPr>
        <p:txBody>
          <a:bodyPr/>
          <a:lstStyle/>
          <a:p>
            <a:pPr marL="0" indent="0" algn="justLow">
              <a:buNone/>
            </a:pPr>
            <a:r>
              <a:rPr lang="en-US" dirty="0">
                <a:solidFill>
                  <a:srgbClr val="FF9900"/>
                </a:solidFill>
                <a:latin typeface="Times New Roman" pitchFamily="18" charset="0"/>
                <a:cs typeface="Times New Roman" pitchFamily="18" charset="0"/>
              </a:rPr>
              <a:t>4 Ways to Define Net Zero Energy Use in Buildings:</a:t>
            </a:r>
          </a:p>
          <a:p>
            <a:endParaRPr lang="ar-IQ" dirty="0"/>
          </a:p>
        </p:txBody>
      </p:sp>
      <p:sp>
        <p:nvSpPr>
          <p:cNvPr id="6" name="عنصر نائب للمحتوى 2"/>
          <p:cNvSpPr txBox="1">
            <a:spLocks/>
          </p:cNvSpPr>
          <p:nvPr/>
        </p:nvSpPr>
        <p:spPr bwMode="auto">
          <a:xfrm>
            <a:off x="605051" y="1066800"/>
            <a:ext cx="8229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nl-NL" b="1" dirty="0">
                <a:solidFill>
                  <a:srgbClr val="00FFFF"/>
                </a:solidFill>
                <a:latin typeface="Times New Roman" pitchFamily="18" charset="0"/>
                <a:cs typeface="Times New Roman" pitchFamily="18" charset="0"/>
              </a:rPr>
              <a:t>1. Net Zero Site Energy</a:t>
            </a:r>
            <a:r>
              <a:rPr lang="en-US" b="1" dirty="0" smtClean="0">
                <a:solidFill>
                  <a:srgbClr val="00FFFF"/>
                </a:solidFill>
                <a:latin typeface="Times New Roman" pitchFamily="18" charset="0"/>
                <a:cs typeface="Times New Roman" pitchFamily="18" charset="0"/>
              </a:rPr>
              <a:t>: </a:t>
            </a:r>
            <a:r>
              <a:rPr lang="en-US" i="0" dirty="0">
                <a:solidFill>
                  <a:srgbClr val="FFFF00"/>
                </a:solidFill>
                <a:latin typeface="Times New Roman" pitchFamily="18" charset="0"/>
                <a:cs typeface="Times New Roman" pitchFamily="18" charset="0"/>
              </a:rPr>
              <a:t>In this type of ZNE, the amount of energy provided by on-site renewable energy sources is equal to the amount of energy used by the building. In the United States, “zero net energy building” generally refers to this type of </a:t>
            </a:r>
            <a:r>
              <a:rPr lang="en-US" i="0" dirty="0" smtClean="0">
                <a:solidFill>
                  <a:srgbClr val="FFFF00"/>
                </a:solidFill>
                <a:latin typeface="Times New Roman" pitchFamily="18" charset="0"/>
                <a:cs typeface="Times New Roman" pitchFamily="18" charset="0"/>
              </a:rPr>
              <a:t>building.</a:t>
            </a:r>
            <a:endParaRPr lang="ar-IQ" i="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087" y="3276600"/>
            <a:ext cx="7629525" cy="31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55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txBox="1">
            <a:spLocks/>
          </p:cNvSpPr>
          <p:nvPr/>
        </p:nvSpPr>
        <p:spPr bwMode="auto">
          <a:xfrm>
            <a:off x="457200" y="3810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nl-NL" b="1" dirty="0" smtClean="0">
                <a:solidFill>
                  <a:srgbClr val="00FFFF"/>
                </a:solidFill>
                <a:latin typeface="Times New Roman" pitchFamily="18" charset="0"/>
                <a:cs typeface="Times New Roman" pitchFamily="18" charset="0"/>
              </a:rPr>
              <a:t>2. </a:t>
            </a:r>
            <a:r>
              <a:rPr lang="nl-NL" b="1" dirty="0">
                <a:solidFill>
                  <a:srgbClr val="00FFFF"/>
                </a:solidFill>
                <a:latin typeface="Times New Roman" pitchFamily="18" charset="0"/>
                <a:cs typeface="Times New Roman" pitchFamily="18" charset="0"/>
              </a:rPr>
              <a:t>Net Zero Source Energy</a:t>
            </a:r>
            <a:r>
              <a:rPr lang="en-US" b="1" dirty="0" smtClean="0">
                <a:solidFill>
                  <a:srgbClr val="00FFFF"/>
                </a:solidFill>
                <a:latin typeface="Times New Roman" pitchFamily="18" charset="0"/>
                <a:cs typeface="Times New Roman" pitchFamily="18" charset="0"/>
              </a:rPr>
              <a:t>: </a:t>
            </a:r>
            <a:r>
              <a:rPr lang="en-US" i="0" dirty="0">
                <a:solidFill>
                  <a:srgbClr val="FFFF00"/>
                </a:solidFill>
                <a:latin typeface="Times New Roman" pitchFamily="18" charset="0"/>
                <a:cs typeface="Times New Roman" pitchFamily="18" charset="0"/>
              </a:rPr>
              <a:t>This ZNE generates the same amount of energy as is used, including the energy used to transport the energy to the building. This type accounts for energy losses during electricity generation and transmission. These ZNEs must generate more electricity than zero net site energy </a:t>
            </a:r>
            <a:r>
              <a:rPr lang="en-US" i="0" dirty="0" smtClean="0">
                <a:solidFill>
                  <a:srgbClr val="FFFF00"/>
                </a:solidFill>
                <a:latin typeface="Times New Roman" pitchFamily="18" charset="0"/>
                <a:cs typeface="Times New Roman" pitchFamily="18" charset="0"/>
              </a:rPr>
              <a:t>buildings.</a:t>
            </a:r>
            <a:endParaRPr lang="ar-IQ" i="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2895600"/>
            <a:ext cx="757237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08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2"/>
          <p:cNvSpPr txBox="1">
            <a:spLocks/>
          </p:cNvSpPr>
          <p:nvPr/>
        </p:nvSpPr>
        <p:spPr bwMode="auto">
          <a:xfrm>
            <a:off x="622111" y="325272"/>
            <a:ext cx="8229600" cy="218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nl-NL" b="1" dirty="0" smtClean="0">
                <a:solidFill>
                  <a:srgbClr val="00FFFF"/>
                </a:solidFill>
                <a:latin typeface="Times New Roman" pitchFamily="18" charset="0"/>
                <a:cs typeface="Times New Roman" pitchFamily="18" charset="0"/>
              </a:rPr>
              <a:t>3</a:t>
            </a:r>
            <a:r>
              <a:rPr lang="nl-NL" b="1" dirty="0">
                <a:solidFill>
                  <a:srgbClr val="00FFFF"/>
                </a:solidFill>
                <a:latin typeface="Times New Roman" pitchFamily="18" charset="0"/>
                <a:cs typeface="Times New Roman" pitchFamily="18" charset="0"/>
              </a:rPr>
              <a:t>. Net Zero Energy Emissions</a:t>
            </a:r>
            <a:r>
              <a:rPr lang="en-US" b="1" dirty="0" smtClean="0">
                <a:solidFill>
                  <a:srgbClr val="00FFFF"/>
                </a:solidFill>
                <a:latin typeface="Times New Roman" pitchFamily="18" charset="0"/>
                <a:cs typeface="Times New Roman" pitchFamily="18" charset="0"/>
              </a:rPr>
              <a:t>: </a:t>
            </a:r>
            <a:r>
              <a:rPr lang="en-US" i="0" dirty="0">
                <a:solidFill>
                  <a:srgbClr val="FFFF00"/>
                </a:solidFill>
                <a:latin typeface="Times New Roman" pitchFamily="18" charset="0"/>
                <a:cs typeface="Times New Roman" pitchFamily="18" charset="0"/>
              </a:rPr>
              <a:t>A building that achieves net zero energy based on emissions, "produces at least as much emissions-free renewable energy as it uses from emissions-producing energy sources." How easy it is to do this depends greatly on the type of energy used and the location. A building in the Pacific Northwest, which has a high percentage of electricity generated by hydroelectric plants, can reach achieve net-zero energy emissions without much difficulty.</a:t>
            </a:r>
            <a:endParaRPr lang="ar-IQ" i="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 y="3733800"/>
            <a:ext cx="75819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176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عنصر نائب للمحتوى 2"/>
          <p:cNvSpPr txBox="1">
            <a:spLocks/>
          </p:cNvSpPr>
          <p:nvPr/>
        </p:nvSpPr>
        <p:spPr bwMode="auto">
          <a:xfrm>
            <a:off x="457200" y="304800"/>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nl-NL" b="1" dirty="0" smtClean="0">
                <a:solidFill>
                  <a:srgbClr val="00FFFF"/>
                </a:solidFill>
                <a:latin typeface="Times New Roman" pitchFamily="18" charset="0"/>
                <a:cs typeface="Times New Roman" pitchFamily="18" charset="0"/>
              </a:rPr>
              <a:t>4</a:t>
            </a:r>
            <a:r>
              <a:rPr lang="nl-NL" b="1" dirty="0">
                <a:solidFill>
                  <a:srgbClr val="00FFFF"/>
                </a:solidFill>
                <a:latin typeface="Times New Roman" pitchFamily="18" charset="0"/>
                <a:cs typeface="Times New Roman" pitchFamily="18" charset="0"/>
              </a:rPr>
              <a:t>. Net Zero Energy Costs</a:t>
            </a:r>
            <a:r>
              <a:rPr lang="en-US" b="1" dirty="0" smtClean="0">
                <a:solidFill>
                  <a:srgbClr val="00FFFF"/>
                </a:solidFill>
                <a:latin typeface="Times New Roman" pitchFamily="18" charset="0"/>
                <a:cs typeface="Times New Roman" pitchFamily="18" charset="0"/>
              </a:rPr>
              <a:t>: </a:t>
            </a:r>
            <a:r>
              <a:rPr lang="en-US" i="0" dirty="0">
                <a:solidFill>
                  <a:srgbClr val="FFFF00"/>
                </a:solidFill>
                <a:latin typeface="Times New Roman" pitchFamily="18" charset="0"/>
                <a:cs typeface="Times New Roman" pitchFamily="18" charset="0"/>
              </a:rPr>
              <a:t>In this type of building, the cost of purchasing energy is balanced by income from sales of electricity to the grid of electricity generated on-site. Such a status depends on how a utility credits net electricity generation and the utility rate structure the building uses.</a:t>
            </a:r>
            <a:endParaRPr lang="ar-IQ" i="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113" y="2587388"/>
            <a:ext cx="7600950" cy="277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073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33400" y="228600"/>
            <a:ext cx="3124200" cy="40011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eaLnBrk="0" fontAlgn="auto" hangingPunct="0">
              <a:spcBef>
                <a:spcPts val="0"/>
              </a:spcBef>
              <a:spcAft>
                <a:spcPts val="0"/>
              </a:spcAft>
            </a:pPr>
            <a:r>
              <a:rPr lang="en-US" sz="2000" i="0" kern="0" dirty="0">
                <a:solidFill>
                  <a:sysClr val="windowText" lastClr="000000"/>
                </a:solidFill>
              </a:rPr>
              <a:t>2- Design concept of ZEBs</a:t>
            </a:r>
            <a:endParaRPr kumimoji="0" lang="ar-IQ" sz="2000" b="0" i="0" u="none" strike="noStrike" kern="0" cap="none" spc="0" normalizeH="0" baseline="0" noProof="0" dirty="0" smtClean="0">
              <a:ln>
                <a:noFill/>
              </a:ln>
              <a:solidFill>
                <a:sysClr val="windowText" lastClr="000000"/>
              </a:solidFill>
              <a:effectLst/>
              <a:uLnTx/>
              <a:uFillTx/>
            </a:endParaRPr>
          </a:p>
        </p:txBody>
      </p:sp>
      <p:sp>
        <p:nvSpPr>
          <p:cNvPr id="6" name="عنصر نائب للمحتوى 2"/>
          <p:cNvSpPr txBox="1">
            <a:spLocks/>
          </p:cNvSpPr>
          <p:nvPr/>
        </p:nvSpPr>
        <p:spPr bwMode="auto">
          <a:xfrm>
            <a:off x="381000" y="762000"/>
            <a:ext cx="8534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ACC2C9"/>
              </a:buClr>
              <a:buFont typeface="Arial"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justLow">
              <a:buNone/>
            </a:pPr>
            <a:r>
              <a:rPr lang="en-US" i="0" dirty="0">
                <a:solidFill>
                  <a:srgbClr val="FFFF00"/>
                </a:solidFill>
                <a:latin typeface="Times New Roman" pitchFamily="18" charset="0"/>
                <a:cs typeface="Times New Roman" pitchFamily="18" charset="0"/>
              </a:rPr>
              <a:t>Generally speaking, ZEB consists of two strategies—minimizing demand through energy-efficient measures (passive design) and using renewable energy and other technologies to meet remaining energy requirements (active design), as shown in Fig. </a:t>
            </a:r>
            <a:r>
              <a:rPr lang="en-US" i="0" dirty="0" smtClean="0">
                <a:solidFill>
                  <a:srgbClr val="FFFF00"/>
                </a:solidFill>
                <a:latin typeface="Times New Roman" pitchFamily="18" charset="0"/>
                <a:cs typeface="Times New Roman" pitchFamily="18" charset="0"/>
              </a:rPr>
              <a:t>3. </a:t>
            </a:r>
            <a:r>
              <a:rPr lang="en-US" i="0" dirty="0">
                <a:solidFill>
                  <a:srgbClr val="FFFF00"/>
                </a:solidFill>
                <a:latin typeface="Times New Roman" pitchFamily="18" charset="0"/>
                <a:cs typeface="Times New Roman" pitchFamily="18" charset="0"/>
              </a:rPr>
              <a:t>First one is the passive strategies which can reduce the energy demand of the ZEB as much as possible. The passive design strategies including shading, now-thermal bridge, air tightness design, natural ventilation and lighting, and high performance envelope. The other one is using high efficient active technologies which using renewable energy. Efficient lighting, energy efficient appliances, and fresh air heat recovery system are included in the active design. The cost-optimal model of ZEBs based on passive and active technologies should be evaluated carefully. The technical guidelines stipulate the minimum requirements for ZEBs to meet the relevant energy consumption indicators, air tightness indicators and indoor environmental parameters</a:t>
            </a:r>
            <a:r>
              <a:rPr lang="en-US" i="0" dirty="0" smtClean="0">
                <a:solidFill>
                  <a:srgbClr val="FFFF00"/>
                </a:solidFill>
                <a:latin typeface="Times New Roman" pitchFamily="18" charset="0"/>
                <a:cs typeface="Times New Roman" pitchFamily="18" charset="0"/>
              </a:rPr>
              <a:t>. </a:t>
            </a:r>
            <a:endParaRPr lang="ar-IQ" i="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11970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Thatch</Template>
  <TotalTime>6845</TotalTime>
  <Words>3057</Words>
  <Application>Microsoft Office PowerPoint</Application>
  <PresentationFormat>عرض على الشاشة (3:4)‏</PresentationFormat>
  <Paragraphs>100</Paragraphs>
  <Slides>38</Slides>
  <Notes>0</Notes>
  <HiddenSlides>0</HiddenSlides>
  <MMClips>0</MMClips>
  <ScaleCrop>false</ScaleCrop>
  <HeadingPairs>
    <vt:vector size="4" baseType="variant">
      <vt:variant>
        <vt:lpstr>نسق</vt:lpstr>
      </vt:variant>
      <vt:variant>
        <vt:i4>1</vt:i4>
      </vt:variant>
      <vt:variant>
        <vt:lpstr>عناوين الشرائح</vt:lpstr>
      </vt:variant>
      <vt:variant>
        <vt:i4>38</vt:i4>
      </vt:variant>
    </vt:vector>
  </HeadingPairs>
  <TitlesOfParts>
    <vt:vector size="39" baseType="lpstr">
      <vt:lpstr>Thatch</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TAMU-CC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6.  Fluid Mechanics</dc:title>
  <dc:creator>Joe Fox</dc:creator>
  <cp:lastModifiedBy>Maher</cp:lastModifiedBy>
  <cp:revision>406</cp:revision>
  <dcterms:created xsi:type="dcterms:W3CDTF">2002-07-12T16:24:03Z</dcterms:created>
  <dcterms:modified xsi:type="dcterms:W3CDTF">2020-04-22T17:31:26Z</dcterms:modified>
</cp:coreProperties>
</file>