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7562850" cy="10691813"/>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r" defTabSz="914400" rtl="1" eaLnBrk="1" latinLnBrk="0" hangingPunct="1">
      <a:defRPr kern="1200">
        <a:solidFill>
          <a:schemeClr val="tx1"/>
        </a:solidFill>
        <a:latin typeface="Calibri" pitchFamily="34" charset="0"/>
        <a:ea typeface="+mn-ea"/>
        <a:cs typeface="+mn-cs"/>
      </a:defRPr>
    </a:lvl6pPr>
    <a:lvl7pPr marL="2743200" algn="r" defTabSz="914400" rtl="1" eaLnBrk="1" latinLnBrk="0" hangingPunct="1">
      <a:defRPr kern="1200">
        <a:solidFill>
          <a:schemeClr val="tx1"/>
        </a:solidFill>
        <a:latin typeface="Calibri" pitchFamily="34" charset="0"/>
        <a:ea typeface="+mn-ea"/>
        <a:cs typeface="+mn-cs"/>
      </a:defRPr>
    </a:lvl7pPr>
    <a:lvl8pPr marL="3200400" algn="r" defTabSz="914400" rtl="1" eaLnBrk="1" latinLnBrk="0" hangingPunct="1">
      <a:defRPr kern="1200">
        <a:solidFill>
          <a:schemeClr val="tx1"/>
        </a:solidFill>
        <a:latin typeface="Calibri" pitchFamily="34" charset="0"/>
        <a:ea typeface="+mn-ea"/>
        <a:cs typeface="+mn-cs"/>
      </a:defRPr>
    </a:lvl8pPr>
    <a:lvl9pPr marL="3657600" algn="r" defTabSz="914400" rtl="1"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84" d="100"/>
          <a:sy n="84" d="100"/>
        </p:scale>
        <p:origin x="-2022" y="-72"/>
      </p:cViewPr>
      <p:guideLst>
        <p:guide orient="horz" pos="3367"/>
        <p:guide pos="2382"/>
      </p:guideLst>
    </p:cSldViewPr>
  </p:slideViewPr>
  <p:notesTextViewPr>
    <p:cViewPr>
      <p:scale>
        <a:sx n="1" d="1"/>
        <a:sy n="1" d="1"/>
      </p:scale>
      <p:origin x="0" y="0"/>
    </p:cViewPr>
  </p:notesTextViewPr>
  <p:sorterViewPr>
    <p:cViewPr>
      <p:scale>
        <a:sx n="100" d="100"/>
        <a:sy n="100" d="100"/>
      </p:scale>
      <p:origin x="0" y="44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0270997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pitchFamily="34" charset="0"/>
        </a:defRPr>
      </a:lvl2pPr>
      <a:lvl3pPr algn="l" rtl="0" eaLnBrk="0" fontAlgn="base" hangingPunct="0">
        <a:lnSpc>
          <a:spcPct val="90000"/>
        </a:lnSpc>
        <a:spcBef>
          <a:spcPct val="0"/>
        </a:spcBef>
        <a:spcAft>
          <a:spcPct val="0"/>
        </a:spcAft>
        <a:defRPr sz="4400">
          <a:solidFill>
            <a:schemeClr val="tx1"/>
          </a:solidFill>
          <a:latin typeface="Calibri" pitchFamily="34" charset="0"/>
        </a:defRPr>
      </a:lvl3pPr>
      <a:lvl4pPr algn="l" rtl="0" eaLnBrk="0" fontAlgn="base" hangingPunct="0">
        <a:lnSpc>
          <a:spcPct val="90000"/>
        </a:lnSpc>
        <a:spcBef>
          <a:spcPct val="0"/>
        </a:spcBef>
        <a:spcAft>
          <a:spcPct val="0"/>
        </a:spcAft>
        <a:defRPr sz="4400">
          <a:solidFill>
            <a:schemeClr val="tx1"/>
          </a:solidFill>
          <a:latin typeface="Calibri" pitchFamily="34" charset="0"/>
        </a:defRPr>
      </a:lvl4pPr>
      <a:lvl5pPr algn="l" rtl="0" eaLnBrk="0" fontAlgn="base" hangingPunct="0">
        <a:lnSpc>
          <a:spcPct val="90000"/>
        </a:lnSpc>
        <a:spcBef>
          <a:spcPct val="0"/>
        </a:spcBef>
        <a:spcAft>
          <a:spcPct val="0"/>
        </a:spcAft>
        <a:defRPr sz="4400">
          <a:solidFill>
            <a:schemeClr val="tx1"/>
          </a:solidFill>
          <a:latin typeface="Calibri" pitchFamily="34" charset="0"/>
        </a:defRPr>
      </a:lvl5pPr>
      <a:lvl6pPr marL="457200" algn="l" rtl="0" fontAlgn="base">
        <a:lnSpc>
          <a:spcPct val="90000"/>
        </a:lnSpc>
        <a:spcBef>
          <a:spcPct val="0"/>
        </a:spcBef>
        <a:spcAft>
          <a:spcPct val="0"/>
        </a:spcAft>
        <a:defRPr sz="4400">
          <a:solidFill>
            <a:schemeClr val="tx1"/>
          </a:solidFill>
          <a:latin typeface="Calibri" pitchFamily="34" charset="0"/>
        </a:defRPr>
      </a:lvl6pPr>
      <a:lvl7pPr marL="914400" algn="l" rtl="0" fontAlgn="base">
        <a:lnSpc>
          <a:spcPct val="90000"/>
        </a:lnSpc>
        <a:spcBef>
          <a:spcPct val="0"/>
        </a:spcBef>
        <a:spcAft>
          <a:spcPct val="0"/>
        </a:spcAft>
        <a:defRPr sz="4400">
          <a:solidFill>
            <a:schemeClr val="tx1"/>
          </a:solidFill>
          <a:latin typeface="Calibri" pitchFamily="34" charset="0"/>
        </a:defRPr>
      </a:lvl7pPr>
      <a:lvl8pPr marL="1371600" algn="l" rtl="0" fontAlgn="base">
        <a:lnSpc>
          <a:spcPct val="90000"/>
        </a:lnSpc>
        <a:spcBef>
          <a:spcPct val="0"/>
        </a:spcBef>
        <a:spcAft>
          <a:spcPct val="0"/>
        </a:spcAft>
        <a:defRPr sz="4400">
          <a:solidFill>
            <a:schemeClr val="tx1"/>
          </a:solidFill>
          <a:latin typeface="Calibri" pitchFamily="34" charset="0"/>
        </a:defRPr>
      </a:lvl8pPr>
      <a:lvl9pPr marL="1828800" algn="l" rtl="0" fontAlgn="base">
        <a:lnSpc>
          <a:spcPct val="90000"/>
        </a:lnSpc>
        <a:spcBef>
          <a:spcPct val="0"/>
        </a:spcBef>
        <a:spcAft>
          <a:spcPct val="0"/>
        </a:spcAft>
        <a:defRPr sz="4400">
          <a:solidFill>
            <a:schemeClr val="tx1"/>
          </a:solidFill>
          <a:latin typeface="Calibri" pitchFamily="34" charset="0"/>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66988" y="2779713"/>
            <a:ext cx="2419350" cy="3452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ChangeArrowheads="1"/>
          </p:cNvSpPr>
          <p:nvPr/>
        </p:nvSpPr>
        <p:spPr bwMode="auto">
          <a:xfrm>
            <a:off x="171450" y="974724"/>
            <a:ext cx="7223125" cy="408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p>
            <a:pPr algn="ctr" eaLnBrk="1" hangingPunct="1"/>
            <a:r>
              <a:rPr lang="en-US" sz="2400" b="1" u="sng" dirty="0">
                <a:latin typeface="Times New Roman" pitchFamily="18" charset="0"/>
              </a:rPr>
              <a:t>Term 2, Lecture 5: Voltage - Divider Bias</a:t>
            </a:r>
          </a:p>
        </p:txBody>
      </p:sp>
      <p:sp>
        <p:nvSpPr>
          <p:cNvPr id="1028" name="Rectangle 3"/>
          <p:cNvSpPr>
            <a:spLocks noChangeArrowheads="1"/>
          </p:cNvSpPr>
          <p:nvPr/>
        </p:nvSpPr>
        <p:spPr bwMode="auto">
          <a:xfrm>
            <a:off x="171450" y="1514475"/>
            <a:ext cx="7223125" cy="110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just" eaLnBrk="1" hangingPunct="1">
              <a:lnSpc>
                <a:spcPts val="3188"/>
              </a:lnSpc>
            </a:pPr>
            <a:r>
              <a:rPr lang="en-US" sz="2400">
                <a:latin typeface="Times New Roman" pitchFamily="18" charset="0"/>
              </a:rPr>
              <a:t>You will now study a method of biasing a transistor for linear operation using a single source resistive voltage divider, as shown in figure below:</a:t>
            </a:r>
          </a:p>
        </p:txBody>
      </p:sp>
      <p:sp>
        <p:nvSpPr>
          <p:cNvPr id="1029" name="Rectangle 4"/>
          <p:cNvSpPr>
            <a:spLocks noChangeArrowheads="1"/>
          </p:cNvSpPr>
          <p:nvPr/>
        </p:nvSpPr>
        <p:spPr bwMode="auto">
          <a:xfrm>
            <a:off x="158750" y="6461125"/>
            <a:ext cx="7239000" cy="295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just" eaLnBrk="1" hangingPunct="1">
              <a:lnSpc>
                <a:spcPts val="3150"/>
              </a:lnSpc>
              <a:spcBef>
                <a:spcPts val="1263"/>
              </a:spcBef>
              <a:spcAft>
                <a:spcPts val="625"/>
              </a:spcAft>
            </a:pPr>
            <a:r>
              <a:rPr lang="en-US" sz="2400">
                <a:latin typeface="Times New Roman" pitchFamily="18" charset="0"/>
              </a:rPr>
              <a:t>Up to this point a separate dc source, V</a:t>
            </a:r>
            <a:r>
              <a:rPr lang="en-US" sz="1300" b="1">
                <a:latin typeface="Times New Roman" pitchFamily="18" charset="0"/>
              </a:rPr>
              <a:t>BB</a:t>
            </a:r>
            <a:r>
              <a:rPr lang="en-US" sz="2400">
                <a:latin typeface="Times New Roman" pitchFamily="18" charset="0"/>
              </a:rPr>
              <a:t>, was used to bias the base-emitter junction because it could be varied independently of V</a:t>
            </a:r>
            <a:r>
              <a:rPr lang="en-US" sz="1300" b="1">
                <a:latin typeface="Times New Roman" pitchFamily="18" charset="0"/>
              </a:rPr>
              <a:t>CC </a:t>
            </a:r>
            <a:r>
              <a:rPr lang="en-US" sz="2400">
                <a:latin typeface="Times New Roman" pitchFamily="18" charset="0"/>
              </a:rPr>
              <a:t>and it helped to illustrate transistor operation.</a:t>
            </a:r>
          </a:p>
          <a:p>
            <a:pPr algn="just" eaLnBrk="1" hangingPunct="1">
              <a:lnSpc>
                <a:spcPts val="3188"/>
              </a:lnSpc>
              <a:spcAft>
                <a:spcPts val="625"/>
              </a:spcAft>
            </a:pPr>
            <a:r>
              <a:rPr lang="en-US" sz="2400">
                <a:latin typeface="Times New Roman" pitchFamily="18" charset="0"/>
              </a:rPr>
              <a:t>A practical way to establish a Q-point is to form a voltage - divider from V</a:t>
            </a:r>
            <a:r>
              <a:rPr lang="en-US" sz="1300" b="1">
                <a:latin typeface="Times New Roman" pitchFamily="18" charset="0"/>
              </a:rPr>
              <a:t>CC </a:t>
            </a:r>
            <a:r>
              <a:rPr lang="en-US" sz="2400">
                <a:latin typeface="Times New Roman" pitchFamily="18" charset="0"/>
              </a:rPr>
              <a:t>as shown in figure above.</a:t>
            </a:r>
          </a:p>
          <a:p>
            <a:pPr algn="just" eaLnBrk="1" hangingPunct="1"/>
            <a:r>
              <a:rPr lang="en-US" sz="2400" i="1">
                <a:latin typeface="Times New Roman" pitchFamily="18" charset="0"/>
              </a:rPr>
              <a:t>R</a:t>
            </a:r>
            <a:r>
              <a:rPr lang="en-US" sz="1700" i="1">
                <a:latin typeface="Candara" pitchFamily="34" charset="0"/>
              </a:rPr>
              <a:t>1</a:t>
            </a:r>
            <a:r>
              <a:rPr lang="en-US" sz="2400">
                <a:latin typeface="Times New Roman" pitchFamily="18" charset="0"/>
              </a:rPr>
              <a:t> and </a:t>
            </a:r>
            <a:r>
              <a:rPr lang="en-US" sz="2400" i="1">
                <a:latin typeface="Times New Roman" pitchFamily="18" charset="0"/>
              </a:rPr>
              <a:t>R</a:t>
            </a:r>
            <a:r>
              <a:rPr lang="en-US" sz="1700" i="1">
                <a:latin typeface="Candara" pitchFamily="34" charset="0"/>
              </a:rPr>
              <a:t>2</a:t>
            </a:r>
            <a:r>
              <a:rPr lang="en-US" sz="2400">
                <a:latin typeface="Times New Roman" pitchFamily="18" charset="0"/>
              </a:rPr>
              <a:t> are selected to establish V</a:t>
            </a:r>
            <a:r>
              <a:rPr lang="en-US" sz="1300" b="1">
                <a:latin typeface="Times New Roman" pitchFamily="18" charset="0"/>
              </a:rPr>
              <a:t>B</a:t>
            </a:r>
            <a:r>
              <a:rPr lang="en-US" sz="2400">
                <a:latin typeface="Times New Roman" pitchFamily="18" charset="0"/>
              </a:rPr>
              <a:t>.</a:t>
            </a:r>
          </a:p>
        </p:txBody>
      </p:sp>
      <p:sp>
        <p:nvSpPr>
          <p:cNvPr id="1030" name="Rectangle 5"/>
          <p:cNvSpPr>
            <a:spLocks noChangeArrowheads="1"/>
          </p:cNvSpPr>
          <p:nvPr/>
        </p:nvSpPr>
        <p:spPr bwMode="auto">
          <a:xfrm>
            <a:off x="3743325" y="9926638"/>
            <a:ext cx="87313" cy="12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p>
            <a:pPr eaLnBrk="1" hangingPunct="1"/>
            <a:r>
              <a:rPr lang="en-US" sz="1000" b="1">
                <a:latin typeface="Times New Roman" pitchFamily="18" charset="0"/>
              </a:rPr>
              <a:t>1</a:t>
            </a: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194121"/>
    </mc:Choice>
    <mc:Fallback xmlns="">
      <p:transition spd="slow" advTm="194121"/>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5"/>
          <p:cNvSpPr/>
          <p:nvPr/>
        </p:nvSpPr>
        <p:spPr>
          <a:xfrm>
            <a:off x="161925" y="966788"/>
            <a:ext cx="7239000" cy="4068762"/>
          </a:xfrm>
          <a:prstGeom prst="rect">
            <a:avLst/>
          </a:prstGeom>
        </p:spPr>
        <p:txBody>
          <a:bodyPr lIns="0" tIns="0" rIns="0" bIns="0"/>
          <a:lstStyle/>
          <a:p>
            <a:pPr algn="just" eaLnBrk="1" fontAlgn="auto" hangingPunct="1">
              <a:lnSpc>
                <a:spcPts val="3168"/>
              </a:lnSpc>
              <a:spcBef>
                <a:spcPts val="0"/>
              </a:spcBef>
              <a:spcAft>
                <a:spcPts val="630"/>
              </a:spcAft>
              <a:defRPr/>
            </a:pPr>
            <a:r>
              <a:rPr lang="en-US" sz="2400">
                <a:latin typeface="Times New Roman"/>
              </a:rPr>
              <a:t>Generally, voltage-divider bias circuits are designed so that the base current is much smaller than the current (I</a:t>
            </a:r>
            <a:r>
              <a:rPr lang="en-US" sz="2100">
                <a:latin typeface="Candara"/>
              </a:rPr>
              <a:t>2</a:t>
            </a:r>
            <a:r>
              <a:rPr lang="en-US" sz="2400">
                <a:latin typeface="Times New Roman"/>
              </a:rPr>
              <a:t>) through </a:t>
            </a:r>
            <a:r>
              <a:rPr lang="en-US" sz="2400" i="1">
                <a:latin typeface="Times New Roman"/>
              </a:rPr>
              <a:t>R</a:t>
            </a:r>
            <a:r>
              <a:rPr lang="en-US" sz="1700" i="1">
                <a:latin typeface="Candara"/>
              </a:rPr>
              <a:t>2</a:t>
            </a:r>
            <a:r>
              <a:rPr lang="en-US" sz="2400">
                <a:latin typeface="Times New Roman"/>
              </a:rPr>
              <a:t> in Figure above. In this case, the voltage-divider circuit is very straightforward to analyze </a:t>
            </a:r>
            <a:r>
              <a:rPr lang="en-US" sz="2400" b="1" u="sng">
                <a:latin typeface="Times New Roman"/>
              </a:rPr>
              <a:t>because the loading effect of the base current can be ignored</a:t>
            </a:r>
            <a:r>
              <a:rPr lang="en-US" sz="2400">
                <a:latin typeface="Times New Roman"/>
              </a:rPr>
              <a:t>. A voltage divider in which the base current is small compared to the current in R</a:t>
            </a:r>
            <a:r>
              <a:rPr lang="en-US" sz="2100">
                <a:latin typeface="Candara"/>
              </a:rPr>
              <a:t>2</a:t>
            </a:r>
            <a:r>
              <a:rPr lang="en-US" sz="2400">
                <a:latin typeface="Times New Roman"/>
              </a:rPr>
              <a:t> is said to be a </a:t>
            </a:r>
            <a:r>
              <a:rPr lang="en-US" sz="2400" b="1" u="sng">
                <a:latin typeface="Times New Roman"/>
              </a:rPr>
              <a:t>stiff voltage divider</a:t>
            </a:r>
            <a:r>
              <a:rPr lang="en-US" sz="2400" b="1">
                <a:latin typeface="Times New Roman"/>
              </a:rPr>
              <a:t> </a:t>
            </a:r>
            <a:r>
              <a:rPr lang="en-US" sz="2400">
                <a:latin typeface="Times New Roman"/>
              </a:rPr>
              <a:t>because the base voltage is relatively independent of different transistors and temperature effects.</a:t>
            </a:r>
          </a:p>
          <a:p>
            <a:pPr algn="just" eaLnBrk="1" fontAlgn="auto" hangingPunct="1">
              <a:spcBef>
                <a:spcPts val="0"/>
              </a:spcBef>
              <a:spcAft>
                <a:spcPts val="0"/>
              </a:spcAft>
              <a:defRPr/>
            </a:pPr>
            <a:r>
              <a:rPr lang="en-US" sz="2400">
                <a:latin typeface="Times New Roman"/>
              </a:rPr>
              <a:t>If the divider is stiff, </a:t>
            </a:r>
            <a:r>
              <a:rPr lang="en-US" sz="2400" cap="small">
                <a:latin typeface="Times New Roman"/>
              </a:rPr>
              <a:t>Ib</a:t>
            </a:r>
            <a:r>
              <a:rPr lang="en-US" sz="2400">
                <a:latin typeface="Times New Roman"/>
              </a:rPr>
              <a:t> is small compared to I</a:t>
            </a:r>
            <a:r>
              <a:rPr lang="en-US" sz="2100">
                <a:latin typeface="Candara"/>
              </a:rPr>
              <a:t>2</a:t>
            </a:r>
            <a:r>
              <a:rPr lang="en-US" sz="2400">
                <a:latin typeface="Times New Roman"/>
              </a:rPr>
              <a:t>. Then,</a:t>
            </a:r>
          </a:p>
        </p:txBody>
      </p:sp>
      <p:sp>
        <p:nvSpPr>
          <p:cNvPr id="2055" name="Rectangle 6"/>
          <p:cNvSpPr>
            <a:spLocks noChangeArrowheads="1"/>
          </p:cNvSpPr>
          <p:nvPr/>
        </p:nvSpPr>
        <p:spPr bwMode="auto">
          <a:xfrm>
            <a:off x="3740150" y="9926638"/>
            <a:ext cx="90488" cy="12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p>
            <a:pPr eaLnBrk="1" hangingPunct="1"/>
            <a:r>
              <a:rPr lang="en-US" sz="1000" b="1">
                <a:latin typeface="Times New Roman" pitchFamily="18" charset="0"/>
              </a:rPr>
              <a:t>2</a:t>
            </a:r>
          </a:p>
        </p:txBody>
      </p:sp>
      <p:pic>
        <p:nvPicPr>
          <p:cNvPr id="9" name="Picture 8"/>
          <p:cNvPicPr/>
          <p:nvPr/>
        </p:nvPicPr>
        <p:blipFill>
          <a:blip r:embed="rId2">
            <a:extLst>
              <a:ext uri="{28A0092B-C50C-407E-A947-70E740481C1C}">
                <a14:useLocalDpi xmlns:a14="http://schemas.microsoft.com/office/drawing/2010/main" val="0"/>
              </a:ext>
            </a:extLst>
          </a:blip>
          <a:srcRect/>
          <a:stretch>
            <a:fillRect/>
          </a:stretch>
        </p:blipFill>
        <p:spPr bwMode="auto">
          <a:xfrm>
            <a:off x="234950" y="5422106"/>
            <a:ext cx="7010400" cy="2797175"/>
          </a:xfrm>
          <a:prstGeom prst="rect">
            <a:avLst/>
          </a:prstGeom>
          <a:noFill/>
          <a:ln>
            <a:noFill/>
          </a:ln>
        </p:spPr>
      </p:pic>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174757"/>
    </mc:Choice>
    <mc:Fallback xmlns="">
      <p:transition spd="slow" advTm="174757"/>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07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2563" y="1444625"/>
            <a:ext cx="7199312" cy="822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2"/>
          <p:cNvSpPr>
            <a:spLocks noChangeArrowheads="1"/>
          </p:cNvSpPr>
          <p:nvPr/>
        </p:nvSpPr>
        <p:spPr bwMode="auto">
          <a:xfrm>
            <a:off x="168275" y="977900"/>
            <a:ext cx="12588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p>
            <a:pPr eaLnBrk="1" hangingPunct="1"/>
            <a:r>
              <a:rPr lang="en-US" sz="2400" b="1" u="sng">
                <a:latin typeface="Times New Roman" pitchFamily="18" charset="0"/>
              </a:rPr>
              <a:t>Example:</a:t>
            </a:r>
          </a:p>
        </p:txBody>
      </p:sp>
      <p:sp>
        <p:nvSpPr>
          <p:cNvPr id="3076" name="Rectangle 3"/>
          <p:cNvSpPr>
            <a:spLocks noChangeArrowheads="1"/>
          </p:cNvSpPr>
          <p:nvPr/>
        </p:nvSpPr>
        <p:spPr bwMode="auto">
          <a:xfrm>
            <a:off x="3736975" y="9926638"/>
            <a:ext cx="92075" cy="12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p>
            <a:pPr eaLnBrk="1" hangingPunct="1"/>
            <a:r>
              <a:rPr lang="en-US" sz="1000" b="1">
                <a:latin typeface="Times New Roman" pitchFamily="18" charset="0"/>
              </a:rPr>
              <a:t>3</a:t>
            </a: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171281"/>
    </mc:Choice>
    <mc:Fallback xmlns="">
      <p:transition spd="slow" advTm="171281"/>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409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2450" y="5346700"/>
            <a:ext cx="6445250" cy="442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2"/>
          <p:cNvSpPr>
            <a:spLocks noChangeArrowheads="1"/>
          </p:cNvSpPr>
          <p:nvPr/>
        </p:nvSpPr>
        <p:spPr bwMode="auto">
          <a:xfrm>
            <a:off x="161925" y="966788"/>
            <a:ext cx="7262813"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just" eaLnBrk="1" hangingPunct="1">
              <a:lnSpc>
                <a:spcPts val="3163"/>
              </a:lnSpc>
            </a:pPr>
            <a:r>
              <a:rPr lang="en-US" sz="2400" b="1">
                <a:solidFill>
                  <a:srgbClr val="FF0000"/>
                </a:solidFill>
                <a:latin typeface="Times New Roman" pitchFamily="18" charset="0"/>
              </a:rPr>
              <a:t>Ideally, a voltage-divider circuit is stiff</a:t>
            </a:r>
            <a:r>
              <a:rPr lang="en-US" sz="2400">
                <a:latin typeface="Times New Roman" pitchFamily="18" charset="0"/>
              </a:rPr>
              <a:t>, which means that the transistor does not appear as a significant load. All circuit design involves trade-offs; and one trade-off is that stiff voltage dividers require smaller resistors, which are not always desirable because of potential loading effects on other circuits and added power requirements. If the circuit designer wanted to raise the input resistance, the divider may not be stiff; and more detailed analysis is required to calculate circuit parameters. To determine if the divider is stiff, you need to examine the dc input resistance looking in at the base as shown in Figure below:</a:t>
            </a:r>
          </a:p>
        </p:txBody>
      </p:sp>
      <p:sp>
        <p:nvSpPr>
          <p:cNvPr id="4100" name="Rectangle 3"/>
          <p:cNvSpPr>
            <a:spLocks noChangeArrowheads="1"/>
          </p:cNvSpPr>
          <p:nvPr/>
        </p:nvSpPr>
        <p:spPr bwMode="auto">
          <a:xfrm>
            <a:off x="3733800" y="9926638"/>
            <a:ext cx="100013" cy="12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p>
            <a:pPr eaLnBrk="1" hangingPunct="1"/>
            <a:r>
              <a:rPr lang="en-US" sz="1000" b="1">
                <a:latin typeface="Times New Roman" pitchFamily="18" charset="0"/>
              </a:rPr>
              <a:t>4</a:t>
            </a: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240846"/>
    </mc:Choice>
    <mc:Fallback xmlns="">
      <p:transition spd="slow" advTm="240846"/>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1"/>
          <p:cNvSpPr>
            <a:spLocks noChangeArrowheads="1"/>
          </p:cNvSpPr>
          <p:nvPr/>
        </p:nvSpPr>
        <p:spPr bwMode="auto">
          <a:xfrm>
            <a:off x="168275" y="974725"/>
            <a:ext cx="711835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p>
            <a:pPr eaLnBrk="1" hangingPunct="1"/>
            <a:r>
              <a:rPr lang="en-US" sz="2400" b="1" u="sng">
                <a:latin typeface="Times New Roman" pitchFamily="18" charset="0"/>
              </a:rPr>
              <a:t>Loading Effects of Voltage-Divider Bias</a:t>
            </a:r>
          </a:p>
          <a:p>
            <a:pPr rtl="1">
              <a:lnSpc>
                <a:spcPct val="115000"/>
              </a:lnSpc>
            </a:pPr>
            <a:r>
              <a:rPr lang="en-US" sz="2400" b="1" u="sng">
                <a:solidFill>
                  <a:srgbClr val="000000"/>
                </a:solidFill>
                <a:latin typeface="Times New Roman" pitchFamily="18" charset="0"/>
                <a:ea typeface="Calibri" pitchFamily="34" charset="0"/>
                <a:cs typeface="Arial" pitchFamily="34" charset="0"/>
              </a:rPr>
              <a:t>(1) DC Input Resistance at the Transistor Base.</a:t>
            </a:r>
            <a:endParaRPr lang="en-US" sz="1100">
              <a:solidFill>
                <a:srgbClr val="000000"/>
              </a:solidFill>
              <a:ea typeface="Calibri" pitchFamily="34" charset="0"/>
              <a:cs typeface="Arial" pitchFamily="34" charset="0"/>
            </a:endParaRPr>
          </a:p>
          <a:p>
            <a:pPr rtl="1">
              <a:lnSpc>
                <a:spcPct val="115000"/>
              </a:lnSpc>
            </a:pPr>
            <a:r>
              <a:rPr lang="en-US" sz="2400" b="1">
                <a:latin typeface="Times New Roman" pitchFamily="18" charset="0"/>
                <a:ea typeface="Calibri" pitchFamily="34" charset="0"/>
                <a:cs typeface="Arial" pitchFamily="34" charset="0"/>
              </a:rPr>
              <a:t> </a:t>
            </a:r>
            <a:endParaRPr lang="en-US" sz="1100">
              <a:ea typeface="Calibri" pitchFamily="34" charset="0"/>
              <a:cs typeface="Arial" pitchFamily="34" charset="0"/>
            </a:endParaRPr>
          </a:p>
          <a:p>
            <a:pPr rtl="1">
              <a:lnSpc>
                <a:spcPct val="115000"/>
              </a:lnSpc>
            </a:pPr>
            <a:r>
              <a:rPr lang="ar-IQ" sz="2400">
                <a:ea typeface="Calibri" pitchFamily="34" charset="0"/>
                <a:cs typeface="Times New Roman" pitchFamily="18" charset="0"/>
              </a:rPr>
              <a:t> </a:t>
            </a:r>
            <a:endParaRPr lang="en-US" sz="1100">
              <a:ea typeface="Calibri" pitchFamily="34" charset="0"/>
              <a:cs typeface="Arial" pitchFamily="34" charset="0"/>
            </a:endParaRPr>
          </a:p>
          <a:p>
            <a:pPr eaLnBrk="1" hangingPunct="1"/>
            <a:endParaRPr lang="en-US" sz="2400" b="1" u="sng">
              <a:latin typeface="Times New Roman" pitchFamily="18" charset="0"/>
            </a:endParaRPr>
          </a:p>
        </p:txBody>
      </p:sp>
      <p:sp>
        <p:nvSpPr>
          <p:cNvPr id="5123" name="Rectangle 3"/>
          <p:cNvSpPr>
            <a:spLocks noChangeArrowheads="1"/>
          </p:cNvSpPr>
          <p:nvPr/>
        </p:nvSpPr>
        <p:spPr bwMode="auto">
          <a:xfrm>
            <a:off x="3736975" y="9926638"/>
            <a:ext cx="92075" cy="12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p>
            <a:pPr eaLnBrk="1" hangingPunct="1"/>
            <a:r>
              <a:rPr lang="en-US" sz="1000" b="1">
                <a:latin typeface="Times New Roman" pitchFamily="18" charset="0"/>
              </a:rPr>
              <a:t>5</a:t>
            </a:r>
          </a:p>
        </p:txBody>
      </p:sp>
      <p:pic>
        <p:nvPicPr>
          <p:cNvPr id="5124" name="Picture 4" descr="C:\Users\k\Desktop\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563" y="1992313"/>
            <a:ext cx="6835775"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143222"/>
    </mc:Choice>
    <mc:Fallback xmlns="">
      <p:transition spd="slow" advTm="143222"/>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614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9388" y="4125913"/>
            <a:ext cx="7132637"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Rectangle 4"/>
          <p:cNvSpPr>
            <a:spLocks noChangeArrowheads="1"/>
          </p:cNvSpPr>
          <p:nvPr/>
        </p:nvSpPr>
        <p:spPr bwMode="auto">
          <a:xfrm>
            <a:off x="3736975" y="9926638"/>
            <a:ext cx="93663" cy="12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p>
            <a:pPr eaLnBrk="1" hangingPunct="1"/>
            <a:r>
              <a:rPr lang="en-US" sz="1000" b="1">
                <a:latin typeface="Times New Roman" pitchFamily="18" charset="0"/>
              </a:rPr>
              <a:t>6</a:t>
            </a:r>
          </a:p>
        </p:txBody>
      </p:sp>
      <p:pic>
        <p:nvPicPr>
          <p:cNvPr id="614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392113"/>
            <a:ext cx="6672262" cy="354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155692"/>
    </mc:Choice>
    <mc:Fallback xmlns="">
      <p:transition spd="slow" advTm="155692"/>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5"/>
          <p:cNvSpPr>
            <a:spLocks noChangeArrowheads="1"/>
          </p:cNvSpPr>
          <p:nvPr/>
        </p:nvSpPr>
        <p:spPr bwMode="auto">
          <a:xfrm>
            <a:off x="165100" y="468313"/>
            <a:ext cx="47815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p>
            <a:pPr eaLnBrk="1" hangingPunct="1"/>
            <a:r>
              <a:rPr lang="en-US" sz="2400" b="1" u="sng">
                <a:latin typeface="Times New Roman" pitchFamily="18" charset="0"/>
              </a:rPr>
              <a:t>2) Stability of Voltage - Divider Bias</a:t>
            </a:r>
          </a:p>
        </p:txBody>
      </p:sp>
      <p:sp>
        <p:nvSpPr>
          <p:cNvPr id="7171" name="Rectangle 10"/>
          <p:cNvSpPr>
            <a:spLocks noChangeArrowheads="1"/>
          </p:cNvSpPr>
          <p:nvPr/>
        </p:nvSpPr>
        <p:spPr bwMode="auto">
          <a:xfrm>
            <a:off x="3736975" y="9926638"/>
            <a:ext cx="93663" cy="12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p>
            <a:pPr eaLnBrk="1" hangingPunct="1"/>
            <a:r>
              <a:rPr lang="en-US" sz="1000" b="1">
                <a:latin typeface="Times New Roman" pitchFamily="18" charset="0"/>
              </a:rPr>
              <a:t>7</a:t>
            </a:r>
          </a:p>
        </p:txBody>
      </p:sp>
      <p:pic>
        <p:nvPicPr>
          <p:cNvPr id="7172" name="Picture 11" descr="C:\Users\k\Desktop\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100" y="849313"/>
            <a:ext cx="7205663"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290946"/>
    </mc:Choice>
    <mc:Fallback xmlns="">
      <p:transition spd="slow" advTm="290946"/>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10"/>
          <p:cNvSpPr>
            <a:spLocks noChangeArrowheads="1"/>
          </p:cNvSpPr>
          <p:nvPr/>
        </p:nvSpPr>
        <p:spPr bwMode="auto">
          <a:xfrm>
            <a:off x="3736975" y="9926638"/>
            <a:ext cx="96838" cy="12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p>
            <a:pPr eaLnBrk="1" hangingPunct="1"/>
            <a:r>
              <a:rPr lang="en-US" sz="1000" b="1">
                <a:latin typeface="Times New Roman" pitchFamily="18" charset="0"/>
              </a:rPr>
              <a:t>8</a:t>
            </a:r>
          </a:p>
        </p:txBody>
      </p:sp>
      <p:pic>
        <p:nvPicPr>
          <p:cNvPr id="8195" name="Picture 11" descr="C:\Users\k\Desktop\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288" y="441325"/>
            <a:ext cx="7191375" cy="475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3675" y="5421313"/>
            <a:ext cx="7183438"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293671"/>
    </mc:Choice>
    <mc:Fallback xmlns="">
      <p:transition spd="slow" advTm="293671"/>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61925" y="773113"/>
            <a:ext cx="6918325" cy="6934994"/>
          </a:xfrm>
          <a:prstGeom prst="rect">
            <a:avLst/>
          </a:prstGeom>
        </p:spPr>
        <p:txBody>
          <a:bodyPr lIns="0" tIns="0" rIns="0" bIns="0"/>
          <a:lstStyle/>
          <a:p>
            <a:pPr eaLnBrk="1" fontAlgn="auto" hangingPunct="1">
              <a:lnSpc>
                <a:spcPts val="3144"/>
              </a:lnSpc>
              <a:spcBef>
                <a:spcPts val="0"/>
              </a:spcBef>
              <a:spcAft>
                <a:spcPts val="420"/>
              </a:spcAft>
              <a:defRPr/>
            </a:pPr>
            <a:r>
              <a:rPr lang="en-US" sz="2400" b="1" u="sng" dirty="0">
                <a:latin typeface="Times New Roman"/>
              </a:rPr>
              <a:t>Review Questions:</a:t>
            </a:r>
          </a:p>
          <a:p>
            <a:pPr algn="just">
              <a:lnSpc>
                <a:spcPct val="115000"/>
              </a:lnSpc>
              <a:spcAft>
                <a:spcPts val="1000"/>
              </a:spcAft>
              <a:defRPr/>
            </a:pPr>
            <a:r>
              <a:rPr lang="en-US" sz="2400" dirty="0">
                <a:latin typeface="Times New Roman"/>
                <a:ea typeface="Calibri"/>
                <a:cs typeface="Arial"/>
              </a:rPr>
              <a:t>1. If the voltage at the base of a transistor is 5 V and the base current is 5 µA, what is the dc input resistance at the base?</a:t>
            </a:r>
            <a:endParaRPr lang="en-US" sz="2400" dirty="0">
              <a:latin typeface="Times New Roman"/>
            </a:endParaRPr>
          </a:p>
          <a:p>
            <a:pPr eaLnBrk="1" fontAlgn="auto" hangingPunct="1">
              <a:lnSpc>
                <a:spcPts val="3144"/>
              </a:lnSpc>
              <a:spcBef>
                <a:spcPts val="0"/>
              </a:spcBef>
              <a:spcAft>
                <a:spcPts val="420"/>
              </a:spcAft>
              <a:defRPr/>
            </a:pPr>
            <a:r>
              <a:rPr lang="en-US" sz="2400" dirty="0">
                <a:latin typeface="Times New Roman"/>
              </a:rPr>
              <a:t>2. If a transistor has a dc beta of 190, </a:t>
            </a:r>
            <a:r>
              <a:rPr lang="en-US" sz="2400" i="1" dirty="0" err="1">
                <a:latin typeface="Times New Roman"/>
              </a:rPr>
              <a:t>V</a:t>
            </a:r>
            <a:r>
              <a:rPr lang="en-US" sz="1300" cap="small" dirty="0" err="1">
                <a:latin typeface="Times New Roman"/>
              </a:rPr>
              <a:t>b</a:t>
            </a:r>
            <a:r>
              <a:rPr lang="en-US" sz="2400" dirty="0">
                <a:latin typeface="Times New Roman"/>
              </a:rPr>
              <a:t>= 2 V, and </a:t>
            </a:r>
            <a:r>
              <a:rPr lang="en-US" sz="2400" i="1" dirty="0" err="1">
                <a:latin typeface="Times New Roman"/>
              </a:rPr>
              <a:t>I</a:t>
            </a:r>
            <a:r>
              <a:rPr lang="en-US" sz="1700" i="1" cap="small" spc="150" dirty="0" err="1">
                <a:latin typeface="Times New Roman"/>
              </a:rPr>
              <a:t>e</a:t>
            </a:r>
            <a:r>
              <a:rPr lang="en-US" sz="2400" i="1" dirty="0">
                <a:latin typeface="Times New Roman"/>
              </a:rPr>
              <a:t>=</a:t>
            </a:r>
            <a:r>
              <a:rPr lang="en-US" sz="2400" dirty="0">
                <a:latin typeface="Times New Roman"/>
              </a:rPr>
              <a:t> 2 mA, what is the dc input resistance at the base?</a:t>
            </a:r>
          </a:p>
          <a:p>
            <a:pPr algn="just" eaLnBrk="1" fontAlgn="auto" hangingPunct="1">
              <a:lnSpc>
                <a:spcPts val="3192"/>
              </a:lnSpc>
              <a:spcBef>
                <a:spcPts val="0"/>
              </a:spcBef>
              <a:spcAft>
                <a:spcPts val="420"/>
              </a:spcAft>
              <a:defRPr/>
            </a:pPr>
            <a:r>
              <a:rPr lang="en-US" sz="2400" dirty="0">
                <a:latin typeface="Times New Roman"/>
              </a:rPr>
              <a:t>3. What bias voltage is developed at the base of a transistor if both resistors in a stiff voltage divider are equal and </a:t>
            </a:r>
            <a:r>
              <a:rPr lang="en-US" sz="2400" i="1" dirty="0">
                <a:latin typeface="Times New Roman"/>
                <a:ea typeface="Calibri"/>
              </a:rPr>
              <a:t>V</a:t>
            </a:r>
            <a:r>
              <a:rPr lang="en-US" sz="2400" baseline="-25000" dirty="0">
                <a:latin typeface="Times New Roman"/>
                <a:ea typeface="Calibri"/>
              </a:rPr>
              <a:t>CC</a:t>
            </a:r>
            <a:r>
              <a:rPr lang="en-US" sz="2400" dirty="0">
                <a:latin typeface="Times New Roman"/>
              </a:rPr>
              <a:t> = 10 V.</a:t>
            </a:r>
          </a:p>
          <a:p>
            <a:pPr algn="just" eaLnBrk="1" fontAlgn="auto" hangingPunct="1">
              <a:spcBef>
                <a:spcPts val="0"/>
              </a:spcBef>
              <a:spcAft>
                <a:spcPts val="0"/>
              </a:spcAft>
              <a:defRPr/>
            </a:pPr>
            <a:r>
              <a:rPr lang="en-US" sz="2400" dirty="0">
                <a:latin typeface="Times New Roman"/>
              </a:rPr>
              <a:t>4. What are two advantages of voltage-divider bias</a:t>
            </a:r>
            <a:r>
              <a:rPr lang="en-US" sz="2400" dirty="0" smtClean="0">
                <a:latin typeface="Times New Roman"/>
              </a:rPr>
              <a:t>?</a:t>
            </a:r>
          </a:p>
          <a:p>
            <a:pPr rtl="1">
              <a:lnSpc>
                <a:spcPct val="115000"/>
              </a:lnSpc>
              <a:spcAft>
                <a:spcPts val="1000"/>
              </a:spcAft>
            </a:pPr>
            <a:r>
              <a:rPr lang="en-US" sz="2400" dirty="0">
                <a:latin typeface="Times New Roman"/>
                <a:ea typeface="Calibri"/>
                <a:cs typeface="Arial"/>
              </a:rPr>
              <a:t>5. What are the conditions for stiff and not stiff voltage – divider bias circuit? Give the </a:t>
            </a:r>
            <a:r>
              <a:rPr lang="en-US" sz="2400" dirty="0" smtClean="0">
                <a:latin typeface="Times New Roman"/>
                <a:ea typeface="Calibri"/>
                <a:cs typeface="Arial"/>
              </a:rPr>
              <a:t>equations </a:t>
            </a:r>
            <a:r>
              <a:rPr lang="en-US" sz="2400" dirty="0">
                <a:latin typeface="Times New Roman"/>
                <a:ea typeface="Calibri"/>
                <a:cs typeface="Arial"/>
              </a:rPr>
              <a:t>of </a:t>
            </a:r>
            <a:r>
              <a:rPr lang="en-US" sz="2400" i="1" dirty="0">
                <a:latin typeface="Times New Roman"/>
                <a:ea typeface="Calibri"/>
                <a:cs typeface="Arial"/>
              </a:rPr>
              <a:t>V</a:t>
            </a:r>
            <a:r>
              <a:rPr lang="en-US" sz="2400" baseline="-25000" dirty="0">
                <a:latin typeface="Times New Roman"/>
                <a:ea typeface="Calibri"/>
                <a:cs typeface="Arial"/>
              </a:rPr>
              <a:t>B</a:t>
            </a:r>
            <a:r>
              <a:rPr lang="en-US" sz="2400" dirty="0">
                <a:latin typeface="Times New Roman"/>
                <a:ea typeface="Calibri"/>
                <a:cs typeface="Arial"/>
              </a:rPr>
              <a:t>. </a:t>
            </a:r>
            <a:endParaRPr lang="en-US" sz="1100" dirty="0">
              <a:latin typeface="Calibri"/>
              <a:ea typeface="Calibri"/>
              <a:cs typeface="Arial"/>
            </a:endParaRPr>
          </a:p>
          <a:p>
            <a:pPr algn="just">
              <a:lnSpc>
                <a:spcPct val="115000"/>
              </a:lnSpc>
              <a:spcAft>
                <a:spcPts val="1000"/>
              </a:spcAft>
            </a:pPr>
            <a:r>
              <a:rPr lang="en-US" sz="2400" dirty="0">
                <a:latin typeface="Times New Roman"/>
                <a:ea typeface="Calibri"/>
                <a:cs typeface="Arial"/>
              </a:rPr>
              <a:t>6. With the stability analysis of not stiff voltage - divider bias circuit by using </a:t>
            </a:r>
            <a:r>
              <a:rPr lang="en-US" sz="2400" dirty="0" err="1">
                <a:latin typeface="Times New Roman"/>
                <a:ea typeface="Calibri"/>
                <a:cs typeface="Arial"/>
              </a:rPr>
              <a:t>Thevenin’s</a:t>
            </a:r>
            <a:r>
              <a:rPr lang="en-US" sz="2400" dirty="0">
                <a:latin typeface="Times New Roman"/>
                <a:ea typeface="Calibri"/>
                <a:cs typeface="Arial"/>
              </a:rPr>
              <a:t> theorem, give the equation of emitter current.                                                         </a:t>
            </a:r>
            <a:endParaRPr lang="en-US" sz="1100" dirty="0">
              <a:latin typeface="Calibri"/>
              <a:ea typeface="Calibri"/>
              <a:cs typeface="Arial"/>
            </a:endParaRPr>
          </a:p>
          <a:p>
            <a:pPr algn="just" eaLnBrk="1" fontAlgn="auto" hangingPunct="1">
              <a:spcBef>
                <a:spcPts val="0"/>
              </a:spcBef>
              <a:spcAft>
                <a:spcPts val="0"/>
              </a:spcAft>
              <a:defRPr/>
            </a:pPr>
            <a:endParaRPr lang="en-US" sz="2400" dirty="0">
              <a:latin typeface="Times New Roman"/>
            </a:endParaRPr>
          </a:p>
        </p:txBody>
      </p:sp>
      <p:sp>
        <p:nvSpPr>
          <p:cNvPr id="9219" name="Rectangle 2"/>
          <p:cNvSpPr>
            <a:spLocks noChangeArrowheads="1"/>
          </p:cNvSpPr>
          <p:nvPr/>
        </p:nvSpPr>
        <p:spPr bwMode="auto">
          <a:xfrm>
            <a:off x="3736975" y="9926638"/>
            <a:ext cx="93663" cy="12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p>
            <a:pPr eaLnBrk="1" hangingPunct="1"/>
            <a:r>
              <a:rPr lang="en-US" sz="1000" b="1">
                <a:latin typeface="Times New Roman" pitchFamily="18" charset="0"/>
              </a:rPr>
              <a:t>9</a:t>
            </a: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170207"/>
    </mc:Choice>
    <mc:Fallback xmlns="">
      <p:transition spd="slow" advTm="170207"/>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TotalTime>
  <Words>510</Words>
  <Application>Microsoft Office PowerPoint</Application>
  <PresentationFormat>Custom</PresentationFormat>
  <Paragraphs>30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dc:creator>
  <cp:lastModifiedBy>k</cp:lastModifiedBy>
  <cp:revision>17</cp:revision>
  <dcterms:modified xsi:type="dcterms:W3CDTF">2020-06-13T23:02:23Z</dcterms:modified>
</cp:coreProperties>
</file>