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1"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5ACAA973-55DF-4A3A-9657-46586F7BDF35}" type="slidenum">
              <a:rPr lang="en-US" smtClean="0"/>
              <a:t>‹#›</a:t>
            </a:fld>
            <a:endParaRPr lang="en-US"/>
          </a:p>
        </p:txBody>
      </p:sp>
    </p:spTree>
    <p:extLst>
      <p:ext uri="{BB962C8B-B14F-4D97-AF65-F5344CB8AC3E}">
        <p14:creationId xmlns:p14="http://schemas.microsoft.com/office/powerpoint/2010/main" val="40182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8D53F-B1D2-4CF2-A711-A8B167E93E9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389067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96734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46376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31597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F8D53F-B1D2-4CF2-A711-A8B167E93E96}"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61875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F8D53F-B1D2-4CF2-A711-A8B167E93E96}"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86383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245681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88385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27457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8D53F-B1D2-4CF2-A711-A8B167E93E9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28063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F8D53F-B1D2-4CF2-A711-A8B167E93E9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356309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F8D53F-B1D2-4CF2-A711-A8B167E93E96}"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15962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F8D53F-B1D2-4CF2-A711-A8B167E93E96}"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403999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8D53F-B1D2-4CF2-A711-A8B167E93E96}"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45598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8D53F-B1D2-4CF2-A711-A8B167E93E9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148296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8D53F-B1D2-4CF2-A711-A8B167E93E9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CAA973-55DF-4A3A-9657-46586F7BDF35}" type="slidenum">
              <a:rPr lang="en-US" smtClean="0"/>
              <a:t>‹#›</a:t>
            </a:fld>
            <a:endParaRPr lang="en-US"/>
          </a:p>
        </p:txBody>
      </p:sp>
    </p:spTree>
    <p:extLst>
      <p:ext uri="{BB962C8B-B14F-4D97-AF65-F5344CB8AC3E}">
        <p14:creationId xmlns:p14="http://schemas.microsoft.com/office/powerpoint/2010/main" val="257655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1F8D53F-B1D2-4CF2-A711-A8B167E93E96}" type="datetimeFigureOut">
              <a:rPr lang="en-US" smtClean="0"/>
              <a:t>1/12/2022</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ACAA973-55DF-4A3A-9657-46586F7BDF35}" type="slidenum">
              <a:rPr lang="en-US" smtClean="0"/>
              <a:t>‹#›</a:t>
            </a:fld>
            <a:endParaRPr lang="en-US"/>
          </a:p>
        </p:txBody>
      </p:sp>
    </p:spTree>
    <p:extLst>
      <p:ext uri="{BB962C8B-B14F-4D97-AF65-F5344CB8AC3E}">
        <p14:creationId xmlns:p14="http://schemas.microsoft.com/office/powerpoint/2010/main" val="32992025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IQ" dirty="0"/>
              <a:t>اخطاء في كتابة رسائل الماجستير واطاريح الدكتوراه</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43" y="489640"/>
            <a:ext cx="4369870" cy="25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itle 1"/>
          <p:cNvSpPr txBox="1">
            <a:spLocks/>
          </p:cNvSpPr>
          <p:nvPr/>
        </p:nvSpPr>
        <p:spPr bwMode="gray">
          <a:xfrm>
            <a:off x="-269507" y="5361271"/>
            <a:ext cx="5166378" cy="48290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2000" i="1" dirty="0" smtClean="0"/>
              <a:t>أ.د. زينب القيسي</a:t>
            </a:r>
            <a:endParaRPr lang="en-US" sz="2000" i="1" dirty="0"/>
          </a:p>
        </p:txBody>
      </p:sp>
    </p:spTree>
    <p:extLst>
      <p:ext uri="{BB962C8B-B14F-4D97-AF65-F5344CB8AC3E}">
        <p14:creationId xmlns:p14="http://schemas.microsoft.com/office/powerpoint/2010/main" val="3708750343"/>
      </p:ext>
    </p:extLst>
  </p:cSld>
  <p:clrMapOvr>
    <a:masterClrMapping/>
  </p:clrMapOvr>
  <mc:AlternateContent xmlns:mc="http://schemas.openxmlformats.org/markup-compatibility/2006" xmlns:p14="http://schemas.microsoft.com/office/powerpoint/2010/main">
    <mc:Choice Requires="p14">
      <p:transition spd="slow" p14:dur="2000" advTm="34179"/>
    </mc:Choice>
    <mc:Fallback xmlns="">
      <p:transition spd="slow" advTm="3417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u="sng" dirty="0" smtClean="0">
                <a:cs typeface="+mn-cs"/>
              </a:rPr>
              <a:t>اخطاء تتعلق بالعنوان</a:t>
            </a:r>
            <a:endParaRPr lang="en-US" u="sng" dirty="0">
              <a:cs typeface="+mn-cs"/>
            </a:endParaRPr>
          </a:p>
        </p:txBody>
      </p:sp>
      <p:sp>
        <p:nvSpPr>
          <p:cNvPr id="3" name="Content Placeholder 2"/>
          <p:cNvSpPr>
            <a:spLocks noGrp="1"/>
          </p:cNvSpPr>
          <p:nvPr>
            <p:ph idx="1"/>
          </p:nvPr>
        </p:nvSpPr>
        <p:spPr/>
        <p:txBody>
          <a:bodyPr/>
          <a:lstStyle/>
          <a:p>
            <a:r>
              <a:rPr lang="ar-IQ" sz="2400" b="1" dirty="0" smtClean="0"/>
              <a:t>لا يعكس العنوان بدقة محتوى الموضوع ومشكلة الدراسة </a:t>
            </a:r>
          </a:p>
          <a:p>
            <a:r>
              <a:rPr lang="ar-IQ" sz="2400" dirty="0" smtClean="0"/>
              <a:t>ا</a:t>
            </a:r>
            <a:r>
              <a:rPr lang="ar-IQ" sz="2400" b="1" dirty="0" smtClean="0"/>
              <a:t>ستخدام كلمات فضفاضة</a:t>
            </a:r>
          </a:p>
          <a:p>
            <a:r>
              <a:rPr lang="ar-IQ" sz="2400" b="1" dirty="0" smtClean="0"/>
              <a:t>تجاوز الحد المسموح من الكلمات</a:t>
            </a:r>
          </a:p>
          <a:p>
            <a:r>
              <a:rPr lang="ar-IQ" sz="2400" b="1" dirty="0" smtClean="0"/>
              <a:t>العنوان غير دقيق ومحدد بموضوع البحث العلمي</a:t>
            </a:r>
          </a:p>
          <a:p>
            <a:r>
              <a:rPr lang="ar-IQ" sz="2400" b="1" dirty="0" smtClean="0"/>
              <a:t>لا يشير الى المتغيرات المدروسة ولاطبيعة المنهجية المدروسة</a:t>
            </a: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8030" y="4584750"/>
            <a:ext cx="3682265" cy="18095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75279328"/>
      </p:ext>
    </p:extLst>
  </p:cSld>
  <p:clrMapOvr>
    <a:masterClrMapping/>
  </p:clrMapOvr>
  <mc:AlternateContent xmlns:mc="http://schemas.openxmlformats.org/markup-compatibility/2006" xmlns:p14="http://schemas.microsoft.com/office/powerpoint/2010/main">
    <mc:Choice Requires="p14">
      <p:transition spd="slow" p14:dur="2000" advTm="161659"/>
    </mc:Choice>
    <mc:Fallback xmlns="">
      <p:transition spd="slow" advTm="1616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أخطاء في كتابة المقدمة</a:t>
            </a:r>
            <a:endParaRPr lang="en-US" dirty="0"/>
          </a:p>
        </p:txBody>
      </p:sp>
      <p:sp>
        <p:nvSpPr>
          <p:cNvPr id="3" name="Content Placeholder 2"/>
          <p:cNvSpPr>
            <a:spLocks noGrp="1"/>
          </p:cNvSpPr>
          <p:nvPr>
            <p:ph idx="1"/>
          </p:nvPr>
        </p:nvSpPr>
        <p:spPr>
          <a:xfrm>
            <a:off x="394635" y="2338939"/>
            <a:ext cx="11511815" cy="4379495"/>
          </a:xfrm>
        </p:spPr>
        <p:txBody>
          <a:bodyPr>
            <a:normAutofit fontScale="92500" lnSpcReduction="20000"/>
          </a:bodyPr>
          <a:lstStyle/>
          <a:p>
            <a:r>
              <a:rPr lang="ar-IQ" sz="2200" dirty="0" smtClean="0"/>
              <a:t>صياغة المقدمة الرسالة او الاطروحة بصورة شخصية </a:t>
            </a:r>
          </a:p>
          <a:p>
            <a:r>
              <a:rPr lang="ar-IQ" sz="2200" dirty="0" smtClean="0"/>
              <a:t>كتابة مقدمة طويلة فضفاضة بعيدة عن الاسلوب العلمي الدقيق وذات عمومية شديدة او مقدمة شديدة الاختصار بحيث يصعب فهم القاريء من فهم وابعاد المشكلة والدوافع والمبررات للبحث العلمي</a:t>
            </a:r>
          </a:p>
          <a:p>
            <a:r>
              <a:rPr lang="ar-IQ" sz="2200" dirty="0" smtClean="0"/>
              <a:t>عدم التدرج المنطقي في عرض المعلومات بالانتقال من العام الى الخاص تمهيدا لتحديد المشكلة ولايشعر القاريء بالحاجة الماسة لاجراء الدراسة</a:t>
            </a:r>
          </a:p>
          <a:p>
            <a:r>
              <a:rPr lang="ar-IQ" sz="2200" dirty="0" smtClean="0"/>
              <a:t>ضعف قدرة الباحث في ترجمة او نقل الاحساس للمشكلة في المقدمة حيث اغلب الطلبة يعتقدون ان كتابة المقدمة هي لعرض موضوع البحث ولهذا تاخذ صفحات طويلة بدون معنى اذ يجب ان لاتتجاوز صفحة ونصف </a:t>
            </a:r>
          </a:p>
          <a:p>
            <a:pPr algn="just"/>
            <a:r>
              <a:rPr lang="ar-IQ" sz="2200" dirty="0"/>
              <a:t>كما يجب أن يحرص الطالب على خلو مقدمة رسالة الماجستير من الأخطاء الإملائية والنحوية، وذلك لأنها هذه الأخطاء تنعكس بشكل سلبي على رسالة الماجستير التي يقوم الطالب بكتابتها، وتقلل من درجات الطالب، لذلك يجب على الطالب أن يحرص على تدقيق المقدمة بشكل جيد، والتأكد من خلوها من الأخطاء الإملائية والنحوية، كما يجب على الباحث أن يكون عارفا بقواعد علامات الترقيم وقادرا على وضعها في مكانها المناسب.</a:t>
            </a:r>
          </a:p>
          <a:p>
            <a:r>
              <a:rPr lang="ar-IQ" sz="2200" dirty="0"/>
              <a:t>ويجب أن يحرص الطالب على صياغة مقدمة رسالة الماجستير بطريقة محكمة وخالية من الأخطاء الإملائية والنحوية، حيث يجب أن يقوم بكتابتها بأسلوب جذاب ومميز وشيق.</a:t>
            </a:r>
          </a:p>
          <a:p>
            <a:pPr marL="0" indent="0">
              <a:buNone/>
            </a:pPr>
            <a:r>
              <a:rPr lang="ar-IQ" sz="2200" dirty="0"/>
              <a:t> </a:t>
            </a:r>
          </a:p>
          <a:p>
            <a:endParaRPr lang="ar-IQ"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640" y="566395"/>
            <a:ext cx="3247567" cy="2022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199536"/>
      </p:ext>
    </p:extLst>
  </p:cSld>
  <p:clrMapOvr>
    <a:masterClrMapping/>
  </p:clrMapOvr>
  <mc:AlternateContent xmlns:mc="http://schemas.openxmlformats.org/markup-compatibility/2006" xmlns:p14="http://schemas.microsoft.com/office/powerpoint/2010/main">
    <mc:Choice Requires="p14">
      <p:transition spd="slow" p14:dur="2000" advTm="248701"/>
    </mc:Choice>
    <mc:Fallback xmlns="">
      <p:transition spd="slow" advTm="24870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u="sng" dirty="0" smtClean="0"/>
              <a:t>أخطاء تتعلق بالاسلوب واللغة</a:t>
            </a:r>
            <a:endParaRPr lang="en-US" u="sng" dirty="0"/>
          </a:p>
        </p:txBody>
      </p:sp>
      <p:sp>
        <p:nvSpPr>
          <p:cNvPr id="3" name="Content Placeholder 2"/>
          <p:cNvSpPr>
            <a:spLocks noGrp="1"/>
          </p:cNvSpPr>
          <p:nvPr>
            <p:ph idx="1"/>
          </p:nvPr>
        </p:nvSpPr>
        <p:spPr>
          <a:xfrm>
            <a:off x="683394" y="2348563"/>
            <a:ext cx="10539663" cy="4138863"/>
          </a:xfrm>
        </p:spPr>
        <p:txBody>
          <a:bodyPr/>
          <a:lstStyle/>
          <a:p>
            <a:r>
              <a:rPr lang="ar-IQ" sz="2000" dirty="0" smtClean="0"/>
              <a:t>اسلوب المبالغة والتفخيم حيث يجب ان تكتب الابحاث العلمية تكتب بلغة رصينة ومحايدة بعيدا عن العبارات الحادة والمبالغات</a:t>
            </a:r>
          </a:p>
          <a:p>
            <a:r>
              <a:rPr lang="ar-IQ" sz="2000" dirty="0" smtClean="0"/>
              <a:t>حاول دائما عرض المحتوى العلمي ان يتسم بالشمول والايجاز ولا تنتقل بالافكار بدون سلاسة.</a:t>
            </a:r>
          </a:p>
          <a:p>
            <a:r>
              <a:rPr lang="ar-IQ" sz="2000" dirty="0" smtClean="0"/>
              <a:t>تكرار التعبير او تكرار استخدام التعبير نفسه في الوصف مما يوحي للقاريء بنقص حصيتلك اللغوية في مجال تخصصك</a:t>
            </a:r>
          </a:p>
          <a:p>
            <a:r>
              <a:rPr lang="ar-IQ" sz="2000" dirty="0" smtClean="0"/>
              <a:t>استخدام كلمات ومصطلحات غير دقيقة وغير محددة</a:t>
            </a:r>
          </a:p>
          <a:p>
            <a:r>
              <a:rPr lang="ar-IQ" sz="2000" dirty="0" smtClean="0"/>
              <a:t>الذاتية : تعميم الباحث لارائه والتسرع في اطلاق الحكم</a:t>
            </a:r>
          </a:p>
          <a:p>
            <a:r>
              <a:rPr lang="ar-IQ" sz="2000" dirty="0" smtClean="0"/>
              <a:t>الاخطاء الكثيرة في استخدام الازمنة للافعال</a:t>
            </a:r>
          </a:p>
          <a:p>
            <a:r>
              <a:rPr lang="ar-IQ" sz="2000" dirty="0" smtClean="0"/>
              <a:t>الاخطاء الاملائية والنحوية مماتضعف قوة البحث وتترك اثرا سلبيا لدى القارىء </a:t>
            </a:r>
          </a:p>
          <a:p>
            <a:pPr marL="0" indent="0">
              <a:buNone/>
            </a:pPr>
            <a:r>
              <a:rPr lang="ar-IQ" sz="2000" dirty="0" smtClean="0"/>
              <a:t>حول اهلية الباحث وجدارته</a:t>
            </a:r>
          </a:p>
          <a:p>
            <a:endParaRPr lang="ar-IQ"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136" y="3841244"/>
            <a:ext cx="4015157" cy="21937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02810012"/>
      </p:ext>
    </p:extLst>
  </p:cSld>
  <p:clrMapOvr>
    <a:masterClrMapping/>
  </p:clrMapOvr>
  <mc:AlternateContent xmlns:mc="http://schemas.openxmlformats.org/markup-compatibility/2006" xmlns:p14="http://schemas.microsoft.com/office/powerpoint/2010/main">
    <mc:Choice Requires="p14">
      <p:transition spd="slow" p14:dur="2000" advTm="203510"/>
    </mc:Choice>
    <mc:Fallback xmlns="">
      <p:transition spd="slow" advTm="2035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u="sng" dirty="0" smtClean="0"/>
              <a:t>أخطاء في كتابة الاطار النظري </a:t>
            </a:r>
            <a:endParaRPr lang="en-US" u="sng" dirty="0"/>
          </a:p>
        </p:txBody>
      </p:sp>
      <p:sp>
        <p:nvSpPr>
          <p:cNvPr id="3" name="Content Placeholder 2"/>
          <p:cNvSpPr>
            <a:spLocks noGrp="1"/>
          </p:cNvSpPr>
          <p:nvPr>
            <p:ph idx="1"/>
          </p:nvPr>
        </p:nvSpPr>
        <p:spPr>
          <a:xfrm>
            <a:off x="182880" y="2290813"/>
            <a:ext cx="11665819" cy="4437245"/>
          </a:xfrm>
        </p:spPr>
        <p:txBody>
          <a:bodyPr>
            <a:normAutofit/>
          </a:bodyPr>
          <a:lstStyle/>
          <a:p>
            <a:r>
              <a:rPr lang="ar-IQ" sz="2000" dirty="0" smtClean="0"/>
              <a:t>تعد الدراسات السابقة والاطار النظري من اهم اسس البحث العلمي , فهي تمد الباحث بالخلفية العلمية البحثية لاجراء بحثه وتبصره بما تم في دراسته من قبل موضوعه وبالتالي تساعده في اختيار المشكلة والتصميم البحثي والاداوت وما الى ذلك ومن اهم الاخطاء التي يقع بها الباحث:</a:t>
            </a:r>
          </a:p>
          <a:p>
            <a:r>
              <a:rPr lang="ar-IQ" sz="2000" dirty="0" smtClean="0"/>
              <a:t>ان يتبع الباحث طربقة القص واللصق جزء من هنا وجزء من هناك واشارة للمرجع دون اي ترابط او منطق يدل على عدم فهم الباحث وعدم تمكنه مما يكتبه, ويؤدي الى تضخم الاطار النظري بدون داع</a:t>
            </a:r>
          </a:p>
          <a:p>
            <a:r>
              <a:rPr lang="ar-IQ" sz="2000" dirty="0" smtClean="0"/>
              <a:t> أن يلتزم الباحث باسلوب واحد في عرض مايقدمه من ادبيات ودراسات فيبدا كل فقرة بنفس الجملة ويعطي مساحة متماثلة لكل موضوع وهذا غير مهم حيث تختلف اهمية كل موضوع ومدى ارتباطه بالبحث</a:t>
            </a:r>
          </a:p>
          <a:p>
            <a:r>
              <a:rPr lang="ar-IQ" sz="2000" dirty="0" smtClean="0"/>
              <a:t>ان يبالغ في الاقتباسات فلا شيء اكثر مللا للقارىء من اطار نظري عبارة عن اقتباسات يربطها بجملة او جملتين واسلوب متكرر</a:t>
            </a:r>
          </a:p>
          <a:p>
            <a:r>
              <a:rPr lang="ar-IQ" sz="2000" dirty="0" smtClean="0"/>
              <a:t>الباحث يجب ان يعلق على الدراسات من حيث مدى ارتباطها او اختلافها عن دراسته وتحليل اسباب التشابه والاختلاف</a:t>
            </a:r>
          </a:p>
          <a:p>
            <a:r>
              <a:rPr lang="ar-IQ" sz="2000" dirty="0" smtClean="0"/>
              <a:t>عدم ذكر اوجه الاستفادة من الدراسات السابقة</a:t>
            </a:r>
          </a:p>
          <a:p>
            <a:r>
              <a:rPr lang="ar-IQ" sz="2000" dirty="0" smtClean="0"/>
              <a:t>الافراط في كتابة العناوين الرئيسية والفرعية ومادة علمية ضئيلة او العكس</a:t>
            </a:r>
          </a:p>
          <a:p>
            <a:r>
              <a:rPr lang="ar-IQ" sz="2000" dirty="0" smtClean="0"/>
              <a:t>الاقتصار على الدراسات التي تتفق مع دراسته علما ذكر الاختلاف يعطي مصداقية لباحث وموضوعيته ويفيده في تفسير نتائجه</a:t>
            </a:r>
            <a:r>
              <a:rPr lang="ar-IQ" dirty="0" smtClean="0"/>
              <a:t> </a:t>
            </a:r>
            <a:endParaRPr lang="en-US" dirty="0"/>
          </a:p>
        </p:txBody>
      </p:sp>
    </p:spTree>
    <p:extLst>
      <p:ext uri="{BB962C8B-B14F-4D97-AF65-F5344CB8AC3E}">
        <p14:creationId xmlns:p14="http://schemas.microsoft.com/office/powerpoint/2010/main" val="2838189450"/>
      </p:ext>
    </p:extLst>
  </p:cSld>
  <p:clrMapOvr>
    <a:masterClrMapping/>
  </p:clrMapOvr>
  <mc:AlternateContent xmlns:mc="http://schemas.openxmlformats.org/markup-compatibility/2006" xmlns:p14="http://schemas.microsoft.com/office/powerpoint/2010/main">
    <mc:Choice Requires="p14">
      <p:transition spd="slow" p14:dur="2000" advTm="133186"/>
    </mc:Choice>
    <mc:Fallback xmlns="">
      <p:transition spd="slow" advTm="13318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u="sng" dirty="0" smtClean="0"/>
              <a:t>أخطاء في استخدام وتوثيق المراجع</a:t>
            </a:r>
            <a:endParaRPr lang="en-US" u="sng" dirty="0"/>
          </a:p>
        </p:txBody>
      </p:sp>
      <p:sp>
        <p:nvSpPr>
          <p:cNvPr id="3" name="Content Placeholder 2"/>
          <p:cNvSpPr>
            <a:spLocks noGrp="1"/>
          </p:cNvSpPr>
          <p:nvPr>
            <p:ph idx="1"/>
          </p:nvPr>
        </p:nvSpPr>
        <p:spPr>
          <a:xfrm>
            <a:off x="394635" y="2415941"/>
            <a:ext cx="11636943" cy="4177363"/>
          </a:xfrm>
        </p:spPr>
        <p:txBody>
          <a:bodyPr/>
          <a:lstStyle/>
          <a:p>
            <a:r>
              <a:rPr lang="ar-IQ" dirty="0" smtClean="0"/>
              <a:t>ان يستخدم الباحث مراجع غير مرتبطة بمشكلة البحث او مراجع قديمة جدا لا توضح اهمية البحث في الوقت الراهن</a:t>
            </a:r>
          </a:p>
          <a:p>
            <a:r>
              <a:rPr lang="ar-IQ" dirty="0" smtClean="0"/>
              <a:t>الافراط في التوثيق او التقليل منه</a:t>
            </a:r>
          </a:p>
          <a:p>
            <a:r>
              <a:rPr lang="ar-IQ" dirty="0" smtClean="0"/>
              <a:t>بعض الباحثين يستخدم خمسة او اكثر مراجع لتوثيق رأي معين لايحتاج الى توثيق والبعض الاخر يكتب دون توثيق او يوثق عدد قليل جدا من المراجع</a:t>
            </a:r>
          </a:p>
          <a:p>
            <a:r>
              <a:rPr lang="ar-IQ" dirty="0" smtClean="0"/>
              <a:t>عدم تنوع المراجع ( كتب و مجلات و رسائل ماجستير واطاريح دكتوراه) او غير كاملة ( اسم المؤلف وسنة النشر العنوان الصفحة او الصفحات )</a:t>
            </a:r>
          </a:p>
          <a:p>
            <a:r>
              <a:rPr lang="ar-IQ" dirty="0" smtClean="0"/>
              <a:t>فجوة كبيرة في تاريخ المراجع</a:t>
            </a:r>
          </a:p>
          <a:p>
            <a:r>
              <a:rPr lang="ar-IQ" dirty="0" smtClean="0"/>
              <a:t>كثرة الاقتباسات من مرجع واحد مما يشير الى ضيق افق الباحث وضعف اطلاعه</a:t>
            </a:r>
          </a:p>
          <a:p>
            <a:r>
              <a:rPr lang="ar-IQ" dirty="0" smtClean="0"/>
              <a:t>الاعتماد المبالغ على مصادر الانترنت المستخدمة في الرسالة ويجب ان لاتزيد عن 10-15 %</a:t>
            </a:r>
          </a:p>
          <a:p>
            <a:endParaRPr lang="en-US" dirty="0"/>
          </a:p>
        </p:txBody>
      </p:sp>
    </p:spTree>
    <p:extLst>
      <p:ext uri="{BB962C8B-B14F-4D97-AF65-F5344CB8AC3E}">
        <p14:creationId xmlns:p14="http://schemas.microsoft.com/office/powerpoint/2010/main" val="3112131522"/>
      </p:ext>
    </p:extLst>
  </p:cSld>
  <p:clrMapOvr>
    <a:masterClrMapping/>
  </p:clrMapOvr>
  <mc:AlternateContent xmlns:mc="http://schemas.openxmlformats.org/markup-compatibility/2006" xmlns:p14="http://schemas.microsoft.com/office/powerpoint/2010/main">
    <mc:Choice Requires="p14">
      <p:transition spd="slow" p14:dur="2000" advTm="127559"/>
    </mc:Choice>
    <mc:Fallback xmlns="">
      <p:transition spd="slow" advTm="12755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62" y="4004108"/>
            <a:ext cx="8761413" cy="1551271"/>
          </a:xfrm>
        </p:spPr>
        <p:txBody>
          <a:bodyPr/>
          <a:lstStyle/>
          <a:p>
            <a:pPr algn="r"/>
            <a:r>
              <a:rPr lang="ar-IQ" sz="4400" b="1" i="1" dirty="0" smtClean="0">
                <a:solidFill>
                  <a:srgbClr val="FF0000"/>
                </a:solidFill>
                <a:latin typeface="Arabic Typesetting" panose="03020402040406030203" pitchFamily="66" charset="-78"/>
                <a:cs typeface="Arabic Typesetting" panose="03020402040406030203" pitchFamily="66" charset="-78"/>
              </a:rPr>
              <a:t>تصرف وكانه من المستحيل ان تفشل</a:t>
            </a:r>
            <a:r>
              <a:rPr lang="en-US" sz="4400" b="1" i="1" dirty="0" smtClean="0">
                <a:solidFill>
                  <a:srgbClr val="FF0000"/>
                </a:solidFill>
                <a:latin typeface="Arial Black" panose="020B0A04020102020204" pitchFamily="34" charset="0"/>
              </a:rPr>
              <a:t/>
            </a:r>
            <a:br>
              <a:rPr lang="en-US" sz="4400" b="1" i="1" dirty="0" smtClean="0">
                <a:solidFill>
                  <a:srgbClr val="FF0000"/>
                </a:solidFill>
                <a:latin typeface="Arial Black" panose="020B0A04020102020204" pitchFamily="34" charset="0"/>
              </a:rPr>
            </a:br>
            <a:r>
              <a:rPr lang="ar-IQ" sz="4400" b="1" i="1" dirty="0" smtClean="0">
                <a:solidFill>
                  <a:srgbClr val="FF0000"/>
                </a:solidFill>
                <a:latin typeface="Arabic Typesetting" panose="03020402040406030203" pitchFamily="66" charset="-78"/>
                <a:cs typeface="Arabic Typesetting" panose="03020402040406030203" pitchFamily="66" charset="-78"/>
              </a:rPr>
              <a:t>تمنياتي لجميع طلبتنا الاعزاء بالنجاح والموفقية     </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7963986"/>
      </p:ext>
    </p:extLst>
  </p:cSld>
  <p:clrMapOvr>
    <a:masterClrMapping/>
  </p:clrMapOvr>
  <mc:AlternateContent xmlns:mc="http://schemas.openxmlformats.org/markup-compatibility/2006" xmlns:p14="http://schemas.microsoft.com/office/powerpoint/2010/main">
    <mc:Choice Requires="p14">
      <p:transition spd="slow" p14:dur="2000" advTm="16674"/>
    </mc:Choice>
    <mc:Fallback xmlns="">
      <p:transition spd="slow" advTm="16674"/>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918</TotalTime>
  <Words>644</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Arabic Typesetting</vt:lpstr>
      <vt:lpstr>Arial</vt:lpstr>
      <vt:lpstr>Arial Black</vt:lpstr>
      <vt:lpstr>Century Gothic</vt:lpstr>
      <vt:lpstr>Times New Roman</vt:lpstr>
      <vt:lpstr>Wingdings 3</vt:lpstr>
      <vt:lpstr>Ion Boardroom</vt:lpstr>
      <vt:lpstr>اخطاء في كتابة رسائل الماجستير واطاريح الدكتوراه</vt:lpstr>
      <vt:lpstr>اخطاء تتعلق بالعنوان</vt:lpstr>
      <vt:lpstr>أخطاء في كتابة المقدمة</vt:lpstr>
      <vt:lpstr>أخطاء تتعلق بالاسلوب واللغة</vt:lpstr>
      <vt:lpstr>أخطاء في كتابة الاطار النظري </vt:lpstr>
      <vt:lpstr>أخطاء في استخدام وتوثيق المراجع</vt:lpstr>
      <vt:lpstr>تصرف وكانه من المستحيل ان تفشل تمنياتي لجميع طلبتنا الاعزاء بالنجاح والموفقية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اخطاء في كتابة رسائل الماجستير واطاريح الدكتوراه</dc:title>
  <dc:creator>ASUS</dc:creator>
  <cp:lastModifiedBy>ASUS</cp:lastModifiedBy>
  <cp:revision>63</cp:revision>
  <dcterms:created xsi:type="dcterms:W3CDTF">2021-03-08T09:50:12Z</dcterms:created>
  <dcterms:modified xsi:type="dcterms:W3CDTF">2022-01-12T10:39:20Z</dcterms:modified>
</cp:coreProperties>
</file>