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7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4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7E2C-B71A-4545-9D36-E36FCE1DBA40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3B22-F331-4AB5-AFB2-EB54D9CD9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3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81000"/>
                <a:ext cx="9144000" cy="3143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Second and higher order derivatives</a:t>
                </a:r>
              </a:p>
              <a:p>
                <a:endParaRPr lang="ar-IQ" dirty="0" smtClean="0"/>
              </a:p>
              <a:p>
                <a:r>
                  <a:rPr lang="en-US" dirty="0" smtClean="0"/>
                  <a:t>The second derivative is written as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r>
                  <a:rPr lang="en-US" b="0" dirty="0" smtClean="0"/>
                  <a:t>The third derivative   is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The fourth derivative   is</a:t>
                </a:r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(4)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1000"/>
                <a:ext cx="9144000" cy="3143553"/>
              </a:xfrm>
              <a:prstGeom prst="rect">
                <a:avLst/>
              </a:prstGeom>
              <a:blipFill rotWithShape="1">
                <a:blip r:embed="rId2"/>
                <a:stretch>
                  <a:fillRect l="-533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476438"/>
                <a:ext cx="8839200" cy="2911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Example:  Find the first four derivatives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 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76438"/>
                <a:ext cx="8839200" cy="2911695"/>
              </a:xfrm>
              <a:prstGeom prst="rect">
                <a:avLst/>
              </a:prstGeom>
              <a:blipFill rotWithShape="1">
                <a:blip r:embed="rId3"/>
                <a:stretch>
                  <a:fillRect l="-552" t="-1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16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457200"/>
                <a:ext cx="5508046" cy="6230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𝒐𝒇</m:t>
                      </m:r>
                      <m:r>
                        <a:rPr lang="en-US" b="1" i="1" smtClean="0">
                          <a:latin typeface="Cambria Math"/>
                        </a:rPr>
                        <m:t>   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200"/>
                <a:ext cx="5508046" cy="623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1080256"/>
                <a:ext cx="9144000" cy="713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+(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80256"/>
                <a:ext cx="9144000" cy="7134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133600"/>
                <a:ext cx="9144000" cy="711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133600"/>
                <a:ext cx="9144000" cy="71186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5166" y="3124200"/>
                <a:ext cx="89322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𝒆𝒒𝒖𝒂𝒕𝒊𝒐𝒏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𝒇𝒐𝒓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𝒍𝒊𝒏𝒆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𝒕𝒉𝒂𝒕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𝒊𝒔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𝒕𝒂𝒏𝒈𝒆𝒏𝒕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𝒕𝒐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=(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)(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𝒂𝒕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𝒕𝒉𝒆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𝒑𝒐𝒊𝒏𝒕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𝒘𝒉𝒆𝒓𝒆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         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66" y="3124200"/>
                <a:ext cx="8932253" cy="646331"/>
              </a:xfrm>
              <a:prstGeom prst="rect">
                <a:avLst/>
              </a:prstGeom>
              <a:blipFill rotWithShape="1">
                <a:blip r:embed="rId5"/>
                <a:stretch>
                  <a:fillRect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1000" y="3770531"/>
                <a:ext cx="6712992" cy="2833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𝑇𝑜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𝑒𝑞𝑢𝑎𝑡𝑖𝑜𝑛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𝑛𝑒𝑒𝑑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𝑠𝑙𝑜𝑝𝑒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𝑝𝑜𝑖𝑛𝑡</m:t>
                      </m:r>
                      <m:r>
                        <a:rPr lang="en-US" b="0" i="1" smtClean="0">
                          <a:latin typeface="Cambria Math"/>
                        </a:rPr>
                        <m:t>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𝑝𝑜𝑖𝑛𝑡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 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770531"/>
                <a:ext cx="6712992" cy="28336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6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550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Derivative of Trigonometric functions</a:t>
                </a:r>
              </a:p>
              <a:p>
                <a:endParaRPr lang="en-US" b="1" dirty="0"/>
              </a:p>
              <a:p>
                <a:r>
                  <a:rPr lang="en-US" dirty="0" smtClean="0"/>
                  <a:t>To calculate the derivative of   f(x)= sin x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𝑠𝑖𝑛𝑥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𝑠𝑖𝑛𝑥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𝑐𝑜𝑠𝑥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𝑠𝑖𝑛𝑥</m:t>
                                      </m:r>
                                    </m:e>
                                  </m:func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𝑠𝑖𝑛𝑥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𝑐𝑜𝑠𝑥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𝑠𝑖𝑛𝑥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𝑠𝑖𝑛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,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)=−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𝑠𝑖𝑛𝑥</m:t>
                          </m:r>
                        </m:e>
                      </m:func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b="0" dirty="0" smtClean="0"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   ,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𝑐𝑜𝑡𝑥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𝑐𝑠𝑐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 ,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𝑑𝑥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csc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)=−</m:t>
                                      </m:r>
                                      <m:func>
                                        <m:func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csc</m:t>
                                          </m:r>
                                        </m:fName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cot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func>
                                        </m:e>
                                      </m:func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550448"/>
              </a:xfrm>
              <a:prstGeom prst="rect">
                <a:avLst/>
              </a:prstGeom>
              <a:blipFill rotWithShape="1">
                <a:blip r:embed="rId2"/>
                <a:stretch>
                  <a:fillRect l="-533" t="-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074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304800"/>
                <a:ext cx="3839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𝒊𝒇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𝒔𝒆𝒄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4800"/>
                <a:ext cx="383944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838200"/>
                <a:ext cx="9144000" cy="1451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𝑠𝑒𝑐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     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14510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" y="25908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Chain  Rule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9222" y="2975674"/>
                <a:ext cx="3547894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𝐼𝑓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𝑒𝑛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𝒅𝒖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.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𝒅𝒖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22" y="2975674"/>
                <a:ext cx="3547894" cy="9117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9222" y="4114800"/>
                <a:ext cx="6290376" cy="616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</m:t>
                      </m:r>
                      <m:r>
                        <a:rPr lang="en-US" b="1" i="1" smtClean="0">
                          <a:latin typeface="Cambria Math"/>
                        </a:rPr>
                        <m:t>𝑳𝒆𝒕</m:t>
                      </m:r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𝒖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    </m:t>
                      </m:r>
                      <m:r>
                        <a:rPr lang="en-US" b="1" i="1" smtClean="0">
                          <a:latin typeface="Cambria Math"/>
                        </a:rPr>
                        <m:t>𝒂𝒏𝒅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𝒖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   ,  </m:t>
                      </m:r>
                      <m:r>
                        <a:rPr lang="en-US" b="1" i="1" smtClean="0">
                          <a:latin typeface="Cambria Math"/>
                        </a:rPr>
                        <m:t>𝒇𝒊𝒏𝒅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22" y="4114800"/>
                <a:ext cx="6290376" cy="61664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5029200"/>
                <a:ext cx="3261021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029200"/>
                <a:ext cx="3261021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84134" y="5867400"/>
                <a:ext cx="18296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34" y="5867400"/>
                <a:ext cx="1829668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88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228600"/>
                <a:ext cx="5920146" cy="616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1" i="1" smtClean="0">
                          <a:latin typeface="Cambria Math"/>
                        </a:rPr>
                        <m:t>𝑳𝒆𝒕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r>
                        <a:rPr lang="en-US" b="1" i="1" smtClean="0">
                          <a:latin typeface="Cambria Math"/>
                        </a:rPr>
                        <m:t>𝒂𝒏𝒅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latin typeface="Cambria Math"/>
                        </a:rPr>
                        <m:t>𝒕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  ,  </m:t>
                      </m:r>
                      <m:r>
                        <a:rPr lang="en-US" b="1" i="1" smtClean="0">
                          <a:latin typeface="Cambria Math"/>
                        </a:rPr>
                        <m:t>𝒇𝒊𝒏𝒅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28600"/>
                <a:ext cx="5920146" cy="6166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990600"/>
                <a:ext cx="1929503" cy="683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990600"/>
                <a:ext cx="1929503" cy="6832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1905000"/>
                <a:ext cx="1771703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05000"/>
                <a:ext cx="1771703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3124200"/>
                <a:ext cx="4730654" cy="618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1" i="1" smtClean="0">
                          <a:latin typeface="Cambria Math"/>
                        </a:rPr>
                        <m:t>𝑭𝒊𝒏𝒅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    </m:t>
                      </m:r>
                      <m:r>
                        <a:rPr lang="en-US" b="1" i="1" smtClean="0">
                          <a:latin typeface="Cambria Math"/>
                        </a:rPr>
                        <m:t>𝒊𝒇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𝒔𝒊𝒏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124200"/>
                <a:ext cx="4730654" cy="61843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28800" y="3962400"/>
                <a:ext cx="2647328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𝑐𝑜𝑠𝑦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962400"/>
                <a:ext cx="2647328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98151" y="4800600"/>
                <a:ext cx="245580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(10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)=2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151" y="4800600"/>
                <a:ext cx="2455800" cy="6182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08136" y="5562600"/>
                <a:ext cx="2044086" cy="665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136" y="5562600"/>
                <a:ext cx="2044086" cy="6655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4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13" y="228600"/>
            <a:ext cx="6629400" cy="474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219537"/>
            <a:ext cx="99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5247503"/>
                <a:ext cx="1357230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247503"/>
                <a:ext cx="1357230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3963" y="6019800"/>
                <a:ext cx="98456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963" y="6019800"/>
                <a:ext cx="984564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42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81200" y="152400"/>
                <a:ext cx="2776081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=?   ,   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52400"/>
                <a:ext cx="2776081" cy="618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52600" y="765132"/>
                <a:ext cx="254845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𝑉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75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765132"/>
                <a:ext cx="2548455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1200" y="1524000"/>
                <a:ext cx="2017796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𝑑𝑉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75</m:t>
                          </m:r>
                        </m:den>
                      </m:f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524000"/>
                <a:ext cx="2017796" cy="6183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2438400"/>
                <a:ext cx="1819729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1819729" cy="6183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3505200"/>
                <a:ext cx="3963008" cy="668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125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276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𝑓𝑡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𝑚𝑖𝑛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505200"/>
                <a:ext cx="3963008" cy="6680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2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1087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23</cp:revision>
  <dcterms:created xsi:type="dcterms:W3CDTF">2021-02-02T17:28:47Z</dcterms:created>
  <dcterms:modified xsi:type="dcterms:W3CDTF">2021-02-03T17:28:58Z</dcterms:modified>
</cp:coreProperties>
</file>