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D91C-8E79-49C4-B5F8-E955B1999999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B1-481E-4B59-A9E6-CD3F3DD6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1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D91C-8E79-49C4-B5F8-E955B1999999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B1-481E-4B59-A9E6-CD3F3DD6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50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D91C-8E79-49C4-B5F8-E955B1999999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B1-481E-4B59-A9E6-CD3F3DD6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807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D91C-8E79-49C4-B5F8-E955B1999999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B1-481E-4B59-A9E6-CD3F3DD6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49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D91C-8E79-49C4-B5F8-E955B1999999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B1-481E-4B59-A9E6-CD3F3DD6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34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D91C-8E79-49C4-B5F8-E955B1999999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B1-481E-4B59-A9E6-CD3F3DD6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95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D91C-8E79-49C4-B5F8-E955B1999999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B1-481E-4B59-A9E6-CD3F3DD6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81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D91C-8E79-49C4-B5F8-E955B1999999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B1-481E-4B59-A9E6-CD3F3DD6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15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D91C-8E79-49C4-B5F8-E955B1999999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B1-481E-4B59-A9E6-CD3F3DD6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02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D91C-8E79-49C4-B5F8-E955B1999999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B1-481E-4B59-A9E6-CD3F3DD6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53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BD91C-8E79-49C4-B5F8-E955B1999999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B1-481E-4B59-A9E6-CD3F3DD6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50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BD91C-8E79-49C4-B5F8-E955B1999999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8D7B1-481E-4B59-A9E6-CD3F3DD6A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6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1400" y="228600"/>
            <a:ext cx="1828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Substitution Rule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219200" y="685800"/>
                <a:ext cx="3104055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𝑔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𝑔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𝑑𝑢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685800"/>
                <a:ext cx="3104055" cy="81887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42009" y="1320013"/>
            <a:ext cx="977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670605" y="1520310"/>
                <a:ext cx="2996269" cy="81887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𝐸𝑣𝑎𝑙𝑢𝑎𝑡𝑒</m:t>
                      </m:r>
                      <m:r>
                        <a:rPr lang="en-US" b="0" i="1" smtClean="0">
                          <a:latin typeface="Cambria Math"/>
                        </a:rPr>
                        <m:t>    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rad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𝑑𝑥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0605" y="1520310"/>
                <a:ext cx="2996269" cy="81887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582244" y="2339189"/>
                <a:ext cx="308930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+1       →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244" y="2339189"/>
                <a:ext cx="3089307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504414" y="2745344"/>
                <a:ext cx="157126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−1)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4414" y="2745344"/>
                <a:ext cx="1571264" cy="6109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670605" y="3356280"/>
                <a:ext cx="3834576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 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3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𝑢</m:t>
                                      </m:r>
                                    </m:e>
                                    <m:sup>
                                      <m:f>
                                        <m:f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1</m:t>
                                          </m:r>
                                        </m:num>
                                        <m:den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𝑑𝑢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0605" y="3356280"/>
                <a:ext cx="3834576" cy="81887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3297444" y="4148624"/>
                <a:ext cx="239674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7444" y="4148624"/>
                <a:ext cx="2396746" cy="71468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8000" y="4953000"/>
                <a:ext cx="3737498" cy="6202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5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4953000"/>
                <a:ext cx="3737498" cy="620234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975056" y="5791200"/>
                <a:ext cx="3524106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0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10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5056" y="5791200"/>
                <a:ext cx="3524106" cy="6127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364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304800"/>
            <a:ext cx="977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147455" y="304800"/>
                <a:ext cx="1273234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𝑧𝑑𝑧</m:t>
                              </m:r>
                            </m:num>
                            <m:den>
                              <m:rad>
                                <m:rad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radPr>
                                <m:deg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deg>
                                <m:e>
                                  <m:sSup>
                                    <m:sSup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+1</m:t>
                                  </m:r>
                                </m:e>
                              </m:rad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455" y="304800"/>
                <a:ext cx="1273234" cy="81887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47455" y="1123679"/>
                <a:ext cx="326204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+1       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𝑧𝑑𝑧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7455" y="1123679"/>
                <a:ext cx="3262047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524000" y="1493011"/>
                <a:ext cx="3003323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𝑑𝑢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1493011"/>
                <a:ext cx="3003323" cy="81887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144125" y="2311890"/>
                <a:ext cx="1964064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4125" y="2311890"/>
                <a:ext cx="1964064" cy="61093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53249" y="2889893"/>
            <a:ext cx="977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905000" y="3259225"/>
                <a:ext cx="1882567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/>
                                </a:rPr>
                                <m:t>sin</m:t>
                              </m:r>
                              <m:r>
                                <a:rPr lang="en-US" b="0" i="0" smtClean="0">
                                  <a:latin typeface="Cambria Math"/>
                                </a:rPr>
                                <m:t> (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)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e>
                          </m:func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3259225"/>
                <a:ext cx="1882567" cy="81887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759017" y="3893438"/>
                <a:ext cx="301608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=3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9017" y="3893438"/>
                <a:ext cx="3016082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362200" y="4262770"/>
                <a:ext cx="3186513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𝑠𝑖𝑛𝑢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𝑐𝑜𝑠𝑢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4262770"/>
                <a:ext cx="3186513" cy="81887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87567" y="5081649"/>
                <a:ext cx="1846018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cos</m:t>
                          </m:r>
                        </m:fName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7567" y="5081649"/>
                <a:ext cx="1846018" cy="6127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42199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20134"/>
            <a:ext cx="1039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2209800" y="263116"/>
                <a:ext cx="1814664" cy="9512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8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+2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+1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263116"/>
                <a:ext cx="1814664" cy="95128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362200" y="1295400"/>
                <a:ext cx="1719253" cy="9912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f>
                                    <m:f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den>
                                  </m:f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4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3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200" y="1295400"/>
                <a:ext cx="1719253" cy="99129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369127" y="2286697"/>
                <a:ext cx="3509807" cy="61170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+1         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127" y="2286697"/>
                <a:ext cx="3509807" cy="61170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369127" y="3121830"/>
                <a:ext cx="5858399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𝑑𝑢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/>
                            <m:sup/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−2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𝑑𝑢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𝑢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−1</m:t>
                                  </m:r>
                                </m:sup>
                              </m:sSup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=−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  <m:d>
                                    <m:d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f>
                                            <m:fPr>
                                              <m:ctrlP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4</m:t>
                                              </m:r>
                                            </m:num>
                                            <m:den>
                                              <m:r>
                                                <a:rPr lang="en-US" b="0" i="1" smtClean="0">
                                                  <a:latin typeface="Cambria Math"/>
                                                </a:rPr>
                                                <m:t>3</m:t>
                                              </m:r>
                                            </m:den>
                                          </m:f>
                                        </m:sup>
                                      </m:s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+1</m:t>
                                      </m:r>
                                    </m:e>
                                  </m:d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+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𝑐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127" y="3121830"/>
                <a:ext cx="5858399" cy="81887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977054" y="4114800"/>
            <a:ext cx="1039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486891" y="4083811"/>
                <a:ext cx="2790828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𝐸𝑣𝑎𝑙𝑢𝑎𝑡𝑒</m:t>
                      </m:r>
                      <m:r>
                        <a:rPr lang="en-US" b="0" i="1" smtClean="0">
                          <a:latin typeface="Cambria Math"/>
                        </a:rPr>
                        <m:t>    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3−2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𝑑𝑠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6891" y="4083811"/>
                <a:ext cx="2790828" cy="81887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221826" y="4902690"/>
                <a:ext cx="332847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𝑢</m:t>
                      </m:r>
                      <m:r>
                        <a:rPr lang="en-US" b="0" i="1" smtClean="0">
                          <a:latin typeface="Cambria Math"/>
                        </a:rPr>
                        <m:t>=3−2</m:t>
                      </m:r>
                      <m:r>
                        <a:rPr lang="en-US" b="0" i="1" smtClean="0">
                          <a:latin typeface="Cambria Math"/>
                        </a:rPr>
                        <m:t>𝑠</m:t>
                      </m:r>
                      <m:r>
                        <a:rPr lang="en-US" b="0" i="1" smtClean="0">
                          <a:latin typeface="Cambria Math"/>
                        </a:rPr>
                        <m:t>      →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=−2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𝑑𝑠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1826" y="4902690"/>
                <a:ext cx="3328475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96908" y="5338557"/>
                <a:ext cx="4723665" cy="8188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i="1" smtClean="0">
                              <a:latin typeface="Cambria Math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r>
                        <a:rPr lang="en-US" b="0" i="1" smtClean="0">
                          <a:latin typeface="Cambria Math"/>
                        </a:rPr>
                        <m:t>𝑑𝑢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𝑢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3−2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</m:d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6908" y="5338557"/>
                <a:ext cx="4723665" cy="81887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857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230787"/>
            <a:ext cx="2228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Area Between Curves</a:t>
            </a:r>
            <a:endParaRPr 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33400" y="600119"/>
                <a:ext cx="841653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Example:  Find the area of the region enclosed by the parabola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=2−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and the line</a:t>
                </a:r>
              </a:p>
              <a:p>
                <a:r>
                  <a:rPr lang="en-US" dirty="0"/>
                  <a:t> </a:t>
                </a:r>
                <a:r>
                  <a:rPr lang="en-US" dirty="0" smtClean="0"/>
                  <a:t>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=−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600119"/>
                <a:ext cx="8416535" cy="646331"/>
              </a:xfrm>
              <a:prstGeom prst="rect">
                <a:avLst/>
              </a:prstGeom>
              <a:blipFill rotWithShape="1">
                <a:blip r:embed="rId2"/>
                <a:stretch>
                  <a:fillRect l="-652" t="-4717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>
            <a:off x="7772400" y="1246450"/>
            <a:ext cx="0" cy="187775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629400" y="2185325"/>
            <a:ext cx="2320535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629400" y="1447800"/>
            <a:ext cx="2320535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reeform 12"/>
          <p:cNvSpPr/>
          <p:nvPr/>
        </p:nvSpPr>
        <p:spPr>
          <a:xfrm>
            <a:off x="7204364" y="1376347"/>
            <a:ext cx="1288959" cy="1352998"/>
          </a:xfrm>
          <a:custGeom>
            <a:avLst/>
            <a:gdLst>
              <a:gd name="connsiteX0" fmla="*/ 0 w 1288959"/>
              <a:gd name="connsiteY0" fmla="*/ 438598 h 1352998"/>
              <a:gd name="connsiteX1" fmla="*/ 235527 w 1288959"/>
              <a:gd name="connsiteY1" fmla="*/ 175362 h 1352998"/>
              <a:gd name="connsiteX2" fmla="*/ 568036 w 1288959"/>
              <a:gd name="connsiteY2" fmla="*/ 9108 h 1352998"/>
              <a:gd name="connsiteX3" fmla="*/ 983672 w 1288959"/>
              <a:gd name="connsiteY3" fmla="*/ 452453 h 1352998"/>
              <a:gd name="connsiteX4" fmla="*/ 1288472 w 1288959"/>
              <a:gd name="connsiteY4" fmla="*/ 1352998 h 1352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8959" h="1352998">
                <a:moveTo>
                  <a:pt x="0" y="438598"/>
                </a:moveTo>
                <a:cubicBezTo>
                  <a:pt x="70427" y="342771"/>
                  <a:pt x="140854" y="246944"/>
                  <a:pt x="235527" y="175362"/>
                </a:cubicBezTo>
                <a:cubicBezTo>
                  <a:pt x="330200" y="103780"/>
                  <a:pt x="443345" y="-37074"/>
                  <a:pt x="568036" y="9108"/>
                </a:cubicBezTo>
                <a:cubicBezTo>
                  <a:pt x="692727" y="55290"/>
                  <a:pt x="863599" y="228471"/>
                  <a:pt x="983672" y="452453"/>
                </a:cubicBezTo>
                <a:cubicBezTo>
                  <a:pt x="1103745" y="676435"/>
                  <a:pt x="1300017" y="1179816"/>
                  <a:pt x="1288472" y="135299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974974" y="1447800"/>
            <a:ext cx="458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-</a:t>
            </a:r>
            <a:r>
              <a:rPr lang="en-US" sz="1400" dirty="0" smtClean="0"/>
              <a:t>1,1</a:t>
            </a:r>
            <a:endParaRPr 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8493323" y="2434357"/>
            <a:ext cx="4539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2</a:t>
            </a:r>
            <a:r>
              <a:rPr lang="en-US" sz="1400" dirty="0" smtClean="0"/>
              <a:t>,-2</a:t>
            </a:r>
            <a:endParaRPr lang="en-US" sz="1400" dirty="0"/>
          </a:p>
        </p:txBody>
      </p:sp>
      <p:cxnSp>
        <p:nvCxnSpPr>
          <p:cNvPr id="31" name="Straight Connector 30"/>
          <p:cNvCxnSpPr>
            <a:stCxn id="13" idx="3"/>
            <a:endCxn id="13" idx="3"/>
          </p:cNvCxnSpPr>
          <p:nvPr/>
        </p:nvCxnSpPr>
        <p:spPr>
          <a:xfrm>
            <a:off x="8188036" y="18288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13" idx="3"/>
          </p:cNvCxnSpPr>
          <p:nvPr/>
        </p:nvCxnSpPr>
        <p:spPr>
          <a:xfrm>
            <a:off x="8188036" y="1828800"/>
            <a:ext cx="0" cy="671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990600" y="1601688"/>
                <a:ext cx="4348755" cy="6182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𝑑𝑦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=−2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=0        →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=0     ∴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601688"/>
                <a:ext cx="4348755" cy="618246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191000" y="2286000"/>
                <a:ext cx="92127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(0, 2)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286000"/>
                <a:ext cx="921278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219200" y="2588245"/>
                <a:ext cx="4219232" cy="6481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latin typeface="Cambria Math"/>
                            </a:rPr>
                            <m:t>𝑦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=−2 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∴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0, 2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𝑚𝑎𝑥𝑖𝑚𝑢𝑚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588245"/>
                <a:ext cx="4219232" cy="648126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7848843" y="1237847"/>
            <a:ext cx="4154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0, 2</a:t>
            </a:r>
            <a:endParaRPr lang="en-US"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6141253" y="1145514"/>
                <a:ext cx="97629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</a:rPr>
                        <m:t>=−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1253" y="1145514"/>
                <a:ext cx="976293" cy="369332"/>
              </a:xfrm>
              <a:prstGeom prst="rect">
                <a:avLst/>
              </a:prstGeom>
              <a:blipFill rotWithShape="1"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824882" y="3320534"/>
                <a:ext cx="37567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=2−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→    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−2=0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882" y="3320534"/>
                <a:ext cx="3756798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592086" y="3794703"/>
                <a:ext cx="211910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+1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2086" y="3794703"/>
                <a:ext cx="2119106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677010" y="4234934"/>
                <a:ext cx="36878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=2     →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=−2    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(2, −2)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7010" y="4234934"/>
                <a:ext cx="3687804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2369836" y="4604266"/>
                <a:ext cx="402789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=−1  →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𝑦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=1             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(−1, 1)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9836" y="4604266"/>
                <a:ext cx="4027898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1238994" y="4973598"/>
                <a:ext cx="5739905" cy="8326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nary>
                        <m:nary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𝑦𝑑𝑥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+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𝑑𝑥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d>
                                        <m:dPr>
                                          <m:begChr m:val="["/>
                                          <m:endChr m:val="]"/>
                                          <m:ctrlP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2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en-US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3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3</m:t>
                                              </m:r>
                                            </m:den>
                                          </m:f>
                                          <m:r>
                                            <a:rPr lang="en-US" i="1">
                                              <a:solidFill>
                                                <a:prstClr val="black"/>
                                              </a:solidFill>
                                              <a:latin typeface="Cambria Math"/>
                                            </a:rPr>
                                            <m:t>+</m:t>
                                          </m:r>
                                          <m:f>
                                            <m:fPr>
                                              <m:ctrlP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</m:ctrlPr>
                                            </m:fPr>
                                            <m:num>
                                              <m:sSup>
                                                <m:sSupPr>
                                                  <m:ctrlPr>
                                                    <a:rPr lang="en-US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</m:ctrlPr>
                                                </m:sSupPr>
                                                <m:e>
                                                  <m:r>
                                                    <a:rPr lang="en-US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𝑥</m:t>
                                                  </m:r>
                                                </m:e>
                                                <m:sup>
                                                  <m:r>
                                                    <a:rPr lang="en-US" i="1">
                                                      <a:solidFill>
                                                        <a:prstClr val="black"/>
                                                      </a:solidFill>
                                                      <a:latin typeface="Cambria Math"/>
                                                    </a:rPr>
                                                    <m:t>2</m:t>
                                                  </m:r>
                                                </m:sup>
                                              </m:sSup>
                                            </m:num>
                                            <m:den>
                                              <m:r>
                                                <a:rPr lang="en-US" i="1">
                                                  <a:solidFill>
                                                    <a:prstClr val="black"/>
                                                  </a:solidFill>
                                                  <a:latin typeface="Cambria Math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−1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8994" y="4973598"/>
                <a:ext cx="5739905" cy="832600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759521" y="5758934"/>
                <a:ext cx="3573735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=4−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−2+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9521" y="5758934"/>
                <a:ext cx="3573735" cy="714683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Freeform 65"/>
          <p:cNvSpPr/>
          <p:nvPr/>
        </p:nvSpPr>
        <p:spPr>
          <a:xfrm>
            <a:off x="8227480" y="1924659"/>
            <a:ext cx="0" cy="590550"/>
          </a:xfrm>
          <a:custGeom>
            <a:avLst/>
            <a:gdLst>
              <a:gd name="connsiteX0" fmla="*/ 0 w 0"/>
              <a:gd name="connsiteY0" fmla="*/ 0 h 590550"/>
              <a:gd name="connsiteX1" fmla="*/ 0 w 0"/>
              <a:gd name="connsiteY1" fmla="*/ 590550 h 590550"/>
              <a:gd name="connsiteX2" fmla="*/ 0 w 0"/>
              <a:gd name="connsiteY2" fmla="*/ 590550 h 59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h="590550">
                <a:moveTo>
                  <a:pt x="0" y="0"/>
                </a:moveTo>
                <a:lnTo>
                  <a:pt x="0" y="590550"/>
                </a:lnTo>
                <a:lnTo>
                  <a:pt x="0" y="59055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48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13" grpId="0" animBg="1"/>
      <p:bldP spid="14" grpId="0"/>
      <p:bldP spid="15" grpId="0"/>
      <p:bldP spid="40" grpId="0"/>
      <p:bldP spid="41" grpId="0"/>
      <p:bldP spid="42" grpId="0"/>
      <p:bldP spid="45" grpId="0"/>
      <p:bldP spid="46" grpId="0"/>
      <p:bldP spid="47" grpId="0"/>
      <p:bldP spid="48" grpId="0"/>
      <p:bldP spid="50" grpId="0"/>
      <p:bldP spid="51" grpId="0"/>
      <p:bldP spid="52" grpId="0"/>
      <p:bldP spid="53" grpId="0"/>
      <p:bldP spid="6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732</Words>
  <Application>Microsoft Office PowerPoint</Application>
  <PresentationFormat>On-screen Show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</dc:creator>
  <cp:lastModifiedBy>kareem</cp:lastModifiedBy>
  <cp:revision>16</cp:revision>
  <dcterms:created xsi:type="dcterms:W3CDTF">2020-04-04T10:25:31Z</dcterms:created>
  <dcterms:modified xsi:type="dcterms:W3CDTF">2021-02-16T21:02:56Z</dcterms:modified>
</cp:coreProperties>
</file>