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1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2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1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2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8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0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4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A7DC-3031-4CD4-B4AC-6001F6863B7D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15EE1-7C5A-4084-ACEA-13F40AE9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510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Integration of rational functions by Partial Fractions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990600"/>
                <a:ext cx="8718990" cy="1926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This method shows how to express a rational functions as a sum of simpler fractions, called</a:t>
                </a:r>
              </a:p>
              <a:p>
                <a:r>
                  <a:rPr lang="en-US" dirty="0" smtClean="0"/>
                  <a:t>Partial fraction of which are easily integrated.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−3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90600"/>
                <a:ext cx="8718990" cy="1926874"/>
              </a:xfrm>
              <a:prstGeom prst="rect">
                <a:avLst/>
              </a:prstGeom>
              <a:blipFill rotWithShape="1">
                <a:blip r:embed="rId2"/>
                <a:stretch>
                  <a:fillRect l="-629" t="-1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124200"/>
                <a:ext cx="4818435" cy="2845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</m:t>
                      </m:r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        …….. 1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−3=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      ….2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8=4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24200"/>
                <a:ext cx="4818435" cy="2845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1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04800"/>
                <a:ext cx="4884863" cy="5274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→−∞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bSup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0−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=0−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4884863" cy="52749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15000" y="1537216"/>
                <a:ext cx="2998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37216"/>
                <a:ext cx="299812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00800" y="2619119"/>
                <a:ext cx="18196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(−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∞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=−∞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619119"/>
                <a:ext cx="1819601" cy="646331"/>
              </a:xfrm>
              <a:prstGeom prst="rect">
                <a:avLst/>
              </a:prstGeom>
              <a:blipFill rotWithShape="1">
                <a:blip r:embed="rId4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07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81000"/>
                <a:ext cx="6267357" cy="1619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→−∞</m:t>
                                      </m:r>
                                    </m:lim>
                                  </m:limLow>
                                </m:fName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limLow>
                                        <m:limLow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limLow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lim</m:t>
                                          </m:r>
                                        </m:e>
                                        <m:li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→−∞</m:t>
                                          </m:r>
                                        </m:lim>
                                      </m:limLow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0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nary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=1−0=1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6267357" cy="1619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2362200"/>
                <a:ext cx="3844322" cy="719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𝑬𝒗𝒂𝒍𝒖𝒂𝒕𝒆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2/3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62200"/>
                <a:ext cx="3844322" cy="7197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3081949"/>
                <a:ext cx="7168244" cy="3357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𝑖𝑛𝑡𝑒𝑔𝑟𝑎𝑙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𝑖𝑚𝑝𝑟𝑜𝑝𝑒𝑟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𝑏𝑒𝑐𝑎𝑢𝑠𝑒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→∞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2 ∈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1.4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2/3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2/3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2/3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2/3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→2</m:t>
                                      </m:r>
                                    </m:lim>
                                  </m:limLow>
                                </m:fName>
                                <m:e>
                                  <m:nary>
                                    <m:nary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−2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2/3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nary>
                                </m:e>
                              </m:func>
                            </m:e>
                          </m:nary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→2</m:t>
                                  </m:r>
                                </m:lim>
                              </m:limLow>
                            </m:fName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−2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→2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−2)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→2</m:t>
                                  </m:r>
                                </m:lim>
                              </m:limLow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=3+3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81949"/>
                <a:ext cx="7168244" cy="33572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58000" y="4572000"/>
                <a:ext cx="1787412" cy="898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2/3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−2/3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572000"/>
                <a:ext cx="1787412" cy="8987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5262723" cy="3833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 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+7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+7=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+7=</m:t>
                      </m:r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7=2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+7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6 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5 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=6 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5262723" cy="38338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4138670"/>
                <a:ext cx="434510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𝑬𝒗𝒂𝒍𝒖𝒂𝒕𝒆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138670"/>
                <a:ext cx="4345100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4957549"/>
                <a:ext cx="5040675" cy="1759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𝐵𝑥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=0      ,  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 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7549"/>
                <a:ext cx="5040675" cy="17599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45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228600"/>
                <a:ext cx="6588920" cy="6268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,     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𝑥𝑑𝑥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       ,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 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𝑙𝑛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 ,      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𝑠𝑒𝑐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6588920" cy="62686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22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2742802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2742802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295400"/>
                <a:ext cx="7413761" cy="532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𝐵𝑥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𝐷𝑥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𝐷𝑥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𝐸𝑥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𝐸𝑥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=0  , 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=0 ,  2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=0  , 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=0, 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=−1  ,  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=−1,   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+1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𝑥𝑑𝑥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95400"/>
                <a:ext cx="7413761" cy="53239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5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6334"/>
            <a:ext cx="2513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Numerical Integration</a:t>
            </a:r>
            <a:endParaRPr lang="en-US" sz="2000" b="1" dirty="0">
              <a:solidFill>
                <a:srgbClr val="00B0F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7394"/>
            <a:ext cx="7239000" cy="1209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786774"/>
            <a:ext cx="705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Integration two such methods, the Trapezoidal Rule and Simpson’s Rule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236219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Trapezoidal Approximation</a:t>
            </a:r>
          </a:p>
          <a:p>
            <a:r>
              <a:rPr lang="en-US" b="1" dirty="0" smtClean="0"/>
              <a:t>  </a:t>
            </a:r>
            <a:r>
              <a:rPr lang="en-US" dirty="0" smtClean="0"/>
              <a:t>It is based on approximating the region between a curve and the x-axis with trapezoids instead</a:t>
            </a:r>
          </a:p>
          <a:p>
            <a:r>
              <a:rPr lang="en-US" dirty="0" smtClean="0"/>
              <a:t>of rectangles as in figure. The length of each subinterval is</a:t>
            </a:r>
          </a:p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381000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199" y="3380674"/>
                <a:ext cx="255544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𝑠𝑡𝑒𝑝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𝑠𝑖𝑧𝑒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3380674"/>
                <a:ext cx="2555443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8600" y="3998920"/>
            <a:ext cx="469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area of the trapezoid that lies above the </a:t>
            </a:r>
            <a:r>
              <a:rPr lang="en-US" dirty="0" err="1" smtClean="0"/>
              <a:t>ith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Subinterval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4800600"/>
                <a:ext cx="369684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3696845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4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52400"/>
                <a:ext cx="9144000" cy="743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prstClr val="black"/>
                    </a:solidFill>
                  </a:rPr>
                  <a:t>Example: 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Use the Trapezoidal Rule with n=4 to estimate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</a:rPr>
                  <a:t>.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Compare the estimate with </a:t>
                </a:r>
              </a:p>
              <a:p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                 the exact value. 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0"/>
                <a:ext cx="9144000" cy="743793"/>
              </a:xfrm>
              <a:prstGeom prst="rect">
                <a:avLst/>
              </a:prstGeom>
              <a:blipFill rotWithShape="1">
                <a:blip r:embed="rId2"/>
                <a:stretch>
                  <a:fillRect l="-533" t="-66393" b="-6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1066800"/>
                <a:ext cx="5032403" cy="4002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2−1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1+2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110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150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64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=2.34375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𝐸𝑥𝑎𝑐𝑡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𝑠𝑜𝑙𝑢𝑡𝑖𝑜𝑛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Percent error=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2.34375−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=0.00446 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𝑜𝑟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  0.446%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66800"/>
                <a:ext cx="5032403" cy="4002827"/>
              </a:xfrm>
              <a:prstGeom prst="rect">
                <a:avLst/>
              </a:prstGeom>
              <a:blipFill rotWithShape="1">
                <a:blip r:embed="rId3"/>
                <a:stretch>
                  <a:fillRect l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86600" y="1219200"/>
                <a:ext cx="1891865" cy="2490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</m:t>
                      </m:r>
                      <m:r>
                        <a:rPr lang="en-US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 u="sng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u="sng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u="sng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u="sng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u="sng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1                     1    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 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    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       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49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2                         4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219200"/>
                <a:ext cx="1891865" cy="2490105"/>
              </a:xfrm>
              <a:prstGeom prst="rect">
                <a:avLst/>
              </a:prstGeom>
              <a:blipFill rotWithShape="1">
                <a:blip r:embed="rId4"/>
                <a:stretch>
                  <a:fillRect l="-2903" b="-3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29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8600"/>
            <a:ext cx="8763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2057400"/>
            <a:ext cx="3657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2875" y="2457450"/>
                <a:ext cx="490538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" y="2457450"/>
                <a:ext cx="4905382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43811" y="3903152"/>
                <a:ext cx="5278753" cy="295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Use Simpson’s Rule with n=4 to approximate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b="1" dirty="0" smtClean="0"/>
                  <a:t>          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2−0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0+4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+4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405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+80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811" y="3903152"/>
                <a:ext cx="5278753" cy="2954848"/>
              </a:xfrm>
              <a:prstGeom prst="rect">
                <a:avLst/>
              </a:prstGeom>
              <a:blipFill rotWithShape="1">
                <a:blip r:embed="rId5"/>
                <a:stretch>
                  <a:fillRect l="-1039" t="-7423" r="-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00800" y="4648200"/>
                <a:ext cx="1923925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u="sng" smtClean="0">
                          <a:latin typeface="Cambria Math"/>
                        </a:rPr>
                        <m:t>𝑥</m:t>
                      </m:r>
                      <m:r>
                        <a:rPr lang="en-US" b="0" i="1" u="sng" smtClean="0">
                          <a:latin typeface="Cambria Math"/>
                        </a:rPr>
                        <m:t>             </m:t>
                      </m:r>
                      <m:r>
                        <a:rPr lang="en-US" b="0" i="1" u="sng" smtClean="0">
                          <a:latin typeface="Cambria Math"/>
                        </a:rPr>
                        <m:t>𝑦</m:t>
                      </m:r>
                      <m:r>
                        <a:rPr lang="en-US" b="0" i="1" u="sng" smtClean="0">
                          <a:latin typeface="Cambria Math"/>
                        </a:rPr>
                        <m:t>=5</m:t>
                      </m:r>
                      <m:sSup>
                        <m:sSupPr>
                          <m:ctrlPr>
                            <a:rPr lang="en-US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u="sng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u="sng" dirty="0" smtClean="0"/>
              </a:p>
              <a:p>
                <a:r>
                  <a:rPr lang="en-US" dirty="0" smtClean="0"/>
                  <a:t>0                 0</a:t>
                </a:r>
              </a:p>
              <a:p>
                <a:r>
                  <a:rPr lang="en-US" dirty="0" smtClean="0"/>
                  <a:t>1/2                5/16</a:t>
                </a:r>
              </a:p>
              <a:p>
                <a:r>
                  <a:rPr lang="en-US" dirty="0" smtClean="0"/>
                  <a:t>1                   5</a:t>
                </a:r>
              </a:p>
              <a:p>
                <a:r>
                  <a:rPr lang="en-US" dirty="0" smtClean="0"/>
                  <a:t>3/2              405/16</a:t>
                </a:r>
              </a:p>
              <a:p>
                <a:r>
                  <a:rPr lang="en-US" dirty="0" smtClean="0"/>
                  <a:t>2                   80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648200"/>
                <a:ext cx="1923925" cy="1754326"/>
              </a:xfrm>
              <a:prstGeom prst="rect">
                <a:avLst/>
              </a:prstGeom>
              <a:blipFill rotWithShape="1">
                <a:blip r:embed="rId6"/>
                <a:stretch>
                  <a:fillRect l="-2532" r="-1582" b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7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08466"/>
                <a:ext cx="9126088" cy="1343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Improper Integrals</a:t>
                </a:r>
              </a:p>
              <a:p>
                <a:r>
                  <a:rPr lang="en-US" dirty="0" smtClean="0"/>
                  <a:t>The integral for the area under the curve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  between x=0 and x=1 is an example </a:t>
                </a:r>
              </a:p>
              <a:p>
                <a:r>
                  <a:rPr lang="en-US" dirty="0" smtClean="0"/>
                  <a:t>for which the range of integrand is infinite. This integral is said to be improper and is calculated </a:t>
                </a:r>
              </a:p>
              <a:p>
                <a:r>
                  <a:rPr lang="en-US" dirty="0" smtClean="0"/>
                  <a:t>as limit 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8466"/>
                <a:ext cx="9126088" cy="1343381"/>
              </a:xfrm>
              <a:prstGeom prst="rect">
                <a:avLst/>
              </a:prstGeom>
              <a:blipFill rotWithShape="1">
                <a:blip r:embed="rId2"/>
                <a:stretch>
                  <a:fillRect l="-534" t="-2273"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399" y="1567934"/>
                <a:ext cx="8766439" cy="49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Is the area under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 smtClean="0"/>
                  <a:t>   </a:t>
                </a:r>
                <a:r>
                  <a:rPr lang="en-US" dirty="0" smtClean="0"/>
                  <a:t>from x=1 to x=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b="1" dirty="0" smtClean="0"/>
                  <a:t> finite? </a:t>
                </a:r>
                <a:r>
                  <a:rPr lang="en-US" dirty="0" smtClean="0"/>
                  <a:t>If so, what its value?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1567934"/>
                <a:ext cx="8766439" cy="498663"/>
              </a:xfrm>
              <a:prstGeom prst="rect">
                <a:avLst/>
              </a:prstGeom>
              <a:blipFill rotWithShape="1">
                <a:blip r:embed="rId3"/>
                <a:stretch>
                  <a:fillRect l="-556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209800"/>
                <a:ext cx="4015651" cy="303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ln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−0+1=1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4015651" cy="30391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77000" y="2928971"/>
                <a:ext cx="2551018" cy="1162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,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,  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928971"/>
                <a:ext cx="2551018" cy="1162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6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162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5257800"/>
                <a:ext cx="2557047" cy="1243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nary>
                        <m:nary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𝐶h𝑜𝑜𝑠𝑒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257800"/>
                <a:ext cx="2557047" cy="12439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4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2439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40</cp:revision>
  <dcterms:created xsi:type="dcterms:W3CDTF">2020-07-11T13:42:53Z</dcterms:created>
  <dcterms:modified xsi:type="dcterms:W3CDTF">2021-06-06T22:25:36Z</dcterms:modified>
</cp:coreProperties>
</file>