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2263" y="467613"/>
            <a:ext cx="745947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0292" y="467613"/>
            <a:ext cx="496341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619" y="3392804"/>
            <a:ext cx="5100320" cy="157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983" y="1043686"/>
            <a:ext cx="69449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</a:t>
            </a:r>
            <a:r>
              <a:rPr spc="-175" dirty="0"/>
              <a:t> </a:t>
            </a:r>
            <a:r>
              <a:rPr spc="-5" dirty="0"/>
              <a:t>Two-Dimensional</a:t>
            </a:r>
            <a:r>
              <a:rPr spc="-40" dirty="0"/>
              <a:t> </a:t>
            </a:r>
            <a:r>
              <a:rPr spc="-10" dirty="0"/>
              <a:t>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2209800"/>
            <a:ext cx="7086600" cy="37338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95"/>
              </a:spcBef>
            </a:pPr>
            <a:r>
              <a:rPr sz="3200" spc="-5" dirty="0">
                <a:latin typeface="Comic Sans MS"/>
                <a:cs typeface="Comic Sans MS"/>
              </a:rPr>
              <a:t>Topics</a:t>
            </a:r>
            <a:endParaRPr sz="3200">
              <a:latin typeface="Comic Sans MS"/>
              <a:cs typeface="Comic Sans MS"/>
            </a:endParaRPr>
          </a:p>
          <a:p>
            <a:pPr marL="1009015">
              <a:lnSpc>
                <a:spcPct val="100000"/>
              </a:lnSpc>
              <a:spcBef>
                <a:spcPts val="745"/>
              </a:spcBef>
            </a:pPr>
            <a:r>
              <a:rPr sz="3200" spc="-5" dirty="0">
                <a:latin typeface="Comic Sans MS"/>
                <a:cs typeface="Comic Sans MS"/>
              </a:rPr>
              <a:t>Motivation</a:t>
            </a:r>
            <a:endParaRPr sz="3200">
              <a:latin typeface="Comic Sans MS"/>
              <a:cs typeface="Comic Sans MS"/>
            </a:endParaRPr>
          </a:p>
          <a:p>
            <a:pPr marL="1009015" marR="2567940">
              <a:lnSpc>
                <a:spcPts val="4620"/>
              </a:lnSpc>
              <a:spcBef>
                <a:spcPts val="225"/>
              </a:spcBef>
            </a:pPr>
            <a:r>
              <a:rPr sz="3200" spc="-5" dirty="0">
                <a:latin typeface="Comic Sans MS"/>
                <a:cs typeface="Comic Sans MS"/>
              </a:rPr>
              <a:t>The</a:t>
            </a:r>
            <a:r>
              <a:rPr sz="3200" spc="-3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numpy</a:t>
            </a:r>
            <a:r>
              <a:rPr sz="3200" spc="-3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Module </a:t>
            </a:r>
            <a:r>
              <a:rPr sz="3200" spc="-94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Subscripting</a:t>
            </a:r>
            <a:endParaRPr sz="3200">
              <a:latin typeface="Comic Sans MS"/>
              <a:cs typeface="Comic Sans MS"/>
            </a:endParaRPr>
          </a:p>
          <a:p>
            <a:pPr marL="1009015">
              <a:lnSpc>
                <a:spcPct val="100000"/>
              </a:lnSpc>
              <a:spcBef>
                <a:spcPts val="500"/>
              </a:spcBef>
            </a:pPr>
            <a:r>
              <a:rPr sz="3200" spc="-5" dirty="0">
                <a:latin typeface="Comic Sans MS"/>
                <a:cs typeface="Comic Sans MS"/>
              </a:rPr>
              <a:t>functions</a:t>
            </a:r>
            <a:r>
              <a:rPr sz="3200" spc="-14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and</a:t>
            </a:r>
            <a:r>
              <a:rPr sz="3200" spc="-10" dirty="0">
                <a:latin typeface="Comic Sans MS"/>
                <a:cs typeface="Comic Sans MS"/>
              </a:rPr>
              <a:t> 2d</a:t>
            </a:r>
            <a:r>
              <a:rPr sz="320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Arrays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008" y="499617"/>
            <a:ext cx="77381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Understanding</a:t>
            </a:r>
            <a:r>
              <a:rPr sz="4000" spc="100" dirty="0"/>
              <a:t> </a:t>
            </a:r>
            <a:r>
              <a:rPr sz="4000" spc="-10" dirty="0"/>
              <a:t>2D</a:t>
            </a:r>
            <a:r>
              <a:rPr sz="4000" spc="60" dirty="0"/>
              <a:t> </a:t>
            </a:r>
            <a:r>
              <a:rPr sz="4000" spc="-10" dirty="0"/>
              <a:t>Array</a:t>
            </a:r>
            <a:r>
              <a:rPr sz="4000" spc="-5" dirty="0"/>
              <a:t> Set-Up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372361" y="1972817"/>
            <a:ext cx="6200140" cy="138557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734060" marR="1619250" indent="-641985">
              <a:lnSpc>
                <a:spcPts val="3350"/>
              </a:lnSpc>
              <a:spcBef>
                <a:spcPts val="185"/>
              </a:spcBef>
            </a:pPr>
            <a:r>
              <a:rPr sz="2800" b="1" spc="-5" dirty="0">
                <a:latin typeface="Courier New"/>
                <a:cs typeface="Courier New"/>
              </a:rPr>
              <a:t>for</a:t>
            </a:r>
            <a:r>
              <a:rPr sz="2800" b="1" spc="3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</a:t>
            </a:r>
            <a:r>
              <a:rPr sz="2800" b="1" spc="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in</a:t>
            </a:r>
            <a:r>
              <a:rPr sz="2800" b="1" spc="3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range(3): 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for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j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in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range(3):</a:t>
            </a:r>
            <a:endParaRPr sz="2800">
              <a:latin typeface="Courier New"/>
              <a:cs typeface="Courier New"/>
            </a:endParaRPr>
          </a:p>
          <a:p>
            <a:pPr marL="1802764">
              <a:lnSpc>
                <a:spcPts val="3270"/>
              </a:lnSpc>
            </a:pPr>
            <a:r>
              <a:rPr sz="2800" b="1" spc="-5" dirty="0">
                <a:latin typeface="Courier New"/>
                <a:cs typeface="Courier New"/>
              </a:rPr>
              <a:t>A[i,j]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5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(i+1)*(j+1)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2361" y="3876294"/>
            <a:ext cx="5340350" cy="1816735"/>
          </a:xfrm>
          <a:custGeom>
            <a:avLst/>
            <a:gdLst/>
            <a:ahLst/>
            <a:cxnLst/>
            <a:rect l="l" t="t" r="r" b="b"/>
            <a:pathLst>
              <a:path w="5340350" h="1816735">
                <a:moveTo>
                  <a:pt x="0" y="1816607"/>
                </a:moveTo>
                <a:lnTo>
                  <a:pt x="5340095" y="1816607"/>
                </a:lnTo>
                <a:lnTo>
                  <a:pt x="5340095" y="0"/>
                </a:lnTo>
                <a:lnTo>
                  <a:pt x="0" y="0"/>
                </a:lnTo>
                <a:lnTo>
                  <a:pt x="0" y="1816607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2117" y="3875913"/>
            <a:ext cx="5135880" cy="26670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867410" marR="5080" indent="-855344">
              <a:lnSpc>
                <a:spcPts val="3350"/>
              </a:lnSpc>
              <a:spcBef>
                <a:spcPts val="215"/>
              </a:spcBef>
            </a:pPr>
            <a:r>
              <a:rPr sz="2800" b="1" spc="-5" dirty="0">
                <a:latin typeface="Courier New"/>
                <a:cs typeface="Courier New"/>
              </a:rPr>
              <a:t>for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in</a:t>
            </a:r>
            <a:r>
              <a:rPr sz="2800" b="1" spc="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range(3): 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A[i,0]</a:t>
            </a:r>
            <a:r>
              <a:rPr sz="2800" b="1" spc="-6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6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(i+1)*(0+1)</a:t>
            </a:r>
            <a:endParaRPr sz="2800">
              <a:latin typeface="Courier New"/>
              <a:cs typeface="Courier New"/>
            </a:endParaRPr>
          </a:p>
          <a:p>
            <a:pPr marL="867410">
              <a:lnSpc>
                <a:spcPts val="3250"/>
              </a:lnSpc>
            </a:pPr>
            <a:r>
              <a:rPr sz="2800" b="1" spc="-5" dirty="0">
                <a:latin typeface="Courier New"/>
                <a:cs typeface="Courier New"/>
              </a:rPr>
              <a:t>A[i,1]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(i+1)*(1+1)</a:t>
            </a:r>
            <a:endParaRPr sz="2800">
              <a:latin typeface="Courier New"/>
              <a:cs typeface="Courier New"/>
            </a:endParaRPr>
          </a:p>
          <a:p>
            <a:pPr marL="867410">
              <a:lnSpc>
                <a:spcPct val="100000"/>
              </a:lnSpc>
              <a:spcBef>
                <a:spcPts val="35"/>
              </a:spcBef>
            </a:pPr>
            <a:r>
              <a:rPr sz="2800" b="1" spc="-5" dirty="0">
                <a:latin typeface="Courier New"/>
                <a:cs typeface="Courier New"/>
              </a:rPr>
              <a:t>A[i,2]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(i+1)*(2+1)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Courier New"/>
              <a:cs typeface="Courier New"/>
            </a:endParaRPr>
          </a:p>
          <a:p>
            <a:pPr marL="785495" algn="ctr">
              <a:lnSpc>
                <a:spcPct val="100000"/>
              </a:lnSpc>
            </a:pPr>
            <a:r>
              <a:rPr sz="2800" spc="-5" dirty="0">
                <a:solidFill>
                  <a:srgbClr val="FF33CC"/>
                </a:solidFill>
                <a:latin typeface="Comic Sans MS"/>
                <a:cs typeface="Comic Sans MS"/>
              </a:rPr>
              <a:t>Equivalent!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008" y="499617"/>
            <a:ext cx="77381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Understanding</a:t>
            </a:r>
            <a:r>
              <a:rPr sz="4000" spc="100" dirty="0"/>
              <a:t> </a:t>
            </a:r>
            <a:r>
              <a:rPr sz="4000" spc="-10" dirty="0"/>
              <a:t>2D</a:t>
            </a:r>
            <a:r>
              <a:rPr sz="4000" spc="60" dirty="0"/>
              <a:t> </a:t>
            </a:r>
            <a:r>
              <a:rPr sz="4000" spc="-10" dirty="0"/>
              <a:t>Array</a:t>
            </a:r>
            <a:r>
              <a:rPr sz="4000" spc="-5" dirty="0"/>
              <a:t> Set-Up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597913" y="1913382"/>
            <a:ext cx="5340350" cy="1816735"/>
          </a:xfrm>
          <a:custGeom>
            <a:avLst/>
            <a:gdLst/>
            <a:ahLst/>
            <a:cxnLst/>
            <a:rect l="l" t="t" r="r" b="b"/>
            <a:pathLst>
              <a:path w="5340350" h="1816735">
                <a:moveTo>
                  <a:pt x="0" y="1816608"/>
                </a:moveTo>
                <a:lnTo>
                  <a:pt x="5340095" y="1816608"/>
                </a:lnTo>
                <a:lnTo>
                  <a:pt x="5340095" y="0"/>
                </a:lnTo>
                <a:lnTo>
                  <a:pt x="0" y="0"/>
                </a:lnTo>
                <a:lnTo>
                  <a:pt x="0" y="1816608"/>
                </a:lnTo>
                <a:close/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6145" y="1909698"/>
            <a:ext cx="6924675" cy="398526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867410" marR="1793875" indent="-855344">
              <a:lnSpc>
                <a:spcPts val="3350"/>
              </a:lnSpc>
              <a:spcBef>
                <a:spcPts val="215"/>
              </a:spcBef>
            </a:pPr>
            <a:r>
              <a:rPr sz="2800" b="1" spc="-5" dirty="0">
                <a:latin typeface="Courier New"/>
                <a:cs typeface="Courier New"/>
              </a:rPr>
              <a:t>for</a:t>
            </a:r>
            <a:r>
              <a:rPr sz="2800" b="1" spc="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</a:t>
            </a:r>
            <a:r>
              <a:rPr sz="2800" b="1" spc="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in</a:t>
            </a:r>
            <a:r>
              <a:rPr sz="2800" b="1" spc="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range(3): 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A[i,0]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(i+1)*(0+1)</a:t>
            </a:r>
            <a:endParaRPr sz="2800">
              <a:latin typeface="Courier New"/>
              <a:cs typeface="Courier New"/>
            </a:endParaRPr>
          </a:p>
          <a:p>
            <a:pPr marL="867410">
              <a:lnSpc>
                <a:spcPts val="3260"/>
              </a:lnSpc>
            </a:pPr>
            <a:r>
              <a:rPr sz="2800" b="1" spc="-5" dirty="0">
                <a:latin typeface="Courier New"/>
                <a:cs typeface="Courier New"/>
              </a:rPr>
              <a:t>A[i,1]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(i+1)*(1+1)</a:t>
            </a:r>
            <a:endParaRPr sz="2800">
              <a:latin typeface="Courier New"/>
              <a:cs typeface="Courier New"/>
            </a:endParaRPr>
          </a:p>
          <a:p>
            <a:pPr marL="867410">
              <a:lnSpc>
                <a:spcPct val="100000"/>
              </a:lnSpc>
              <a:spcBef>
                <a:spcPts val="15"/>
              </a:spcBef>
            </a:pPr>
            <a:r>
              <a:rPr sz="2800" b="1" spc="-5" dirty="0">
                <a:latin typeface="Courier New"/>
                <a:cs typeface="Courier New"/>
              </a:rPr>
              <a:t>A[i,2]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(i+1)*(2+1)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3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Courier New"/>
              <a:cs typeface="Courier New"/>
            </a:endParaRPr>
          </a:p>
          <a:p>
            <a:pPr marL="4976495" marR="5080">
              <a:lnSpc>
                <a:spcPts val="3350"/>
              </a:lnSpc>
            </a:pPr>
            <a:r>
              <a:rPr sz="2800" spc="-10" dirty="0">
                <a:latin typeface="Comic Sans MS"/>
                <a:cs typeface="Comic Sans MS"/>
              </a:rPr>
              <a:t>Row</a:t>
            </a:r>
            <a:r>
              <a:rPr sz="2800" spc="1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0</a:t>
            </a:r>
            <a:r>
              <a:rPr sz="2800" spc="2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is 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set</a:t>
            </a:r>
            <a:r>
              <a:rPr sz="2800" spc="-1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up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when </a:t>
            </a:r>
            <a:r>
              <a:rPr sz="2800" spc="-819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=</a:t>
            </a:r>
            <a:r>
              <a:rPr sz="2800" spc="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0</a:t>
            </a:r>
            <a:endParaRPr sz="2800">
              <a:latin typeface="Comic Sans MS"/>
              <a:cs typeface="Comic Sans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24835" y="4239133"/>
          <a:ext cx="2522855" cy="2439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673">
                <a:tc>
                  <a:txBody>
                    <a:bodyPr/>
                    <a:lstStyle/>
                    <a:p>
                      <a:pPr marL="54610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9008" y="499617"/>
            <a:ext cx="77381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Understanding</a:t>
            </a:r>
            <a:r>
              <a:rPr sz="4000" spc="100" dirty="0"/>
              <a:t> </a:t>
            </a:r>
            <a:r>
              <a:rPr sz="4000" spc="-10" dirty="0"/>
              <a:t>2D</a:t>
            </a:r>
            <a:r>
              <a:rPr sz="4000" spc="60" dirty="0"/>
              <a:t> </a:t>
            </a:r>
            <a:r>
              <a:rPr sz="4000" spc="-10" dirty="0"/>
              <a:t>Array</a:t>
            </a:r>
            <a:r>
              <a:rPr sz="4000" spc="-5" dirty="0"/>
              <a:t> Set-Up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75816" y="1904238"/>
          <a:ext cx="5340350" cy="1815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7126">
                <a:tc gridSpan="3">
                  <a:txBody>
                    <a:bodyPr/>
                    <a:lstStyle/>
                    <a:p>
                      <a:pPr marL="951865" marR="114300" indent="-861060">
                        <a:lnSpc>
                          <a:spcPts val="3579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for</a:t>
                      </a:r>
                      <a:r>
                        <a:rPr sz="2800" b="1" spc="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2800" b="1" spc="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in</a:t>
                      </a:r>
                      <a:r>
                        <a:rPr sz="2800" b="1" spc="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range(3): 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A[i,0]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28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(i+1)*(0+1)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R="99695" algn="r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A[i,1]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(i+1)*(1+1)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82">
                <a:tc>
                  <a:txBody>
                    <a:bodyPr/>
                    <a:lstStyle/>
                    <a:p>
                      <a:pPr marR="99695" algn="r">
                        <a:lnSpc>
                          <a:spcPts val="29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A[i,2]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295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9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(i+1)*(2+1)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640448" y="4545482"/>
            <a:ext cx="1960880" cy="135064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800" spc="-10" dirty="0">
                <a:latin typeface="Comic Sans MS"/>
                <a:cs typeface="Comic Sans MS"/>
              </a:rPr>
              <a:t>Row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1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is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ts val="3350"/>
              </a:lnSpc>
              <a:spcBef>
                <a:spcPts val="290"/>
              </a:spcBef>
            </a:pPr>
            <a:r>
              <a:rPr sz="2800" spc="-5" dirty="0">
                <a:latin typeface="Comic Sans MS"/>
                <a:cs typeface="Comic Sans MS"/>
              </a:rPr>
              <a:t>set</a:t>
            </a:r>
            <a:r>
              <a:rPr sz="2800" spc="-1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up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when </a:t>
            </a:r>
            <a:r>
              <a:rPr sz="2800" spc="-819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=</a:t>
            </a:r>
            <a:r>
              <a:rPr sz="2800" spc="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1</a:t>
            </a:r>
            <a:endParaRPr sz="2800">
              <a:latin typeface="Comic Sans MS"/>
              <a:cs typeface="Comic Sans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24835" y="4237609"/>
          <a:ext cx="2522855" cy="2439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4197"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6070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41"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75816" y="1928622"/>
          <a:ext cx="5340350" cy="1816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7888">
                <a:tc gridSpan="3">
                  <a:txBody>
                    <a:bodyPr/>
                    <a:lstStyle/>
                    <a:p>
                      <a:pPr marL="951865" marR="114300" indent="-861060">
                        <a:lnSpc>
                          <a:spcPts val="3579"/>
                        </a:lnSpc>
                        <a:spcBef>
                          <a:spcPts val="15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for</a:t>
                      </a:r>
                      <a:r>
                        <a:rPr sz="2800" b="1" spc="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2800" b="1" spc="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in</a:t>
                      </a:r>
                      <a:r>
                        <a:rPr sz="2800" b="1" spc="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range(3): 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A[i,0]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28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(i+1)*(0+1)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1905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513">
                <a:tc>
                  <a:txBody>
                    <a:bodyPr/>
                    <a:lstStyle/>
                    <a:p>
                      <a:pPr marR="99695" algn="r">
                        <a:lnSpc>
                          <a:spcPts val="298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A[i,1]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298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98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(i+1)*(1+1)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6">
                <a:tc>
                  <a:txBody>
                    <a:bodyPr/>
                    <a:lstStyle/>
                    <a:p>
                      <a:pPr marR="99695" algn="r">
                        <a:lnSpc>
                          <a:spcPts val="29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A[i,2]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8100">
                      <a:solidFill>
                        <a:srgbClr val="FF0000"/>
                      </a:solidFill>
                      <a:prstDash val="solid"/>
                    </a:lnL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ts val="295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9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(i+1)*(2+1)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8100">
                      <a:solidFill>
                        <a:srgbClr val="FF0000"/>
                      </a:solidFill>
                      <a:prstDash val="solid"/>
                    </a:lnR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640448" y="4615434"/>
            <a:ext cx="1960880" cy="1303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0"/>
              </a:spcBef>
            </a:pPr>
            <a:r>
              <a:rPr sz="2800" spc="-10" dirty="0">
                <a:latin typeface="Comic Sans MS"/>
                <a:cs typeface="Comic Sans MS"/>
              </a:rPr>
              <a:t>Row</a:t>
            </a:r>
            <a:r>
              <a:rPr sz="2800" spc="1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2</a:t>
            </a:r>
            <a:r>
              <a:rPr sz="2800" spc="2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is 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set</a:t>
            </a:r>
            <a:r>
              <a:rPr sz="2800" spc="-1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up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when </a:t>
            </a:r>
            <a:r>
              <a:rPr sz="2800" spc="-819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=</a:t>
            </a:r>
            <a:r>
              <a:rPr sz="2800" spc="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2</a:t>
            </a:r>
            <a:endParaRPr sz="2800">
              <a:latin typeface="Comic Sans MS"/>
              <a:cs typeface="Comic Sans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24835" y="4263516"/>
          <a:ext cx="2522855" cy="24390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672"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6070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780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41"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20"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8097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5275" algn="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8097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800" dirty="0">
                          <a:solidFill>
                            <a:srgbClr val="FF33CC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8097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6105" y="266446"/>
            <a:ext cx="6356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2D</a:t>
            </a:r>
            <a:r>
              <a:rPr sz="4000" spc="40" dirty="0"/>
              <a:t> </a:t>
            </a:r>
            <a:r>
              <a:rPr sz="4000" spc="-10" dirty="0"/>
              <a:t>Array</a:t>
            </a:r>
            <a:r>
              <a:rPr sz="4000" spc="-15" dirty="0"/>
              <a:t> </a:t>
            </a:r>
            <a:r>
              <a:rPr sz="4000" spc="-5" dirty="0"/>
              <a:t>Numpy functions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56108" y="1203705"/>
            <a:ext cx="6234430" cy="521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latin typeface="Comic Sans MS"/>
                <a:cs typeface="Comic Sans MS"/>
              </a:rPr>
              <a:t>The</a:t>
            </a:r>
            <a:r>
              <a:rPr sz="1800" spc="12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most</a:t>
            </a:r>
            <a:r>
              <a:rPr sz="1800" spc="12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useful</a:t>
            </a:r>
            <a:r>
              <a:rPr sz="1800" spc="145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2-dimensional</a:t>
            </a:r>
            <a:r>
              <a:rPr sz="1800" spc="12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2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r>
              <a:rPr sz="1800" spc="120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in</a:t>
            </a:r>
            <a:r>
              <a:rPr sz="1800" spc="125" dirty="0">
                <a:latin typeface="Comic Sans MS"/>
                <a:cs typeface="Comic Sans MS"/>
              </a:rPr>
              <a:t> </a:t>
            </a:r>
            <a:r>
              <a:rPr sz="1800" spc="55" dirty="0">
                <a:latin typeface="Comic Sans MS"/>
                <a:cs typeface="Comic Sans MS"/>
              </a:rPr>
              <a:t>Python.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slicing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initialize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indexing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of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zeros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to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1d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5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append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declaration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size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to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3d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without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where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108" y="1068069"/>
            <a:ext cx="5713730" cy="535813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65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empty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35" dirty="0">
                <a:latin typeface="Comic Sans MS"/>
                <a:cs typeface="Comic Sans MS"/>
              </a:rPr>
              <a:t>sort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2d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by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column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concatenate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to</a:t>
            </a:r>
            <a:r>
              <a:rPr sz="1800" spc="85" dirty="0">
                <a:latin typeface="Comic Sans MS"/>
                <a:cs typeface="Comic Sans MS"/>
              </a:rPr>
              <a:t> </a:t>
            </a:r>
            <a:r>
              <a:rPr sz="1800" spc="35" dirty="0">
                <a:latin typeface="Comic Sans MS"/>
                <a:cs typeface="Comic Sans MS"/>
              </a:rPr>
              <a:t>CSV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reshape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rotate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random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to</a:t>
            </a:r>
            <a:r>
              <a:rPr sz="1800" spc="8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string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transpose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8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3556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unique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65"/>
              </a:spcBef>
              <a:buAutoNum type="arabicPeriod" startAt="12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iterate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array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of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zeros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70"/>
              </a:spcBef>
              <a:buAutoNum type="arabicPeriod" startAt="12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find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index</a:t>
            </a:r>
            <a:r>
              <a:rPr sz="1800" spc="120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of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value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in</a:t>
            </a:r>
            <a:r>
              <a:rPr sz="1800" spc="12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Numpy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203705"/>
            <a:ext cx="3689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1800" spc="40" dirty="0">
                <a:solidFill>
                  <a:srgbClr val="000000"/>
                </a:solidFill>
              </a:rPr>
              <a:t>25.	</a:t>
            </a:r>
            <a:r>
              <a:rPr sz="1800" spc="45" dirty="0">
                <a:solidFill>
                  <a:srgbClr val="000000"/>
                </a:solidFill>
              </a:rPr>
              <a:t>Python</a:t>
            </a:r>
            <a:r>
              <a:rPr sz="1800" spc="105" dirty="0">
                <a:solidFill>
                  <a:srgbClr val="000000"/>
                </a:solidFill>
              </a:rPr>
              <a:t> </a:t>
            </a:r>
            <a:r>
              <a:rPr sz="1800" spc="40" dirty="0">
                <a:solidFill>
                  <a:srgbClr val="000000"/>
                </a:solidFill>
              </a:rPr>
              <a:t>plot</a:t>
            </a:r>
            <a:r>
              <a:rPr sz="1800" spc="95" dirty="0">
                <a:solidFill>
                  <a:srgbClr val="000000"/>
                </a:solidFill>
              </a:rPr>
              <a:t> </a:t>
            </a:r>
            <a:r>
              <a:rPr sz="1800" spc="40" dirty="0">
                <a:solidFill>
                  <a:srgbClr val="000000"/>
                </a:solidFill>
              </a:rPr>
              <a:t>numpy</a:t>
            </a:r>
            <a:r>
              <a:rPr sz="1800" spc="105" dirty="0">
                <a:solidFill>
                  <a:srgbClr val="000000"/>
                </a:solidFill>
              </a:rPr>
              <a:t> </a:t>
            </a:r>
            <a:r>
              <a:rPr sz="1800" spc="30" dirty="0">
                <a:solidFill>
                  <a:srgbClr val="000000"/>
                </a:solidFill>
              </a:rPr>
              <a:t>2d</a:t>
            </a:r>
            <a:r>
              <a:rPr sz="1800" spc="105" dirty="0">
                <a:solidFill>
                  <a:srgbClr val="000000"/>
                </a:solidFill>
              </a:rPr>
              <a:t> </a:t>
            </a:r>
            <a:r>
              <a:rPr sz="1800" spc="40" dirty="0">
                <a:solidFill>
                  <a:srgbClr val="000000"/>
                </a:solidFill>
              </a:rPr>
              <a:t>array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56108" y="1477644"/>
            <a:ext cx="6821805" cy="207645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170"/>
              </a:spcBef>
              <a:buAutoNum type="arabicPeriod" startAt="26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argmax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70"/>
              </a:spcBef>
              <a:buAutoNum type="arabicPeriod" startAt="26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average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70"/>
              </a:spcBef>
              <a:buAutoNum type="arabicPeriod" startAt="26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stack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9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65"/>
              </a:spcBef>
              <a:buAutoNum type="arabicPeriod" startAt="26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0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9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shuffle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30" dirty="0">
                <a:latin typeface="Comic Sans MS"/>
                <a:cs typeface="Comic Sans MS"/>
              </a:rPr>
              <a:t>2d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endParaRPr sz="1800">
              <a:latin typeface="Comic Sans MS"/>
              <a:cs typeface="Comic Sans MS"/>
            </a:endParaRPr>
          </a:p>
          <a:p>
            <a:pPr marL="584200" indent="-571500">
              <a:lnSpc>
                <a:spcPct val="100000"/>
              </a:lnSpc>
              <a:spcBef>
                <a:spcPts val="1070"/>
              </a:spcBef>
              <a:buAutoNum type="arabicPeriod" startAt="26"/>
              <a:tabLst>
                <a:tab pos="583565" algn="l"/>
                <a:tab pos="584200" algn="l"/>
              </a:tabLst>
            </a:pPr>
            <a:r>
              <a:rPr sz="1800" spc="45" dirty="0">
                <a:latin typeface="Comic Sans MS"/>
                <a:cs typeface="Comic Sans MS"/>
              </a:rPr>
              <a:t>Python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numpy</a:t>
            </a:r>
            <a:r>
              <a:rPr sz="1800" spc="105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filter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two</a:t>
            </a:r>
            <a:r>
              <a:rPr sz="1800" spc="110" dirty="0">
                <a:latin typeface="Comic Sans MS"/>
                <a:cs typeface="Comic Sans MS"/>
              </a:rPr>
              <a:t> </a:t>
            </a:r>
            <a:r>
              <a:rPr sz="1800" spc="50" dirty="0">
                <a:latin typeface="Comic Sans MS"/>
                <a:cs typeface="Comic Sans MS"/>
              </a:rPr>
              <a:t>dimensional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40" dirty="0">
                <a:latin typeface="Comic Sans MS"/>
                <a:cs typeface="Comic Sans MS"/>
              </a:rPr>
              <a:t>array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25" dirty="0">
                <a:latin typeface="Comic Sans MS"/>
                <a:cs typeface="Comic Sans MS"/>
              </a:rPr>
              <a:t>by</a:t>
            </a:r>
            <a:r>
              <a:rPr sz="1800" spc="114" dirty="0">
                <a:latin typeface="Comic Sans MS"/>
                <a:cs typeface="Comic Sans MS"/>
              </a:rPr>
              <a:t> </a:t>
            </a:r>
            <a:r>
              <a:rPr sz="1800" spc="45" dirty="0">
                <a:latin typeface="Comic Sans MS"/>
                <a:cs typeface="Comic Sans MS"/>
              </a:rPr>
              <a:t>condition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1763" y="4005986"/>
            <a:ext cx="7833359" cy="214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 algn="ctr">
              <a:lnSpc>
                <a:spcPct val="116199"/>
              </a:lnSpc>
              <a:spcBef>
                <a:spcPts val="95"/>
              </a:spcBef>
            </a:pPr>
            <a:r>
              <a:rPr sz="4000" spc="-10" dirty="0">
                <a:solidFill>
                  <a:srgbClr val="FF0000"/>
                </a:solidFill>
                <a:latin typeface="Comic Sans MS"/>
                <a:cs typeface="Comic Sans MS"/>
              </a:rPr>
              <a:t>And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spc="-10" dirty="0">
                <a:solidFill>
                  <a:srgbClr val="FF0000"/>
                </a:solidFill>
                <a:latin typeface="Comic Sans MS"/>
                <a:cs typeface="Comic Sans MS"/>
              </a:rPr>
              <a:t>now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 a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brief</a:t>
            </a:r>
            <a:r>
              <a:rPr sz="4000" spc="-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explanation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 of </a:t>
            </a:r>
            <a:r>
              <a:rPr sz="4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some of 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them </a:t>
            </a:r>
            <a:r>
              <a:rPr sz="4000" spc="-10" dirty="0">
                <a:solidFill>
                  <a:srgbClr val="FF0000"/>
                </a:solidFill>
                <a:latin typeface="Comic Sans MS"/>
                <a:cs typeface="Comic Sans MS"/>
              </a:rPr>
              <a:t>with 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an illustrative </a:t>
            </a:r>
            <a:r>
              <a:rPr sz="4000" spc="-11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example</a:t>
            </a:r>
            <a:endParaRPr sz="4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155547"/>
            <a:ext cx="8194675" cy="1089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3384" marR="5080" indent="-401320" algn="just">
              <a:lnSpc>
                <a:spcPct val="116300"/>
              </a:lnSpc>
              <a:spcBef>
                <a:spcPts val="100"/>
              </a:spcBef>
            </a:pPr>
            <a:r>
              <a:rPr sz="2000" spc="25" dirty="0"/>
              <a:t>1.</a:t>
            </a:r>
            <a:r>
              <a:rPr sz="2000" spc="30" dirty="0"/>
              <a:t> We </a:t>
            </a:r>
            <a:r>
              <a:rPr sz="2000" spc="40" dirty="0"/>
              <a:t>have </a:t>
            </a:r>
            <a:r>
              <a:rPr sz="2000" spc="50" dirty="0"/>
              <a:t>imported </a:t>
            </a:r>
            <a:r>
              <a:rPr sz="2000" dirty="0"/>
              <a:t>a </a:t>
            </a:r>
            <a:r>
              <a:rPr sz="2000" spc="45" dirty="0"/>
              <a:t>numpy library </a:t>
            </a:r>
            <a:r>
              <a:rPr sz="2000" spc="35" dirty="0"/>
              <a:t>and </a:t>
            </a:r>
            <a:r>
              <a:rPr sz="2000" spc="40" dirty="0"/>
              <a:t>then </a:t>
            </a:r>
            <a:r>
              <a:rPr sz="2000" spc="45" dirty="0"/>
              <a:t>create </a:t>
            </a:r>
            <a:r>
              <a:rPr sz="2000" dirty="0"/>
              <a:t>a </a:t>
            </a:r>
            <a:r>
              <a:rPr sz="2000" spc="50" dirty="0"/>
              <a:t>variable </a:t>
            </a:r>
            <a:r>
              <a:rPr sz="2000" spc="55" dirty="0"/>
              <a:t> </a:t>
            </a:r>
            <a:r>
              <a:rPr sz="2000" spc="45" dirty="0"/>
              <a:t>‘arr1’ </a:t>
            </a:r>
            <a:r>
              <a:rPr sz="2000" spc="35" dirty="0"/>
              <a:t>and </a:t>
            </a:r>
            <a:r>
              <a:rPr sz="2000" spc="45" dirty="0"/>
              <a:t>assign </a:t>
            </a:r>
            <a:r>
              <a:rPr sz="2000" dirty="0"/>
              <a:t>a</a:t>
            </a:r>
            <a:r>
              <a:rPr sz="2000" spc="5" dirty="0"/>
              <a:t> </a:t>
            </a:r>
            <a:r>
              <a:rPr sz="2000" spc="45" dirty="0"/>
              <a:t>numpy </a:t>
            </a:r>
            <a:r>
              <a:rPr sz="2000" spc="40" dirty="0"/>
              <a:t>array </a:t>
            </a:r>
            <a:r>
              <a:rPr sz="2000" spc="50" dirty="0"/>
              <a:t>function </a:t>
            </a:r>
            <a:r>
              <a:rPr sz="2000" spc="35" dirty="0"/>
              <a:t>for </a:t>
            </a:r>
            <a:r>
              <a:rPr sz="2000" spc="45" dirty="0"/>
              <a:t>creating </a:t>
            </a:r>
            <a:r>
              <a:rPr sz="2000" dirty="0"/>
              <a:t>a</a:t>
            </a:r>
            <a:r>
              <a:rPr sz="2000" spc="5" dirty="0"/>
              <a:t> </a:t>
            </a:r>
            <a:r>
              <a:rPr sz="2000" spc="85" dirty="0"/>
              <a:t>2- </a:t>
            </a:r>
            <a:r>
              <a:rPr sz="2000" spc="90" dirty="0"/>
              <a:t> </a:t>
            </a:r>
            <a:r>
              <a:rPr sz="2000" spc="50" dirty="0"/>
              <a:t>dimensional</a:t>
            </a:r>
            <a:r>
              <a:rPr sz="2000" spc="100" dirty="0"/>
              <a:t> </a:t>
            </a:r>
            <a:r>
              <a:rPr sz="2000" spc="40" dirty="0"/>
              <a:t>array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28319" y="2539720"/>
            <a:ext cx="4323080" cy="11036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000" b="1" spc="-5" dirty="0">
                <a:latin typeface="Comic Sans MS"/>
                <a:cs typeface="Comic Sans MS"/>
              </a:rPr>
              <a:t>import</a:t>
            </a:r>
            <a:r>
              <a:rPr sz="2000" b="1" spc="-2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numpy</a:t>
            </a:r>
            <a:r>
              <a:rPr sz="2000" b="1" spc="-3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as</a:t>
            </a:r>
            <a:r>
              <a:rPr sz="2000" b="1" spc="-2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np</a:t>
            </a:r>
            <a:endParaRPr sz="2000">
              <a:latin typeface="Comic Sans MS"/>
              <a:cs typeface="Comic Sans MS"/>
            </a:endParaRPr>
          </a:p>
          <a:p>
            <a:pPr marL="12700" marR="5080">
              <a:lnSpc>
                <a:spcPct val="117600"/>
              </a:lnSpc>
              <a:spcBef>
                <a:spcPts val="10"/>
              </a:spcBef>
            </a:pPr>
            <a:r>
              <a:rPr sz="2000" b="1" dirty="0">
                <a:latin typeface="Comic Sans MS"/>
                <a:cs typeface="Comic Sans MS"/>
              </a:rPr>
              <a:t>arr1</a:t>
            </a:r>
            <a:r>
              <a:rPr sz="2000" b="1" spc="-5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=</a:t>
            </a:r>
            <a:r>
              <a:rPr sz="2000" b="1" spc="-4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np.array([[23,67],[78,92]]) </a:t>
            </a:r>
            <a:r>
              <a:rPr sz="2000" b="1" spc="-85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print(arr1)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8158" y="3902328"/>
            <a:ext cx="1201420" cy="2546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0" indent="-223520">
              <a:lnSpc>
                <a:spcPts val="1795"/>
              </a:lnSpc>
              <a:buFont typeface="Wingdings"/>
              <a:buChar char=""/>
              <a:tabLst>
                <a:tab pos="222885" algn="l"/>
              </a:tabLst>
            </a:pPr>
            <a:r>
              <a:rPr sz="1600" spc="-5" dirty="0">
                <a:latin typeface="Courier New"/>
                <a:cs typeface="Courier New"/>
              </a:rPr>
              <a:t>[[23</a:t>
            </a:r>
            <a:r>
              <a:rPr sz="1600" spc="-4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67]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2062" y="3896232"/>
            <a:ext cx="1210310" cy="254635"/>
          </a:xfrm>
          <a:custGeom>
            <a:avLst/>
            <a:gdLst/>
            <a:ahLst/>
            <a:cxnLst/>
            <a:rect l="l" t="t" r="r" b="b"/>
            <a:pathLst>
              <a:path w="1210310" h="254635">
                <a:moveTo>
                  <a:pt x="1210056" y="0"/>
                </a:moveTo>
                <a:lnTo>
                  <a:pt x="1203960" y="0"/>
                </a:lnTo>
                <a:lnTo>
                  <a:pt x="1203960" y="6096"/>
                </a:lnTo>
                <a:lnTo>
                  <a:pt x="1203960" y="248412"/>
                </a:lnTo>
                <a:lnTo>
                  <a:pt x="6096" y="248412"/>
                </a:lnTo>
                <a:lnTo>
                  <a:pt x="6096" y="6096"/>
                </a:lnTo>
                <a:lnTo>
                  <a:pt x="1203960" y="6096"/>
                </a:lnTo>
                <a:lnTo>
                  <a:pt x="1203960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248412"/>
                </a:lnTo>
                <a:lnTo>
                  <a:pt x="0" y="254508"/>
                </a:lnTo>
                <a:lnTo>
                  <a:pt x="6096" y="254508"/>
                </a:lnTo>
                <a:lnTo>
                  <a:pt x="1203960" y="254508"/>
                </a:lnTo>
                <a:lnTo>
                  <a:pt x="1210056" y="254508"/>
                </a:lnTo>
                <a:lnTo>
                  <a:pt x="1210056" y="248412"/>
                </a:lnTo>
                <a:lnTo>
                  <a:pt x="1210056" y="6096"/>
                </a:lnTo>
                <a:lnTo>
                  <a:pt x="1210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46758" y="4162933"/>
            <a:ext cx="985519" cy="23050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sz="1600" spc="-5" dirty="0">
                <a:latin typeface="Courier New"/>
                <a:cs typeface="Courier New"/>
              </a:rPr>
              <a:t>[78</a:t>
            </a:r>
            <a:r>
              <a:rPr sz="1600" spc="-6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92]]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0662" y="4169028"/>
            <a:ext cx="988060" cy="230504"/>
          </a:xfrm>
          <a:custGeom>
            <a:avLst/>
            <a:gdLst/>
            <a:ahLst/>
            <a:cxnLst/>
            <a:rect l="l" t="t" r="r" b="b"/>
            <a:pathLst>
              <a:path w="988060" h="230504">
                <a:moveTo>
                  <a:pt x="981443" y="224040"/>
                </a:moveTo>
                <a:lnTo>
                  <a:pt x="6096" y="224040"/>
                </a:lnTo>
                <a:lnTo>
                  <a:pt x="0" y="224040"/>
                </a:lnTo>
                <a:lnTo>
                  <a:pt x="0" y="230124"/>
                </a:lnTo>
                <a:lnTo>
                  <a:pt x="6096" y="230124"/>
                </a:lnTo>
                <a:lnTo>
                  <a:pt x="981443" y="230124"/>
                </a:lnTo>
                <a:lnTo>
                  <a:pt x="981443" y="224040"/>
                </a:lnTo>
                <a:close/>
              </a:path>
              <a:path w="988060" h="230504">
                <a:moveTo>
                  <a:pt x="981443" y="0"/>
                </a:move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224028"/>
                </a:lnTo>
                <a:lnTo>
                  <a:pt x="6096" y="224028"/>
                </a:lnTo>
                <a:lnTo>
                  <a:pt x="6096" y="6096"/>
                </a:lnTo>
                <a:lnTo>
                  <a:pt x="981443" y="6096"/>
                </a:lnTo>
                <a:lnTo>
                  <a:pt x="981443" y="0"/>
                </a:lnTo>
                <a:close/>
              </a:path>
              <a:path w="988060" h="230504">
                <a:moveTo>
                  <a:pt x="987552" y="224040"/>
                </a:moveTo>
                <a:lnTo>
                  <a:pt x="981456" y="224040"/>
                </a:lnTo>
                <a:lnTo>
                  <a:pt x="981456" y="230124"/>
                </a:lnTo>
                <a:lnTo>
                  <a:pt x="987552" y="230124"/>
                </a:lnTo>
                <a:lnTo>
                  <a:pt x="987552" y="224040"/>
                </a:lnTo>
                <a:close/>
              </a:path>
              <a:path w="988060" h="230504">
                <a:moveTo>
                  <a:pt x="987552" y="0"/>
                </a:moveTo>
                <a:lnTo>
                  <a:pt x="981456" y="0"/>
                </a:lnTo>
                <a:lnTo>
                  <a:pt x="981456" y="6096"/>
                </a:lnTo>
                <a:lnTo>
                  <a:pt x="981456" y="224028"/>
                </a:lnTo>
                <a:lnTo>
                  <a:pt x="987552" y="224028"/>
                </a:lnTo>
                <a:lnTo>
                  <a:pt x="987552" y="6096"/>
                </a:lnTo>
                <a:lnTo>
                  <a:pt x="987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6108" y="4440021"/>
            <a:ext cx="8185150" cy="144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15999"/>
              </a:lnSpc>
              <a:spcBef>
                <a:spcPts val="100"/>
              </a:spcBef>
            </a:pP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2.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In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the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numpy.arange() 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function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is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based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on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numerical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range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and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it is an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inbuilt numpy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function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that always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returns 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 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ndarray object. While np.reshape() method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is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used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shape 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 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numpy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without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updating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its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data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1026921"/>
            <a:ext cx="496316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new_arr </a:t>
            </a:r>
            <a:r>
              <a:rPr sz="18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np.arange(12).reshape(3,4) </a:t>
            </a:r>
            <a:r>
              <a:rPr sz="1800" b="1" spc="-107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print(new_arr)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2061" y="2211958"/>
          <a:ext cx="2070100" cy="75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6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7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603">
                <a:tc gridSpan="3">
                  <a:txBody>
                    <a:bodyPr/>
                    <a:lstStyle/>
                    <a:p>
                      <a:pPr marL="347345" indent="-34544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347345" algn="l"/>
                          <a:tab pos="34798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8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8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785">
                        <a:lnSpc>
                          <a:spcPts val="1820"/>
                        </a:lnSpc>
                        <a:tabLst>
                          <a:tab pos="423545" algn="l"/>
                        </a:tabLst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2	3]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605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7]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605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9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11]]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56108" y="3001238"/>
            <a:ext cx="8680450" cy="3070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9270" indent="-342900" algn="just">
              <a:lnSpc>
                <a:spcPct val="116300"/>
              </a:lnSpc>
              <a:spcBef>
                <a:spcPts val="105"/>
              </a:spcBef>
            </a:pP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3.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Extract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the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first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and last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item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of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the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numpy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array.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To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do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this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task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we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are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going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apply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the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[:2]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slicing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method that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contains </a:t>
            </a:r>
            <a:r>
              <a:rPr sz="2000" spc="-5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the</a:t>
            </a:r>
            <a:r>
              <a:rPr sz="2000" spc="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first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and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last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two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elements</a:t>
            </a:r>
            <a:endParaRPr sz="2000">
              <a:latin typeface="Comic Sans MS"/>
              <a:cs typeface="Comic Sans MS"/>
            </a:endParaRPr>
          </a:p>
          <a:p>
            <a:pPr marL="299085">
              <a:lnSpc>
                <a:spcPct val="100000"/>
              </a:lnSpc>
              <a:spcBef>
                <a:spcPts val="2405"/>
              </a:spcBef>
            </a:pPr>
            <a:r>
              <a:rPr sz="1800" b="1" spc="-5" dirty="0">
                <a:latin typeface="Courier New"/>
                <a:cs typeface="Courier New"/>
              </a:rPr>
              <a:t>arr1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np.array([[[67, 23,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89],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[21, 31,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89],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[64, 89,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91]],</a:t>
            </a:r>
            <a:endParaRPr sz="1800">
              <a:latin typeface="Courier New"/>
              <a:cs typeface="Courier New"/>
            </a:endParaRPr>
          </a:p>
          <a:p>
            <a:pPr marL="2082164">
              <a:lnSpc>
                <a:spcPct val="100000"/>
              </a:lnSpc>
              <a:spcBef>
                <a:spcPts val="905"/>
              </a:spcBef>
            </a:pPr>
            <a:r>
              <a:rPr sz="1800" b="1" spc="-5" dirty="0">
                <a:latin typeface="Courier New"/>
                <a:cs typeface="Courier New"/>
              </a:rPr>
              <a:t>[[78,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993,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56], [31,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22,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88],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[120,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805,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190]]])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Courier New"/>
              <a:cs typeface="Courier New"/>
            </a:endParaRPr>
          </a:p>
          <a:p>
            <a:pPr marL="299085" marR="4258310">
              <a:lnSpc>
                <a:spcPct val="141700"/>
              </a:lnSpc>
            </a:pPr>
            <a:r>
              <a:rPr sz="1800" b="1" spc="-5" dirty="0">
                <a:latin typeface="Courier New"/>
                <a:cs typeface="Courier New"/>
              </a:rPr>
              <a:t>result= arr1[:2, 1:, :2] </a:t>
            </a:r>
            <a:r>
              <a:rPr sz="1800" b="1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print("slicing</a:t>
            </a:r>
            <a:r>
              <a:rPr sz="1800" b="1" spc="-9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array:",result)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4912" y="1195069"/>
          <a:ext cx="3789679" cy="998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604">
                <a:tc gridSpan="2">
                  <a:txBody>
                    <a:bodyPr/>
                    <a:lstStyle/>
                    <a:p>
                      <a:pPr marL="339725" indent="-3378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339725" algn="l"/>
                          <a:tab pos="3403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slicing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array: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[[[</a:t>
                      </a:r>
                      <a:r>
                        <a:rPr sz="1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8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31]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R="123825" algn="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64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89]]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31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9865">
                        <a:lnSpc>
                          <a:spcPts val="17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22]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 marL="2197735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[120</a:t>
                      </a:r>
                      <a:r>
                        <a:rPr sz="1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805]]]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108" y="2369032"/>
            <a:ext cx="8187690" cy="1086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15999"/>
              </a:lnSpc>
              <a:spcBef>
                <a:spcPts val="100"/>
              </a:spcBef>
            </a:pPr>
            <a:r>
              <a:rPr sz="2000" spc="30" dirty="0"/>
              <a:t>4.</a:t>
            </a:r>
            <a:r>
              <a:rPr sz="2000" spc="35" dirty="0"/>
              <a:t> </a:t>
            </a:r>
            <a:r>
              <a:rPr sz="2000" spc="30" dirty="0"/>
              <a:t>We</a:t>
            </a:r>
            <a:r>
              <a:rPr sz="2000" spc="35" dirty="0"/>
              <a:t> are</a:t>
            </a:r>
            <a:r>
              <a:rPr sz="2000" spc="40" dirty="0"/>
              <a:t> </a:t>
            </a:r>
            <a:r>
              <a:rPr sz="2000" spc="45" dirty="0"/>
              <a:t>going</a:t>
            </a:r>
            <a:r>
              <a:rPr sz="2000" spc="50" dirty="0"/>
              <a:t> </a:t>
            </a:r>
            <a:r>
              <a:rPr sz="2000" spc="20" dirty="0"/>
              <a:t>to</a:t>
            </a:r>
            <a:r>
              <a:rPr sz="2000" spc="25" dirty="0"/>
              <a:t> </a:t>
            </a:r>
            <a:r>
              <a:rPr sz="2000" spc="35" dirty="0"/>
              <a:t>use</a:t>
            </a:r>
            <a:r>
              <a:rPr sz="2000" spc="40" dirty="0"/>
              <a:t> </a:t>
            </a:r>
            <a:r>
              <a:rPr sz="2000" spc="50" dirty="0"/>
              <a:t>numpy.ix_()</a:t>
            </a:r>
            <a:r>
              <a:rPr sz="2000" spc="55" dirty="0"/>
              <a:t> </a:t>
            </a:r>
            <a:r>
              <a:rPr sz="2000" spc="50" dirty="0"/>
              <a:t>function.In</a:t>
            </a:r>
            <a:r>
              <a:rPr sz="2000" spc="55" dirty="0"/>
              <a:t> </a:t>
            </a:r>
            <a:r>
              <a:rPr sz="2000" spc="45" dirty="0"/>
              <a:t>Python,</a:t>
            </a:r>
            <a:r>
              <a:rPr sz="2000" spc="50" dirty="0"/>
              <a:t> </a:t>
            </a:r>
            <a:r>
              <a:rPr sz="2000" spc="35" dirty="0"/>
              <a:t>this </a:t>
            </a:r>
            <a:r>
              <a:rPr sz="2000" spc="40" dirty="0"/>
              <a:t> </a:t>
            </a:r>
            <a:r>
              <a:rPr sz="2000" spc="45" dirty="0"/>
              <a:t>method takes </a:t>
            </a:r>
            <a:r>
              <a:rPr sz="2000" dirty="0"/>
              <a:t>n </a:t>
            </a:r>
            <a:r>
              <a:rPr sz="2000" spc="45" dirty="0"/>
              <a:t>number</a:t>
            </a:r>
            <a:r>
              <a:rPr sz="2000" spc="50" dirty="0"/>
              <a:t> </a:t>
            </a:r>
            <a:r>
              <a:rPr sz="2000" spc="30" dirty="0"/>
              <a:t>of </a:t>
            </a:r>
            <a:r>
              <a:rPr sz="2000" spc="35" dirty="0"/>
              <a:t>one </a:t>
            </a:r>
            <a:r>
              <a:rPr sz="2000" spc="30" dirty="0"/>
              <a:t>or </a:t>
            </a:r>
            <a:r>
              <a:rPr sz="2000" spc="55" dirty="0"/>
              <a:t>two-dimensional </a:t>
            </a:r>
            <a:r>
              <a:rPr sz="2000" spc="45" dirty="0"/>
              <a:t>sequences </a:t>
            </a:r>
            <a:r>
              <a:rPr sz="2000" spc="50" dirty="0"/>
              <a:t> </a:t>
            </a:r>
            <a:r>
              <a:rPr sz="2000" spc="35" dirty="0"/>
              <a:t>and</a:t>
            </a:r>
            <a:r>
              <a:rPr sz="2000" spc="110" dirty="0"/>
              <a:t> </a:t>
            </a:r>
            <a:r>
              <a:rPr sz="2000" spc="40" dirty="0"/>
              <a:t>this</a:t>
            </a:r>
            <a:r>
              <a:rPr sz="2000" spc="110" dirty="0"/>
              <a:t> </a:t>
            </a:r>
            <a:r>
              <a:rPr sz="2000" spc="50" dirty="0"/>
              <a:t>function</a:t>
            </a:r>
            <a:r>
              <a:rPr sz="2000" spc="110" dirty="0"/>
              <a:t> </a:t>
            </a:r>
            <a:r>
              <a:rPr sz="2000" spc="40" dirty="0"/>
              <a:t>will</a:t>
            </a:r>
            <a:r>
              <a:rPr sz="2000" spc="100" dirty="0"/>
              <a:t> </a:t>
            </a:r>
            <a:r>
              <a:rPr sz="2000" spc="40" dirty="0"/>
              <a:t>help</a:t>
            </a:r>
            <a:r>
              <a:rPr sz="2000" spc="110" dirty="0"/>
              <a:t> </a:t>
            </a:r>
            <a:r>
              <a:rPr sz="2000" spc="35" dirty="0"/>
              <a:t>the</a:t>
            </a:r>
            <a:r>
              <a:rPr sz="2000" spc="110" dirty="0"/>
              <a:t> </a:t>
            </a:r>
            <a:r>
              <a:rPr sz="2000" spc="40" dirty="0"/>
              <a:t>user</a:t>
            </a:r>
            <a:r>
              <a:rPr sz="2000" spc="105" dirty="0"/>
              <a:t> </a:t>
            </a:r>
            <a:r>
              <a:rPr sz="2000" spc="40" dirty="0"/>
              <a:t>for</a:t>
            </a:r>
            <a:r>
              <a:rPr sz="2000" spc="110" dirty="0"/>
              <a:t> </a:t>
            </a:r>
            <a:r>
              <a:rPr sz="2000" spc="45" dirty="0"/>
              <a:t>slicing</a:t>
            </a:r>
            <a:r>
              <a:rPr sz="2000" spc="120" dirty="0"/>
              <a:t> </a:t>
            </a:r>
            <a:r>
              <a:rPr sz="2000" spc="45" dirty="0"/>
              <a:t>arrays.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240">
              <a:lnSpc>
                <a:spcPct val="141700"/>
              </a:lnSpc>
              <a:spcBef>
                <a:spcPts val="100"/>
              </a:spcBef>
            </a:pPr>
            <a:r>
              <a:rPr spc="-5" dirty="0"/>
              <a:t>new_arr </a:t>
            </a:r>
            <a:r>
              <a:rPr dirty="0"/>
              <a:t>= </a:t>
            </a:r>
            <a:r>
              <a:rPr spc="-5" dirty="0"/>
              <a:t>np.arange(12).reshape(3,4) </a:t>
            </a:r>
            <a:r>
              <a:rPr spc="-1070" dirty="0"/>
              <a:t> </a:t>
            </a:r>
            <a:r>
              <a:rPr spc="-5" dirty="0"/>
              <a:t>print(new_arr)</a:t>
            </a:r>
          </a:p>
          <a:p>
            <a:pPr marL="12700" marR="5080">
              <a:lnSpc>
                <a:spcPct val="141100"/>
              </a:lnSpc>
              <a:spcBef>
                <a:spcPts val="10"/>
              </a:spcBef>
            </a:pPr>
            <a:r>
              <a:rPr spc="-5" dirty="0"/>
              <a:t>result </a:t>
            </a:r>
            <a:r>
              <a:rPr dirty="0"/>
              <a:t>= </a:t>
            </a:r>
            <a:r>
              <a:rPr spc="-5" dirty="0"/>
              <a:t>new_arr[np.ix_([2,1],[0,2])] </a:t>
            </a:r>
            <a:r>
              <a:rPr spc="-1070" dirty="0"/>
              <a:t> </a:t>
            </a:r>
            <a:r>
              <a:rPr spc="-5" dirty="0"/>
              <a:t>print(result)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54912" y="5355082"/>
          <a:ext cx="2228850" cy="1245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5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9791">
                <a:tc>
                  <a:txBody>
                    <a:bodyPr/>
                    <a:lstStyle/>
                    <a:p>
                      <a:pPr marL="336550" marR="20955" indent="-336550" algn="r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336550" algn="l"/>
                          <a:tab pos="337185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</a:t>
                      </a:r>
                      <a:r>
                        <a:rPr sz="1600" spc="-8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6355">
                        <a:lnSpc>
                          <a:spcPts val="1820"/>
                        </a:lnSpc>
                        <a:tabLst>
                          <a:tab pos="412115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	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3]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</a:t>
                      </a:r>
                      <a:r>
                        <a:rPr sz="1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5565">
                        <a:lnSpc>
                          <a:spcPts val="1720"/>
                        </a:lnSpc>
                        <a:tabLst>
                          <a:tab pos="440690" algn="l"/>
                        </a:tabLst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5	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11"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</a:t>
                      </a:r>
                      <a:r>
                        <a:rPr sz="1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5565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10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874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11]]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02">
                <a:tc>
                  <a:txBody>
                    <a:bodyPr/>
                    <a:lstStyle/>
                    <a:p>
                      <a:pPr marL="49022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10]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10">
                <a:tc>
                  <a:txBody>
                    <a:bodyPr/>
                    <a:lstStyle/>
                    <a:p>
                      <a:pPr marR="114300" algn="r">
                        <a:lnSpc>
                          <a:spcPts val="17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7485">
                        <a:lnSpc>
                          <a:spcPts val="17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6]]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777" y="728218"/>
            <a:ext cx="4881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Python</a:t>
            </a:r>
            <a:r>
              <a:rPr spc="-175" dirty="0"/>
              <a:t> </a:t>
            </a:r>
            <a:r>
              <a:rPr spc="-10" dirty="0"/>
              <a:t>is</a:t>
            </a:r>
            <a:r>
              <a:rPr dirty="0"/>
              <a:t> </a:t>
            </a:r>
            <a:r>
              <a:rPr spc="-10" dirty="0"/>
              <a:t>Awkward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3663" y="2039238"/>
            <a:ext cx="7477125" cy="34397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3350"/>
              </a:lnSpc>
              <a:spcBef>
                <a:spcPts val="215"/>
              </a:spcBef>
            </a:pPr>
            <a:r>
              <a:rPr sz="2800" spc="-5" dirty="0">
                <a:latin typeface="Comic Sans MS"/>
                <a:cs typeface="Comic Sans MS"/>
              </a:rPr>
              <a:t>Turns </a:t>
            </a:r>
            <a:r>
              <a:rPr sz="2800" dirty="0">
                <a:latin typeface="Comic Sans MS"/>
                <a:cs typeface="Comic Sans MS"/>
              </a:rPr>
              <a:t>out</a:t>
            </a:r>
            <a:r>
              <a:rPr sz="2800" spc="-5" dirty="0">
                <a:latin typeface="Comic Sans MS"/>
                <a:cs typeface="Comic Sans MS"/>
              </a:rPr>
              <a:t> that </a:t>
            </a:r>
            <a:r>
              <a:rPr sz="2800" spc="-10" dirty="0">
                <a:latin typeface="Comic Sans MS"/>
                <a:cs typeface="Comic Sans MS"/>
              </a:rPr>
              <a:t>base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Python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 </a:t>
            </a:r>
            <a:r>
              <a:rPr sz="2800" spc="-10" dirty="0">
                <a:latin typeface="Comic Sans MS"/>
                <a:cs typeface="Comic Sans MS"/>
              </a:rPr>
              <a:t>not</a:t>
            </a:r>
            <a:r>
              <a:rPr sz="2800" dirty="0">
                <a:latin typeface="Comic Sans MS"/>
                <a:cs typeface="Comic Sans MS"/>
              </a:rPr>
              <a:t> very handy </a:t>
            </a:r>
            <a:r>
              <a:rPr sz="2800" spc="-82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for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2D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array</a:t>
            </a:r>
            <a:r>
              <a:rPr sz="2800" spc="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manipulations.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105"/>
              </a:spcBef>
            </a:pPr>
            <a:r>
              <a:rPr sz="2800" spc="-5" dirty="0">
                <a:latin typeface="Comic Sans MS"/>
                <a:cs typeface="Comic Sans MS"/>
              </a:rPr>
              <a:t>The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ourier New"/>
                <a:cs typeface="Courier New"/>
              </a:rPr>
              <a:t>nump</a:t>
            </a:r>
            <a:r>
              <a:rPr sz="2800" b="1" spc="-5" dirty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sz="2800" b="1" spc="-89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modu</a:t>
            </a:r>
            <a:r>
              <a:rPr sz="2800" spc="10" dirty="0">
                <a:latin typeface="Comic Sans MS"/>
                <a:cs typeface="Comic Sans MS"/>
              </a:rPr>
              <a:t>l</a:t>
            </a:r>
            <a:r>
              <a:rPr sz="2800" spc="-5" dirty="0">
                <a:latin typeface="Comic Sans MS"/>
                <a:cs typeface="Comic Sans MS"/>
              </a:rPr>
              <a:t>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makes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p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fo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spc="6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this.</a:t>
            </a:r>
            <a:endParaRPr sz="2800">
              <a:latin typeface="Comic Sans MS"/>
              <a:cs typeface="Comic Sans MS"/>
            </a:endParaRPr>
          </a:p>
          <a:p>
            <a:pPr marL="12700" marR="836294">
              <a:lnSpc>
                <a:spcPct val="102400"/>
              </a:lnSpc>
              <a:spcBef>
                <a:spcPts val="3279"/>
              </a:spcBef>
            </a:pPr>
            <a:r>
              <a:rPr sz="2800" spc="-10" dirty="0">
                <a:latin typeface="Comic Sans MS"/>
                <a:cs typeface="Comic Sans MS"/>
              </a:rPr>
              <a:t>W</a:t>
            </a:r>
            <a:r>
              <a:rPr sz="2800" spc="-5" dirty="0">
                <a:latin typeface="Comic Sans MS"/>
                <a:cs typeface="Comic Sans MS"/>
              </a:rPr>
              <a:t>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wil</a:t>
            </a:r>
            <a:r>
              <a:rPr sz="2800" spc="-5" dirty="0">
                <a:latin typeface="Comic Sans MS"/>
                <a:cs typeface="Comic Sans MS"/>
              </a:rPr>
              <a:t>l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l</a:t>
            </a:r>
            <a:r>
              <a:rPr sz="2800" spc="-5" dirty="0">
                <a:latin typeface="Comic Sans MS"/>
                <a:cs typeface="Comic Sans MS"/>
              </a:rPr>
              <a:t>earn</a:t>
            </a:r>
            <a:r>
              <a:rPr sz="2800" spc="9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jus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enou</a:t>
            </a:r>
            <a:r>
              <a:rPr sz="2800" spc="-20" dirty="0">
                <a:latin typeface="Comic Sans MS"/>
                <a:cs typeface="Comic Sans MS"/>
              </a:rPr>
              <a:t>g</a:t>
            </a:r>
            <a:r>
              <a:rPr sz="2800" spc="-5" dirty="0">
                <a:latin typeface="Comic Sans MS"/>
                <a:cs typeface="Comic Sans MS"/>
              </a:rPr>
              <a:t>h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ourier New"/>
                <a:cs typeface="Courier New"/>
              </a:rPr>
              <a:t>nump</a:t>
            </a:r>
            <a:r>
              <a:rPr sz="2800" b="1" spc="-5" dirty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sz="2800" b="1" spc="-89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-5" dirty="0">
                <a:latin typeface="Comic Sans MS"/>
                <a:cs typeface="Comic Sans MS"/>
              </a:rPr>
              <a:t>o </a:t>
            </a:r>
            <a:r>
              <a:rPr sz="2800" spc="-10" dirty="0">
                <a:latin typeface="Comic Sans MS"/>
                <a:cs typeface="Comic Sans MS"/>
              </a:rPr>
              <a:t>that  </a:t>
            </a:r>
            <a:r>
              <a:rPr sz="2800" spc="-5" dirty="0">
                <a:latin typeface="Comic Sans MS"/>
                <a:cs typeface="Comic Sans MS"/>
              </a:rPr>
              <a:t>we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can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elementary</a:t>
            </a:r>
            <a:r>
              <a:rPr sz="2800" spc="1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plotting,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image </a:t>
            </a:r>
            <a:r>
              <a:rPr sz="2800" spc="-5" dirty="0">
                <a:latin typeface="Comic Sans MS"/>
                <a:cs typeface="Comic Sans MS"/>
              </a:rPr>
              <a:t> processing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and</a:t>
            </a:r>
            <a:r>
              <a:rPr sz="2800" spc="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other</a:t>
            </a:r>
            <a:r>
              <a:rPr sz="2800" spc="1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things.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461490"/>
            <a:ext cx="8187690" cy="17970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 algn="just">
              <a:lnSpc>
                <a:spcPct val="116199"/>
              </a:lnSpc>
              <a:spcBef>
                <a:spcPts val="110"/>
              </a:spcBef>
            </a:pPr>
            <a:r>
              <a:rPr sz="2000" spc="30" dirty="0"/>
              <a:t>5. </a:t>
            </a:r>
            <a:r>
              <a:rPr sz="2000" spc="25" dirty="0"/>
              <a:t>By </a:t>
            </a:r>
            <a:r>
              <a:rPr sz="2000" spc="40" dirty="0"/>
              <a:t>using </a:t>
            </a:r>
            <a:r>
              <a:rPr sz="2000" spc="35" dirty="0"/>
              <a:t>the </a:t>
            </a:r>
            <a:r>
              <a:rPr sz="2000" spc="50" dirty="0"/>
              <a:t>np.empty() </a:t>
            </a:r>
            <a:r>
              <a:rPr sz="2000" spc="45" dirty="0"/>
              <a:t>method </a:t>
            </a:r>
            <a:r>
              <a:rPr sz="2000" spc="20" dirty="0"/>
              <a:t>we </a:t>
            </a:r>
            <a:r>
              <a:rPr sz="2000" spc="35" dirty="0"/>
              <a:t>can </a:t>
            </a:r>
            <a:r>
              <a:rPr sz="2000" spc="45" dirty="0"/>
              <a:t>easily create </a:t>
            </a:r>
            <a:r>
              <a:rPr sz="2000" dirty="0"/>
              <a:t>a </a:t>
            </a:r>
            <a:r>
              <a:rPr sz="2000" spc="45" dirty="0"/>
              <a:t>numpy </a:t>
            </a:r>
            <a:r>
              <a:rPr sz="2000" spc="50" dirty="0"/>
              <a:t> </a:t>
            </a:r>
            <a:r>
              <a:rPr sz="2000" spc="40" dirty="0"/>
              <a:t>array</a:t>
            </a:r>
            <a:r>
              <a:rPr sz="2000" spc="45" dirty="0"/>
              <a:t> </a:t>
            </a:r>
            <a:r>
              <a:rPr sz="2000" spc="50" dirty="0"/>
              <a:t>without</a:t>
            </a:r>
            <a:r>
              <a:rPr sz="2000" spc="55" dirty="0"/>
              <a:t> </a:t>
            </a:r>
            <a:r>
              <a:rPr sz="2000" spc="45" dirty="0"/>
              <a:t>declaring</a:t>
            </a:r>
            <a:r>
              <a:rPr sz="2000" spc="50" dirty="0"/>
              <a:t> </a:t>
            </a:r>
            <a:r>
              <a:rPr sz="2000" spc="35" dirty="0"/>
              <a:t>the</a:t>
            </a:r>
            <a:r>
              <a:rPr sz="2000" spc="40" dirty="0"/>
              <a:t> </a:t>
            </a:r>
            <a:r>
              <a:rPr sz="2000" spc="45" dirty="0"/>
              <a:t>entries</a:t>
            </a:r>
            <a:r>
              <a:rPr sz="2000" spc="50" dirty="0"/>
              <a:t> </a:t>
            </a:r>
            <a:r>
              <a:rPr sz="2000" spc="30" dirty="0"/>
              <a:t>of</a:t>
            </a:r>
            <a:r>
              <a:rPr sz="2000" spc="35" dirty="0"/>
              <a:t> </a:t>
            </a:r>
            <a:r>
              <a:rPr sz="2000" dirty="0"/>
              <a:t>a</a:t>
            </a:r>
            <a:r>
              <a:rPr sz="2000" spc="5" dirty="0"/>
              <a:t> </a:t>
            </a:r>
            <a:r>
              <a:rPr sz="2000" spc="40" dirty="0"/>
              <a:t>given</a:t>
            </a:r>
            <a:r>
              <a:rPr sz="2000" spc="45" dirty="0"/>
              <a:t> shape</a:t>
            </a:r>
            <a:r>
              <a:rPr sz="2000" spc="50" dirty="0"/>
              <a:t> </a:t>
            </a:r>
            <a:r>
              <a:rPr sz="2000" spc="35" dirty="0"/>
              <a:t>and </a:t>
            </a:r>
            <a:r>
              <a:rPr sz="2000" spc="-585" dirty="0"/>
              <a:t> </a:t>
            </a:r>
            <a:r>
              <a:rPr sz="2000" spc="45" dirty="0"/>
              <a:t>datatype.</a:t>
            </a:r>
            <a:r>
              <a:rPr sz="2000" spc="50" dirty="0"/>
              <a:t> </a:t>
            </a:r>
            <a:r>
              <a:rPr sz="2000" spc="35" dirty="0"/>
              <a:t>Then</a:t>
            </a:r>
            <a:r>
              <a:rPr sz="2000" spc="40" dirty="0"/>
              <a:t> </a:t>
            </a:r>
            <a:r>
              <a:rPr sz="2000" spc="30" dirty="0"/>
              <a:t>we</a:t>
            </a:r>
            <a:r>
              <a:rPr sz="2000" spc="35" dirty="0"/>
              <a:t> </a:t>
            </a:r>
            <a:r>
              <a:rPr sz="2000" spc="40" dirty="0"/>
              <a:t>will</a:t>
            </a:r>
            <a:r>
              <a:rPr sz="2000" spc="45" dirty="0"/>
              <a:t> </a:t>
            </a:r>
            <a:r>
              <a:rPr sz="2000" spc="40" dirty="0"/>
              <a:t>also</a:t>
            </a:r>
            <a:r>
              <a:rPr sz="2000" spc="45" dirty="0"/>
              <a:t> </a:t>
            </a:r>
            <a:r>
              <a:rPr sz="2000" spc="35" dirty="0"/>
              <a:t>use</a:t>
            </a:r>
            <a:r>
              <a:rPr sz="2000" spc="40" dirty="0"/>
              <a:t> </a:t>
            </a:r>
            <a:r>
              <a:rPr sz="2000" spc="55" dirty="0"/>
              <a:t>the</a:t>
            </a:r>
            <a:r>
              <a:rPr sz="2000" spc="60" dirty="0"/>
              <a:t> </a:t>
            </a:r>
            <a:r>
              <a:rPr sz="2000" spc="45" dirty="0"/>
              <a:t>append()</a:t>
            </a:r>
            <a:r>
              <a:rPr sz="2000" spc="50" dirty="0"/>
              <a:t> function</a:t>
            </a:r>
            <a:r>
              <a:rPr sz="2000" spc="55" dirty="0"/>
              <a:t> </a:t>
            </a:r>
            <a:r>
              <a:rPr sz="2000" spc="35" dirty="0"/>
              <a:t>for </a:t>
            </a:r>
            <a:r>
              <a:rPr sz="2000" spc="-585" dirty="0"/>
              <a:t> </a:t>
            </a:r>
            <a:r>
              <a:rPr sz="2000" spc="45" dirty="0"/>
              <a:t>merging </a:t>
            </a:r>
            <a:r>
              <a:rPr sz="2000" spc="40" dirty="0"/>
              <a:t>two </a:t>
            </a:r>
            <a:r>
              <a:rPr sz="2000" spc="45" dirty="0"/>
              <a:t>arrays </a:t>
            </a:r>
            <a:r>
              <a:rPr sz="2000" spc="35" dirty="0"/>
              <a:t>and </a:t>
            </a:r>
            <a:r>
              <a:rPr sz="2000" spc="45" dirty="0"/>
              <a:t>storing </a:t>
            </a:r>
            <a:r>
              <a:rPr sz="2000" spc="40" dirty="0"/>
              <a:t>them </a:t>
            </a:r>
            <a:r>
              <a:rPr sz="2000" spc="35" dirty="0"/>
              <a:t>into </a:t>
            </a:r>
            <a:r>
              <a:rPr sz="2000" dirty="0"/>
              <a:t>a </a:t>
            </a:r>
            <a:r>
              <a:rPr sz="2000" spc="40" dirty="0"/>
              <a:t>given </a:t>
            </a:r>
            <a:r>
              <a:rPr sz="2000" spc="45" dirty="0"/>
              <a:t>empty </a:t>
            </a:r>
            <a:r>
              <a:rPr sz="2000" spc="40" dirty="0"/>
              <a:t>array </a:t>
            </a:r>
            <a:r>
              <a:rPr sz="2000" spc="45" dirty="0"/>
              <a:t> </a:t>
            </a:r>
            <a:r>
              <a:rPr sz="2000" spc="35" dirty="0"/>
              <a:t>and</a:t>
            </a:r>
            <a:r>
              <a:rPr sz="2000" spc="110" dirty="0"/>
              <a:t> </a:t>
            </a:r>
            <a:r>
              <a:rPr sz="2000" spc="40" dirty="0"/>
              <a:t>this</a:t>
            </a:r>
            <a:r>
              <a:rPr sz="2000" spc="110" dirty="0"/>
              <a:t> </a:t>
            </a:r>
            <a:r>
              <a:rPr sz="2000" spc="50" dirty="0"/>
              <a:t>function</a:t>
            </a:r>
            <a:r>
              <a:rPr sz="2000" spc="110" dirty="0"/>
              <a:t> </a:t>
            </a:r>
            <a:r>
              <a:rPr sz="2000" spc="45" dirty="0"/>
              <a:t>always</a:t>
            </a:r>
            <a:r>
              <a:rPr sz="2000" spc="100" dirty="0"/>
              <a:t> </a:t>
            </a:r>
            <a:r>
              <a:rPr sz="2000" spc="45" dirty="0"/>
              <a:t>returns</a:t>
            </a:r>
            <a:r>
              <a:rPr sz="2000" spc="110" dirty="0"/>
              <a:t> </a:t>
            </a:r>
            <a:r>
              <a:rPr sz="2000" dirty="0"/>
              <a:t>a</a:t>
            </a:r>
            <a:r>
              <a:rPr sz="2000" spc="105" dirty="0"/>
              <a:t> </a:t>
            </a:r>
            <a:r>
              <a:rPr sz="2000" spc="35" dirty="0"/>
              <a:t>new</a:t>
            </a:r>
            <a:r>
              <a:rPr sz="2000" spc="114" dirty="0"/>
              <a:t> </a:t>
            </a:r>
            <a:r>
              <a:rPr sz="2000" spc="45" dirty="0"/>
              <a:t>array.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23569" y="3591619"/>
          <a:ext cx="7197090" cy="1035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3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790">
                <a:tc>
                  <a:txBody>
                    <a:bodyPr/>
                    <a:lstStyle/>
                    <a:p>
                      <a:pPr marR="29209" algn="ctr">
                        <a:lnSpc>
                          <a:spcPts val="1860"/>
                        </a:lnSpc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out1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sz="1800" b="1" dirty="0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60"/>
                        </a:lnSpc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np.empty((0,</a:t>
                      </a:r>
                      <a:r>
                        <a:rPr sz="18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3),</a:t>
                      </a:r>
                      <a:r>
                        <a:rPr sz="1800" b="1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int)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58"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out1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dirty="0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np.append(out1,</a:t>
                      </a:r>
                      <a:r>
                        <a:rPr sz="18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np.array([[78,</a:t>
                      </a:r>
                      <a:r>
                        <a:rPr sz="18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68,</a:t>
                      </a:r>
                      <a:r>
                        <a:rPr sz="18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92,</a:t>
                      </a:r>
                      <a:r>
                        <a:rPr sz="18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56]]))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6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28"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out1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dirty="0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np.append(out1,</a:t>
                      </a:r>
                      <a:r>
                        <a:rPr sz="18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np.array([[98,</a:t>
                      </a:r>
                      <a:r>
                        <a:rPr sz="18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11, 34,</a:t>
                      </a:r>
                      <a:r>
                        <a:rPr sz="18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89]]))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42619" y="4704969"/>
            <a:ext cx="1534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print(out1)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7960" y="5391658"/>
            <a:ext cx="3391535" cy="24892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9725" indent="-337820">
              <a:lnSpc>
                <a:spcPts val="1820"/>
              </a:lnSpc>
              <a:buFont typeface="Wingdings"/>
              <a:buChar char=""/>
              <a:tabLst>
                <a:tab pos="339725" algn="l"/>
                <a:tab pos="340360" algn="l"/>
              </a:tabLst>
            </a:pPr>
            <a:r>
              <a:rPr sz="1600" spc="-5" dirty="0">
                <a:latin typeface="Courier New"/>
                <a:cs typeface="Courier New"/>
              </a:rPr>
              <a:t>[78 68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92 56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98 11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34 89]</a:t>
            </a:r>
            <a:endParaRPr sz="1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155547"/>
            <a:ext cx="818705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6500"/>
              </a:lnSpc>
              <a:spcBef>
                <a:spcPts val="100"/>
              </a:spcBef>
              <a:tabLst>
                <a:tab pos="1017269" algn="l"/>
                <a:tab pos="1423670" algn="l"/>
                <a:tab pos="1974214" algn="l"/>
                <a:tab pos="2538730" algn="l"/>
                <a:tab pos="3355975" algn="l"/>
                <a:tab pos="4411980" algn="l"/>
                <a:tab pos="4826000" algn="l"/>
                <a:tab pos="5398770" algn="l"/>
                <a:tab pos="6304280" algn="l"/>
                <a:tab pos="7113905" algn="l"/>
                <a:tab pos="7548880" algn="l"/>
              </a:tabLst>
            </a:pPr>
            <a:r>
              <a:rPr sz="2000" spc="60" dirty="0"/>
              <a:t>6</a:t>
            </a:r>
            <a:r>
              <a:rPr sz="2000" dirty="0"/>
              <a:t>. </a:t>
            </a:r>
            <a:r>
              <a:rPr sz="2000" spc="-280" dirty="0"/>
              <a:t> </a:t>
            </a:r>
            <a:r>
              <a:rPr sz="2000" spc="55" dirty="0"/>
              <a:t>H</a:t>
            </a:r>
            <a:r>
              <a:rPr sz="2000" spc="60" dirty="0"/>
              <a:t>o</a:t>
            </a:r>
            <a:r>
              <a:rPr sz="2000" dirty="0"/>
              <a:t>w	</a:t>
            </a:r>
            <a:r>
              <a:rPr sz="2000" spc="60" dirty="0"/>
              <a:t>t</a:t>
            </a:r>
            <a:r>
              <a:rPr sz="2000" dirty="0"/>
              <a:t>o	</a:t>
            </a:r>
            <a:r>
              <a:rPr sz="2000" spc="60" dirty="0"/>
              <a:t>g</a:t>
            </a:r>
            <a:r>
              <a:rPr sz="2000" spc="40" dirty="0"/>
              <a:t>e</a:t>
            </a:r>
            <a:r>
              <a:rPr sz="2000" dirty="0"/>
              <a:t>t	</a:t>
            </a:r>
            <a:r>
              <a:rPr sz="2000" spc="60" dirty="0"/>
              <a:t>t</a:t>
            </a:r>
            <a:r>
              <a:rPr sz="2000" spc="50" dirty="0"/>
              <a:t>h</a:t>
            </a:r>
            <a:r>
              <a:rPr sz="2000" dirty="0"/>
              <a:t>e	</a:t>
            </a:r>
            <a:r>
              <a:rPr sz="2000" spc="55" dirty="0"/>
              <a:t>i</a:t>
            </a:r>
            <a:r>
              <a:rPr sz="2000" spc="50" dirty="0"/>
              <a:t>n</a:t>
            </a:r>
            <a:r>
              <a:rPr sz="2000" spc="55" dirty="0"/>
              <a:t>d</a:t>
            </a:r>
            <a:r>
              <a:rPr sz="2000" spc="50" dirty="0"/>
              <a:t>e</a:t>
            </a:r>
            <a:r>
              <a:rPr sz="2000" dirty="0"/>
              <a:t>x	</a:t>
            </a:r>
            <a:r>
              <a:rPr sz="2000" spc="50" dirty="0"/>
              <a:t>n</a:t>
            </a:r>
            <a:r>
              <a:rPr sz="2000" spc="60" dirty="0"/>
              <a:t>um</a:t>
            </a:r>
            <a:r>
              <a:rPr sz="2000" spc="55" dirty="0"/>
              <a:t>b</a:t>
            </a:r>
            <a:r>
              <a:rPr sz="2000" spc="50" dirty="0"/>
              <a:t>e</a:t>
            </a:r>
            <a:r>
              <a:rPr sz="2000" dirty="0"/>
              <a:t>r	</a:t>
            </a:r>
            <a:r>
              <a:rPr sz="2000" spc="60" dirty="0"/>
              <a:t>o</a:t>
            </a:r>
            <a:r>
              <a:rPr sz="2000" dirty="0"/>
              <a:t>f	</a:t>
            </a:r>
            <a:r>
              <a:rPr sz="2000" spc="60" dirty="0"/>
              <a:t>t</a:t>
            </a:r>
            <a:r>
              <a:rPr sz="2000" spc="50" dirty="0"/>
              <a:t>h</a:t>
            </a:r>
            <a:r>
              <a:rPr sz="2000" dirty="0"/>
              <a:t>e	</a:t>
            </a:r>
            <a:r>
              <a:rPr sz="2000" spc="50" dirty="0"/>
              <a:t>n</a:t>
            </a:r>
            <a:r>
              <a:rPr sz="2000" spc="60" dirty="0"/>
              <a:t>um</a:t>
            </a:r>
            <a:r>
              <a:rPr sz="2000" spc="50" dirty="0"/>
              <a:t>p</a:t>
            </a:r>
            <a:r>
              <a:rPr sz="2000" dirty="0"/>
              <a:t>y	</a:t>
            </a:r>
            <a:r>
              <a:rPr sz="2000" spc="50" dirty="0"/>
              <a:t>a</a:t>
            </a:r>
            <a:r>
              <a:rPr sz="2000" spc="55" dirty="0"/>
              <a:t>rr</a:t>
            </a:r>
            <a:r>
              <a:rPr sz="2000" spc="50" dirty="0"/>
              <a:t>a</a:t>
            </a:r>
            <a:r>
              <a:rPr sz="2000" dirty="0"/>
              <a:t>y	</a:t>
            </a:r>
            <a:r>
              <a:rPr sz="2000" spc="55" dirty="0"/>
              <a:t>b</a:t>
            </a:r>
            <a:r>
              <a:rPr sz="2000" dirty="0"/>
              <a:t>y	</a:t>
            </a:r>
            <a:r>
              <a:rPr sz="2000" spc="60" dirty="0"/>
              <a:t>u</a:t>
            </a:r>
            <a:r>
              <a:rPr sz="2000" spc="50" dirty="0"/>
              <a:t>s</a:t>
            </a:r>
            <a:r>
              <a:rPr sz="2000" spc="55" dirty="0"/>
              <a:t>i</a:t>
            </a:r>
            <a:r>
              <a:rPr sz="2000" spc="50" dirty="0"/>
              <a:t>n</a:t>
            </a:r>
            <a:r>
              <a:rPr sz="2000" dirty="0"/>
              <a:t>g  </a:t>
            </a:r>
            <a:r>
              <a:rPr sz="2000" spc="45" dirty="0"/>
              <a:t>Python.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2619" y="1912746"/>
            <a:ext cx="5100320" cy="119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arr1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np.array([[67, 23], [21, 31]])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b=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arr1[1]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print(b)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960" y="3388486"/>
            <a:ext cx="1196340" cy="24892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9725" indent="-337820">
              <a:lnSpc>
                <a:spcPts val="1820"/>
              </a:lnSpc>
              <a:buFont typeface="Wingdings"/>
              <a:buChar char=""/>
              <a:tabLst>
                <a:tab pos="339725" algn="l"/>
                <a:tab pos="340360" algn="l"/>
              </a:tabLst>
            </a:pPr>
            <a:r>
              <a:rPr sz="1600" spc="-5" dirty="0">
                <a:latin typeface="Courier New"/>
                <a:cs typeface="Courier New"/>
              </a:rPr>
              <a:t>[21</a:t>
            </a:r>
            <a:r>
              <a:rPr sz="1600" spc="-5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31]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108" y="3759174"/>
            <a:ext cx="8188325" cy="150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5999"/>
              </a:lnSpc>
              <a:spcBef>
                <a:spcPts val="100"/>
              </a:spcBef>
              <a:tabLst>
                <a:tab pos="1011555" algn="l"/>
                <a:tab pos="1411605" algn="l"/>
                <a:tab pos="2365375" algn="l"/>
                <a:tab pos="2633345" algn="l"/>
                <a:tab pos="4764405" algn="l"/>
                <a:tab pos="5572760" algn="l"/>
                <a:tab pos="6245225" algn="l"/>
                <a:tab pos="7068184" algn="l"/>
                <a:tab pos="7962900" algn="l"/>
              </a:tabLst>
            </a:pP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7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. </a:t>
            </a:r>
            <a:r>
              <a:rPr sz="2000" spc="-2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H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w	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o	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r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e	a	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w</a:t>
            </a:r>
            <a:r>
              <a:rPr sz="2000" spc="9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000" spc="65" dirty="0">
                <a:solidFill>
                  <a:srgbClr val="FF0000"/>
                </a:solidFill>
                <a:latin typeface="Comic Sans MS"/>
                <a:cs typeface="Comic Sans MS"/>
              </a:rPr>
              <a:t>-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d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ens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na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l	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rr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y	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wi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h	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z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r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s	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v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lu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e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s	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n 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Python.</a:t>
            </a:r>
            <a:endParaRPr sz="2000">
              <a:latin typeface="Comic Sans MS"/>
              <a:cs typeface="Comic Sans MS"/>
            </a:endParaRPr>
          </a:p>
          <a:p>
            <a:pPr marL="299085" marR="4726305">
              <a:lnSpc>
                <a:spcPts val="3060"/>
              </a:lnSpc>
              <a:spcBef>
                <a:spcPts val="25"/>
              </a:spcBef>
            </a:pPr>
            <a:r>
              <a:rPr sz="1800" b="1" spc="-5" dirty="0">
                <a:latin typeface="Courier New"/>
                <a:cs typeface="Courier New"/>
              </a:rPr>
              <a:t>arr1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np.zeros((3, 3))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print(arr1)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54760" y="5425185"/>
          <a:ext cx="1828800" cy="75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553">
                <a:tc gridSpan="4">
                  <a:txBody>
                    <a:bodyPr/>
                    <a:lstStyle/>
                    <a:p>
                      <a:pPr marL="339725" marR="3175" indent="-3378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339725" algn="l"/>
                          <a:tab pos="3403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[[0.</a:t>
                      </a:r>
                      <a:r>
                        <a:rPr sz="16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0.</a:t>
                      </a:r>
                      <a:r>
                        <a:rPr sz="16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0.]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[0.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0.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0.]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[0.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0.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0.]]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155547"/>
            <a:ext cx="818832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6500"/>
              </a:lnSpc>
              <a:spcBef>
                <a:spcPts val="100"/>
              </a:spcBef>
              <a:tabLst>
                <a:tab pos="438784" algn="l"/>
                <a:tab pos="1112520" algn="l"/>
                <a:tab pos="1527810" algn="l"/>
                <a:tab pos="2626360" algn="l"/>
                <a:tab pos="2910840" algn="l"/>
                <a:tab pos="4769485" algn="l"/>
                <a:tab pos="5593715" algn="l"/>
                <a:tab pos="6228080" algn="l"/>
                <a:tab pos="6512559" algn="l"/>
              </a:tabLst>
            </a:pPr>
            <a:r>
              <a:rPr sz="2000" spc="60" dirty="0"/>
              <a:t>8</a:t>
            </a:r>
            <a:r>
              <a:rPr sz="2000" dirty="0"/>
              <a:t>.		</a:t>
            </a:r>
            <a:r>
              <a:rPr sz="2000" spc="55" dirty="0"/>
              <a:t>H</a:t>
            </a:r>
            <a:r>
              <a:rPr sz="2000" spc="60" dirty="0"/>
              <a:t>o</a:t>
            </a:r>
            <a:r>
              <a:rPr sz="2000" dirty="0"/>
              <a:t>w	</a:t>
            </a:r>
            <a:r>
              <a:rPr sz="2000" spc="45" dirty="0"/>
              <a:t>t</a:t>
            </a:r>
            <a:r>
              <a:rPr sz="2000" dirty="0"/>
              <a:t>o	</a:t>
            </a:r>
            <a:r>
              <a:rPr sz="2000" spc="45" dirty="0"/>
              <a:t>co</a:t>
            </a:r>
            <a:r>
              <a:rPr sz="2000" spc="50" dirty="0"/>
              <a:t>n</a:t>
            </a:r>
            <a:r>
              <a:rPr sz="2000" spc="55" dirty="0"/>
              <a:t>v</a:t>
            </a:r>
            <a:r>
              <a:rPr sz="2000" spc="50" dirty="0"/>
              <a:t>e</a:t>
            </a:r>
            <a:r>
              <a:rPr sz="2000" spc="55" dirty="0"/>
              <a:t>r</a:t>
            </a:r>
            <a:r>
              <a:rPr sz="2000" dirty="0"/>
              <a:t>t	a	</a:t>
            </a:r>
            <a:r>
              <a:rPr sz="2000" spc="90" dirty="0"/>
              <a:t>2</a:t>
            </a:r>
            <a:r>
              <a:rPr sz="2000" spc="65" dirty="0"/>
              <a:t>-</a:t>
            </a:r>
            <a:r>
              <a:rPr sz="2000" spc="45" dirty="0"/>
              <a:t>d</a:t>
            </a:r>
            <a:r>
              <a:rPr sz="2000" spc="55" dirty="0"/>
              <a:t>i</a:t>
            </a:r>
            <a:r>
              <a:rPr sz="2000" spc="60" dirty="0"/>
              <a:t>m</a:t>
            </a:r>
            <a:r>
              <a:rPr sz="2000" spc="50" dirty="0"/>
              <a:t>ens</a:t>
            </a:r>
            <a:r>
              <a:rPr sz="2000" spc="55" dirty="0"/>
              <a:t>i</a:t>
            </a:r>
            <a:r>
              <a:rPr sz="2000" spc="60" dirty="0"/>
              <a:t>o</a:t>
            </a:r>
            <a:r>
              <a:rPr sz="2000" spc="50" dirty="0"/>
              <a:t>na</a:t>
            </a:r>
            <a:r>
              <a:rPr sz="2000" dirty="0"/>
              <a:t>l	</a:t>
            </a:r>
            <a:r>
              <a:rPr sz="2000" spc="50" dirty="0"/>
              <a:t>a</a:t>
            </a:r>
            <a:r>
              <a:rPr sz="2000" spc="55" dirty="0"/>
              <a:t>rr</a:t>
            </a:r>
            <a:r>
              <a:rPr sz="2000" spc="85" dirty="0"/>
              <a:t>a</a:t>
            </a:r>
            <a:r>
              <a:rPr sz="2000" dirty="0"/>
              <a:t>y	</a:t>
            </a:r>
            <a:r>
              <a:rPr sz="2000" spc="55" dirty="0"/>
              <a:t>i</a:t>
            </a:r>
            <a:r>
              <a:rPr sz="2000" spc="50" dirty="0"/>
              <a:t>n</a:t>
            </a:r>
            <a:r>
              <a:rPr sz="2000" spc="60" dirty="0"/>
              <a:t>t</a:t>
            </a:r>
            <a:r>
              <a:rPr sz="2000" dirty="0"/>
              <a:t>o	a	</a:t>
            </a:r>
            <a:r>
              <a:rPr sz="2000" spc="75" dirty="0"/>
              <a:t>1</a:t>
            </a:r>
            <a:r>
              <a:rPr sz="2000" spc="65" dirty="0"/>
              <a:t>-</a:t>
            </a:r>
            <a:r>
              <a:rPr sz="2000" spc="55" dirty="0"/>
              <a:t>di</a:t>
            </a:r>
            <a:r>
              <a:rPr sz="2000" spc="60" dirty="0"/>
              <a:t>m</a:t>
            </a:r>
            <a:r>
              <a:rPr sz="2000" spc="50" dirty="0"/>
              <a:t>ens</a:t>
            </a:r>
            <a:r>
              <a:rPr sz="2000" spc="45" dirty="0"/>
              <a:t>i</a:t>
            </a:r>
            <a:r>
              <a:rPr sz="2000" spc="60" dirty="0"/>
              <a:t>o</a:t>
            </a:r>
            <a:r>
              <a:rPr sz="2000" spc="50" dirty="0"/>
              <a:t>na</a:t>
            </a:r>
            <a:r>
              <a:rPr sz="2000" dirty="0"/>
              <a:t>l  </a:t>
            </a:r>
            <a:r>
              <a:rPr sz="2000" spc="45" dirty="0"/>
              <a:t>array.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2619" y="2057527"/>
            <a:ext cx="8117205" cy="119126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latin typeface="Courier New"/>
                <a:cs typeface="Courier New"/>
              </a:rPr>
              <a:t>arr1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np.array([[67,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23,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89],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[21,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31,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89],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[64,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89,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91]])</a:t>
            </a:r>
            <a:endParaRPr sz="1800">
              <a:latin typeface="Courier New"/>
              <a:cs typeface="Courier New"/>
            </a:endParaRPr>
          </a:p>
          <a:p>
            <a:pPr marL="12700" marR="5215890">
              <a:lnSpc>
                <a:spcPct val="141700"/>
              </a:lnSpc>
            </a:pPr>
            <a:r>
              <a:rPr sz="1800" b="1" spc="-5" dirty="0">
                <a:latin typeface="Courier New"/>
                <a:cs typeface="Courier New"/>
              </a:rPr>
              <a:t>result=arr1.flatten()  print(result)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960" y="3634104"/>
            <a:ext cx="3757295" cy="24892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9725" indent="-337820">
              <a:lnSpc>
                <a:spcPts val="1820"/>
              </a:lnSpc>
              <a:buFont typeface="Wingdings"/>
              <a:buChar char=""/>
              <a:tabLst>
                <a:tab pos="339725" algn="l"/>
                <a:tab pos="340360" algn="l"/>
              </a:tabLst>
            </a:pPr>
            <a:r>
              <a:rPr sz="1600" spc="-5" dirty="0">
                <a:latin typeface="Courier New"/>
                <a:cs typeface="Courier New"/>
              </a:rPr>
              <a:t>[67 23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89 21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31 89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64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89 91]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108" y="4209669"/>
            <a:ext cx="4921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8784" algn="l"/>
              </a:tabLst>
            </a:pP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9.	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Another</a:t>
            </a:r>
            <a:r>
              <a:rPr sz="2000" spc="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method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covert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2D</a:t>
            </a:r>
            <a:r>
              <a:rPr sz="2000" spc="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1D</a:t>
            </a:r>
            <a:endParaRPr sz="2000">
              <a:latin typeface="Comic Sans MS"/>
              <a:cs typeface="Comic Sans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23569" y="4872159"/>
          <a:ext cx="5001895" cy="1036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2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790">
                <a:tc>
                  <a:txBody>
                    <a:bodyPr/>
                    <a:lstStyle/>
                    <a:p>
                      <a:pPr marR="60960" algn="r">
                        <a:lnSpc>
                          <a:spcPts val="1860"/>
                        </a:lnSpc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new_val</a:t>
                      </a:r>
                      <a:r>
                        <a:rPr sz="18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8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np.array([[45,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60"/>
                        </a:lnSpc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34,</a:t>
                      </a:r>
                      <a:r>
                        <a:rPr sz="180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56],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4"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[118,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192,</a:t>
                      </a:r>
                      <a:r>
                        <a:rPr sz="180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765],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6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65"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[356,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ourier New"/>
                          <a:cs typeface="Courier New"/>
                        </a:rPr>
                        <a:t>563,</a:t>
                      </a:r>
                      <a:r>
                        <a:rPr sz="1800" b="1" spc="-8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latin typeface="Courier New"/>
                          <a:cs typeface="Courier New"/>
                        </a:rPr>
                        <a:t>932]])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1026921"/>
            <a:ext cx="5238115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new_result </a:t>
            </a:r>
            <a:r>
              <a:rPr sz="18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np.ravel(new_val) </a:t>
            </a:r>
            <a:r>
              <a:rPr sz="18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print("Convert</a:t>
            </a:r>
            <a:r>
              <a:rPr sz="1800" b="1" spc="-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2d</a:t>
            </a:r>
            <a:r>
              <a:rPr sz="1800" b="1" spc="-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to</a:t>
            </a:r>
            <a:r>
              <a:rPr sz="1800" b="1" spc="-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1-d:",new_result)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7960" y="2215007"/>
            <a:ext cx="7171690" cy="24892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9725" indent="-337820">
              <a:lnSpc>
                <a:spcPts val="1820"/>
              </a:lnSpc>
              <a:buFont typeface="Wingdings"/>
              <a:buChar char=""/>
              <a:tabLst>
                <a:tab pos="339725" algn="l"/>
                <a:tab pos="340360" algn="l"/>
                <a:tab pos="3387725" algn="l"/>
                <a:tab pos="3876040" algn="l"/>
              </a:tabLst>
            </a:pPr>
            <a:r>
              <a:rPr sz="1600" spc="-5" dirty="0">
                <a:latin typeface="Courier New"/>
                <a:cs typeface="Courier New"/>
              </a:rPr>
              <a:t>Convert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2d</a:t>
            </a:r>
            <a:r>
              <a:rPr sz="1600" spc="1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to</a:t>
            </a:r>
            <a:r>
              <a:rPr sz="1600" spc="1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1-d:</a:t>
            </a:r>
            <a:r>
              <a:rPr sz="1600" spc="1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[</a:t>
            </a:r>
            <a:r>
              <a:rPr sz="1600" spc="1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45	34	56 118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192 765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356 563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932]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108" y="2790570"/>
            <a:ext cx="6265545" cy="246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10.	How</a:t>
            </a:r>
            <a:r>
              <a:rPr sz="2000" spc="1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12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append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2-dimensional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Python.</a:t>
            </a:r>
            <a:endParaRPr sz="2000">
              <a:latin typeface="Comic Sans MS"/>
              <a:cs typeface="Comic Sans MS"/>
            </a:endParaRPr>
          </a:p>
          <a:p>
            <a:pPr marL="299085">
              <a:lnSpc>
                <a:spcPct val="100000"/>
              </a:lnSpc>
              <a:spcBef>
                <a:spcPts val="2420"/>
              </a:spcBef>
            </a:pPr>
            <a:r>
              <a:rPr sz="1800" b="1" spc="-5" dirty="0">
                <a:latin typeface="Courier New"/>
                <a:cs typeface="Courier New"/>
              </a:rPr>
              <a:t>arr1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np.array([[178,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667],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[190,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567]])</a:t>
            </a:r>
            <a:endParaRPr sz="1800">
              <a:latin typeface="Courier New"/>
              <a:cs typeface="Courier New"/>
            </a:endParaRPr>
          </a:p>
          <a:p>
            <a:pPr marL="299085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arr2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np.array([[888,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128],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[24,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76]])</a:t>
            </a:r>
            <a:endParaRPr sz="1800">
              <a:latin typeface="Courier New"/>
              <a:cs typeface="Courier New"/>
            </a:endParaRPr>
          </a:p>
          <a:p>
            <a:pPr marL="299085">
              <a:lnSpc>
                <a:spcPct val="100000"/>
              </a:lnSpc>
              <a:spcBef>
                <a:spcPts val="890"/>
              </a:spcBef>
            </a:pPr>
            <a:r>
              <a:rPr sz="1800" b="1" spc="-5" dirty="0">
                <a:latin typeface="Courier New"/>
                <a:cs typeface="Courier New"/>
              </a:rPr>
              <a:t>new_res</a:t>
            </a:r>
            <a:r>
              <a:rPr sz="1800" b="1" spc="-3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3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np.append(arr1,</a:t>
            </a:r>
            <a:r>
              <a:rPr sz="1800" b="1" spc="-3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arr2,axis=1)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000">
              <a:latin typeface="Courier New"/>
              <a:cs typeface="Courier New"/>
            </a:endParaRPr>
          </a:p>
          <a:p>
            <a:pPr marL="299085">
              <a:lnSpc>
                <a:spcPct val="100000"/>
              </a:lnSpc>
              <a:spcBef>
                <a:spcPts val="1695"/>
              </a:spcBef>
            </a:pPr>
            <a:r>
              <a:rPr sz="1800" b="1" spc="-5" dirty="0">
                <a:latin typeface="Courier New"/>
                <a:cs typeface="Courier New"/>
              </a:rPr>
              <a:t>print(new_res)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27124" y="5638495"/>
          <a:ext cx="2445385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603">
                <a:tc gridSpan="2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[[178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667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888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128]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[190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567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76]]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205230"/>
            <a:ext cx="717613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35" dirty="0"/>
              <a:t>11.</a:t>
            </a:r>
            <a:r>
              <a:rPr sz="2000" spc="-320" dirty="0"/>
              <a:t> </a:t>
            </a:r>
            <a:r>
              <a:rPr sz="2000" spc="40" dirty="0"/>
              <a:t>How</a:t>
            </a:r>
            <a:r>
              <a:rPr sz="2000" spc="114" dirty="0"/>
              <a:t> </a:t>
            </a:r>
            <a:r>
              <a:rPr sz="2000" spc="30" dirty="0"/>
              <a:t>to</a:t>
            </a:r>
            <a:r>
              <a:rPr sz="2000" spc="105" dirty="0"/>
              <a:t> </a:t>
            </a:r>
            <a:r>
              <a:rPr sz="2000" spc="45" dirty="0"/>
              <a:t>declare</a:t>
            </a:r>
            <a:r>
              <a:rPr sz="2000" spc="110" dirty="0"/>
              <a:t> </a:t>
            </a:r>
            <a:r>
              <a:rPr sz="2000" dirty="0"/>
              <a:t>a</a:t>
            </a:r>
            <a:r>
              <a:rPr sz="2000" spc="110" dirty="0"/>
              <a:t> </a:t>
            </a:r>
            <a:r>
              <a:rPr sz="2000" spc="45" dirty="0"/>
              <a:t>numpy</a:t>
            </a:r>
            <a:r>
              <a:rPr sz="2000" spc="114" dirty="0"/>
              <a:t> </a:t>
            </a:r>
            <a:r>
              <a:rPr sz="2000" spc="55" dirty="0"/>
              <a:t>2-dimensional</a:t>
            </a:r>
            <a:r>
              <a:rPr sz="2000" spc="114" dirty="0"/>
              <a:t> </a:t>
            </a:r>
            <a:r>
              <a:rPr sz="2000" spc="40" dirty="0"/>
              <a:t>array</a:t>
            </a:r>
            <a:r>
              <a:rPr sz="2000" spc="114" dirty="0"/>
              <a:t> </a:t>
            </a:r>
            <a:r>
              <a:rPr sz="2000" spc="25" dirty="0"/>
              <a:t>in</a:t>
            </a:r>
            <a:r>
              <a:rPr sz="2000" spc="110" dirty="0"/>
              <a:t> </a:t>
            </a:r>
            <a:r>
              <a:rPr sz="2000" spc="45" dirty="0"/>
              <a:t>Python.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2619" y="1801495"/>
            <a:ext cx="4277360" cy="119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new_arr=np.arange(8) </a:t>
            </a:r>
            <a:r>
              <a:rPr sz="1800" b="1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new_result=new_arr.reshape(2,4)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print(new_result)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3063" y="3374770"/>
          <a:ext cx="1459865" cy="503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58">
                <a:tc gridSpan="2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[[0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8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8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3]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7]]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6108" y="4436745"/>
            <a:ext cx="8186420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12.	How</a:t>
            </a:r>
            <a:r>
              <a:rPr sz="2000" spc="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get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the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size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of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numpy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2-dimensional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spc="-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Python.</a:t>
            </a:r>
            <a:endParaRPr sz="2000">
              <a:latin typeface="Comic Sans MS"/>
              <a:cs typeface="Comic Sans MS"/>
            </a:endParaRPr>
          </a:p>
          <a:p>
            <a:pPr marL="299085" marR="472440">
              <a:lnSpc>
                <a:spcPct val="141100"/>
              </a:lnSpc>
              <a:spcBef>
                <a:spcPts val="1540"/>
              </a:spcBef>
            </a:pPr>
            <a:r>
              <a:rPr sz="1800" b="1" spc="-5" dirty="0">
                <a:latin typeface="Courier New"/>
                <a:cs typeface="Courier New"/>
              </a:rPr>
              <a:t>new_array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np.array([[34, 15], [78, </a:t>
            </a:r>
            <a:r>
              <a:rPr sz="1800" b="1" dirty="0">
                <a:latin typeface="Courier New"/>
                <a:cs typeface="Courier New"/>
              </a:rPr>
              <a:t>98], </a:t>
            </a:r>
            <a:r>
              <a:rPr sz="1800" b="1" spc="-5" dirty="0">
                <a:latin typeface="Courier New"/>
                <a:cs typeface="Courier New"/>
              </a:rPr>
              <a:t>[23, 78]]) </a:t>
            </a:r>
            <a:r>
              <a:rPr sz="1800" b="1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print("size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of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2-dimension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aray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is: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",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new_array.size)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111" y="6275527"/>
            <a:ext cx="4131310" cy="24892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5425" indent="-223520">
              <a:lnSpc>
                <a:spcPts val="1820"/>
              </a:lnSpc>
              <a:buFont typeface="Wingdings"/>
              <a:buChar char=""/>
              <a:tabLst>
                <a:tab pos="226060" algn="l"/>
                <a:tab pos="3883660" algn="l"/>
              </a:tabLst>
            </a:pPr>
            <a:r>
              <a:rPr sz="1600" spc="-5" dirty="0">
                <a:latin typeface="Courier New"/>
                <a:cs typeface="Courier New"/>
              </a:rPr>
              <a:t>size</a:t>
            </a:r>
            <a:r>
              <a:rPr sz="1600" spc="1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of</a:t>
            </a:r>
            <a:r>
              <a:rPr sz="1600" spc="1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2-dimension</a:t>
            </a:r>
            <a:r>
              <a:rPr sz="1600" spc="2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aray</a:t>
            </a:r>
            <a:r>
              <a:rPr sz="1600" spc="1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is:	6</a:t>
            </a:r>
            <a:endParaRPr sz="1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511553"/>
            <a:ext cx="818895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35" dirty="0"/>
              <a:t>13.	How</a:t>
            </a:r>
            <a:r>
              <a:rPr sz="2000" spc="50" dirty="0"/>
              <a:t> </a:t>
            </a:r>
            <a:r>
              <a:rPr sz="2000" spc="30" dirty="0"/>
              <a:t>to</a:t>
            </a:r>
            <a:r>
              <a:rPr sz="2000" spc="50" dirty="0"/>
              <a:t> </a:t>
            </a:r>
            <a:r>
              <a:rPr sz="2000" spc="45" dirty="0"/>
              <a:t>convert</a:t>
            </a:r>
            <a:r>
              <a:rPr sz="2000" spc="55" dirty="0"/>
              <a:t> </a:t>
            </a:r>
            <a:r>
              <a:rPr sz="2000" spc="50" dirty="0"/>
              <a:t>2-dimensional array </a:t>
            </a:r>
            <a:r>
              <a:rPr sz="2000" spc="40" dirty="0"/>
              <a:t>into</a:t>
            </a:r>
            <a:r>
              <a:rPr sz="2000" spc="45" dirty="0"/>
              <a:t> </a:t>
            </a:r>
            <a:r>
              <a:rPr sz="2000" spc="50" dirty="0"/>
              <a:t>3-dimensional </a:t>
            </a:r>
            <a:r>
              <a:rPr sz="2000" spc="45" dirty="0"/>
              <a:t>array.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2619" y="2010283"/>
            <a:ext cx="6060440" cy="196723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latin typeface="Courier New"/>
                <a:cs typeface="Courier New"/>
              </a:rPr>
              <a:t>new_val</a:t>
            </a:r>
            <a:r>
              <a:rPr sz="1800" b="1" spc="-5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4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np.array([[78,98,345,667,765,982],</a:t>
            </a:r>
            <a:endParaRPr sz="1800">
              <a:latin typeface="Courier New"/>
              <a:cs typeface="Courier New"/>
            </a:endParaRPr>
          </a:p>
          <a:p>
            <a:pPr marL="220726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[16,78,228,934,578,309]])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Courier New"/>
              <a:cs typeface="Courier New"/>
            </a:endParaRPr>
          </a:p>
          <a:p>
            <a:pPr marL="12700" marR="553720">
              <a:lnSpc>
                <a:spcPct val="141800"/>
              </a:lnSpc>
            </a:pPr>
            <a:r>
              <a:rPr sz="1800" b="1" spc="-5" dirty="0">
                <a:latin typeface="Courier New"/>
                <a:cs typeface="Courier New"/>
              </a:rPr>
              <a:t>new_result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np.reshape(new_val, (4, 3))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print(new_result)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3063" y="4359528"/>
          <a:ext cx="2065655" cy="998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603">
                <a:tc gridSpan="4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  <a:tab pos="1078865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</a:t>
                      </a:r>
                      <a:r>
                        <a:rPr sz="1600" spc="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78	98</a:t>
                      </a:r>
                      <a:r>
                        <a:rPr sz="1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345]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[667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765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982]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</a:t>
                      </a:r>
                      <a:r>
                        <a:rPr sz="1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16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228]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[934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578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ts val="17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309]]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205230"/>
            <a:ext cx="8190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35" dirty="0"/>
              <a:t>14.	How</a:t>
            </a:r>
            <a:r>
              <a:rPr sz="2000" spc="175" dirty="0"/>
              <a:t> </a:t>
            </a:r>
            <a:r>
              <a:rPr sz="2000" spc="30" dirty="0"/>
              <a:t>to</a:t>
            </a:r>
            <a:r>
              <a:rPr sz="2000" spc="170" dirty="0"/>
              <a:t> </a:t>
            </a:r>
            <a:r>
              <a:rPr sz="2000" spc="45" dirty="0"/>
              <a:t>create</a:t>
            </a:r>
            <a:r>
              <a:rPr sz="2000" spc="170" dirty="0"/>
              <a:t> </a:t>
            </a:r>
            <a:r>
              <a:rPr sz="2000" dirty="0"/>
              <a:t>a</a:t>
            </a:r>
            <a:r>
              <a:rPr sz="2000" spc="165" dirty="0"/>
              <a:t> </a:t>
            </a:r>
            <a:r>
              <a:rPr sz="2000" spc="50" dirty="0"/>
              <a:t>2-dimensional</a:t>
            </a:r>
            <a:r>
              <a:rPr sz="2000" spc="175" dirty="0"/>
              <a:t> </a:t>
            </a:r>
            <a:r>
              <a:rPr sz="2000" spc="45" dirty="0"/>
              <a:t>array</a:t>
            </a:r>
            <a:r>
              <a:rPr sz="2000" spc="170" dirty="0"/>
              <a:t> </a:t>
            </a:r>
            <a:r>
              <a:rPr sz="2000" spc="25" dirty="0"/>
              <a:t>in</a:t>
            </a:r>
            <a:r>
              <a:rPr sz="2000" spc="165" dirty="0"/>
              <a:t> </a:t>
            </a:r>
            <a:r>
              <a:rPr sz="2000" spc="45" dirty="0"/>
              <a:t>Python</a:t>
            </a:r>
            <a:r>
              <a:rPr sz="2000" spc="170" dirty="0"/>
              <a:t> </a:t>
            </a:r>
            <a:r>
              <a:rPr sz="2000" spc="55" dirty="0"/>
              <a:t>without</a:t>
            </a:r>
            <a:r>
              <a:rPr sz="2000" spc="170" dirty="0"/>
              <a:t> </a:t>
            </a:r>
            <a:r>
              <a:rPr sz="2000" spc="40" dirty="0"/>
              <a:t>using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2619" y="1560321"/>
            <a:ext cx="5100320" cy="1688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numpy</a:t>
            </a:r>
            <a:r>
              <a:rPr sz="2000" spc="9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package.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410"/>
              </a:spcBef>
            </a:pPr>
            <a:r>
              <a:rPr sz="1800" b="1" dirty="0">
                <a:latin typeface="Courier New"/>
                <a:cs typeface="Courier New"/>
              </a:rPr>
              <a:t>Z</a:t>
            </a:r>
            <a:r>
              <a:rPr sz="1800" b="1" spc="-4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4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  <a:p>
            <a:pPr marL="12700" marR="5080">
              <a:lnSpc>
                <a:spcPct val="141700"/>
              </a:lnSpc>
            </a:pPr>
            <a:r>
              <a:rPr sz="1800" b="1" spc="-5" dirty="0">
                <a:latin typeface="Courier New"/>
                <a:cs typeface="Courier New"/>
              </a:rPr>
              <a:t>new_val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[[1] </a:t>
            </a:r>
            <a:r>
              <a:rPr sz="1800" b="1" dirty="0">
                <a:latin typeface="Courier New"/>
                <a:cs typeface="Courier New"/>
              </a:rPr>
              <a:t>* Z </a:t>
            </a:r>
            <a:r>
              <a:rPr sz="1800" b="1" spc="-5" dirty="0">
                <a:latin typeface="Courier New"/>
                <a:cs typeface="Courier New"/>
              </a:rPr>
              <a:t>for </a:t>
            </a:r>
            <a:r>
              <a:rPr sz="1800" b="1" dirty="0">
                <a:latin typeface="Courier New"/>
                <a:cs typeface="Courier New"/>
              </a:rPr>
              <a:t>i </a:t>
            </a:r>
            <a:r>
              <a:rPr sz="1800" b="1" spc="-5" dirty="0">
                <a:latin typeface="Courier New"/>
                <a:cs typeface="Courier New"/>
              </a:rPr>
              <a:t>in range(Z)]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print(new_val)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111" y="3634104"/>
            <a:ext cx="7057390" cy="248920"/>
          </a:xfrm>
          <a:prstGeom prst="rect">
            <a:avLst/>
          </a:prstGeom>
          <a:solidFill>
            <a:srgbClr val="FFFF00"/>
          </a:solidFill>
          <a:ln w="609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5425" indent="-223520">
              <a:lnSpc>
                <a:spcPts val="1820"/>
              </a:lnSpc>
              <a:buFont typeface="Wingdings"/>
              <a:buChar char=""/>
              <a:tabLst>
                <a:tab pos="226060" algn="l"/>
              </a:tabLst>
            </a:pPr>
            <a:r>
              <a:rPr sz="1600" spc="-5" dirty="0">
                <a:latin typeface="Courier New"/>
                <a:cs typeface="Courier New"/>
              </a:rPr>
              <a:t>[[1,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1],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[1,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1],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[1,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1],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[1,</a:t>
            </a:r>
            <a:r>
              <a:rPr sz="1600" spc="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1,</a:t>
            </a:r>
            <a:r>
              <a:rPr sz="160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1]]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108" y="4161510"/>
            <a:ext cx="8175625" cy="2479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5999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15.	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Here</a:t>
            </a:r>
            <a:r>
              <a:rPr sz="2000" spc="1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we</a:t>
            </a:r>
            <a:r>
              <a:rPr sz="2000" spc="1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can</a:t>
            </a:r>
            <a:r>
              <a:rPr sz="2000" spc="1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use</a:t>
            </a:r>
            <a:r>
              <a:rPr sz="2000" spc="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the</a:t>
            </a:r>
            <a:r>
              <a:rPr sz="2000" spc="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concept</a:t>
            </a:r>
            <a:r>
              <a:rPr sz="2000" spc="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of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where()</a:t>
            </a:r>
            <a:r>
              <a:rPr sz="2000" spc="1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function</a:t>
            </a:r>
            <a:r>
              <a:rPr sz="2000" spc="1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for</a:t>
            </a:r>
            <a:r>
              <a:rPr sz="2000" spc="9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getting </a:t>
            </a:r>
            <a:r>
              <a:rPr sz="2000" spc="-5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the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index</a:t>
            </a:r>
            <a:r>
              <a:rPr sz="2000" spc="14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number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of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particular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element.</a:t>
            </a:r>
            <a:endParaRPr sz="2000">
              <a:latin typeface="Comic Sans MS"/>
              <a:cs typeface="Comic Sans MS"/>
            </a:endParaRPr>
          </a:p>
          <a:p>
            <a:pPr marL="299085" marR="737235">
              <a:lnSpc>
                <a:spcPct val="141600"/>
              </a:lnSpc>
              <a:spcBef>
                <a:spcPts val="1510"/>
              </a:spcBef>
            </a:pPr>
            <a:r>
              <a:rPr sz="1800" b="1" spc="-5" dirty="0">
                <a:latin typeface="Courier New"/>
                <a:cs typeface="Courier New"/>
              </a:rPr>
              <a:t>new_arr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np.array([[178, 78, 789], [67, 190, 632]])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output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np.where(new_arr&lt;190)</a:t>
            </a:r>
            <a:endParaRPr sz="1800">
              <a:latin typeface="Courier New"/>
              <a:cs typeface="Courier New"/>
            </a:endParaRPr>
          </a:p>
          <a:p>
            <a:pPr marL="299085" marR="4850765">
              <a:lnSpc>
                <a:spcPts val="3060"/>
              </a:lnSpc>
              <a:spcBef>
                <a:spcPts val="105"/>
              </a:spcBef>
            </a:pPr>
            <a:r>
              <a:rPr sz="1800" b="1" spc="-5" dirty="0">
                <a:latin typeface="Courier New"/>
                <a:cs typeface="Courier New"/>
              </a:rPr>
              <a:t>print(output) </a:t>
            </a:r>
            <a:r>
              <a:rPr sz="1800" b="1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print(new_arr[output])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3063" y="1429766"/>
          <a:ext cx="7807959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3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411">
                <a:tc gridSpan="2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(array([0,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0,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87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1],</a:t>
                      </a:r>
                      <a:r>
                        <a:rPr sz="16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dtype=int32),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array([0,</a:t>
                      </a:r>
                      <a:r>
                        <a:rPr sz="16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1,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0],</a:t>
                      </a:r>
                      <a:r>
                        <a:rPr sz="1600" spc="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dtype=int32))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27">
                <a:tc>
                  <a:txBody>
                    <a:bodyPr/>
                    <a:lstStyle/>
                    <a:p>
                      <a:pPr marL="225425" indent="-2235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[178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67]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6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108" y="2270887"/>
            <a:ext cx="77076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35" dirty="0"/>
              <a:t>16.	How</a:t>
            </a:r>
            <a:r>
              <a:rPr sz="2000" spc="125" dirty="0"/>
              <a:t> </a:t>
            </a:r>
            <a:r>
              <a:rPr sz="2000" spc="30" dirty="0"/>
              <a:t>to</a:t>
            </a:r>
            <a:r>
              <a:rPr sz="2000" spc="105" dirty="0"/>
              <a:t> </a:t>
            </a:r>
            <a:r>
              <a:rPr sz="2000" spc="50" dirty="0"/>
              <a:t>concatenate</a:t>
            </a:r>
            <a:r>
              <a:rPr sz="2000" spc="110" dirty="0"/>
              <a:t> </a:t>
            </a:r>
            <a:r>
              <a:rPr sz="2000" dirty="0"/>
              <a:t>a</a:t>
            </a:r>
            <a:r>
              <a:rPr sz="2000" spc="114" dirty="0"/>
              <a:t> </a:t>
            </a:r>
            <a:r>
              <a:rPr sz="2000" spc="55" dirty="0"/>
              <a:t>2-dimension</a:t>
            </a:r>
            <a:r>
              <a:rPr sz="2000" spc="110" dirty="0"/>
              <a:t> </a:t>
            </a:r>
            <a:r>
              <a:rPr sz="2000" spc="40" dirty="0"/>
              <a:t>numpy</a:t>
            </a:r>
            <a:r>
              <a:rPr sz="2000" spc="114" dirty="0"/>
              <a:t> </a:t>
            </a:r>
            <a:r>
              <a:rPr sz="2000" spc="40" dirty="0"/>
              <a:t>array</a:t>
            </a:r>
            <a:r>
              <a:rPr sz="2000" spc="114" dirty="0"/>
              <a:t> </a:t>
            </a:r>
            <a:r>
              <a:rPr sz="2000" spc="20" dirty="0"/>
              <a:t>in</a:t>
            </a:r>
            <a:r>
              <a:rPr sz="2000" spc="114" dirty="0"/>
              <a:t> </a:t>
            </a:r>
            <a:r>
              <a:rPr sz="2000" spc="45" dirty="0"/>
              <a:t>Python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642619" y="2767710"/>
            <a:ext cx="7432675" cy="119189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latin typeface="Courier New"/>
                <a:cs typeface="Courier New"/>
              </a:rPr>
              <a:t>new_arr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np.array([[198,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567,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123],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[342,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907,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167]])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new_arr2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np.array([[745,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567,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234],[782,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567,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190]])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print(np.concatenate((new_arr,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new_arr2),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axis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-1))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3063" y="4341240"/>
          <a:ext cx="3528695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0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603">
                <a:tc gridSpan="2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[[198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567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123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745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567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234]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[342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907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782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567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9055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190]]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56108" y="5168646"/>
            <a:ext cx="6144260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17.	How</a:t>
            </a:r>
            <a:r>
              <a:rPr sz="2000" spc="12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rotate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2-dimension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</a:t>
            </a:r>
            <a:endParaRPr sz="2000">
              <a:latin typeface="Comic Sans MS"/>
              <a:cs typeface="Comic Sans MS"/>
            </a:endParaRPr>
          </a:p>
          <a:p>
            <a:pPr marL="299085" marR="624840">
              <a:lnSpc>
                <a:spcPct val="141800"/>
              </a:lnSpc>
              <a:spcBef>
                <a:spcPts val="1505"/>
              </a:spcBef>
            </a:pPr>
            <a:r>
              <a:rPr sz="1800" b="1" spc="-5" dirty="0">
                <a:latin typeface="Courier New"/>
                <a:cs typeface="Courier New"/>
              </a:rPr>
              <a:t>new_val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np.array([[89,91], [78,56]])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print(new_val)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1026921"/>
            <a:ext cx="482600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result </a:t>
            </a:r>
            <a:r>
              <a:rPr sz="18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np.rot90(new_val, 2) </a:t>
            </a:r>
            <a:r>
              <a:rPr sz="18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print("After</a:t>
            </a:r>
            <a:r>
              <a:rPr sz="1800" b="1" spc="-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rotating</a:t>
            </a:r>
            <a:r>
              <a:rPr sz="1800" b="1" spc="-4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ourier New"/>
                <a:cs typeface="Courier New"/>
              </a:rPr>
              <a:t>arr:",result)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3063" y="2211958"/>
          <a:ext cx="3771265" cy="998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5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603">
                <a:tc gridSpan="2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[[89</a:t>
                      </a:r>
                      <a:r>
                        <a:rPr sz="1600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91]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2446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[78</a:t>
                      </a:r>
                      <a:r>
                        <a:rPr sz="1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56]]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2540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After rotating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arr: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[[56 78]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[91</a:t>
                      </a:r>
                      <a:r>
                        <a:rPr sz="1600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89]]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56108" y="3722598"/>
            <a:ext cx="8182609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5999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18.	How</a:t>
            </a:r>
            <a:r>
              <a:rPr sz="2000" spc="-2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-4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create</a:t>
            </a:r>
            <a:r>
              <a:rPr sz="2000" spc="-4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-4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2-dimensional</a:t>
            </a:r>
            <a:r>
              <a:rPr sz="2000" spc="-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-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by</a:t>
            </a:r>
            <a:r>
              <a:rPr sz="2000" spc="-3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using</a:t>
            </a:r>
            <a:r>
              <a:rPr sz="2000" spc="-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random</a:t>
            </a:r>
            <a:r>
              <a:rPr sz="2000" spc="-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function </a:t>
            </a:r>
            <a:r>
              <a:rPr sz="2000" spc="-5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spc="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</a:t>
            </a:r>
            <a:endParaRPr sz="2000">
              <a:latin typeface="Comic Sans MS"/>
              <a:cs typeface="Comic Sans MS"/>
            </a:endParaRPr>
          </a:p>
          <a:p>
            <a:pPr marL="299085">
              <a:lnSpc>
                <a:spcPct val="100000"/>
              </a:lnSpc>
              <a:spcBef>
                <a:spcPts val="2410"/>
              </a:spcBef>
            </a:pPr>
            <a:r>
              <a:rPr sz="1800" b="1" spc="-5" dirty="0">
                <a:latin typeface="Courier New"/>
                <a:cs typeface="Courier New"/>
              </a:rPr>
              <a:t>new_arr</a:t>
            </a:r>
            <a:r>
              <a:rPr sz="1800" b="1" spc="-4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4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np.random.rand(2,2)</a:t>
            </a:r>
            <a:endParaRPr sz="1800">
              <a:latin typeface="Courier New"/>
              <a:cs typeface="Courier New"/>
            </a:endParaRPr>
          </a:p>
          <a:p>
            <a:pPr marL="299085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print("Random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values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for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2d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array:",new_arr)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3063" y="5807659"/>
          <a:ext cx="6579234" cy="50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5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412">
                <a:tc gridSpan="3">
                  <a:txBody>
                    <a:bodyPr/>
                    <a:lstStyle/>
                    <a:p>
                      <a:pPr marL="201930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02565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Random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values</a:t>
                      </a:r>
                      <a:r>
                        <a:rPr sz="16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for</a:t>
                      </a:r>
                      <a:r>
                        <a:rPr sz="16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2d</a:t>
                      </a:r>
                      <a:r>
                        <a:rPr sz="16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array:</a:t>
                      </a:r>
                      <a:r>
                        <a:rPr sz="16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[[0.28308533</a:t>
                      </a:r>
                      <a:r>
                        <a:rPr sz="1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0.25473141]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4859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[0.44996673</a:t>
                      </a:r>
                      <a:r>
                        <a:rPr sz="16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0.36616566]]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205230"/>
            <a:ext cx="65646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35" dirty="0"/>
              <a:t>19.	How</a:t>
            </a:r>
            <a:r>
              <a:rPr sz="2000" spc="130" dirty="0"/>
              <a:t> </a:t>
            </a:r>
            <a:r>
              <a:rPr sz="2000" spc="30" dirty="0"/>
              <a:t>to</a:t>
            </a:r>
            <a:r>
              <a:rPr sz="2000" spc="114" dirty="0"/>
              <a:t> </a:t>
            </a:r>
            <a:r>
              <a:rPr sz="2000" spc="45" dirty="0"/>
              <a:t>transpose</a:t>
            </a:r>
            <a:r>
              <a:rPr sz="2000" spc="114" dirty="0"/>
              <a:t> </a:t>
            </a:r>
            <a:r>
              <a:rPr sz="2000" dirty="0"/>
              <a:t>a</a:t>
            </a:r>
            <a:r>
              <a:rPr sz="2000" spc="120" dirty="0"/>
              <a:t> </a:t>
            </a:r>
            <a:r>
              <a:rPr sz="2000" spc="50" dirty="0"/>
              <a:t>2-dimension</a:t>
            </a:r>
            <a:r>
              <a:rPr sz="2000" spc="120" dirty="0"/>
              <a:t> </a:t>
            </a:r>
            <a:r>
              <a:rPr sz="2000" spc="40" dirty="0"/>
              <a:t>array</a:t>
            </a:r>
            <a:r>
              <a:rPr sz="2000" spc="120" dirty="0"/>
              <a:t> </a:t>
            </a:r>
            <a:r>
              <a:rPr sz="2000" spc="25" dirty="0"/>
              <a:t>in</a:t>
            </a:r>
            <a:r>
              <a:rPr sz="2000" spc="120" dirty="0"/>
              <a:t> </a:t>
            </a:r>
            <a:r>
              <a:rPr sz="2000" spc="45" dirty="0"/>
              <a:t>Python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28319" y="1474596"/>
            <a:ext cx="8255634" cy="118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 marR="5080" indent="-114300">
              <a:lnSpc>
                <a:spcPct val="141300"/>
              </a:lnSpc>
              <a:spcBef>
                <a:spcPts val="95"/>
              </a:spcBef>
            </a:pPr>
            <a:r>
              <a:rPr sz="1800" b="1" spc="-5" dirty="0">
                <a:latin typeface="Courier New"/>
                <a:cs typeface="Courier New"/>
              </a:rPr>
              <a:t>new_element= np.array([[17,18,13,73,56],[108,23,87,123,84]])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new_output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np.transpose(new_element)</a:t>
            </a:r>
            <a:endParaRPr sz="1800">
              <a:latin typeface="Courier New"/>
              <a:cs typeface="Courier New"/>
            </a:endParaRPr>
          </a:p>
          <a:p>
            <a:pPr marL="1270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print(new_output)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3063" y="2810891"/>
          <a:ext cx="1577975" cy="124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604">
                <a:tc gridSpan="4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</a:t>
                      </a:r>
                      <a:r>
                        <a:rPr sz="160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17</a:t>
                      </a:r>
                      <a:r>
                        <a:rPr sz="1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108]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23]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9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87]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20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73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123]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[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56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ts val="1725"/>
                        </a:lnSpc>
                      </a:pPr>
                      <a:r>
                        <a:rPr sz="1600" dirty="0">
                          <a:latin typeface="Courier New"/>
                          <a:cs typeface="Courier New"/>
                        </a:rPr>
                        <a:t>84]]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6108" y="4099026"/>
            <a:ext cx="8190865" cy="196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5999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20.	How</a:t>
            </a:r>
            <a:r>
              <a:rPr sz="2000" spc="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sz="2000" spc="7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the</a:t>
            </a:r>
            <a:r>
              <a:rPr sz="2000" spc="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maximum</a:t>
            </a:r>
            <a:r>
              <a:rPr sz="2000" spc="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value</a:t>
            </a:r>
            <a:r>
              <a:rPr sz="2000" spc="6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spc="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5" dirty="0">
                <a:solidFill>
                  <a:srgbClr val="FF0000"/>
                </a:solidFill>
                <a:latin typeface="Comic Sans MS"/>
                <a:cs typeface="Comic Sans MS"/>
              </a:rPr>
              <a:t>2-dimension</a:t>
            </a:r>
            <a:r>
              <a:rPr sz="2000" spc="6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by</a:t>
            </a:r>
            <a:r>
              <a:rPr sz="2000" spc="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using </a:t>
            </a:r>
            <a:r>
              <a:rPr sz="2000" spc="-5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argmax()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function.</a:t>
            </a:r>
            <a:endParaRPr sz="2000">
              <a:latin typeface="Comic Sans MS"/>
              <a:cs typeface="Comic Sans MS"/>
            </a:endParaRPr>
          </a:p>
          <a:p>
            <a:pPr marL="299085" marR="2946400">
              <a:lnSpc>
                <a:spcPct val="141700"/>
              </a:lnSpc>
              <a:spcBef>
                <a:spcPts val="489"/>
              </a:spcBef>
            </a:pPr>
            <a:r>
              <a:rPr sz="1800" b="1" spc="-5" dirty="0">
                <a:latin typeface="Courier New"/>
                <a:cs typeface="Courier New"/>
              </a:rPr>
              <a:t>new_arr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np.arange(8).reshape(2, 4)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final_result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np.argmax(new_arr) </a:t>
            </a:r>
            <a:r>
              <a:rPr sz="1800" b="1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print(final_result)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9160" y="6205423"/>
            <a:ext cx="594995" cy="256540"/>
          </a:xfrm>
          <a:custGeom>
            <a:avLst/>
            <a:gdLst/>
            <a:ahLst/>
            <a:cxnLst/>
            <a:rect l="l" t="t" r="r" b="b"/>
            <a:pathLst>
              <a:path w="594994" h="256539">
                <a:moveTo>
                  <a:pt x="466648" y="0"/>
                </a:moveTo>
                <a:lnTo>
                  <a:pt x="0" y="0"/>
                </a:lnTo>
                <a:lnTo>
                  <a:pt x="0" y="256336"/>
                </a:lnTo>
                <a:lnTo>
                  <a:pt x="466648" y="256336"/>
                </a:lnTo>
                <a:lnTo>
                  <a:pt x="466648" y="0"/>
                </a:lnTo>
                <a:close/>
              </a:path>
              <a:path w="594994" h="256539">
                <a:moveTo>
                  <a:pt x="594601" y="0"/>
                </a:moveTo>
                <a:lnTo>
                  <a:pt x="472694" y="0"/>
                </a:lnTo>
                <a:lnTo>
                  <a:pt x="472694" y="256336"/>
                </a:lnTo>
                <a:lnTo>
                  <a:pt x="594601" y="256336"/>
                </a:lnTo>
                <a:lnTo>
                  <a:pt x="59460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99160" y="6213043"/>
            <a:ext cx="466725" cy="24320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44170" indent="-345440">
              <a:lnSpc>
                <a:spcPts val="1800"/>
              </a:lnSpc>
              <a:buFont typeface="Wingdings"/>
              <a:buChar char=""/>
              <a:tabLst>
                <a:tab pos="344170" algn="l"/>
                <a:tab pos="344805" algn="l"/>
              </a:tabLst>
            </a:pPr>
            <a:r>
              <a:rPr sz="1600" spc="-5" dirty="0">
                <a:latin typeface="Courier New"/>
                <a:cs typeface="Courier New"/>
              </a:rPr>
              <a:t>7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93063" y="6206947"/>
            <a:ext cx="600710" cy="255270"/>
          </a:xfrm>
          <a:custGeom>
            <a:avLst/>
            <a:gdLst/>
            <a:ahLst/>
            <a:cxnLst/>
            <a:rect l="l" t="t" r="r" b="b"/>
            <a:pathLst>
              <a:path w="600710" h="255270">
                <a:moveTo>
                  <a:pt x="600710" y="0"/>
                </a:moveTo>
                <a:lnTo>
                  <a:pt x="594664" y="0"/>
                </a:lnTo>
                <a:lnTo>
                  <a:pt x="594614" y="6096"/>
                </a:lnTo>
                <a:lnTo>
                  <a:pt x="594614" y="248716"/>
                </a:lnTo>
                <a:lnTo>
                  <a:pt x="6096" y="248716"/>
                </a:lnTo>
                <a:lnTo>
                  <a:pt x="6096" y="6096"/>
                </a:lnTo>
                <a:lnTo>
                  <a:pt x="594614" y="6096"/>
                </a:lnTo>
                <a:lnTo>
                  <a:pt x="594614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248716"/>
                </a:lnTo>
                <a:lnTo>
                  <a:pt x="0" y="254812"/>
                </a:lnTo>
                <a:lnTo>
                  <a:pt x="6096" y="254812"/>
                </a:lnTo>
                <a:lnTo>
                  <a:pt x="594614" y="254812"/>
                </a:lnTo>
                <a:lnTo>
                  <a:pt x="600710" y="254812"/>
                </a:lnTo>
                <a:lnTo>
                  <a:pt x="600710" y="248716"/>
                </a:lnTo>
                <a:lnTo>
                  <a:pt x="600710" y="6096"/>
                </a:lnTo>
                <a:lnTo>
                  <a:pt x="600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020" y="581304"/>
            <a:ext cx="7195184" cy="144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6505" marR="5080" indent="-2504440">
              <a:lnSpc>
                <a:spcPct val="115999"/>
              </a:lnSpc>
              <a:spcBef>
                <a:spcPts val="100"/>
              </a:spcBef>
            </a:pPr>
            <a:r>
              <a:rPr sz="4000" spc="-10" dirty="0"/>
              <a:t>Ho</a:t>
            </a:r>
            <a:r>
              <a:rPr sz="4000" spc="-5" dirty="0"/>
              <a:t>w </a:t>
            </a:r>
            <a:r>
              <a:rPr sz="4000" spc="-10" dirty="0"/>
              <a:t>t</a:t>
            </a:r>
            <a:r>
              <a:rPr sz="4000" spc="-5" dirty="0"/>
              <a:t>o</a:t>
            </a:r>
            <a:r>
              <a:rPr sz="4000" spc="5" dirty="0"/>
              <a:t> </a:t>
            </a:r>
            <a:r>
              <a:rPr sz="4000" spc="-10" dirty="0"/>
              <a:t>A</a:t>
            </a:r>
            <a:r>
              <a:rPr sz="4000" dirty="0"/>
              <a:t>d</a:t>
            </a:r>
            <a:r>
              <a:rPr sz="4000" spc="-5" dirty="0"/>
              <a:t>d </a:t>
            </a:r>
            <a:r>
              <a:rPr sz="4000" spc="-10" dirty="0"/>
              <a:t>th</a:t>
            </a:r>
            <a:r>
              <a:rPr sz="4000" spc="-5" dirty="0"/>
              <a:t>e</a:t>
            </a:r>
            <a:r>
              <a:rPr sz="4000" spc="15" dirty="0"/>
              <a:t> </a:t>
            </a:r>
            <a:r>
              <a:rPr sz="4000" b="1" spc="-10" dirty="0">
                <a:latin typeface="Comic Sans MS"/>
                <a:cs typeface="Comic Sans MS"/>
              </a:rPr>
              <a:t>n</a:t>
            </a:r>
            <a:r>
              <a:rPr sz="4000" b="1" spc="5" dirty="0">
                <a:latin typeface="Comic Sans MS"/>
                <a:cs typeface="Comic Sans MS"/>
              </a:rPr>
              <a:t>u</a:t>
            </a:r>
            <a:r>
              <a:rPr sz="4000" b="1" spc="-5" dirty="0">
                <a:latin typeface="Comic Sans MS"/>
                <a:cs typeface="Comic Sans MS"/>
              </a:rPr>
              <a:t>mpy</a:t>
            </a:r>
            <a:r>
              <a:rPr sz="4000" b="1" spc="-530" dirty="0">
                <a:latin typeface="Comic Sans MS"/>
                <a:cs typeface="Comic Sans MS"/>
              </a:rPr>
              <a:t> </a:t>
            </a:r>
            <a:r>
              <a:rPr sz="4000" spc="-5" dirty="0"/>
              <a:t>module  in</a:t>
            </a:r>
            <a:r>
              <a:rPr sz="4000" spc="-10" dirty="0"/>
              <a:t> </a:t>
            </a:r>
            <a:r>
              <a:rPr sz="4000" spc="-5" dirty="0"/>
              <a:t>python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7608" y="2344038"/>
            <a:ext cx="7146925" cy="34302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225425">
              <a:lnSpc>
                <a:spcPts val="3350"/>
              </a:lnSpc>
              <a:spcBef>
                <a:spcPts val="215"/>
              </a:spcBef>
            </a:pPr>
            <a:r>
              <a:rPr sz="2800" spc="-5" dirty="0">
                <a:latin typeface="Comic Sans MS"/>
                <a:cs typeface="Comic Sans MS"/>
              </a:rPr>
              <a:t>open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the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windows command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window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(cmd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) </a:t>
            </a:r>
            <a:r>
              <a:rPr sz="2800" spc="-819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then: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ts val="3350"/>
              </a:lnSpc>
              <a:spcBef>
                <a:spcPts val="3345"/>
              </a:spcBef>
              <a:tabLst>
                <a:tab pos="524510" algn="l"/>
              </a:tabLst>
            </a:pPr>
            <a:r>
              <a:rPr sz="2800" spc="-5" dirty="0">
                <a:latin typeface="Comic Sans MS"/>
                <a:cs typeface="Comic Sans MS"/>
              </a:rPr>
              <a:t>1-	type: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python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-m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pip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install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--upgrade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pip </a:t>
            </a:r>
            <a:r>
              <a:rPr sz="2800" spc="-819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2-</a:t>
            </a:r>
            <a:r>
              <a:rPr sz="2800" spc="3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type: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pip install</a:t>
            </a:r>
            <a:r>
              <a:rPr sz="2800" dirty="0">
                <a:latin typeface="Comic Sans MS"/>
                <a:cs typeface="Comic Sans MS"/>
              </a:rPr>
              <a:t> numpy</a:t>
            </a:r>
            <a:endParaRPr sz="2800">
              <a:latin typeface="Comic Sans MS"/>
              <a:cs typeface="Comic Sans MS"/>
            </a:endParaRPr>
          </a:p>
          <a:p>
            <a:pPr marL="524510" indent="-512445">
              <a:lnSpc>
                <a:spcPts val="3235"/>
              </a:lnSpc>
              <a:buAutoNum type="arabicPlain" startAt="3"/>
              <a:tabLst>
                <a:tab pos="525145" algn="l"/>
              </a:tabLst>
            </a:pPr>
            <a:r>
              <a:rPr sz="2800" spc="-5" dirty="0">
                <a:latin typeface="Comic Sans MS"/>
                <a:cs typeface="Comic Sans MS"/>
              </a:rPr>
              <a:t>type: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python</a:t>
            </a:r>
            <a:endParaRPr sz="2800">
              <a:latin typeface="Comic Sans MS"/>
              <a:cs typeface="Comic Sans MS"/>
            </a:endParaRPr>
          </a:p>
          <a:p>
            <a:pPr marL="524510" indent="-512445">
              <a:lnSpc>
                <a:spcPts val="3354"/>
              </a:lnSpc>
              <a:spcBef>
                <a:spcPts val="5"/>
              </a:spcBef>
              <a:buAutoNum type="arabicPlain" startAt="3"/>
              <a:tabLst>
                <a:tab pos="525145" algn="l"/>
              </a:tabLst>
            </a:pPr>
            <a:r>
              <a:rPr sz="2800" spc="-5" dirty="0">
                <a:latin typeface="Comic Sans MS"/>
                <a:cs typeface="Comic Sans MS"/>
              </a:rPr>
              <a:t>type: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import numpy</a:t>
            </a:r>
            <a:endParaRPr sz="2800">
              <a:latin typeface="Comic Sans MS"/>
              <a:cs typeface="Comic Sans MS"/>
            </a:endParaRPr>
          </a:p>
          <a:p>
            <a:pPr marL="524510" indent="-512445">
              <a:lnSpc>
                <a:spcPts val="3354"/>
              </a:lnSpc>
              <a:buAutoNum type="arabicPlain" startAt="3"/>
              <a:tabLst>
                <a:tab pos="525145" algn="l"/>
              </a:tabLst>
            </a:pPr>
            <a:r>
              <a:rPr sz="2800" spc="-5" dirty="0">
                <a:latin typeface="Comic Sans MS"/>
                <a:cs typeface="Comic Sans MS"/>
              </a:rPr>
              <a:t>type: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numpy.version.version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1205230"/>
            <a:ext cx="81864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35" dirty="0"/>
              <a:t>21.	</a:t>
            </a:r>
            <a:r>
              <a:rPr sz="2000" spc="40" dirty="0"/>
              <a:t>How</a:t>
            </a:r>
            <a:r>
              <a:rPr sz="2000" spc="30" dirty="0"/>
              <a:t> to</a:t>
            </a:r>
            <a:r>
              <a:rPr sz="2000" spc="25" dirty="0"/>
              <a:t> </a:t>
            </a:r>
            <a:r>
              <a:rPr sz="2000" spc="40" dirty="0"/>
              <a:t>find</a:t>
            </a:r>
            <a:r>
              <a:rPr sz="2000" spc="10" dirty="0"/>
              <a:t> </a:t>
            </a:r>
            <a:r>
              <a:rPr sz="2000" spc="35" dirty="0"/>
              <a:t>the</a:t>
            </a:r>
            <a:r>
              <a:rPr sz="2000" spc="30" dirty="0"/>
              <a:t> </a:t>
            </a:r>
            <a:r>
              <a:rPr sz="2000" spc="45" dirty="0"/>
              <a:t>average</a:t>
            </a:r>
            <a:r>
              <a:rPr sz="2000" spc="25" dirty="0"/>
              <a:t> </a:t>
            </a:r>
            <a:r>
              <a:rPr sz="2000" spc="45" dirty="0"/>
              <a:t>value</a:t>
            </a:r>
            <a:r>
              <a:rPr sz="2000" spc="25" dirty="0"/>
              <a:t> in</a:t>
            </a:r>
            <a:r>
              <a:rPr sz="2000" spc="35" dirty="0"/>
              <a:t> </a:t>
            </a:r>
            <a:r>
              <a:rPr sz="2000" spc="55" dirty="0"/>
              <a:t>2-dimensional</a:t>
            </a:r>
            <a:r>
              <a:rPr sz="2000" spc="35" dirty="0"/>
              <a:t> </a:t>
            </a:r>
            <a:r>
              <a:rPr sz="2000" spc="40" dirty="0"/>
              <a:t>array</a:t>
            </a:r>
            <a:r>
              <a:rPr sz="2000" spc="35" dirty="0"/>
              <a:t> </a:t>
            </a:r>
            <a:r>
              <a:rPr sz="2000" spc="25" dirty="0"/>
              <a:t>by</a:t>
            </a:r>
            <a:r>
              <a:rPr sz="2000" spc="40" dirty="0"/>
              <a:t> using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2619" y="1560321"/>
            <a:ext cx="4963160" cy="2464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5"/>
              </a:spcBef>
            </a:pP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Python.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410"/>
              </a:spcBef>
            </a:pPr>
            <a:r>
              <a:rPr sz="1800" b="1" spc="-5" dirty="0">
                <a:latin typeface="Courier New"/>
                <a:cs typeface="Courier New"/>
              </a:rPr>
              <a:t>new_arr</a:t>
            </a:r>
            <a:r>
              <a:rPr sz="1800" b="1" spc="-3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np.array([[49,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34,98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,97],</a:t>
            </a:r>
            <a:endParaRPr sz="1800">
              <a:latin typeface="Courier New"/>
              <a:cs typeface="Courier New"/>
            </a:endParaRPr>
          </a:p>
          <a:p>
            <a:pPr marL="1932939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[85,56,34,15]])</a:t>
            </a:r>
            <a:endParaRPr sz="1800">
              <a:latin typeface="Courier New"/>
              <a:cs typeface="Courier New"/>
            </a:endParaRPr>
          </a:p>
          <a:p>
            <a:pPr marL="12700" marR="278765" algn="just">
              <a:lnSpc>
                <a:spcPct val="141400"/>
              </a:lnSpc>
              <a:spcBef>
                <a:spcPts val="5"/>
              </a:spcBef>
            </a:pPr>
            <a:r>
              <a:rPr sz="1800" b="1" spc="-5" dirty="0">
                <a:latin typeface="Courier New"/>
                <a:cs typeface="Courier New"/>
              </a:rPr>
              <a:t>val1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np.average(new_arr, axis=0)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val1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np.average(new_arr, axis=1)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print(val1)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111" y="4411345"/>
            <a:ext cx="1570355" cy="24892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5425" indent="-223520">
              <a:lnSpc>
                <a:spcPts val="1820"/>
              </a:lnSpc>
              <a:buFont typeface="Wingdings"/>
              <a:buChar char=""/>
              <a:tabLst>
                <a:tab pos="226060" algn="l"/>
              </a:tabLst>
            </a:pPr>
            <a:r>
              <a:rPr sz="1600" spc="-5" dirty="0">
                <a:latin typeface="Courier New"/>
                <a:cs typeface="Courier New"/>
              </a:rPr>
              <a:t>[69.5</a:t>
            </a:r>
            <a:r>
              <a:rPr sz="1600" spc="-3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47.5]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108" y="4987290"/>
            <a:ext cx="6259830" cy="158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22.	</a:t>
            </a:r>
            <a:r>
              <a:rPr sz="2000" spc="35" dirty="0">
                <a:solidFill>
                  <a:srgbClr val="FF0000"/>
                </a:solidFill>
                <a:latin typeface="Comic Sans MS"/>
                <a:cs typeface="Comic Sans MS"/>
              </a:rPr>
              <a:t>How</a:t>
            </a:r>
            <a:r>
              <a:rPr sz="2000" spc="12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30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sz="2000" spc="1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shuffle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sz="2000" spc="1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50" dirty="0">
                <a:solidFill>
                  <a:srgbClr val="FF0000"/>
                </a:solidFill>
                <a:latin typeface="Comic Sans MS"/>
                <a:cs typeface="Comic Sans MS"/>
              </a:rPr>
              <a:t>2-dimension</a:t>
            </a:r>
            <a:r>
              <a:rPr sz="2000" spc="13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0" dirty="0">
                <a:solidFill>
                  <a:srgbClr val="FF0000"/>
                </a:solidFill>
                <a:latin typeface="Comic Sans MS"/>
                <a:cs typeface="Comic Sans MS"/>
              </a:rPr>
              <a:t>array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25" dirty="0">
                <a:solidFill>
                  <a:srgbClr val="FF0000"/>
                </a:solidFill>
                <a:latin typeface="Comic Sans MS"/>
                <a:cs typeface="Comic Sans MS"/>
              </a:rPr>
              <a:t>in</a:t>
            </a:r>
            <a:r>
              <a:rPr sz="2000" spc="114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000" spc="45" dirty="0">
                <a:solidFill>
                  <a:srgbClr val="FF0000"/>
                </a:solidFill>
                <a:latin typeface="Comic Sans MS"/>
                <a:cs typeface="Comic Sans MS"/>
              </a:rPr>
              <a:t>Python</a:t>
            </a:r>
            <a:endParaRPr sz="2000">
              <a:latin typeface="Comic Sans MS"/>
              <a:cs typeface="Comic Sans MS"/>
            </a:endParaRPr>
          </a:p>
          <a:p>
            <a:pPr marL="299085" marR="329565">
              <a:lnSpc>
                <a:spcPct val="141700"/>
              </a:lnSpc>
              <a:spcBef>
                <a:spcPts val="715"/>
              </a:spcBef>
            </a:pPr>
            <a:r>
              <a:rPr sz="1800" b="1" spc="-5" dirty="0">
                <a:latin typeface="Courier New"/>
                <a:cs typeface="Courier New"/>
              </a:rPr>
              <a:t>new_values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5" dirty="0">
                <a:latin typeface="Courier New"/>
                <a:cs typeface="Courier New"/>
              </a:rPr>
              <a:t>np.arange(8).reshape((4, 2))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result =np.random.shuffle(new_values) </a:t>
            </a:r>
            <a:r>
              <a:rPr sz="1800" b="1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print(new_values)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3063" y="1429766"/>
          <a:ext cx="1090295" cy="998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603">
                <a:tc gridSpan="2">
                  <a:txBody>
                    <a:bodyPr/>
                    <a:lstStyle/>
                    <a:p>
                      <a:pPr marL="225425" indent="-223520">
                        <a:lnSpc>
                          <a:spcPts val="1820"/>
                        </a:lnSpc>
                        <a:buFont typeface="Wingdings"/>
                        <a:buChar char=""/>
                        <a:tabLst>
                          <a:tab pos="226060" algn="l"/>
                        </a:tabLst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[[2</a:t>
                      </a:r>
                      <a:r>
                        <a:rPr sz="1600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3]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[0</a:t>
                      </a:r>
                      <a:r>
                        <a:rPr sz="1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1]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5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[6</a:t>
                      </a:r>
                      <a:r>
                        <a:rPr sz="1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7]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24460">
                        <a:lnSpc>
                          <a:spcPts val="1720"/>
                        </a:lnSpc>
                      </a:pPr>
                      <a:r>
                        <a:rPr sz="1600" spc="-5" dirty="0">
                          <a:latin typeface="Courier New"/>
                          <a:cs typeface="Courier New"/>
                        </a:rPr>
                        <a:t>[4</a:t>
                      </a:r>
                      <a:r>
                        <a:rPr sz="1600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latin typeface="Courier New"/>
                          <a:cs typeface="Courier New"/>
                        </a:rPr>
                        <a:t>5]]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108" y="2752470"/>
            <a:ext cx="78517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3565" algn="l"/>
              </a:tabLst>
            </a:pPr>
            <a:r>
              <a:rPr sz="2000" spc="40" dirty="0"/>
              <a:t>23.	How</a:t>
            </a:r>
            <a:r>
              <a:rPr sz="2000" spc="120" dirty="0"/>
              <a:t> </a:t>
            </a:r>
            <a:r>
              <a:rPr sz="2000" spc="30" dirty="0"/>
              <a:t>to</a:t>
            </a:r>
            <a:r>
              <a:rPr sz="2000" spc="110" dirty="0"/>
              <a:t> </a:t>
            </a:r>
            <a:r>
              <a:rPr sz="2000" spc="40" dirty="0"/>
              <a:t>filter</a:t>
            </a:r>
            <a:r>
              <a:rPr sz="2000" spc="120" dirty="0"/>
              <a:t> </a:t>
            </a:r>
            <a:r>
              <a:rPr sz="2000" dirty="0"/>
              <a:t>a</a:t>
            </a:r>
            <a:r>
              <a:rPr sz="2000" spc="114" dirty="0"/>
              <a:t> </a:t>
            </a:r>
            <a:r>
              <a:rPr sz="2000" spc="50" dirty="0"/>
              <a:t>2-dimensional</a:t>
            </a:r>
            <a:r>
              <a:rPr sz="2000" spc="125" dirty="0"/>
              <a:t> </a:t>
            </a:r>
            <a:r>
              <a:rPr sz="2000" spc="40" dirty="0"/>
              <a:t>array</a:t>
            </a:r>
            <a:r>
              <a:rPr sz="2000" spc="120" dirty="0"/>
              <a:t> </a:t>
            </a:r>
            <a:r>
              <a:rPr sz="2000" spc="25" dirty="0"/>
              <a:t>by</a:t>
            </a:r>
            <a:r>
              <a:rPr sz="2000" spc="125" dirty="0"/>
              <a:t> </a:t>
            </a:r>
            <a:r>
              <a:rPr sz="2000" spc="50" dirty="0"/>
              <a:t>condition</a:t>
            </a:r>
            <a:r>
              <a:rPr sz="2000" spc="105" dirty="0"/>
              <a:t> </a:t>
            </a:r>
            <a:r>
              <a:rPr sz="2000" spc="25" dirty="0"/>
              <a:t>in</a:t>
            </a:r>
            <a:r>
              <a:rPr sz="2000" spc="114" dirty="0"/>
              <a:t> </a:t>
            </a:r>
            <a:r>
              <a:rPr sz="2000" spc="45" dirty="0"/>
              <a:t>Python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528319" y="3251072"/>
            <a:ext cx="8256270" cy="235648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latin typeface="Courier New"/>
                <a:cs typeface="Courier New"/>
              </a:rPr>
              <a:t>new_val</a:t>
            </a:r>
            <a:r>
              <a:rPr sz="1800" b="1" spc="-4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4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np.array([[89,45,67],</a:t>
            </a:r>
            <a:endParaRPr sz="1800">
              <a:latin typeface="Courier New"/>
              <a:cs typeface="Courier New"/>
            </a:endParaRPr>
          </a:p>
          <a:p>
            <a:pPr marR="861694" algn="ctr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[97,56,45]])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Courier New"/>
              <a:cs typeface="Courier New"/>
            </a:endParaRPr>
          </a:p>
          <a:p>
            <a:pPr marL="127000" marR="5080" indent="-114300">
              <a:lnSpc>
                <a:spcPct val="141800"/>
              </a:lnSpc>
            </a:pPr>
            <a:r>
              <a:rPr sz="1800" b="1" spc="-5" dirty="0">
                <a:latin typeface="Courier New"/>
                <a:cs typeface="Courier New"/>
              </a:rPr>
              <a:t>result np.logical_and(np.greater(new_val, 45), np.less (new_ </a:t>
            </a:r>
            <a:r>
              <a:rPr sz="1800" b="1" spc="-107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val,</a:t>
            </a:r>
            <a:r>
              <a:rPr sz="1800" b="1" spc="-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89))</a:t>
            </a:r>
            <a:endParaRPr sz="1800">
              <a:latin typeface="Courier New"/>
              <a:cs typeface="Courier New"/>
            </a:endParaRPr>
          </a:p>
          <a:p>
            <a:pPr marL="1270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ourier New"/>
                <a:cs typeface="Courier New"/>
              </a:rPr>
              <a:t>print(new_val[result])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363" y="6114999"/>
            <a:ext cx="1866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Wingdings"/>
                <a:cs typeface="Wingdings"/>
              </a:rPr>
              <a:t>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5016" y="6164275"/>
            <a:ext cx="859790" cy="224790"/>
          </a:xfrm>
          <a:prstGeom prst="rect">
            <a:avLst/>
          </a:prstGeom>
          <a:solidFill>
            <a:srgbClr val="FFFF00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>
              <a:lnSpc>
                <a:spcPts val="1630"/>
              </a:lnSpc>
            </a:pPr>
            <a:r>
              <a:rPr sz="1600" spc="-5" dirty="0">
                <a:latin typeface="Courier New"/>
                <a:cs typeface="Courier New"/>
              </a:rPr>
              <a:t>[67</a:t>
            </a:r>
            <a:r>
              <a:rPr sz="1600" spc="-4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56]</a:t>
            </a:r>
            <a:endParaRPr sz="1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883" y="2173223"/>
            <a:ext cx="6414770" cy="3538854"/>
          </a:xfrm>
          <a:custGeom>
            <a:avLst/>
            <a:gdLst/>
            <a:ahLst/>
            <a:cxnLst/>
            <a:rect l="l" t="t" r="r" b="b"/>
            <a:pathLst>
              <a:path w="6414770" h="3538854">
                <a:moveTo>
                  <a:pt x="6414516" y="0"/>
                </a:moveTo>
                <a:lnTo>
                  <a:pt x="0" y="0"/>
                </a:lnTo>
                <a:lnTo>
                  <a:pt x="0" y="3538728"/>
                </a:lnTo>
                <a:lnTo>
                  <a:pt x="6414516" y="3538728"/>
                </a:lnTo>
                <a:lnTo>
                  <a:pt x="641451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38402" y="2170302"/>
            <a:ext cx="4928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urier New"/>
                <a:cs typeface="Courier New"/>
              </a:rPr>
              <a:t>&gt;&gt;&gt;</a:t>
            </a:r>
            <a:r>
              <a:rPr sz="2800" b="1" spc="-3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from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numpy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import</a:t>
            </a:r>
            <a:r>
              <a:rPr sz="2800" b="1" spc="-3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62075" y="469138"/>
            <a:ext cx="7416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Setting</a:t>
            </a:r>
            <a:r>
              <a:rPr spc="-70" dirty="0"/>
              <a:t> </a:t>
            </a:r>
            <a:r>
              <a:rPr dirty="0"/>
              <a:t>up</a:t>
            </a:r>
            <a:r>
              <a:rPr spc="-100" dirty="0"/>
              <a:t> </a:t>
            </a:r>
            <a:r>
              <a:rPr dirty="0"/>
              <a:t>a</a:t>
            </a:r>
            <a:r>
              <a:rPr spc="25" dirty="0"/>
              <a:t> </a:t>
            </a:r>
            <a:r>
              <a:rPr dirty="0"/>
              <a:t>2D</a:t>
            </a:r>
            <a:r>
              <a:rPr spc="-40" dirty="0"/>
              <a:t> </a:t>
            </a:r>
            <a:r>
              <a:rPr spc="-5" dirty="0"/>
              <a:t>Array</a:t>
            </a:r>
            <a:r>
              <a:rPr spc="5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5" dirty="0"/>
              <a:t>0’s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25447" y="2698150"/>
          <a:ext cx="6250937" cy="301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486">
                <a:tc>
                  <a:txBody>
                    <a:bodyPr/>
                    <a:lstStyle/>
                    <a:p>
                      <a:pPr marL="31750">
                        <a:lnSpc>
                          <a:spcPts val="289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&gt;&gt;&gt;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9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m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3175">
                        <a:lnSpc>
                          <a:spcPts val="289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289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3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47">
                <a:tc>
                  <a:txBody>
                    <a:bodyPr/>
                    <a:lstStyle/>
                    <a:p>
                      <a:pPr marL="31750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&gt;&gt;&gt;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n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3175"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4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&gt;&gt;&gt;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3175"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zeros((m,n))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14">
                <a:tc>
                  <a:txBody>
                    <a:bodyPr/>
                    <a:lstStyle/>
                    <a:p>
                      <a:pPr marL="31750">
                        <a:lnSpc>
                          <a:spcPts val="29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&gt;&gt;&gt;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288">
                <a:tc gridSpan="3">
                  <a:txBody>
                    <a:bodyPr/>
                    <a:lstStyle/>
                    <a:p>
                      <a:pPr marL="31750" marR="3175">
                        <a:lnSpc>
                          <a:spcPts val="31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array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([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[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31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ts val="315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0.],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100">
                <a:tc gridSpan="3">
                  <a:txBody>
                    <a:bodyPr/>
                    <a:lstStyle/>
                    <a:p>
                      <a:pPr algn="r">
                        <a:lnSpc>
                          <a:spcPts val="298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[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298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0.],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890">
                <a:tc gridSpan="3">
                  <a:txBody>
                    <a:bodyPr/>
                    <a:lstStyle/>
                    <a:p>
                      <a:pPr algn="r">
                        <a:lnSpc>
                          <a:spcPts val="295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[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295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295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0.]])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425194" y="3074542"/>
            <a:ext cx="6240780" cy="2562860"/>
          </a:xfrm>
          <a:custGeom>
            <a:avLst/>
            <a:gdLst/>
            <a:ahLst/>
            <a:cxnLst/>
            <a:rect l="l" t="t" r="r" b="b"/>
            <a:pathLst>
              <a:path w="6240780" h="2562860">
                <a:moveTo>
                  <a:pt x="1203947" y="0"/>
                </a:moveTo>
                <a:lnTo>
                  <a:pt x="777240" y="0"/>
                </a:lnTo>
                <a:lnTo>
                  <a:pt x="0" y="0"/>
                </a:lnTo>
                <a:lnTo>
                  <a:pt x="0" y="12192"/>
                </a:lnTo>
                <a:lnTo>
                  <a:pt x="0" y="426720"/>
                </a:lnTo>
                <a:lnTo>
                  <a:pt x="0" y="438861"/>
                </a:lnTo>
                <a:lnTo>
                  <a:pt x="0" y="853694"/>
                </a:lnTo>
                <a:lnTo>
                  <a:pt x="777240" y="853694"/>
                </a:lnTo>
                <a:lnTo>
                  <a:pt x="1203947" y="853694"/>
                </a:lnTo>
                <a:lnTo>
                  <a:pt x="1203947" y="438912"/>
                </a:lnTo>
                <a:lnTo>
                  <a:pt x="1203947" y="426720"/>
                </a:lnTo>
                <a:lnTo>
                  <a:pt x="1203947" y="12192"/>
                </a:lnTo>
                <a:lnTo>
                  <a:pt x="1203947" y="0"/>
                </a:lnTo>
                <a:close/>
              </a:path>
              <a:path w="6240780" h="2562860">
                <a:moveTo>
                  <a:pt x="1739138" y="1719402"/>
                </a:moveTo>
                <a:lnTo>
                  <a:pt x="0" y="1719402"/>
                </a:lnTo>
                <a:lnTo>
                  <a:pt x="0" y="2134235"/>
                </a:lnTo>
                <a:lnTo>
                  <a:pt x="0" y="2147913"/>
                </a:lnTo>
                <a:lnTo>
                  <a:pt x="0" y="2550236"/>
                </a:lnTo>
                <a:lnTo>
                  <a:pt x="0" y="2562428"/>
                </a:lnTo>
                <a:lnTo>
                  <a:pt x="1739138" y="2562428"/>
                </a:lnTo>
                <a:lnTo>
                  <a:pt x="1739138" y="2550236"/>
                </a:lnTo>
                <a:lnTo>
                  <a:pt x="1739138" y="2147951"/>
                </a:lnTo>
                <a:lnTo>
                  <a:pt x="1739138" y="2134235"/>
                </a:lnTo>
                <a:lnTo>
                  <a:pt x="1739138" y="1719402"/>
                </a:lnTo>
                <a:close/>
              </a:path>
              <a:path w="6240780" h="2562860">
                <a:moveTo>
                  <a:pt x="1739188" y="853706"/>
                </a:moveTo>
                <a:lnTo>
                  <a:pt x="1203960" y="853706"/>
                </a:lnTo>
                <a:lnTo>
                  <a:pt x="1203960" y="865886"/>
                </a:lnTo>
                <a:lnTo>
                  <a:pt x="1203960" y="1245362"/>
                </a:lnTo>
                <a:lnTo>
                  <a:pt x="1203960" y="1280414"/>
                </a:lnTo>
                <a:lnTo>
                  <a:pt x="1203947" y="1268222"/>
                </a:lnTo>
                <a:lnTo>
                  <a:pt x="1203947" y="865886"/>
                </a:lnTo>
                <a:lnTo>
                  <a:pt x="1203947" y="853706"/>
                </a:lnTo>
                <a:lnTo>
                  <a:pt x="777240" y="853706"/>
                </a:lnTo>
                <a:lnTo>
                  <a:pt x="0" y="853706"/>
                </a:lnTo>
                <a:lnTo>
                  <a:pt x="0" y="1719326"/>
                </a:lnTo>
                <a:lnTo>
                  <a:pt x="1739138" y="1719326"/>
                </a:lnTo>
                <a:lnTo>
                  <a:pt x="1739138" y="1707134"/>
                </a:lnTo>
                <a:lnTo>
                  <a:pt x="1739138" y="1280414"/>
                </a:lnTo>
                <a:lnTo>
                  <a:pt x="1739188" y="1245362"/>
                </a:lnTo>
                <a:lnTo>
                  <a:pt x="1739188" y="865886"/>
                </a:lnTo>
                <a:lnTo>
                  <a:pt x="1739188" y="853706"/>
                </a:lnTo>
                <a:close/>
              </a:path>
              <a:path w="6240780" h="2562860">
                <a:moveTo>
                  <a:pt x="1739188" y="0"/>
                </a:moveTo>
                <a:lnTo>
                  <a:pt x="1203960" y="0"/>
                </a:lnTo>
                <a:lnTo>
                  <a:pt x="1203960" y="12192"/>
                </a:lnTo>
                <a:lnTo>
                  <a:pt x="1203960" y="426720"/>
                </a:lnTo>
                <a:lnTo>
                  <a:pt x="1203960" y="438861"/>
                </a:lnTo>
                <a:lnTo>
                  <a:pt x="1203960" y="853694"/>
                </a:lnTo>
                <a:lnTo>
                  <a:pt x="1739188" y="853694"/>
                </a:lnTo>
                <a:lnTo>
                  <a:pt x="1739188" y="438912"/>
                </a:lnTo>
                <a:lnTo>
                  <a:pt x="1739188" y="426720"/>
                </a:lnTo>
                <a:lnTo>
                  <a:pt x="1739188" y="12192"/>
                </a:lnTo>
                <a:lnTo>
                  <a:pt x="1739188" y="0"/>
                </a:lnTo>
                <a:close/>
              </a:path>
              <a:path w="6240780" h="2562860">
                <a:moveTo>
                  <a:pt x="2804528" y="1719402"/>
                </a:moveTo>
                <a:lnTo>
                  <a:pt x="1739265" y="1719402"/>
                </a:lnTo>
                <a:lnTo>
                  <a:pt x="1739265" y="2134235"/>
                </a:lnTo>
                <a:lnTo>
                  <a:pt x="1739265" y="2147913"/>
                </a:lnTo>
                <a:lnTo>
                  <a:pt x="1739265" y="2550236"/>
                </a:lnTo>
                <a:lnTo>
                  <a:pt x="1739265" y="2562428"/>
                </a:lnTo>
                <a:lnTo>
                  <a:pt x="2804528" y="2562428"/>
                </a:lnTo>
                <a:lnTo>
                  <a:pt x="2804528" y="2550236"/>
                </a:lnTo>
                <a:lnTo>
                  <a:pt x="2804528" y="2147951"/>
                </a:lnTo>
                <a:lnTo>
                  <a:pt x="2804528" y="2134235"/>
                </a:lnTo>
                <a:lnTo>
                  <a:pt x="2804528" y="1719402"/>
                </a:lnTo>
                <a:close/>
              </a:path>
              <a:path w="6240780" h="2562860">
                <a:moveTo>
                  <a:pt x="2804528" y="1707134"/>
                </a:moveTo>
                <a:lnTo>
                  <a:pt x="1739265" y="1707134"/>
                </a:lnTo>
                <a:lnTo>
                  <a:pt x="1739265" y="1719326"/>
                </a:lnTo>
                <a:lnTo>
                  <a:pt x="2804528" y="1719326"/>
                </a:lnTo>
                <a:lnTo>
                  <a:pt x="2804528" y="1707134"/>
                </a:lnTo>
                <a:close/>
              </a:path>
              <a:path w="6240780" h="2562860">
                <a:moveTo>
                  <a:pt x="6240132" y="1719402"/>
                </a:moveTo>
                <a:lnTo>
                  <a:pt x="4932299" y="1719402"/>
                </a:lnTo>
                <a:lnTo>
                  <a:pt x="3871645" y="1719402"/>
                </a:lnTo>
                <a:lnTo>
                  <a:pt x="2804541" y="1719402"/>
                </a:lnTo>
                <a:lnTo>
                  <a:pt x="2804541" y="2134235"/>
                </a:lnTo>
                <a:lnTo>
                  <a:pt x="2804541" y="2147913"/>
                </a:lnTo>
                <a:lnTo>
                  <a:pt x="2804541" y="2550236"/>
                </a:lnTo>
                <a:lnTo>
                  <a:pt x="2804541" y="2562428"/>
                </a:lnTo>
                <a:lnTo>
                  <a:pt x="3871595" y="2562428"/>
                </a:lnTo>
                <a:lnTo>
                  <a:pt x="4932299" y="2562428"/>
                </a:lnTo>
                <a:lnTo>
                  <a:pt x="6240132" y="2562428"/>
                </a:lnTo>
                <a:lnTo>
                  <a:pt x="6240132" y="2550236"/>
                </a:lnTo>
                <a:lnTo>
                  <a:pt x="6240132" y="2147951"/>
                </a:lnTo>
                <a:lnTo>
                  <a:pt x="6240132" y="2134235"/>
                </a:lnTo>
                <a:lnTo>
                  <a:pt x="6240132" y="1719402"/>
                </a:lnTo>
                <a:close/>
              </a:path>
              <a:path w="6240780" h="2562860">
                <a:moveTo>
                  <a:pt x="6240132" y="1707134"/>
                </a:moveTo>
                <a:lnTo>
                  <a:pt x="4932299" y="1707134"/>
                </a:lnTo>
                <a:lnTo>
                  <a:pt x="3871645" y="1707134"/>
                </a:lnTo>
                <a:lnTo>
                  <a:pt x="2804541" y="1707134"/>
                </a:lnTo>
                <a:lnTo>
                  <a:pt x="2804541" y="1719326"/>
                </a:lnTo>
                <a:lnTo>
                  <a:pt x="3871595" y="1719326"/>
                </a:lnTo>
                <a:lnTo>
                  <a:pt x="4932299" y="1719326"/>
                </a:lnTo>
                <a:lnTo>
                  <a:pt x="6240132" y="1719326"/>
                </a:lnTo>
                <a:lnTo>
                  <a:pt x="6240132" y="1707134"/>
                </a:lnTo>
                <a:close/>
              </a:path>
              <a:path w="6240780" h="2562860">
                <a:moveTo>
                  <a:pt x="6240272" y="853706"/>
                </a:moveTo>
                <a:lnTo>
                  <a:pt x="1739265" y="853706"/>
                </a:lnTo>
                <a:lnTo>
                  <a:pt x="1739265" y="865886"/>
                </a:lnTo>
                <a:lnTo>
                  <a:pt x="1739265" y="1245362"/>
                </a:lnTo>
                <a:lnTo>
                  <a:pt x="1739265" y="1280414"/>
                </a:lnTo>
                <a:lnTo>
                  <a:pt x="6240272" y="1280414"/>
                </a:lnTo>
                <a:lnTo>
                  <a:pt x="6240272" y="1245362"/>
                </a:lnTo>
                <a:lnTo>
                  <a:pt x="6240272" y="865886"/>
                </a:lnTo>
                <a:lnTo>
                  <a:pt x="6240272" y="853706"/>
                </a:lnTo>
                <a:close/>
              </a:path>
              <a:path w="6240780" h="2562860">
                <a:moveTo>
                  <a:pt x="6240272" y="0"/>
                </a:moveTo>
                <a:lnTo>
                  <a:pt x="1739265" y="0"/>
                </a:lnTo>
                <a:lnTo>
                  <a:pt x="1739265" y="12192"/>
                </a:lnTo>
                <a:lnTo>
                  <a:pt x="1739265" y="426720"/>
                </a:lnTo>
                <a:lnTo>
                  <a:pt x="1739265" y="438861"/>
                </a:lnTo>
                <a:lnTo>
                  <a:pt x="1739265" y="853694"/>
                </a:lnTo>
                <a:lnTo>
                  <a:pt x="6240272" y="853694"/>
                </a:lnTo>
                <a:lnTo>
                  <a:pt x="6240272" y="438912"/>
                </a:lnTo>
                <a:lnTo>
                  <a:pt x="6240272" y="426720"/>
                </a:lnTo>
                <a:lnTo>
                  <a:pt x="6240272" y="12192"/>
                </a:lnTo>
                <a:lnTo>
                  <a:pt x="624027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" y="6173419"/>
            <a:ext cx="8923020" cy="426084"/>
          </a:xfrm>
          <a:custGeom>
            <a:avLst/>
            <a:gdLst/>
            <a:ahLst/>
            <a:cxnLst/>
            <a:rect l="l" t="t" r="r" b="b"/>
            <a:pathLst>
              <a:path w="8923020" h="426084">
                <a:moveTo>
                  <a:pt x="8923020" y="0"/>
                </a:moveTo>
                <a:lnTo>
                  <a:pt x="0" y="0"/>
                </a:lnTo>
                <a:lnTo>
                  <a:pt x="0" y="425500"/>
                </a:lnTo>
                <a:lnTo>
                  <a:pt x="8923020" y="425500"/>
                </a:lnTo>
                <a:lnTo>
                  <a:pt x="892302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1140" y="6193028"/>
            <a:ext cx="8656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mic Sans MS"/>
                <a:cs typeface="Comic Sans MS"/>
              </a:rPr>
              <a:t>Note</a:t>
            </a:r>
            <a:r>
              <a:rPr sz="2400" spc="-1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how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row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and</a:t>
            </a:r>
            <a:r>
              <a:rPr sz="2400" spc="-10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column</a:t>
            </a:r>
            <a:r>
              <a:rPr sz="2400" spc="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dimensions</a:t>
            </a:r>
            <a:r>
              <a:rPr sz="2400" spc="12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passed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to</a:t>
            </a:r>
            <a:r>
              <a:rPr sz="2400" spc="-1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zeros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Accessing</a:t>
            </a:r>
            <a:r>
              <a:rPr spc="-140" dirty="0"/>
              <a:t> </a:t>
            </a:r>
            <a:r>
              <a:rPr dirty="0"/>
              <a:t>an</a:t>
            </a:r>
            <a:r>
              <a:rPr spc="-105" dirty="0"/>
              <a:t> </a:t>
            </a:r>
            <a:r>
              <a:rPr spc="-5" dirty="0"/>
              <a:t>Entry</a:t>
            </a:r>
          </a:p>
        </p:txBody>
      </p:sp>
      <p:sp>
        <p:nvSpPr>
          <p:cNvPr id="3" name="object 3"/>
          <p:cNvSpPr/>
          <p:nvPr/>
        </p:nvSpPr>
        <p:spPr>
          <a:xfrm>
            <a:off x="2391156" y="2164079"/>
            <a:ext cx="4695825" cy="2677795"/>
          </a:xfrm>
          <a:custGeom>
            <a:avLst/>
            <a:gdLst/>
            <a:ahLst/>
            <a:cxnLst/>
            <a:rect l="l" t="t" r="r" b="b"/>
            <a:pathLst>
              <a:path w="4695825" h="2677795">
                <a:moveTo>
                  <a:pt x="4695444" y="0"/>
                </a:moveTo>
                <a:lnTo>
                  <a:pt x="0" y="0"/>
                </a:lnTo>
                <a:lnTo>
                  <a:pt x="0" y="2677668"/>
                </a:lnTo>
                <a:lnTo>
                  <a:pt x="4695444" y="2677668"/>
                </a:lnTo>
                <a:lnTo>
                  <a:pt x="469544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77770" y="2177923"/>
            <a:ext cx="4508500" cy="2571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urier New"/>
                <a:cs typeface="Courier New"/>
              </a:rPr>
              <a:t>&gt;&gt;&gt;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zeros((3,2))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ts val="3325"/>
              </a:lnSpc>
              <a:spcBef>
                <a:spcPts val="85"/>
              </a:spcBef>
            </a:pPr>
            <a:r>
              <a:rPr sz="2800" b="1" spc="-5" dirty="0">
                <a:latin typeface="Courier New"/>
                <a:cs typeface="Courier New"/>
              </a:rPr>
              <a:t>&gt;&gt;&gt;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A[2,1]</a:t>
            </a:r>
            <a:r>
              <a:rPr sz="2800" b="1" spc="-3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10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ts val="3325"/>
              </a:lnSpc>
            </a:pPr>
            <a:r>
              <a:rPr sz="2800" b="1" spc="-5" dirty="0">
                <a:latin typeface="Courier New"/>
                <a:cs typeface="Courier New"/>
              </a:rPr>
              <a:t>&gt;&gt;&gt;</a:t>
            </a:r>
            <a:r>
              <a:rPr sz="2800" b="1" spc="-6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2145030" algn="l"/>
                <a:tab pos="3426460" algn="l"/>
              </a:tabLst>
            </a:pPr>
            <a:r>
              <a:rPr sz="2800" b="1" spc="-10" dirty="0">
                <a:latin typeface="Courier New"/>
                <a:cs typeface="Courier New"/>
              </a:rPr>
              <a:t>array([[	</a:t>
            </a:r>
            <a:r>
              <a:rPr sz="2800" b="1" spc="-5" dirty="0">
                <a:latin typeface="Courier New"/>
                <a:cs typeface="Courier New"/>
              </a:rPr>
              <a:t>0.,	0.],</a:t>
            </a:r>
            <a:endParaRPr sz="2800">
              <a:latin typeface="Courier New"/>
              <a:cs typeface="Courier New"/>
            </a:endParaRPr>
          </a:p>
          <a:p>
            <a:pPr marL="1515745">
              <a:lnSpc>
                <a:spcPts val="3265"/>
              </a:lnSpc>
              <a:tabLst>
                <a:tab pos="2146300" algn="l"/>
                <a:tab pos="3428365" algn="l"/>
              </a:tabLst>
            </a:pPr>
            <a:r>
              <a:rPr sz="2800" b="1" spc="-5" dirty="0">
                <a:latin typeface="Courier New"/>
                <a:cs typeface="Courier New"/>
              </a:rPr>
              <a:t>[	0.,	0.],</a:t>
            </a:r>
            <a:endParaRPr sz="2800">
              <a:latin typeface="Courier New"/>
              <a:cs typeface="Courier New"/>
            </a:endParaRPr>
          </a:p>
          <a:p>
            <a:pPr marL="1515745">
              <a:lnSpc>
                <a:spcPts val="3265"/>
              </a:lnSpc>
              <a:tabLst>
                <a:tab pos="2146300" algn="l"/>
                <a:tab pos="3215005" algn="l"/>
              </a:tabLst>
            </a:pPr>
            <a:r>
              <a:rPr sz="2800" b="1" spc="-5" dirty="0">
                <a:latin typeface="Courier New"/>
                <a:cs typeface="Courier New"/>
              </a:rPr>
              <a:t>[	0.,	10.]])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7129" y="5705551"/>
            <a:ext cx="4408805" cy="4254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175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250"/>
              </a:spcBef>
            </a:pP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1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nicer</a:t>
            </a:r>
            <a:r>
              <a:rPr sz="2400" spc="3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notation</a:t>
            </a:r>
            <a:r>
              <a:rPr sz="2400" spc="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than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A[2][1].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Accessing</a:t>
            </a:r>
            <a:r>
              <a:rPr spc="-140" dirty="0"/>
              <a:t> </a:t>
            </a:r>
            <a:r>
              <a:rPr dirty="0"/>
              <a:t>an</a:t>
            </a:r>
            <a:r>
              <a:rPr spc="-105" dirty="0"/>
              <a:t> </a:t>
            </a:r>
            <a:r>
              <a:rPr spc="-5" dirty="0"/>
              <a:t>Entry</a:t>
            </a:r>
          </a:p>
        </p:txBody>
      </p:sp>
      <p:sp>
        <p:nvSpPr>
          <p:cNvPr id="3" name="object 3"/>
          <p:cNvSpPr/>
          <p:nvPr/>
        </p:nvSpPr>
        <p:spPr>
          <a:xfrm>
            <a:off x="990600" y="2176272"/>
            <a:ext cx="7059295" cy="1815464"/>
          </a:xfrm>
          <a:custGeom>
            <a:avLst/>
            <a:gdLst/>
            <a:ahLst/>
            <a:cxnLst/>
            <a:rect l="l" t="t" r="r" b="b"/>
            <a:pathLst>
              <a:path w="7059295" h="1815464">
                <a:moveTo>
                  <a:pt x="7059168" y="0"/>
                </a:moveTo>
                <a:lnTo>
                  <a:pt x="0" y="0"/>
                </a:lnTo>
                <a:lnTo>
                  <a:pt x="0" y="1815083"/>
                </a:lnTo>
                <a:lnTo>
                  <a:pt x="7059168" y="1815083"/>
                </a:lnTo>
                <a:lnTo>
                  <a:pt x="705916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9644" y="2171826"/>
            <a:ext cx="6846570" cy="880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urier New"/>
                <a:cs typeface="Courier New"/>
              </a:rPr>
              <a:t>&gt;&gt;&gt;</a:t>
            </a:r>
            <a:r>
              <a:rPr sz="2800" b="1" spc="-4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</a:t>
            </a:r>
            <a:r>
              <a:rPr sz="2800" b="1" spc="-4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4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array([[1,2,3],[4,5,6]])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b="1" spc="-5" dirty="0">
                <a:latin typeface="Courier New"/>
                <a:cs typeface="Courier New"/>
              </a:rPr>
              <a:t>&gt;&gt;&gt;</a:t>
            </a:r>
            <a:r>
              <a:rPr sz="2800" b="1" spc="-6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</a:t>
            </a:r>
            <a:endParaRPr sz="28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56690" y="3115725"/>
          <a:ext cx="3904613" cy="875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897">
                <a:tc>
                  <a:txBody>
                    <a:bodyPr/>
                    <a:lstStyle/>
                    <a:p>
                      <a:pPr marR="100330" algn="r">
                        <a:lnSpc>
                          <a:spcPts val="289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array([[1,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9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2,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89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3],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32">
                <a:tc>
                  <a:txBody>
                    <a:bodyPr/>
                    <a:lstStyle/>
                    <a:p>
                      <a:pPr marR="97155" algn="r">
                        <a:lnSpc>
                          <a:spcPts val="287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[4,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87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5,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287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6]])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24432" y="3490594"/>
            <a:ext cx="3938904" cy="428625"/>
          </a:xfrm>
          <a:custGeom>
            <a:avLst/>
            <a:gdLst/>
            <a:ahLst/>
            <a:cxnLst/>
            <a:rect l="l" t="t" r="r" b="b"/>
            <a:pathLst>
              <a:path w="3938904" h="428625">
                <a:moveTo>
                  <a:pt x="2304542" y="0"/>
                </a:moveTo>
                <a:lnTo>
                  <a:pt x="0" y="0"/>
                </a:lnTo>
                <a:lnTo>
                  <a:pt x="0" y="12141"/>
                </a:lnTo>
                <a:lnTo>
                  <a:pt x="0" y="428498"/>
                </a:lnTo>
                <a:lnTo>
                  <a:pt x="2304542" y="428498"/>
                </a:lnTo>
                <a:lnTo>
                  <a:pt x="2304542" y="12192"/>
                </a:lnTo>
                <a:lnTo>
                  <a:pt x="2304542" y="0"/>
                </a:lnTo>
                <a:close/>
              </a:path>
              <a:path w="3938904" h="428625">
                <a:moveTo>
                  <a:pt x="3938651" y="0"/>
                </a:moveTo>
                <a:lnTo>
                  <a:pt x="2944698" y="0"/>
                </a:lnTo>
                <a:lnTo>
                  <a:pt x="2304618" y="0"/>
                </a:lnTo>
                <a:lnTo>
                  <a:pt x="2304618" y="12192"/>
                </a:lnTo>
                <a:lnTo>
                  <a:pt x="2944698" y="12192"/>
                </a:lnTo>
                <a:lnTo>
                  <a:pt x="3938651" y="12192"/>
                </a:lnTo>
                <a:lnTo>
                  <a:pt x="393865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29051" y="3502736"/>
            <a:ext cx="1634489" cy="416559"/>
          </a:xfrm>
          <a:custGeom>
            <a:avLst/>
            <a:gdLst/>
            <a:ahLst/>
            <a:cxnLst/>
            <a:rect l="l" t="t" r="r" b="b"/>
            <a:pathLst>
              <a:path w="1634489" h="416560">
                <a:moveTo>
                  <a:pt x="1634032" y="0"/>
                </a:moveTo>
                <a:lnTo>
                  <a:pt x="640080" y="0"/>
                </a:lnTo>
                <a:lnTo>
                  <a:pt x="0" y="0"/>
                </a:lnTo>
                <a:lnTo>
                  <a:pt x="0" y="416356"/>
                </a:lnTo>
                <a:lnTo>
                  <a:pt x="640080" y="416356"/>
                </a:lnTo>
                <a:lnTo>
                  <a:pt x="1634032" y="416356"/>
                </a:lnTo>
                <a:lnTo>
                  <a:pt x="163403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24000" y="4636008"/>
            <a:ext cx="6385560" cy="8324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5"/>
              </a:spcBef>
            </a:pPr>
            <a:r>
              <a:rPr sz="2400" spc="-5" dirty="0">
                <a:latin typeface="Comic Sans MS"/>
                <a:cs typeface="Comic Sans MS"/>
              </a:rPr>
              <a:t>Using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array</a:t>
            </a:r>
            <a:r>
              <a:rPr sz="2400" spc="4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constructor</a:t>
            </a:r>
            <a:r>
              <a:rPr sz="2400" spc="-8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to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build</a:t>
            </a:r>
            <a:r>
              <a:rPr sz="2400" spc="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</a:t>
            </a:r>
            <a:endParaRPr sz="2400">
              <a:latin typeface="Comic Sans MS"/>
              <a:cs typeface="Comic Sans MS"/>
            </a:endParaRP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sz="2400" spc="-5" dirty="0">
                <a:latin typeface="Comic Sans MS"/>
                <a:cs typeface="Comic Sans MS"/>
              </a:rPr>
              <a:t>3-by-2</a:t>
            </a:r>
            <a:r>
              <a:rPr sz="2400" spc="4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array.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Note</a:t>
            </a:r>
            <a:r>
              <a:rPr sz="2400" spc="-11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all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square</a:t>
            </a:r>
            <a:r>
              <a:rPr sz="2400" spc="-1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brackets.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6888" y="467613"/>
            <a:ext cx="6914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Use</a:t>
            </a:r>
            <a:r>
              <a:rPr spc="-160" dirty="0"/>
              <a:t> </a:t>
            </a:r>
            <a:r>
              <a:rPr spc="-5" dirty="0"/>
              <a:t>Copy</a:t>
            </a:r>
            <a:r>
              <a:rPr spc="-40" dirty="0"/>
              <a:t> </a:t>
            </a:r>
            <a:r>
              <a:rPr spc="-10" dirty="0"/>
              <a:t>to</a:t>
            </a:r>
            <a:r>
              <a:rPr spc="-55" dirty="0"/>
              <a:t> </a:t>
            </a:r>
            <a:r>
              <a:rPr spc="-5" dirty="0"/>
              <a:t>Avoid</a:t>
            </a:r>
            <a:r>
              <a:rPr spc="-15" dirty="0"/>
              <a:t> </a:t>
            </a:r>
            <a:r>
              <a:rPr spc="-5" dirty="0"/>
              <a:t>Aliasing</a:t>
            </a:r>
          </a:p>
        </p:txBody>
      </p:sp>
      <p:sp>
        <p:nvSpPr>
          <p:cNvPr id="3" name="object 3"/>
          <p:cNvSpPr/>
          <p:nvPr/>
        </p:nvSpPr>
        <p:spPr>
          <a:xfrm>
            <a:off x="445008" y="1676399"/>
            <a:ext cx="5346700" cy="2308860"/>
          </a:xfrm>
          <a:custGeom>
            <a:avLst/>
            <a:gdLst/>
            <a:ahLst/>
            <a:cxnLst/>
            <a:rect l="l" t="t" r="r" b="b"/>
            <a:pathLst>
              <a:path w="5346700" h="2308860">
                <a:moveTo>
                  <a:pt x="5346192" y="0"/>
                </a:moveTo>
                <a:lnTo>
                  <a:pt x="0" y="0"/>
                </a:lnTo>
                <a:lnTo>
                  <a:pt x="0" y="2308860"/>
                </a:lnTo>
                <a:lnTo>
                  <a:pt x="5346192" y="2308860"/>
                </a:lnTo>
                <a:lnTo>
                  <a:pt x="53461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9844" y="1680717"/>
            <a:ext cx="5149850" cy="148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array([[1,2],[3,4]])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ts val="2860"/>
              </a:lnSpc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B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A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ts val="2850"/>
              </a:lnSpc>
              <a:spcBef>
                <a:spcPts val="60"/>
              </a:spcBef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A[1,1]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ts val="2850"/>
              </a:lnSpc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B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820" y="3133978"/>
            <a:ext cx="5241925" cy="412115"/>
          </a:xfrm>
          <a:custGeom>
            <a:avLst/>
            <a:gdLst/>
            <a:ahLst/>
            <a:cxnLst/>
            <a:rect l="l" t="t" r="r" b="b"/>
            <a:pathLst>
              <a:path w="5241925" h="412114">
                <a:moveTo>
                  <a:pt x="5241925" y="397713"/>
                </a:moveTo>
                <a:lnTo>
                  <a:pt x="2094230" y="397713"/>
                </a:lnTo>
                <a:lnTo>
                  <a:pt x="1544066" y="397713"/>
                </a:lnTo>
                <a:lnTo>
                  <a:pt x="1544066" y="35052"/>
                </a:lnTo>
                <a:lnTo>
                  <a:pt x="0" y="35052"/>
                </a:lnTo>
                <a:lnTo>
                  <a:pt x="0" y="397713"/>
                </a:lnTo>
                <a:lnTo>
                  <a:pt x="0" y="411734"/>
                </a:lnTo>
                <a:lnTo>
                  <a:pt x="1544066" y="411734"/>
                </a:lnTo>
                <a:lnTo>
                  <a:pt x="2094230" y="411734"/>
                </a:lnTo>
                <a:lnTo>
                  <a:pt x="5241925" y="411734"/>
                </a:lnTo>
                <a:lnTo>
                  <a:pt x="5241925" y="397713"/>
                </a:lnTo>
                <a:close/>
              </a:path>
              <a:path w="5241925" h="412114">
                <a:moveTo>
                  <a:pt x="5241925" y="0"/>
                </a:moveTo>
                <a:lnTo>
                  <a:pt x="2370074" y="0"/>
                </a:lnTo>
                <a:lnTo>
                  <a:pt x="2094230" y="0"/>
                </a:lnTo>
                <a:lnTo>
                  <a:pt x="2094230" y="35052"/>
                </a:lnTo>
                <a:lnTo>
                  <a:pt x="2370074" y="35052"/>
                </a:lnTo>
                <a:lnTo>
                  <a:pt x="5241925" y="35052"/>
                </a:lnTo>
                <a:lnTo>
                  <a:pt x="524192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9844" y="3145663"/>
            <a:ext cx="3138170" cy="73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05"/>
              </a:lnSpc>
              <a:spcBef>
                <a:spcPts val="100"/>
              </a:spcBef>
              <a:tabLst>
                <a:tab pos="2395220" algn="l"/>
              </a:tabLst>
            </a:pPr>
            <a:r>
              <a:rPr sz="2400" b="1" spc="-5" dirty="0">
                <a:latin typeface="Courier New"/>
                <a:cs typeface="Courier New"/>
              </a:rPr>
              <a:t>array([[</a:t>
            </a:r>
            <a:r>
              <a:rPr sz="2400" b="1" spc="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1,	2],</a:t>
            </a:r>
            <a:endParaRPr sz="2400">
              <a:latin typeface="Courier New"/>
              <a:cs typeface="Courier New"/>
            </a:endParaRPr>
          </a:p>
          <a:p>
            <a:pPr marL="1296035">
              <a:lnSpc>
                <a:spcPts val="2805"/>
              </a:lnSpc>
            </a:pPr>
            <a:r>
              <a:rPr sz="2400" b="1" dirty="0">
                <a:latin typeface="Courier New"/>
                <a:cs typeface="Courier New"/>
              </a:rPr>
              <a:t>[</a:t>
            </a:r>
            <a:r>
              <a:rPr sz="2400" b="1" spc="-4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3,</a:t>
            </a:r>
            <a:r>
              <a:rPr sz="2400" b="1" spc="-6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10]])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10400" y="1740407"/>
            <a:ext cx="1106805" cy="830580"/>
          </a:xfrm>
          <a:custGeom>
            <a:avLst/>
            <a:gdLst/>
            <a:ahLst/>
            <a:cxnLst/>
            <a:rect l="l" t="t" r="r" b="b"/>
            <a:pathLst>
              <a:path w="1106804" h="830580">
                <a:moveTo>
                  <a:pt x="1106424" y="0"/>
                </a:moveTo>
                <a:lnTo>
                  <a:pt x="0" y="0"/>
                </a:lnTo>
                <a:lnTo>
                  <a:pt x="0" y="830580"/>
                </a:lnTo>
                <a:lnTo>
                  <a:pt x="1106424" y="830580"/>
                </a:lnTo>
                <a:lnTo>
                  <a:pt x="1106424" y="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93609" y="1733753"/>
            <a:ext cx="744855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48005" algn="l"/>
              </a:tabLst>
            </a:pPr>
            <a:r>
              <a:rPr sz="2400" b="1" dirty="0">
                <a:latin typeface="Courier New"/>
                <a:cs typeface="Courier New"/>
              </a:rPr>
              <a:t>1	2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tabLst>
                <a:tab pos="548005" algn="l"/>
              </a:tabLst>
            </a:pPr>
            <a:r>
              <a:rPr sz="2400" b="1" dirty="0">
                <a:latin typeface="Courier New"/>
                <a:cs typeface="Courier New"/>
              </a:rPr>
              <a:t>3	4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4267200"/>
            <a:ext cx="5346700" cy="2308860"/>
          </a:xfrm>
          <a:custGeom>
            <a:avLst/>
            <a:gdLst/>
            <a:ahLst/>
            <a:cxnLst/>
            <a:rect l="l" t="t" r="r" b="b"/>
            <a:pathLst>
              <a:path w="5346700" h="2308859">
                <a:moveTo>
                  <a:pt x="5346192" y="0"/>
                </a:moveTo>
                <a:lnTo>
                  <a:pt x="0" y="0"/>
                </a:lnTo>
                <a:lnTo>
                  <a:pt x="0" y="2308860"/>
                </a:lnTo>
                <a:lnTo>
                  <a:pt x="5346192" y="2308860"/>
                </a:lnTo>
                <a:lnTo>
                  <a:pt x="53461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5940" y="4266057"/>
            <a:ext cx="5151120" cy="2223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array([[1,2],[3,4]])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B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copy(A)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A[1,1]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&gt;&gt;&gt;</a:t>
            </a:r>
            <a:r>
              <a:rPr sz="2400" b="1" spc="-7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B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array([[1,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2],</a:t>
            </a:r>
            <a:endParaRPr sz="2400">
              <a:latin typeface="Courier New"/>
              <a:cs typeface="Courier New"/>
            </a:endParaRPr>
          </a:p>
          <a:p>
            <a:pPr marL="1294130">
              <a:lnSpc>
                <a:spcPct val="10000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[3,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4]])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59295" y="3697223"/>
            <a:ext cx="2261870" cy="8305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99695" marR="203835">
              <a:lnSpc>
                <a:spcPts val="3110"/>
              </a:lnSpc>
            </a:pPr>
            <a:r>
              <a:rPr sz="2400" spc="-5" dirty="0">
                <a:latin typeface="Comic Sans MS"/>
                <a:cs typeface="Comic Sans MS"/>
              </a:rPr>
              <a:t>2D</a:t>
            </a:r>
            <a:r>
              <a:rPr sz="2400" spc="-15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arrays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 </a:t>
            </a:r>
            <a:r>
              <a:rPr sz="2400" spc="-70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objects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467613"/>
            <a:ext cx="7510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Nested</a:t>
            </a:r>
            <a:r>
              <a:rPr spc="-85" dirty="0"/>
              <a:t> </a:t>
            </a:r>
            <a:r>
              <a:rPr spc="-5" dirty="0"/>
              <a:t>Loops</a:t>
            </a:r>
            <a:r>
              <a:rPr spc="-4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2D</a:t>
            </a:r>
            <a:r>
              <a:rPr spc="-60" dirty="0"/>
              <a:t> </a:t>
            </a:r>
            <a:r>
              <a:rPr spc="-5" dirty="0"/>
              <a:t>Arrays</a:t>
            </a:r>
          </a:p>
        </p:txBody>
      </p:sp>
      <p:sp>
        <p:nvSpPr>
          <p:cNvPr id="3" name="object 3"/>
          <p:cNvSpPr/>
          <p:nvPr/>
        </p:nvSpPr>
        <p:spPr>
          <a:xfrm>
            <a:off x="1372361" y="1869185"/>
            <a:ext cx="6200140" cy="3647440"/>
          </a:xfrm>
          <a:custGeom>
            <a:avLst/>
            <a:gdLst/>
            <a:ahLst/>
            <a:cxnLst/>
            <a:rect l="l" t="t" r="r" b="b"/>
            <a:pathLst>
              <a:path w="6200140" h="3647440">
                <a:moveTo>
                  <a:pt x="0" y="3646932"/>
                </a:moveTo>
                <a:lnTo>
                  <a:pt x="6199632" y="3646932"/>
                </a:lnTo>
                <a:lnTo>
                  <a:pt x="6199632" y="0"/>
                </a:lnTo>
                <a:lnTo>
                  <a:pt x="0" y="0"/>
                </a:lnTo>
                <a:lnTo>
                  <a:pt x="0" y="3646932"/>
                </a:lnTo>
                <a:close/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2117" y="1863979"/>
            <a:ext cx="5774690" cy="300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urier New"/>
                <a:cs typeface="Courier New"/>
              </a:rPr>
              <a:t>from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numpy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import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 marR="1914525">
              <a:lnSpc>
                <a:spcPct val="111100"/>
              </a:lnSpc>
              <a:spcBef>
                <a:spcPts val="2545"/>
              </a:spcBef>
            </a:pPr>
            <a:r>
              <a:rPr sz="2800" b="1" spc="-5" dirty="0">
                <a:latin typeface="Courier New"/>
                <a:cs typeface="Courier New"/>
              </a:rPr>
              <a:t>A = zeros((3,3)) 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for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</a:t>
            </a:r>
            <a:r>
              <a:rPr sz="2800" b="1" spc="-3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in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range(3):</a:t>
            </a:r>
            <a:endParaRPr sz="2800">
              <a:latin typeface="Courier New"/>
              <a:cs typeface="Courier New"/>
            </a:endParaRPr>
          </a:p>
          <a:p>
            <a:pPr marL="1506220" marR="5080" indent="-854075">
              <a:lnSpc>
                <a:spcPct val="100000"/>
              </a:lnSpc>
              <a:spcBef>
                <a:spcPts val="10"/>
              </a:spcBef>
              <a:tabLst>
                <a:tab pos="2787650" algn="l"/>
              </a:tabLst>
            </a:pPr>
            <a:r>
              <a:rPr sz="2800" b="1" spc="-5" dirty="0">
                <a:latin typeface="Courier New"/>
                <a:cs typeface="Courier New"/>
              </a:rPr>
              <a:t>for</a:t>
            </a:r>
            <a:r>
              <a:rPr sz="2800" b="1" spc="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j</a:t>
            </a:r>
            <a:r>
              <a:rPr sz="2800" b="1" spc="10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in	</a:t>
            </a:r>
            <a:r>
              <a:rPr sz="2800" b="1" spc="-5" dirty="0">
                <a:latin typeface="Courier New"/>
                <a:cs typeface="Courier New"/>
              </a:rPr>
              <a:t>range(3): </a:t>
            </a:r>
            <a:r>
              <a:rPr sz="2800" b="1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A[i,j]</a:t>
            </a:r>
            <a:r>
              <a:rPr sz="2800" b="1" spc="-8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(i+1)*(j+1)</a:t>
            </a:r>
            <a:endParaRPr sz="2800">
              <a:latin typeface="Courier New"/>
              <a:cs typeface="Courier New"/>
            </a:endParaRPr>
          </a:p>
          <a:p>
            <a:pPr marL="152400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print(A)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467613"/>
            <a:ext cx="7510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Nested</a:t>
            </a:r>
            <a:r>
              <a:rPr spc="-85" dirty="0"/>
              <a:t> </a:t>
            </a:r>
            <a:r>
              <a:rPr spc="-5" dirty="0"/>
              <a:t>Loops</a:t>
            </a:r>
            <a:r>
              <a:rPr spc="-4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2D</a:t>
            </a:r>
            <a:r>
              <a:rPr spc="-60" dirty="0"/>
              <a:t> </a:t>
            </a:r>
            <a:r>
              <a:rPr spc="-5" dirty="0"/>
              <a:t>Arrays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2935" y="2475610"/>
          <a:ext cx="2522219" cy="2438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9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291"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070"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520"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5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5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30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16129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7650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43559" y="5439867"/>
            <a:ext cx="74968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omic Sans MS"/>
                <a:cs typeface="Comic Sans MS"/>
              </a:rPr>
              <a:t>Allocates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memory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by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preparing 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zero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matrix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8033" y="1597913"/>
            <a:ext cx="3622675" cy="52451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85"/>
              </a:spcBef>
            </a:pPr>
            <a:r>
              <a:rPr sz="2800" b="1" spc="-5" dirty="0">
                <a:latin typeface="Courier New"/>
                <a:cs typeface="Courier New"/>
              </a:rPr>
              <a:t>A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zeros((3,3))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1682</Words>
  <Application>Microsoft Office PowerPoint</Application>
  <PresentationFormat>On-screen Show (4:3)</PresentationFormat>
  <Paragraphs>400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Comic Sans MS</vt:lpstr>
      <vt:lpstr>Courier New</vt:lpstr>
      <vt:lpstr>Times New Roman</vt:lpstr>
      <vt:lpstr>Wingdings</vt:lpstr>
      <vt:lpstr>Office Theme</vt:lpstr>
      <vt:lpstr>7. Two-Dimensional Arrays</vt:lpstr>
      <vt:lpstr>Python is Awkward</vt:lpstr>
      <vt:lpstr>How to Add the numpy module  in python</vt:lpstr>
      <vt:lpstr>Setting up a 2D Array of 0’s</vt:lpstr>
      <vt:lpstr>Accessing an Entry</vt:lpstr>
      <vt:lpstr>Accessing an Entry</vt:lpstr>
      <vt:lpstr>Use Copy to Avoid Aliasing</vt:lpstr>
      <vt:lpstr>Nested Loops and 2D Arrays</vt:lpstr>
      <vt:lpstr>Nested Loops and 2D Arrays</vt:lpstr>
      <vt:lpstr>Understanding 2D Array Set-Up</vt:lpstr>
      <vt:lpstr>Understanding 2D Array Set-Up</vt:lpstr>
      <vt:lpstr>Understanding 2D Array Set-Up</vt:lpstr>
      <vt:lpstr>PowerPoint Presentation</vt:lpstr>
      <vt:lpstr>2D Array Numpy functions</vt:lpstr>
      <vt:lpstr>PowerPoint Presentation</vt:lpstr>
      <vt:lpstr>25. Python plot numpy 2d array</vt:lpstr>
      <vt:lpstr>1. We have imported a numpy library and then create a variable  ‘arr1’ and assign a numpy array function for creating a 2-  dimensional array</vt:lpstr>
      <vt:lpstr>new_arr = np.arange(12).reshape(3,4)  print(new_arr)</vt:lpstr>
      <vt:lpstr>4. We are going to use numpy.ix_() function.In Python, this  method takes n number of one or two-dimensional sequences  and this function will help the user for slicing arrays.</vt:lpstr>
      <vt:lpstr>5. By using the np.empty() method we can easily create a numpy  array without declaring the entries of a given shape and  datatype. Then we will also use the append() function for  merging two arrays and storing them into a given empty array  and this function always returns a new array.</vt:lpstr>
      <vt:lpstr>6.  How to get the index number of the numpy array by using  Python.</vt:lpstr>
      <vt:lpstr>8.  How to convert a 2-dimensional array into a 1-dimensional  array.</vt:lpstr>
      <vt:lpstr>new_result = np.ravel(new_val)  print("Convert 2d to 1-d:",new_result)</vt:lpstr>
      <vt:lpstr>11. How to declare a numpy 2-dimensional array in Python.</vt:lpstr>
      <vt:lpstr>13. How to convert 2-dimensional array into 3-dimensional array.</vt:lpstr>
      <vt:lpstr>14. How to create a 2-dimensional array in Python without using</vt:lpstr>
      <vt:lpstr>16. How to concatenate a 2-dimension numpy array in Python</vt:lpstr>
      <vt:lpstr>result = np.rot90(new_val, 2)  print("After rotating arr:",result)</vt:lpstr>
      <vt:lpstr>19. How to transpose a 2-dimension array in Python</vt:lpstr>
      <vt:lpstr>21. How to find the average value in 2-dimensional array by using</vt:lpstr>
      <vt:lpstr>23. How to filter a 2-dimensional array by condition in 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</dc:creator>
  <cp:lastModifiedBy>Maher</cp:lastModifiedBy>
  <cp:revision>2</cp:revision>
  <dcterms:created xsi:type="dcterms:W3CDTF">2023-04-11T19:21:47Z</dcterms:created>
  <dcterms:modified xsi:type="dcterms:W3CDTF">2023-04-11T19:43:50Z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2022-04-20T00:00:00Z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2023-04-11T00:00:00Z</vt:filetime>
  </property>
</Properties>
</file>