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2"/>
  </p:notesMasterIdLst>
  <p:sldIdLst>
    <p:sldId id="256" r:id="rId2"/>
    <p:sldId id="285" r:id="rId3"/>
    <p:sldId id="286" r:id="rId4"/>
    <p:sldId id="257" r:id="rId5"/>
    <p:sldId id="284" r:id="rId6"/>
    <p:sldId id="259" r:id="rId7"/>
    <p:sldId id="262" r:id="rId8"/>
    <p:sldId id="290" r:id="rId9"/>
    <p:sldId id="291" r:id="rId10"/>
    <p:sldId id="293" r:id="rId11"/>
    <p:sldId id="294" r:id="rId12"/>
    <p:sldId id="263" r:id="rId13"/>
    <p:sldId id="297" r:id="rId14"/>
    <p:sldId id="264" r:id="rId15"/>
    <p:sldId id="288" r:id="rId16"/>
    <p:sldId id="295" r:id="rId17"/>
    <p:sldId id="298" r:id="rId18"/>
    <p:sldId id="271" r:id="rId19"/>
    <p:sldId id="275" r:id="rId20"/>
    <p:sldId id="299" r:id="rId21"/>
    <p:sldId id="277" r:id="rId22"/>
    <p:sldId id="300" r:id="rId23"/>
    <p:sldId id="305" r:id="rId24"/>
    <p:sldId id="302" r:id="rId25"/>
    <p:sldId id="303" r:id="rId26"/>
    <p:sldId id="283" r:id="rId27"/>
    <p:sldId id="309" r:id="rId28"/>
    <p:sldId id="306" r:id="rId29"/>
    <p:sldId id="311" r:id="rId30"/>
    <p:sldId id="31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29" autoAdjust="0"/>
    <p:restoredTop sz="94660"/>
  </p:normalViewPr>
  <p:slideViewPr>
    <p:cSldViewPr>
      <p:cViewPr varScale="1">
        <p:scale>
          <a:sx n="74" d="100"/>
          <a:sy n="74" d="100"/>
        </p:scale>
        <p:origin x="143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181EA3-C8AE-48FD-BF9C-FC4A0EB9BFFB}" type="datetimeFigureOut">
              <a:rPr lang="en-US" smtClean="0"/>
              <a:pPr/>
              <a:t>12/25/2015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0FAEF-1AEC-4A01-A2C6-2C5868569AC7}" type="slidenum">
              <a:rPr lang="en-US" smtClean="0"/>
              <a:pPr/>
              <a:t>‹#›</a:t>
            </a:fld>
            <a:endParaRPr lang="en-US"/>
          </a:p>
        </p:txBody>
      </p:sp>
    </p:spTree>
    <p:extLst>
      <p:ext uri="{BB962C8B-B14F-4D97-AF65-F5344CB8AC3E}">
        <p14:creationId xmlns:p14="http://schemas.microsoft.com/office/powerpoint/2010/main" val="357571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D0FAEF-1AEC-4A01-A2C6-2C5868569AC7}" type="slidenum">
              <a:rPr lang="en-US" smtClean="0"/>
              <a:pPr/>
              <a:t>3</a:t>
            </a:fld>
            <a:endParaRPr lang="en-US"/>
          </a:p>
        </p:txBody>
      </p:sp>
    </p:spTree>
    <p:extLst>
      <p:ext uri="{BB962C8B-B14F-4D97-AF65-F5344CB8AC3E}">
        <p14:creationId xmlns:p14="http://schemas.microsoft.com/office/powerpoint/2010/main" val="251359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D0FAEF-1AEC-4A01-A2C6-2C5868569AC7}" type="slidenum">
              <a:rPr lang="en-US" smtClean="0"/>
              <a:pPr/>
              <a:t>9</a:t>
            </a:fld>
            <a:endParaRPr lang="en-US"/>
          </a:p>
        </p:txBody>
      </p:sp>
    </p:spTree>
    <p:extLst>
      <p:ext uri="{BB962C8B-B14F-4D97-AF65-F5344CB8AC3E}">
        <p14:creationId xmlns:p14="http://schemas.microsoft.com/office/powerpoint/2010/main" val="223998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0294EE8-5C48-4E6D-A12B-0A341BD34ACB}" type="datetimeFigureOut">
              <a:rPr lang="en-US" smtClean="0"/>
              <a:pPr/>
              <a:t>12/25/2015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18DF9EC-2478-4925-8C60-D90C30E7EC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294EE8-5C48-4E6D-A12B-0A341BD34ACB}" type="datetimeFigureOut">
              <a:rPr lang="en-US" smtClean="0"/>
              <a:pPr/>
              <a:t>12/25/2015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294EE8-5C48-4E6D-A12B-0A341BD34ACB}" type="datetimeFigureOut">
              <a:rPr lang="en-US" smtClean="0"/>
              <a:pPr/>
              <a:t>12/25/2015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294EE8-5C48-4E6D-A12B-0A341BD34ACB}" type="datetimeFigureOut">
              <a:rPr lang="en-US" smtClean="0"/>
              <a:pPr/>
              <a:t>12/25/2015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0294EE8-5C48-4E6D-A12B-0A341BD34ACB}" type="datetimeFigureOut">
              <a:rPr lang="en-US" smtClean="0"/>
              <a:pPr/>
              <a:t>12/25/2015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DF9EC-2478-4925-8C60-D90C30E7ECD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294EE8-5C48-4E6D-A12B-0A341BD34ACB}" type="datetimeFigureOut">
              <a:rPr lang="en-US" smtClean="0"/>
              <a:pPr/>
              <a:t>12/25/2015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DF9EC-2478-4925-8C60-D90C30E7EC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0294EE8-5C48-4E6D-A12B-0A341BD34ACB}" type="datetimeFigureOut">
              <a:rPr lang="en-US" smtClean="0"/>
              <a:pPr/>
              <a:t>12/25/2015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DF9EC-2478-4925-8C60-D90C30E7EC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294EE8-5C48-4E6D-A12B-0A341BD34ACB}" type="datetimeFigureOut">
              <a:rPr lang="en-US" smtClean="0"/>
              <a:pPr/>
              <a:t>12/25/2015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DF9EC-2478-4925-8C60-D90C30E7EC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94EE8-5C48-4E6D-A12B-0A341BD34ACB}" type="datetimeFigureOut">
              <a:rPr lang="en-US" smtClean="0"/>
              <a:pPr/>
              <a:t>12/25/2015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DF9EC-2478-4925-8C60-D90C30E7EC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0294EE8-5C48-4E6D-A12B-0A341BD34ACB}" type="datetimeFigureOut">
              <a:rPr lang="en-US" smtClean="0"/>
              <a:pPr/>
              <a:t>12/25/2015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DF9EC-2478-4925-8C60-D90C30E7EC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0294EE8-5C48-4E6D-A12B-0A341BD34ACB}" type="datetimeFigureOut">
              <a:rPr lang="en-US" smtClean="0"/>
              <a:pPr/>
              <a:t>12/25/2015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18DF9EC-2478-4925-8C60-D90C30E7ECD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0294EE8-5C48-4E6D-A12B-0A341BD34ACB}" type="datetimeFigureOut">
              <a:rPr lang="en-US" smtClean="0"/>
              <a:pPr/>
              <a:t>12/25/2015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18DF9EC-2478-4925-8C60-D90C30E7ECD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851648" cy="1600200"/>
          </a:xfrm>
        </p:spPr>
        <p:txBody>
          <a:bodyPr>
            <a:noAutofit/>
          </a:bodyPr>
          <a:lstStyle/>
          <a:p>
            <a:pPr algn="ctr"/>
            <a:r>
              <a:rPr lang="en-US" sz="4800" dirty="0" smtClean="0">
                <a:solidFill>
                  <a:schemeClr val="bg1"/>
                </a:solidFill>
              </a:rPr>
              <a:t>The 12</a:t>
            </a:r>
            <a:r>
              <a:rPr lang="en-US" sz="4800" baseline="30000" dirty="0" smtClean="0">
                <a:solidFill>
                  <a:schemeClr val="bg1"/>
                </a:solidFill>
              </a:rPr>
              <a:t>th</a:t>
            </a:r>
            <a:r>
              <a:rPr lang="en-US" sz="4800" dirty="0" smtClean="0">
                <a:solidFill>
                  <a:schemeClr val="bg1"/>
                </a:solidFill>
              </a:rPr>
              <a:t> lecture in molecular biology by Dr. </a:t>
            </a:r>
            <a:r>
              <a:rPr lang="en-US" sz="4800" dirty="0" err="1" smtClean="0">
                <a:solidFill>
                  <a:schemeClr val="bg1"/>
                </a:solidFill>
              </a:rPr>
              <a:t>Sawsan</a:t>
            </a:r>
            <a:r>
              <a:rPr lang="en-US" sz="4800" dirty="0" smtClean="0">
                <a:solidFill>
                  <a:schemeClr val="bg1"/>
                </a:solidFill>
              </a:rPr>
              <a:t> </a:t>
            </a:r>
            <a:r>
              <a:rPr lang="en-US" sz="4800" dirty="0" err="1" smtClean="0">
                <a:solidFill>
                  <a:schemeClr val="bg1"/>
                </a:solidFill>
              </a:rPr>
              <a:t>sajid</a:t>
            </a:r>
            <a:r>
              <a:rPr lang="en-US" sz="4800" dirty="0" smtClean="0">
                <a:solidFill>
                  <a:schemeClr val="bg1"/>
                </a:solidFill>
              </a:rPr>
              <a:t> </a:t>
            </a:r>
            <a:endParaRPr lang="en-US" sz="4800" dirty="0">
              <a:solidFill>
                <a:schemeClr val="bg1"/>
              </a:solidFill>
            </a:endParaRPr>
          </a:p>
        </p:txBody>
      </p:sp>
      <p:sp>
        <p:nvSpPr>
          <p:cNvPr id="3" name="Subtitle 2"/>
          <p:cNvSpPr>
            <a:spLocks noGrp="1"/>
          </p:cNvSpPr>
          <p:nvPr>
            <p:ph type="subTitle" idx="1"/>
          </p:nvPr>
        </p:nvSpPr>
        <p:spPr>
          <a:xfrm>
            <a:off x="533400" y="3810000"/>
            <a:ext cx="8229600" cy="1905000"/>
          </a:xfrm>
        </p:spPr>
        <p:txBody>
          <a:bodyPr>
            <a:normAutofit/>
          </a:bodyPr>
          <a:lstStyle/>
          <a:p>
            <a:pPr algn="ctr"/>
            <a:r>
              <a:rPr lang="en-US" sz="4400" b="1" dirty="0" smtClean="0">
                <a:solidFill>
                  <a:srgbClr val="7030A0"/>
                </a:solidFill>
              </a:rPr>
              <a:t>RNA</a:t>
            </a:r>
            <a:r>
              <a:rPr lang="en-US" sz="4400" b="1" dirty="0" smtClean="0">
                <a:solidFill>
                  <a:schemeClr val="bg1"/>
                </a:solidFill>
              </a:rPr>
              <a:t> </a:t>
            </a:r>
            <a:r>
              <a:rPr lang="en-US" sz="4400" b="1" dirty="0" smtClean="0">
                <a:solidFill>
                  <a:srgbClr val="7030A0"/>
                </a:solidFill>
              </a:rPr>
              <a:t>transcription and Post transcription events</a:t>
            </a:r>
            <a:endParaRPr lang="en-US" sz="4400" b="1"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fontScale="90000"/>
          </a:bodyPr>
          <a:lstStyle/>
          <a:p>
            <a:r>
              <a:rPr lang="en-US" sz="2800" dirty="0" smtClean="0"/>
              <a:t>Transcription steps :As with replication ,the 3 steps are: </a:t>
            </a:r>
            <a:br>
              <a:rPr lang="en-US" sz="2800" dirty="0" smtClean="0"/>
            </a:br>
            <a:r>
              <a:rPr lang="en-US" sz="2800" dirty="0" smtClean="0"/>
              <a:t>1-Initiation    2- Elongation   3- Termination </a:t>
            </a:r>
            <a:endParaRPr lang="en-US" sz="2800" dirty="0"/>
          </a:p>
        </p:txBody>
      </p:sp>
      <p:pic>
        <p:nvPicPr>
          <p:cNvPr id="4" name="Content Placeholder 3" descr="2108.jpg"/>
          <p:cNvPicPr>
            <a:picLocks noGrp="1" noChangeAspect="1"/>
          </p:cNvPicPr>
          <p:nvPr>
            <p:ph idx="1"/>
          </p:nvPr>
        </p:nvPicPr>
        <p:blipFill>
          <a:blip r:embed="rId2"/>
          <a:stretch>
            <a:fillRect/>
          </a:stretch>
        </p:blipFill>
        <p:spPr>
          <a:xfrm>
            <a:off x="0" y="1143000"/>
            <a:ext cx="9144000" cy="5715000"/>
          </a:xfrm>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457200"/>
          </a:xfrm>
        </p:spPr>
        <p:txBody>
          <a:bodyPr>
            <a:normAutofit/>
          </a:bodyPr>
          <a:lstStyle/>
          <a:p>
            <a:pPr algn="just"/>
            <a:r>
              <a:rPr lang="en-US" sz="2400" dirty="0" smtClean="0">
                <a:latin typeface="Arial" pitchFamily="34" charset="0"/>
                <a:cs typeface="Arial" pitchFamily="34" charset="0"/>
              </a:rPr>
              <a:t>1-Initiation stage :</a:t>
            </a:r>
            <a:r>
              <a:rPr lang="en-US" sz="2400" dirty="0" smtClean="0"/>
              <a:t> RNA polymerase action and role of sigma factor </a:t>
            </a:r>
            <a:endParaRPr lang="en-US" sz="2400" dirty="0">
              <a:latin typeface="Arial" pitchFamily="34" charset="0"/>
              <a:cs typeface="Arial" pitchFamily="34" charset="0"/>
            </a:endParaRPr>
          </a:p>
        </p:txBody>
      </p:sp>
      <p:sp>
        <p:nvSpPr>
          <p:cNvPr id="4" name="Content Placeholder 2"/>
          <p:cNvSpPr>
            <a:spLocks noGrp="1"/>
          </p:cNvSpPr>
          <p:nvPr>
            <p:ph idx="1"/>
          </p:nvPr>
        </p:nvSpPr>
        <p:spPr>
          <a:xfrm>
            <a:off x="0" y="685800"/>
            <a:ext cx="9144000" cy="6172200"/>
          </a:xfrm>
        </p:spPr>
        <p:txBody>
          <a:bodyPr>
            <a:normAutofit fontScale="85000" lnSpcReduction="20000"/>
          </a:bodyPr>
          <a:lstStyle/>
          <a:p>
            <a:pPr algn="just"/>
            <a:r>
              <a:rPr lang="en-US" dirty="0" smtClean="0"/>
              <a:t> RNA polymerase binding in bacteria: involves recognizing core promoter region by sigma factor  then binding to -35 box forming closed complex also the α subunit C-terminal domain  help in  recognizing promoter upstream elements. Usually in </a:t>
            </a:r>
            <a:r>
              <a:rPr lang="en-US" i="1" dirty="0" smtClean="0"/>
              <a:t>E. coli</a:t>
            </a:r>
            <a:r>
              <a:rPr lang="en-US" dirty="0" smtClean="0"/>
              <a:t>, σ</a:t>
            </a:r>
            <a:r>
              <a:rPr lang="en-US" baseline="30000" dirty="0" smtClean="0"/>
              <a:t>70</a:t>
            </a:r>
            <a:r>
              <a:rPr lang="en-US" dirty="0" smtClean="0"/>
              <a:t> is expressed under normal conditions and recognizes promoters for genes required under normal conditions (house-keeping genes), while σ</a:t>
            </a:r>
            <a:r>
              <a:rPr lang="en-US" baseline="30000" dirty="0" smtClean="0"/>
              <a:t>32</a:t>
            </a:r>
            <a:r>
              <a:rPr lang="en-US" dirty="0" smtClean="0"/>
              <a:t> recognizes promoters for genes required at high temperatures (heat-shock genes).</a:t>
            </a:r>
          </a:p>
          <a:p>
            <a:pPr algn="just"/>
            <a:r>
              <a:rPr lang="en-US" dirty="0" smtClean="0"/>
              <a:t>After binding to the DNA, the RNA polymerase switches from a closed complex to an open complex at -10 box . This change involves the separation of the DNA strands to form an unwound DNA strand of approximately 13 </a:t>
            </a:r>
            <a:r>
              <a:rPr lang="en-US" dirty="0" err="1" smtClean="0"/>
              <a:t>bp</a:t>
            </a:r>
            <a:r>
              <a:rPr lang="en-US" dirty="0" smtClean="0"/>
              <a:t>, referred to </a:t>
            </a:r>
            <a:r>
              <a:rPr lang="en-US" dirty="0" smtClean="0">
                <a:solidFill>
                  <a:srgbClr val="FF0000"/>
                </a:solidFill>
              </a:rPr>
              <a:t>as the transcription bubble</a:t>
            </a:r>
            <a:r>
              <a:rPr lang="en-US" dirty="0" smtClean="0"/>
              <a:t>. </a:t>
            </a:r>
            <a:r>
              <a:rPr lang="en-US" dirty="0" err="1" smtClean="0"/>
              <a:t>Ribonucleotides</a:t>
            </a:r>
            <a:r>
              <a:rPr lang="en-US" dirty="0" smtClean="0"/>
              <a:t> are base-paired to the template DNA strand, according to </a:t>
            </a:r>
            <a:r>
              <a:rPr lang="en-US" dirty="0" smtClean="0">
                <a:solidFill>
                  <a:srgbClr val="FF0000"/>
                </a:solidFill>
              </a:rPr>
              <a:t>Watson-Crick</a:t>
            </a:r>
            <a:r>
              <a:rPr lang="en-US" dirty="0" smtClean="0"/>
              <a:t> base-pairing interactions. Super coiling plays an important part in polymerase activity because of the unwinding and rewinding of DNA. Usually regions of DNA in front of RNA Polymerase are unwound while  regions behind RNAP are rewound and negative super coiled are present.</a:t>
            </a:r>
            <a:r>
              <a:rPr lang="ar-IQ" dirty="0" smtClean="0"/>
              <a:t>المنطقة التي قبل الانزيم تكون مفتوحة لتسهل عملية الاستنساخ وحالما تنتهي المنطقة من الاستنساخ فانها تعاود الارتباط والقفل من وراء الانزيم وتتكون فقاعة تمشي على طول الدنا المستنسخة والاشرطة لا تفتح مرة واحدة وانما بمعدل 20- 17قاعدة لتغلق من الجهة الثانية من الاستنساخ </a:t>
            </a:r>
            <a:r>
              <a:rPr lang="ar-IQ" dirty="0"/>
              <a:t>.</a:t>
            </a:r>
            <a:endParaRPr lang="en-US" dirty="0" smtClean="0"/>
          </a:p>
          <a:p>
            <a:pPr algn="just"/>
            <a:endParaRPr lang="en-US" dirty="0"/>
          </a:p>
        </p:txBody>
      </p:sp>
    </p:spTree>
  </p:cSld>
  <p:clrMapOvr>
    <a:masterClrMapping/>
  </p:clrMapOvr>
  <p:transition>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sz="2800" dirty="0" smtClean="0"/>
              <a:t>The figure represent binding RNA molecules to promoter region at -35 box then to -10 box at the upstream region from the coding region which represent the  stream down region . Movement will be from 5 </a:t>
            </a:r>
            <a:r>
              <a:rPr lang="en-US" sz="2800" dirty="0" smtClean="0">
                <a:latin typeface="Times New Roman"/>
                <a:cs typeface="Times New Roman"/>
              </a:rPr>
              <a:t>→3 end as in replication </a:t>
            </a:r>
            <a:endParaRPr lang="en-US" sz="2800" dirty="0"/>
          </a:p>
        </p:txBody>
      </p:sp>
      <p:pic>
        <p:nvPicPr>
          <p:cNvPr id="4" name="Content Placeholder 4" descr="prokge1.gif"/>
          <p:cNvPicPr>
            <a:picLocks noGrp="1" noChangeAspect="1"/>
          </p:cNvPicPr>
          <p:nvPr>
            <p:ph idx="1"/>
          </p:nvPr>
        </p:nvPicPr>
        <p:blipFill>
          <a:blip r:embed="rId2"/>
          <a:stretch>
            <a:fillRect/>
          </a:stretch>
        </p:blipFill>
        <p:spPr>
          <a:xfrm>
            <a:off x="457200" y="2274811"/>
            <a:ext cx="8229600" cy="3710140"/>
          </a:xfrm>
        </p:spPr>
      </p:pic>
      <p:sp>
        <p:nvSpPr>
          <p:cNvPr id="6" name="Content Placeholder 5"/>
          <p:cNvSpPr>
            <a:spLocks noGrp="1"/>
          </p:cNvSpPr>
          <p:nvPr>
            <p:ph idx="1"/>
          </p:nvPr>
        </p:nvSpPr>
        <p:spPr/>
        <p:txBody>
          <a:bodyPr/>
          <a:lstStyle/>
          <a:p>
            <a:endParaRPr lang="en-US" dirty="0"/>
          </a:p>
        </p:txBody>
      </p:sp>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847088"/>
          </a:xfrm>
        </p:spPr>
        <p:txBody>
          <a:bodyPr>
            <a:normAutofit fontScale="90000"/>
          </a:bodyPr>
          <a:lstStyle/>
          <a:p>
            <a:pPr algn="just"/>
            <a:r>
              <a:rPr lang="en-US" sz="2400" dirty="0" smtClean="0"/>
              <a:t>The figure represent transcription initiation complex consist from RNA polymerase binding to DNA template strand which read from 3</a:t>
            </a:r>
            <a:r>
              <a:rPr lang="en-US" sz="2400" dirty="0" smtClean="0">
                <a:latin typeface="Times New Roman"/>
                <a:cs typeface="Times New Roman"/>
              </a:rPr>
              <a:t>→5 </a:t>
            </a:r>
            <a:r>
              <a:rPr lang="en-US" sz="2400" dirty="0" smtClean="0"/>
              <a:t> </a:t>
            </a:r>
            <a:r>
              <a:rPr lang="en-US" sz="2400" dirty="0" smtClean="0">
                <a:solidFill>
                  <a:srgbClr val="FF0000"/>
                </a:solidFill>
              </a:rPr>
              <a:t>(not coding strand which read 5</a:t>
            </a:r>
            <a:r>
              <a:rPr lang="en-US" sz="2400" dirty="0" smtClean="0">
                <a:solidFill>
                  <a:srgbClr val="FF0000"/>
                </a:solidFill>
                <a:latin typeface="Times New Roman"/>
                <a:cs typeface="Times New Roman"/>
              </a:rPr>
              <a:t>→</a:t>
            </a:r>
            <a:r>
              <a:rPr lang="en-US" sz="2400" dirty="0" smtClean="0">
                <a:solidFill>
                  <a:srgbClr val="FF0000"/>
                </a:solidFill>
              </a:rPr>
              <a:t>3</a:t>
            </a:r>
            <a:r>
              <a:rPr lang="en-US" sz="2400" dirty="0" smtClean="0"/>
              <a:t>) .sigma sub unit bind to -35 box then moved to -10 box in which the DNA strand opened . Transcription start at +1 position   </a:t>
            </a:r>
            <a:endParaRPr lang="en-US" sz="2400" dirty="0"/>
          </a:p>
        </p:txBody>
      </p:sp>
      <p:pic>
        <p:nvPicPr>
          <p:cNvPr id="4" name="Content Placeholder 3" descr="sig1.jpg"/>
          <p:cNvPicPr>
            <a:picLocks noGrp="1" noChangeAspect="1"/>
          </p:cNvPicPr>
          <p:nvPr>
            <p:ph idx="1"/>
          </p:nvPr>
        </p:nvPicPr>
        <p:blipFill>
          <a:blip r:embed="rId2"/>
          <a:stretch>
            <a:fillRect/>
          </a:stretch>
        </p:blipFill>
        <p:spPr>
          <a:xfrm>
            <a:off x="1419225" y="2105819"/>
            <a:ext cx="6305550" cy="4048125"/>
          </a:xfrm>
        </p:spPr>
      </p:pic>
    </p:spTree>
  </p:cSld>
  <p:clrMapOvr>
    <a:masterClrMapping/>
  </p:clrMapOvr>
  <p:transition>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2590800"/>
          </a:xfrm>
        </p:spPr>
        <p:txBody>
          <a:bodyPr>
            <a:normAutofit fontScale="90000"/>
          </a:bodyPr>
          <a:lstStyle/>
          <a:p>
            <a:pPr algn="just"/>
            <a:r>
              <a:rPr lang="en-US" sz="2400" dirty="0" smtClean="0"/>
              <a:t>This figure shows formation of opened complex or transcriptional bubble at  -10 region . This bubble will move all along the transcript gene till reaching the terminator sequence . At the beginning  sigma factor will bind to promoter region when the </a:t>
            </a:r>
            <a:r>
              <a:rPr lang="en-US" sz="2400" dirty="0" err="1" smtClean="0"/>
              <a:t>holo</a:t>
            </a:r>
            <a:r>
              <a:rPr lang="en-US" sz="2400" dirty="0" smtClean="0"/>
              <a:t>-enzyme  reach +1 region it will start adding 9-10  </a:t>
            </a:r>
            <a:r>
              <a:rPr lang="en-US" sz="2400" dirty="0" err="1" smtClean="0"/>
              <a:t>nts</a:t>
            </a:r>
            <a:r>
              <a:rPr lang="en-US" sz="2400" dirty="0" smtClean="0"/>
              <a:t> according to complementary  without moving after that sigma factor will release leaving the core enzyme continue its work transcribed the total gene sequence </a:t>
            </a:r>
            <a:endParaRPr lang="en-US" sz="2400" dirty="0"/>
          </a:p>
        </p:txBody>
      </p:sp>
      <p:pic>
        <p:nvPicPr>
          <p:cNvPr id="6" name="Content Placeholder 3" descr="TRANSCRITION.jpg"/>
          <p:cNvPicPr>
            <a:picLocks noGrp="1" noChangeAspect="1"/>
          </p:cNvPicPr>
          <p:nvPr>
            <p:ph idx="1"/>
          </p:nvPr>
        </p:nvPicPr>
        <p:blipFill>
          <a:blip r:embed="rId2"/>
          <a:stretch>
            <a:fillRect/>
          </a:stretch>
        </p:blipFill>
        <p:spPr>
          <a:xfrm>
            <a:off x="4038600" y="2971800"/>
            <a:ext cx="4800600" cy="3581400"/>
          </a:xfrm>
        </p:spPr>
      </p:pic>
      <p:pic>
        <p:nvPicPr>
          <p:cNvPr id="4" name="Content Placeholder 3" descr="Figure_15_02_01.jpg"/>
          <p:cNvPicPr>
            <a:picLocks noChangeAspect="1"/>
          </p:cNvPicPr>
          <p:nvPr/>
        </p:nvPicPr>
        <p:blipFill>
          <a:blip r:embed="rId3"/>
          <a:stretch>
            <a:fillRect/>
          </a:stretch>
        </p:blipFill>
        <p:spPr>
          <a:xfrm>
            <a:off x="0" y="3048000"/>
            <a:ext cx="4038600" cy="3810000"/>
          </a:xfrm>
          <a:prstGeom prst="rect">
            <a:avLst/>
          </a:prstGeom>
        </p:spPr>
      </p:pic>
      <p:sp>
        <p:nvSpPr>
          <p:cNvPr id="5" name="Rectangle 4"/>
          <p:cNvSpPr/>
          <p:nvPr/>
        </p:nvSpPr>
        <p:spPr>
          <a:xfrm>
            <a:off x="2711555" y="3244334"/>
            <a:ext cx="3720890" cy="369332"/>
          </a:xfrm>
          <a:prstGeom prst="rect">
            <a:avLst/>
          </a:prstGeom>
        </p:spPr>
        <p:txBody>
          <a:bodyPr wrap="none">
            <a:spAutoFit/>
          </a:bodyPr>
          <a:lstStyle/>
          <a:p>
            <a:r>
              <a:rPr lang="en-US" dirty="0" smtClean="0"/>
              <a:t>ATP-dependent unwinding enzyme</a:t>
            </a:r>
            <a:endParaRPr lang="en-US"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a:bodyPr>
          <a:lstStyle/>
          <a:p>
            <a:r>
              <a:rPr lang="en-US" sz="2800" b="1" dirty="0" smtClean="0">
                <a:solidFill>
                  <a:srgbClr val="FF0000"/>
                </a:solidFill>
                <a:effectLst>
                  <a:outerShdw blurRad="38100" dist="38100" dir="2700000" algn="tl">
                    <a:srgbClr val="000000">
                      <a:alpha val="43137"/>
                    </a:srgbClr>
                  </a:outerShdw>
                </a:effectLst>
              </a:rPr>
              <a:t>Second step: Elongation</a:t>
            </a:r>
            <a:endParaRPr lang="en-US" sz="2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838200"/>
            <a:ext cx="8610600" cy="5791200"/>
          </a:xfrm>
        </p:spPr>
        <p:txBody>
          <a:bodyPr>
            <a:normAutofit fontScale="92500" lnSpcReduction="20000"/>
          </a:bodyPr>
          <a:lstStyle/>
          <a:p>
            <a:pPr algn="just"/>
            <a:r>
              <a:rPr lang="en-US" dirty="0" smtClean="0"/>
              <a:t>Transcription elongation involves the further addition of </a:t>
            </a:r>
            <a:r>
              <a:rPr lang="en-US" dirty="0" err="1" smtClean="0"/>
              <a:t>ribonucleotides</a:t>
            </a:r>
            <a:r>
              <a:rPr lang="en-US" dirty="0" smtClean="0"/>
              <a:t> and the change of the open complex(at -10 box)  to the transcriptional complex. RNA P cannot start forming full length transcripts because of its strong binding to the promoter so it must leave promoter region and further progress  . Transcription at this stage primarily results in short RNA fragments of around 10- 9bp . Once the RNAP starts forming longer transcripts after leaving the promoter  ( σ factor falls off RNAP). This allows the rest of the RNAP complex (core RNA polymerase )to move forward. </a:t>
            </a:r>
          </a:p>
          <a:p>
            <a:pPr algn="just"/>
            <a:r>
              <a:rPr lang="en-US" dirty="0" smtClean="0"/>
              <a:t>As transcription progresses, </a:t>
            </a:r>
            <a:r>
              <a:rPr lang="en-US" dirty="0" err="1" smtClean="0"/>
              <a:t>ribonucleotides</a:t>
            </a:r>
            <a:r>
              <a:rPr lang="en-US" dirty="0" smtClean="0"/>
              <a:t> are added to the 3' end of the RNA transcript and the RNAP complex moves along the DNA.  The enzyme is highly possessive ,it can add 30 </a:t>
            </a:r>
            <a:r>
              <a:rPr lang="en-US" dirty="0" err="1" smtClean="0"/>
              <a:t>nts</a:t>
            </a:r>
            <a:r>
              <a:rPr lang="en-US" dirty="0" smtClean="0"/>
              <a:t> \sec . </a:t>
            </a:r>
          </a:p>
          <a:p>
            <a:pPr algn="just"/>
            <a:r>
              <a:rPr lang="en-US" dirty="0" smtClean="0"/>
              <a:t>Although RNAP does not seem to have the 3'exonuclease activity that characterizes the </a:t>
            </a:r>
            <a:r>
              <a:rPr lang="en-US" i="1" dirty="0" smtClean="0"/>
              <a:t>proofreading</a:t>
            </a:r>
            <a:r>
              <a:rPr lang="en-US" dirty="0" smtClean="0"/>
              <a:t> activity found in DNA polymerase, there is evidence of that RNAP will halts (</a:t>
            </a:r>
            <a:r>
              <a:rPr lang="ar-IQ" dirty="0" smtClean="0"/>
              <a:t>يتوقف </a:t>
            </a:r>
            <a:r>
              <a:rPr lang="en-US" dirty="0" smtClean="0"/>
              <a:t>) at mismatched base-pairs and correct it.</a:t>
            </a:r>
          </a:p>
        </p:txBody>
      </p:sp>
    </p:spTree>
  </p:cSld>
  <p:clrMapOvr>
    <a:masterClrMapping/>
  </p:clrMapOvr>
  <p:transition>
    <p:cover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1389888"/>
          </a:xfrm>
        </p:spPr>
        <p:txBody>
          <a:bodyPr>
            <a:normAutofit fontScale="90000"/>
          </a:bodyPr>
          <a:lstStyle/>
          <a:p>
            <a:pPr algn="just"/>
            <a:r>
              <a:rPr lang="en-US" sz="2400" dirty="0" smtClean="0"/>
              <a:t>This figure shows transcriptional bubbles moving along the DNA template and the nascent  RNA (</a:t>
            </a:r>
            <a:r>
              <a:rPr lang="ar-IQ" sz="2400" dirty="0" smtClean="0"/>
              <a:t>سلسلة متنامية </a:t>
            </a:r>
            <a:r>
              <a:rPr lang="en-US" sz="2400" dirty="0" smtClean="0"/>
              <a:t>) get longer, growing from 5</a:t>
            </a:r>
            <a:r>
              <a:rPr lang="en-US" sz="2400" dirty="0" smtClean="0">
                <a:latin typeface="Times New Roman"/>
                <a:cs typeface="Times New Roman"/>
              </a:rPr>
              <a:t>→3 direction . Notice that all</a:t>
            </a:r>
            <a:r>
              <a:rPr lang="en-US" sz="2400" dirty="0" smtClean="0">
                <a:solidFill>
                  <a:srgbClr val="FF0000"/>
                </a:solidFill>
                <a:latin typeface="Times New Roman"/>
                <a:cs typeface="Times New Roman"/>
              </a:rPr>
              <a:t> T </a:t>
            </a:r>
            <a:r>
              <a:rPr lang="en-US" sz="2400" dirty="0" smtClean="0">
                <a:latin typeface="Times New Roman"/>
                <a:cs typeface="Times New Roman"/>
              </a:rPr>
              <a:t>nitrogen base will replaced by </a:t>
            </a:r>
            <a:r>
              <a:rPr lang="en-US" sz="2400" dirty="0" smtClean="0">
                <a:solidFill>
                  <a:srgbClr val="FF0000"/>
                </a:solidFill>
                <a:latin typeface="Times New Roman"/>
                <a:cs typeface="Times New Roman"/>
              </a:rPr>
              <a:t>U in the transcribed  RNA </a:t>
            </a:r>
            <a:r>
              <a:rPr lang="en-US" sz="2400" dirty="0" smtClean="0">
                <a:latin typeface="Times New Roman"/>
                <a:cs typeface="Times New Roman"/>
              </a:rPr>
              <a:t> </a:t>
            </a:r>
            <a:endParaRPr lang="en-US" sz="2400" dirty="0"/>
          </a:p>
        </p:txBody>
      </p:sp>
      <p:pic>
        <p:nvPicPr>
          <p:cNvPr id="4" name="Content Placeholder 3" descr="Figure_15_02_02.jpg"/>
          <p:cNvPicPr>
            <a:picLocks noGrp="1" noChangeAspect="1"/>
          </p:cNvPicPr>
          <p:nvPr>
            <p:ph idx="1"/>
          </p:nvPr>
        </p:nvPicPr>
        <p:blipFill>
          <a:blip r:embed="rId2"/>
          <a:stretch>
            <a:fillRect/>
          </a:stretch>
        </p:blipFill>
        <p:spPr>
          <a:xfrm>
            <a:off x="1295400" y="2362200"/>
            <a:ext cx="6553200" cy="3429000"/>
          </a:xfrm>
        </p:spPr>
      </p:pic>
    </p:spTree>
  </p:cSld>
  <p:clrMapOvr>
    <a:masterClrMapping/>
  </p:clrMapOvr>
  <p:transition>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685800"/>
          </a:xfrm>
        </p:spPr>
        <p:txBody>
          <a:bodyPr>
            <a:noAutofit/>
          </a:bodyPr>
          <a:lstStyle/>
          <a:p>
            <a:pPr algn="just"/>
            <a:r>
              <a:rPr lang="en-US" sz="2400" b="1" dirty="0" smtClean="0"/>
              <a:t>Termination:</a:t>
            </a:r>
            <a:r>
              <a:rPr lang="en-US" sz="2400" dirty="0" smtClean="0"/>
              <a:t> In prokaryotes can be rho-independent or rho-dependent </a:t>
            </a:r>
            <a:r>
              <a:rPr lang="en-US" sz="2400" b="1" dirty="0" smtClean="0"/>
              <a:t/>
            </a:r>
            <a:br>
              <a:rPr lang="en-US" sz="2400" b="1" dirty="0" smtClean="0"/>
            </a:br>
            <a:endParaRPr lang="en-US" sz="2400" dirty="0"/>
          </a:p>
        </p:txBody>
      </p:sp>
      <p:sp>
        <p:nvSpPr>
          <p:cNvPr id="3" name="Content Placeholder 2"/>
          <p:cNvSpPr>
            <a:spLocks noGrp="1"/>
          </p:cNvSpPr>
          <p:nvPr>
            <p:ph idx="1"/>
          </p:nvPr>
        </p:nvSpPr>
        <p:spPr>
          <a:xfrm>
            <a:off x="0" y="533400"/>
            <a:ext cx="9144000" cy="6324600"/>
          </a:xfrm>
        </p:spPr>
        <p:txBody>
          <a:bodyPr>
            <a:normAutofit fontScale="92500" lnSpcReduction="20000"/>
          </a:bodyPr>
          <a:lstStyle/>
          <a:p>
            <a:pPr algn="just">
              <a:buNone/>
            </a:pPr>
            <a:r>
              <a:rPr lang="en-US" u="sng" dirty="0" smtClean="0">
                <a:solidFill>
                  <a:srgbClr val="FF0000"/>
                </a:solidFill>
              </a:rPr>
              <a:t>1-Rho-independent transcription </a:t>
            </a:r>
            <a:r>
              <a:rPr lang="en-US" u="sng" dirty="0" err="1" smtClean="0">
                <a:solidFill>
                  <a:srgbClr val="FF0000"/>
                </a:solidFill>
              </a:rPr>
              <a:t>termination</a:t>
            </a:r>
            <a:r>
              <a:rPr lang="en-US" dirty="0" err="1" smtClean="0"/>
              <a:t>:</a:t>
            </a:r>
            <a:r>
              <a:rPr lang="en-US" b="1" dirty="0" err="1" smtClean="0"/>
              <a:t>Intrinsic</a:t>
            </a:r>
            <a:r>
              <a:rPr lang="en-US" b="1" dirty="0" smtClean="0"/>
              <a:t> termination</a:t>
            </a:r>
            <a:r>
              <a:rPr lang="en-US" dirty="0" smtClean="0"/>
              <a:t> (also called </a:t>
            </a:r>
            <a:r>
              <a:rPr lang="en-US" b="1" dirty="0" smtClean="0"/>
              <a:t>Rho-independent termination</a:t>
            </a:r>
            <a:r>
              <a:rPr lang="en-US" dirty="0" smtClean="0"/>
              <a:t>) is a mechanism in prokaryotes that causes RNA transcription to be stopped  without the aid of  </a:t>
            </a:r>
            <a:r>
              <a:rPr lang="en-US" dirty="0" smtClean="0">
                <a:solidFill>
                  <a:srgbClr val="FF0000"/>
                </a:solidFill>
              </a:rPr>
              <a:t>rho protein</a:t>
            </a:r>
            <a:r>
              <a:rPr lang="en-US" dirty="0" smtClean="0"/>
              <a:t>. When Transcription process   reached a region called </a:t>
            </a:r>
            <a:r>
              <a:rPr lang="en-US" dirty="0" smtClean="0">
                <a:solidFill>
                  <a:srgbClr val="FF0000"/>
                </a:solidFill>
              </a:rPr>
              <a:t>TERMINTATOR</a:t>
            </a:r>
            <a:r>
              <a:rPr lang="en-US" dirty="0" smtClean="0"/>
              <a:t> or </a:t>
            </a:r>
            <a:r>
              <a:rPr lang="en-US" dirty="0" smtClean="0">
                <a:solidFill>
                  <a:srgbClr val="FF0000"/>
                </a:solidFill>
              </a:rPr>
              <a:t>attenuator  (</a:t>
            </a:r>
            <a:r>
              <a:rPr lang="en-US" dirty="0" smtClean="0"/>
              <a:t> a Palindrome region of DNA</a:t>
            </a:r>
            <a:r>
              <a:rPr lang="ar-IQ" dirty="0" smtClean="0"/>
              <a:t>(</a:t>
            </a:r>
            <a:r>
              <a:rPr lang="en-US" dirty="0" smtClean="0"/>
              <a:t>this will  causes the formation of a "hairpin" structure </a:t>
            </a:r>
            <a:r>
              <a:rPr lang="ar-IQ" dirty="0" smtClean="0"/>
              <a:t>تركيب يشبه دبوس الشعر </a:t>
            </a:r>
            <a:r>
              <a:rPr lang="en-US" dirty="0" smtClean="0"/>
              <a:t> from the RNA transcription looping and binding upon itself. This hairpin structure is often rich in G-C base-pairs, making it more stable than the DNA-RNA hybrid itself. So  In this mechanism, the mRNA contains a sequence that can base pair with itself to form a stem-loop structure(7-20</a:t>
            </a:r>
            <a:r>
              <a:rPr lang="ar-IQ" dirty="0" smtClean="0"/>
              <a:t> </a:t>
            </a:r>
            <a:r>
              <a:rPr lang="en-US" dirty="0" err="1" smtClean="0"/>
              <a:t>repated</a:t>
            </a:r>
            <a:r>
              <a:rPr lang="en-US" dirty="0" smtClean="0"/>
              <a:t> </a:t>
            </a:r>
            <a:r>
              <a:rPr lang="ar-IQ" dirty="0" smtClean="0"/>
              <a:t> </a:t>
            </a:r>
            <a:r>
              <a:rPr lang="en-US" dirty="0" smtClean="0"/>
              <a:t>CG thus RNA here will be double stranded)These bases form three hydrogen bonds between each other   therefore  are particularly strong. Following the stem-loop structure is a chain of </a:t>
            </a:r>
            <a:r>
              <a:rPr lang="en-US" dirty="0" err="1" smtClean="0"/>
              <a:t>uracil</a:t>
            </a:r>
            <a:r>
              <a:rPr lang="en-US" dirty="0" smtClean="0"/>
              <a:t> residues (in the DNA there will poly A ) . The bonds between </a:t>
            </a:r>
            <a:r>
              <a:rPr lang="en-US" dirty="0" err="1" smtClean="0"/>
              <a:t>uracil</a:t>
            </a:r>
            <a:r>
              <a:rPr lang="en-US" dirty="0" smtClean="0"/>
              <a:t> and adenine are very weak. A protein (</a:t>
            </a:r>
            <a:r>
              <a:rPr lang="en-US" i="1" dirty="0" err="1" smtClean="0"/>
              <a:t>nusA</a:t>
            </a:r>
            <a:r>
              <a:rPr lang="en-US" dirty="0" smtClean="0"/>
              <a:t>) binds to RNA polymerase and  the stem-loop structure tightly enough to cause the polymerase to temporarily stall </a:t>
            </a:r>
            <a:r>
              <a:rPr lang="ar-IQ" dirty="0" smtClean="0"/>
              <a:t>يتوقف </a:t>
            </a:r>
            <a:r>
              <a:rPr lang="en-US" dirty="0" smtClean="0"/>
              <a:t>. The weak Adenine-</a:t>
            </a:r>
            <a:r>
              <a:rPr lang="en-US" dirty="0" err="1" smtClean="0"/>
              <a:t>Uracil</a:t>
            </a:r>
            <a:r>
              <a:rPr lang="en-US" dirty="0" smtClean="0"/>
              <a:t> bonds lower the energy of destabilization for the RNA-DNA duplex, allowing it to unwind and dissociate from the RNA polymerase.</a:t>
            </a:r>
          </a:p>
          <a:p>
            <a:pPr algn="just"/>
            <a:endParaRPr lang="en-US" dirty="0"/>
          </a:p>
        </p:txBody>
      </p:sp>
    </p:spTree>
  </p:cSld>
  <p:clrMapOvr>
    <a:masterClrMapping/>
  </p:clrMapOvr>
  <p:transition>
    <p:checke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2209800"/>
          </a:xfrm>
        </p:spPr>
        <p:txBody>
          <a:bodyPr>
            <a:normAutofit/>
          </a:bodyPr>
          <a:lstStyle/>
          <a:p>
            <a:endParaRPr lang="en-US" sz="2000" dirty="0"/>
          </a:p>
        </p:txBody>
      </p:sp>
      <p:pic>
        <p:nvPicPr>
          <p:cNvPr id="4" name="Content Placeholder 3" descr="Rho-independent-termination.jpg"/>
          <p:cNvPicPr>
            <a:picLocks noGrp="1" noChangeAspect="1"/>
          </p:cNvPicPr>
          <p:nvPr>
            <p:ph idx="1"/>
          </p:nvPr>
        </p:nvPicPr>
        <p:blipFill>
          <a:blip r:embed="rId2"/>
          <a:stretch>
            <a:fillRect/>
          </a:stretch>
        </p:blipFill>
        <p:spPr>
          <a:xfrm>
            <a:off x="0" y="2209800"/>
            <a:ext cx="8915400" cy="4495799"/>
          </a:xfrm>
        </p:spPr>
      </p:pic>
      <p:pic>
        <p:nvPicPr>
          <p:cNvPr id="5" name="Content Placeholder 3" descr="figure_31_20.jpg"/>
          <p:cNvPicPr>
            <a:picLocks noGrp="1" noChangeAspect="1"/>
          </p:cNvPicPr>
          <p:nvPr>
            <p:ph idx="1"/>
          </p:nvPr>
        </p:nvPicPr>
        <p:blipFill>
          <a:blip r:embed="rId3"/>
          <a:stretch>
            <a:fillRect/>
          </a:stretch>
        </p:blipFill>
        <p:spPr>
          <a:xfrm>
            <a:off x="0" y="228600"/>
            <a:ext cx="9144000" cy="3429000"/>
          </a:xfrm>
        </p:spPr>
      </p:pic>
    </p:spTree>
  </p:cSld>
  <p:clrMapOvr>
    <a:masterClrMapping/>
  </p:clrMapOvr>
  <p:transition>
    <p:cover dir="l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667000"/>
          </a:xfrm>
        </p:spPr>
        <p:txBody>
          <a:bodyPr>
            <a:normAutofit fontScale="90000"/>
          </a:bodyPr>
          <a:lstStyle/>
          <a:p>
            <a:pPr algn="just"/>
            <a:r>
              <a:rPr lang="en-US" sz="2200" dirty="0" smtClean="0">
                <a:solidFill>
                  <a:srgbClr val="FF0000"/>
                </a:solidFill>
              </a:rPr>
              <a:t>Rho-dependent termination: </a:t>
            </a:r>
            <a:r>
              <a:rPr lang="en-US" sz="2200" dirty="0" smtClean="0"/>
              <a:t>(</a:t>
            </a:r>
            <a:r>
              <a:rPr lang="en-US" sz="2200" b="1" dirty="0" smtClean="0"/>
              <a:t>Rho factor</a:t>
            </a:r>
            <a:r>
              <a:rPr lang="en-US" sz="2200" dirty="0" smtClean="0"/>
              <a:t>) is a prokaryotic</a:t>
            </a:r>
            <a:r>
              <a:rPr lang="ar-IQ" sz="2200" dirty="0" smtClean="0"/>
              <a:t> </a:t>
            </a:r>
            <a:r>
              <a:rPr lang="en-US" sz="2200" dirty="0" smtClean="0"/>
              <a:t>ATP-dependent unwinding enzyme involved in termination</a:t>
            </a:r>
            <a:r>
              <a:rPr lang="ar-IQ" sz="2200" dirty="0" smtClean="0"/>
              <a:t> </a:t>
            </a:r>
            <a:r>
              <a:rPr lang="en-US" sz="2200" dirty="0" smtClean="0"/>
              <a:t> transcription. It discovered by Jeffrey Roberts  in 1969 ,consist from 6 subunits arranged as opened </a:t>
            </a:r>
            <a:r>
              <a:rPr lang="en-US" sz="2200" dirty="0" err="1" smtClean="0"/>
              <a:t>hexameric</a:t>
            </a:r>
            <a:r>
              <a:rPr lang="en-US" sz="2200" dirty="0" smtClean="0"/>
              <a:t> ring  and  binds to the transcription terminator sit by moving along the newly forming RNA molecule towards its 3' end and unwinding it from the DNA template thus it will release RNA polymerase from the transcription elongation complex leaving RNA molecules free </a:t>
            </a:r>
            <a:r>
              <a:rPr lang="en-US" sz="2000" dirty="0" smtClean="0"/>
              <a:t>.                                     .</a:t>
            </a:r>
            <a:br>
              <a:rPr lang="en-US" sz="2000" dirty="0" smtClean="0"/>
            </a:br>
            <a:endParaRPr lang="en-US" sz="2000" dirty="0"/>
          </a:p>
        </p:txBody>
      </p:sp>
      <p:pic>
        <p:nvPicPr>
          <p:cNvPr id="6" name="Content Placeholder 5" descr="Prokaryotic_terminators.png"/>
          <p:cNvPicPr>
            <a:picLocks noGrp="1" noChangeAspect="1"/>
          </p:cNvPicPr>
          <p:nvPr>
            <p:ph idx="1"/>
          </p:nvPr>
        </p:nvPicPr>
        <p:blipFill>
          <a:blip r:embed="rId2"/>
          <a:stretch>
            <a:fillRect/>
          </a:stretch>
        </p:blipFill>
        <p:spPr>
          <a:xfrm>
            <a:off x="0" y="2286000"/>
            <a:ext cx="9144000" cy="4572000"/>
          </a:xfr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685800"/>
          </a:xfrm>
        </p:spPr>
        <p:txBody>
          <a:bodyPr>
            <a:noAutofit/>
          </a:bodyPr>
          <a:lstStyle/>
          <a:p>
            <a:pPr algn="just"/>
            <a:r>
              <a:rPr lang="en-US" sz="2800" dirty="0" smtClean="0"/>
              <a:t>General differences between  transcription and replication:</a:t>
            </a:r>
            <a:endParaRPr lang="en-US" sz="2800" dirty="0"/>
          </a:p>
        </p:txBody>
      </p:sp>
      <p:graphicFrame>
        <p:nvGraphicFramePr>
          <p:cNvPr id="5" name="Content Placeholder 4"/>
          <p:cNvGraphicFramePr>
            <a:graphicFrameLocks noGrp="1"/>
          </p:cNvGraphicFramePr>
          <p:nvPr>
            <p:ph idx="1"/>
          </p:nvPr>
        </p:nvGraphicFramePr>
        <p:xfrm>
          <a:off x="0" y="685801"/>
          <a:ext cx="9144000" cy="6268719"/>
        </p:xfrm>
        <a:graphic>
          <a:graphicData uri="http://schemas.openxmlformats.org/drawingml/2006/table">
            <a:tbl>
              <a:tblPr firstRow="1" bandRow="1">
                <a:tableStyleId>{5940675A-B579-460E-94D1-54222C63F5DA}</a:tableStyleId>
              </a:tblPr>
              <a:tblGrid>
                <a:gridCol w="1363579"/>
                <a:gridCol w="4170947"/>
                <a:gridCol w="3609474"/>
              </a:tblGrid>
              <a:tr h="664305">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1" i="0" kern="1200" dirty="0" smtClean="0">
                          <a:solidFill>
                            <a:schemeClr val="tx1"/>
                          </a:solidFill>
                          <a:latin typeface="+mn-lt"/>
                          <a:ea typeface="+mn-ea"/>
                          <a:cs typeface="+mn-cs"/>
                        </a:rPr>
                        <a:t>Replication</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1" i="0" kern="1200" dirty="0" smtClean="0">
                          <a:solidFill>
                            <a:schemeClr val="tx1"/>
                          </a:solidFill>
                          <a:latin typeface="+mn-lt"/>
                          <a:ea typeface="+mn-ea"/>
                          <a:cs typeface="+mn-cs"/>
                        </a:rPr>
                        <a:t>Transcription</a:t>
                      </a:r>
                    </a:p>
                    <a:p>
                      <a:endParaRPr lang="en-US" dirty="0"/>
                    </a:p>
                  </a:txBody>
                  <a:tcPr/>
                </a:tc>
              </a:tr>
              <a:tr h="1233709">
                <a:tc>
                  <a:txBody>
                    <a:bodyPr/>
                    <a:lstStyle/>
                    <a:p>
                      <a:r>
                        <a:rPr lang="en-US" dirty="0" smtClean="0"/>
                        <a:t>purpose</a:t>
                      </a:r>
                      <a:endParaRPr lang="en-US" dirty="0"/>
                    </a:p>
                  </a:txBody>
                  <a:tcPr/>
                </a:tc>
                <a:tc>
                  <a:txBody>
                    <a:bodyPr/>
                    <a:lstStyle/>
                    <a:p>
                      <a:pPr algn="just"/>
                      <a:r>
                        <a:rPr kumimoji="0" lang="en-US" b="0" i="0" kern="1200" dirty="0" smtClean="0">
                          <a:solidFill>
                            <a:schemeClr val="tx1"/>
                          </a:solidFill>
                          <a:latin typeface="+mn-lt"/>
                          <a:ea typeface="+mn-ea"/>
                          <a:cs typeface="+mn-cs"/>
                        </a:rPr>
                        <a:t>The purpose of replication is to conserve the entire genome for next generation.</a:t>
                      </a:r>
                      <a:endParaRPr lang="en-US" dirty="0"/>
                    </a:p>
                  </a:txBody>
                  <a:tcPr/>
                </a:tc>
                <a:tc>
                  <a:txBody>
                    <a:bodyPr/>
                    <a:lstStyle/>
                    <a:p>
                      <a:pPr algn="just"/>
                      <a:r>
                        <a:rPr kumimoji="0" lang="en-US" b="0" i="0" kern="1200" dirty="0" smtClean="0">
                          <a:solidFill>
                            <a:schemeClr val="tx1"/>
                          </a:solidFill>
                          <a:latin typeface="+mn-lt"/>
                          <a:ea typeface="+mn-ea"/>
                          <a:cs typeface="+mn-cs"/>
                        </a:rPr>
                        <a:t>The purpose of transcription is to make RNA copies of individual genes that the cell can use in the metabolic</a:t>
                      </a:r>
                      <a:r>
                        <a:rPr kumimoji="0" lang="en-US" b="0" i="0" kern="1200" baseline="0" dirty="0" smtClean="0">
                          <a:solidFill>
                            <a:schemeClr val="tx1"/>
                          </a:solidFill>
                          <a:latin typeface="+mn-lt"/>
                          <a:ea typeface="+mn-ea"/>
                          <a:cs typeface="+mn-cs"/>
                        </a:rPr>
                        <a:t> activity </a:t>
                      </a:r>
                      <a:endParaRPr lang="en-US" dirty="0"/>
                    </a:p>
                  </a:txBody>
                  <a:tcPr/>
                </a:tc>
              </a:tr>
              <a:tr h="1233709">
                <a:tc>
                  <a:txBody>
                    <a:bodyPr/>
                    <a:lstStyle/>
                    <a:p>
                      <a:r>
                        <a:rPr kumimoji="0" lang="en-US" b="1" i="0" kern="1200" dirty="0" smtClean="0">
                          <a:solidFill>
                            <a:schemeClr val="tx1"/>
                          </a:solidFill>
                          <a:latin typeface="+mn-lt"/>
                          <a:ea typeface="+mn-ea"/>
                          <a:cs typeface="+mn-cs"/>
                        </a:rPr>
                        <a:t>Definition</a:t>
                      </a:r>
                      <a:endParaRPr lang="en-US" dirty="0"/>
                    </a:p>
                  </a:txBody>
                  <a:tcPr/>
                </a:tc>
                <a:tc>
                  <a:txBody>
                    <a:bodyPr/>
                    <a:lstStyle/>
                    <a:p>
                      <a:pPr algn="just"/>
                      <a:r>
                        <a:rPr kumimoji="0" lang="en-US" b="0" i="0" kern="1200" dirty="0" smtClean="0">
                          <a:solidFill>
                            <a:schemeClr val="tx1"/>
                          </a:solidFill>
                          <a:latin typeface="+mn-lt"/>
                          <a:ea typeface="+mn-ea"/>
                          <a:cs typeface="+mn-cs"/>
                        </a:rPr>
                        <a:t>DNA replication is the replication of a strand of DNA into two daughter strands, each daughter strand contains half of the original DNA double helix.</a:t>
                      </a:r>
                      <a:endParaRPr lang="en-US" dirty="0"/>
                    </a:p>
                  </a:txBody>
                  <a:tcPr/>
                </a:tc>
                <a:tc>
                  <a:txBody>
                    <a:bodyPr/>
                    <a:lstStyle/>
                    <a:p>
                      <a:pPr algn="just"/>
                      <a:r>
                        <a:rPr kumimoji="0" lang="en-US" b="0" i="0" kern="1200" dirty="0" smtClean="0">
                          <a:solidFill>
                            <a:schemeClr val="tx1"/>
                          </a:solidFill>
                          <a:latin typeface="+mn-lt"/>
                          <a:ea typeface="+mn-ea"/>
                          <a:cs typeface="+mn-cs"/>
                        </a:rPr>
                        <a:t> synthesis of RNA from a DNA template. 3 types will transcribed ,r RNA and t RNA are</a:t>
                      </a:r>
                      <a:r>
                        <a:rPr kumimoji="0" lang="en-US" b="0" i="0" kern="1200" baseline="0" dirty="0" smtClean="0">
                          <a:solidFill>
                            <a:schemeClr val="tx1"/>
                          </a:solidFill>
                          <a:latin typeface="+mn-lt"/>
                          <a:ea typeface="+mn-ea"/>
                          <a:cs typeface="+mn-cs"/>
                        </a:rPr>
                        <a:t> final product ,m RNA will translated to protein </a:t>
                      </a:r>
                      <a:endParaRPr lang="en-US" dirty="0"/>
                    </a:p>
                  </a:txBody>
                  <a:tcPr/>
                </a:tc>
              </a:tr>
              <a:tr h="664305">
                <a:tc>
                  <a:txBody>
                    <a:bodyPr/>
                    <a:lstStyle/>
                    <a:p>
                      <a:r>
                        <a:rPr lang="en-US" dirty="0" smtClean="0"/>
                        <a:t>products</a:t>
                      </a:r>
                      <a:endParaRPr lang="en-US" dirty="0"/>
                    </a:p>
                  </a:txBody>
                  <a:tcPr/>
                </a:tc>
                <a:tc>
                  <a:txBody>
                    <a:bodyPr/>
                    <a:lstStyle/>
                    <a:p>
                      <a:r>
                        <a:rPr kumimoji="0" lang="en-US" b="0" i="0" kern="1200" dirty="0" smtClean="0">
                          <a:solidFill>
                            <a:schemeClr val="tx1"/>
                          </a:solidFill>
                          <a:latin typeface="+mn-lt"/>
                          <a:ea typeface="+mn-ea"/>
                          <a:cs typeface="+mn-cs"/>
                        </a:rPr>
                        <a:t>One strand of DNA becomes 2 daughter strands.</a:t>
                      </a:r>
                      <a:endParaRPr lang="en-US" dirty="0"/>
                    </a:p>
                  </a:txBody>
                  <a:tcPr/>
                </a:tc>
                <a:tc>
                  <a:txBody>
                    <a:bodyPr/>
                    <a:lstStyle/>
                    <a:p>
                      <a:pPr algn="just"/>
                      <a:r>
                        <a:rPr kumimoji="0" lang="en-US" b="0" i="0" kern="1200" dirty="0" smtClean="0">
                          <a:solidFill>
                            <a:schemeClr val="tx1"/>
                          </a:solidFill>
                          <a:latin typeface="+mn-lt"/>
                          <a:ea typeface="+mn-ea"/>
                          <a:cs typeface="+mn-cs"/>
                        </a:rPr>
                        <a:t>mRNA, </a:t>
                      </a:r>
                      <a:r>
                        <a:rPr kumimoji="0" lang="en-US" b="0" i="0" kern="1200" dirty="0" err="1" smtClean="0">
                          <a:solidFill>
                            <a:schemeClr val="tx1"/>
                          </a:solidFill>
                          <a:latin typeface="+mn-lt"/>
                          <a:ea typeface="+mn-ea"/>
                          <a:cs typeface="+mn-cs"/>
                        </a:rPr>
                        <a:t>tRNA</a:t>
                      </a:r>
                      <a:r>
                        <a:rPr kumimoji="0" lang="en-US" b="0" i="0" kern="1200" dirty="0" smtClean="0">
                          <a:solidFill>
                            <a:schemeClr val="tx1"/>
                          </a:solidFill>
                          <a:latin typeface="+mn-lt"/>
                          <a:ea typeface="+mn-ea"/>
                          <a:cs typeface="+mn-cs"/>
                        </a:rPr>
                        <a:t>, </a:t>
                      </a:r>
                      <a:r>
                        <a:rPr kumimoji="0" lang="en-US" b="0" i="0" kern="1200" dirty="0" err="1" smtClean="0">
                          <a:solidFill>
                            <a:schemeClr val="tx1"/>
                          </a:solidFill>
                          <a:latin typeface="+mn-lt"/>
                          <a:ea typeface="+mn-ea"/>
                          <a:cs typeface="+mn-cs"/>
                        </a:rPr>
                        <a:t>rRNA</a:t>
                      </a:r>
                      <a:r>
                        <a:rPr kumimoji="0" lang="en-US" b="0" i="0" kern="1200" dirty="0" smtClean="0">
                          <a:solidFill>
                            <a:schemeClr val="tx1"/>
                          </a:solidFill>
                          <a:latin typeface="+mn-lt"/>
                          <a:ea typeface="+mn-ea"/>
                          <a:cs typeface="+mn-cs"/>
                        </a:rPr>
                        <a:t> and non-coding RNA( like </a:t>
                      </a:r>
                      <a:r>
                        <a:rPr kumimoji="0" lang="en-US" b="0" i="0" kern="1200" dirty="0" err="1" smtClean="0">
                          <a:solidFill>
                            <a:schemeClr val="tx1"/>
                          </a:solidFill>
                          <a:latin typeface="+mn-lt"/>
                          <a:ea typeface="+mn-ea"/>
                          <a:cs typeface="+mn-cs"/>
                        </a:rPr>
                        <a:t>microRNA</a:t>
                      </a:r>
                      <a:r>
                        <a:rPr kumimoji="0" lang="en-US" b="0" i="0" kern="1200" dirty="0" smtClean="0">
                          <a:solidFill>
                            <a:schemeClr val="tx1"/>
                          </a:solidFill>
                          <a:latin typeface="+mn-lt"/>
                          <a:ea typeface="+mn-ea"/>
                          <a:cs typeface="+mn-cs"/>
                        </a:rPr>
                        <a:t>)</a:t>
                      </a:r>
                      <a:endParaRPr lang="en-US" dirty="0"/>
                    </a:p>
                  </a:txBody>
                  <a:tcPr/>
                </a:tc>
              </a:tr>
              <a:tr h="384875">
                <a:tc>
                  <a:txBody>
                    <a:bodyPr/>
                    <a:lstStyle/>
                    <a:p>
                      <a:r>
                        <a:rPr lang="en-US" dirty="0" smtClean="0"/>
                        <a:t>Timing </a:t>
                      </a:r>
                      <a:endParaRPr lang="en-US" dirty="0"/>
                    </a:p>
                  </a:txBody>
                  <a:tcPr/>
                </a:tc>
                <a:tc>
                  <a:txBody>
                    <a:bodyPr/>
                    <a:lstStyle/>
                    <a:p>
                      <a:r>
                        <a:rPr lang="en-US" dirty="0" smtClean="0"/>
                        <a:t>It happened once the cell start</a:t>
                      </a:r>
                      <a:r>
                        <a:rPr lang="en-US" baseline="0" dirty="0" smtClean="0"/>
                        <a:t> division </a:t>
                      </a:r>
                      <a:endParaRPr lang="en-US" dirty="0"/>
                    </a:p>
                  </a:txBody>
                  <a:tcPr/>
                </a:tc>
                <a:tc>
                  <a:txBody>
                    <a:bodyPr/>
                    <a:lstStyle/>
                    <a:p>
                      <a:pPr algn="just"/>
                      <a:r>
                        <a:rPr lang="en-US" dirty="0" smtClean="0"/>
                        <a:t>At</a:t>
                      </a:r>
                      <a:r>
                        <a:rPr lang="en-US" baseline="0" dirty="0" smtClean="0"/>
                        <a:t> any time in the cell as required </a:t>
                      </a:r>
                      <a:endParaRPr lang="en-US" dirty="0"/>
                    </a:p>
                  </a:txBody>
                  <a:tcPr/>
                </a:tc>
              </a:tr>
              <a:tr h="2087816">
                <a:tc>
                  <a:txBody>
                    <a:bodyPr/>
                    <a:lstStyle/>
                    <a:p>
                      <a:r>
                        <a:rPr lang="en-US" dirty="0" smtClean="0"/>
                        <a:t>Enzyme and results </a:t>
                      </a:r>
                      <a:endParaRPr lang="en-US" dirty="0"/>
                    </a:p>
                  </a:txBody>
                  <a:tcPr/>
                </a:tc>
                <a:tc>
                  <a:txBody>
                    <a:bodyPr/>
                    <a:lstStyle/>
                    <a:p>
                      <a:pPr algn="just"/>
                      <a:r>
                        <a:rPr kumimoji="0" lang="en-US" b="0" i="0" kern="1200" dirty="0" smtClean="0">
                          <a:solidFill>
                            <a:schemeClr val="tx1"/>
                          </a:solidFill>
                          <a:latin typeface="+mn-lt"/>
                          <a:ea typeface="+mn-ea"/>
                          <a:cs typeface="+mn-cs"/>
                        </a:rPr>
                        <a:t>The two strands are separated and then each strand's complementary DNA sequence is synthesized</a:t>
                      </a:r>
                      <a:r>
                        <a:rPr kumimoji="0" lang="en-US" b="0" i="0" kern="1200" baseline="0" dirty="0" smtClean="0">
                          <a:solidFill>
                            <a:schemeClr val="tx1"/>
                          </a:solidFill>
                          <a:latin typeface="+mn-lt"/>
                          <a:ea typeface="+mn-ea"/>
                          <a:cs typeface="+mn-cs"/>
                        </a:rPr>
                        <a:t> </a:t>
                      </a:r>
                      <a:r>
                        <a:rPr kumimoji="0" lang="en-US" b="0" i="0" kern="1200" dirty="0" smtClean="0">
                          <a:solidFill>
                            <a:schemeClr val="tx1"/>
                          </a:solidFill>
                          <a:latin typeface="+mn-lt"/>
                          <a:ea typeface="+mn-ea"/>
                          <a:cs typeface="+mn-cs"/>
                        </a:rPr>
                        <a:t>by DNA polymerase. The process required primers.</a:t>
                      </a:r>
                      <a:endParaRPr lang="en-US" dirty="0"/>
                    </a:p>
                  </a:txBody>
                  <a:tcPr/>
                </a:tc>
                <a:tc>
                  <a:txBody>
                    <a:bodyPr/>
                    <a:lstStyle/>
                    <a:p>
                      <a:pPr algn="just"/>
                      <a:r>
                        <a:rPr kumimoji="0" lang="en-US" b="0" i="0" kern="1200" dirty="0" smtClean="0">
                          <a:solidFill>
                            <a:schemeClr val="tx1"/>
                          </a:solidFill>
                          <a:latin typeface="+mn-lt"/>
                          <a:ea typeface="+mn-ea"/>
                          <a:cs typeface="+mn-cs"/>
                        </a:rPr>
                        <a:t>the </a:t>
                      </a:r>
                      <a:r>
                        <a:rPr kumimoji="0" lang="en-US" b="0" i="0" kern="1200" dirty="0" err="1" smtClean="0">
                          <a:solidFill>
                            <a:schemeClr val="tx1"/>
                          </a:solidFill>
                          <a:latin typeface="+mn-lt"/>
                          <a:ea typeface="+mn-ea"/>
                          <a:cs typeface="+mn-cs"/>
                        </a:rPr>
                        <a:t>codons</a:t>
                      </a:r>
                      <a:r>
                        <a:rPr kumimoji="0" lang="en-US" b="0" i="0" kern="1200" dirty="0" smtClean="0">
                          <a:solidFill>
                            <a:schemeClr val="tx1"/>
                          </a:solidFill>
                          <a:latin typeface="+mn-lt"/>
                          <a:ea typeface="+mn-ea"/>
                          <a:cs typeface="+mn-cs"/>
                        </a:rPr>
                        <a:t> of a gene are copied into messenger RNA by RNA polymerase. With the help of transfer RNA, which carries amino acids</a:t>
                      </a:r>
                      <a:r>
                        <a:rPr kumimoji="0" lang="en-US" b="0" i="0" kern="1200" baseline="0" dirty="0" smtClean="0">
                          <a:solidFill>
                            <a:schemeClr val="tx1"/>
                          </a:solidFill>
                          <a:latin typeface="+mn-lt"/>
                          <a:ea typeface="+mn-ea"/>
                          <a:cs typeface="+mn-cs"/>
                        </a:rPr>
                        <a:t> and r RNA the </a:t>
                      </a:r>
                      <a:r>
                        <a:rPr kumimoji="0" lang="en-US" b="0" i="0" kern="1200" baseline="0" dirty="0" err="1" smtClean="0">
                          <a:solidFill>
                            <a:schemeClr val="tx1"/>
                          </a:solidFill>
                          <a:latin typeface="+mn-lt"/>
                          <a:ea typeface="+mn-ea"/>
                          <a:cs typeface="+mn-cs"/>
                        </a:rPr>
                        <a:t>codon</a:t>
                      </a:r>
                      <a:r>
                        <a:rPr kumimoji="0" lang="en-US" b="0" i="0" kern="1200" baseline="0" dirty="0" smtClean="0">
                          <a:solidFill>
                            <a:schemeClr val="tx1"/>
                          </a:solidFill>
                          <a:latin typeface="+mn-lt"/>
                          <a:ea typeface="+mn-ea"/>
                          <a:cs typeface="+mn-cs"/>
                        </a:rPr>
                        <a:t> will translated to protein . The process required promoter </a:t>
                      </a:r>
                      <a:endParaRPr lang="en-US"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Autofit/>
          </a:bodyPr>
          <a:lstStyle/>
          <a:p>
            <a:pPr algn="ctr"/>
            <a:r>
              <a:rPr lang="ar-IQ" sz="3600" dirty="0" smtClean="0"/>
              <a:t>للاطلاع :الية تكون دبوس الشعر وانهاء الاستنساخ  بطريقة </a:t>
            </a:r>
            <a:r>
              <a:rPr lang="en-US" sz="3600" dirty="0" smtClean="0"/>
              <a:t/>
            </a:r>
            <a:br>
              <a:rPr lang="en-US" sz="3600" dirty="0" smtClean="0"/>
            </a:br>
            <a:r>
              <a:rPr lang="en-US" sz="3600" dirty="0" smtClean="0"/>
              <a:t>RHO- independent  termination </a:t>
            </a:r>
            <a:r>
              <a:rPr lang="ar-IQ" sz="3600" dirty="0" smtClean="0"/>
              <a:t> </a:t>
            </a:r>
            <a:endParaRPr lang="en-US" sz="3600" dirty="0"/>
          </a:p>
        </p:txBody>
      </p:sp>
      <p:pic>
        <p:nvPicPr>
          <p:cNvPr id="4" name="Content Placeholder 3" descr="termin1.jpg"/>
          <p:cNvPicPr>
            <a:picLocks noGrp="1" noChangeAspect="1"/>
          </p:cNvPicPr>
          <p:nvPr>
            <p:ph idx="1"/>
          </p:nvPr>
        </p:nvPicPr>
        <p:blipFill>
          <a:blip r:embed="rId2"/>
          <a:stretch>
            <a:fillRect/>
          </a:stretch>
        </p:blipFill>
        <p:spPr>
          <a:xfrm>
            <a:off x="228600" y="1371600"/>
            <a:ext cx="8610600" cy="5334000"/>
          </a:xfrm>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normAutofit fontScale="90000"/>
          </a:bodyPr>
          <a:lstStyle/>
          <a:p>
            <a:pPr algn="just"/>
            <a:r>
              <a:rPr lang="en-US" sz="2400" b="1" dirty="0" smtClean="0">
                <a:solidFill>
                  <a:srgbClr val="FF0000"/>
                </a:solidFill>
                <a:effectLst>
                  <a:outerShdw blurRad="38100" dist="38100" dir="2700000" algn="tl">
                    <a:srgbClr val="000000">
                      <a:alpha val="43137"/>
                    </a:srgbClr>
                  </a:outerShdw>
                </a:effectLst>
              </a:rPr>
              <a:t>Post transcriptional events </a:t>
            </a:r>
            <a:r>
              <a:rPr lang="en-US" sz="2400" dirty="0" smtClean="0"/>
              <a:t>:each of transcript RNA type will subjected to modification events after ending transcription as follow : for </a:t>
            </a:r>
            <a:r>
              <a:rPr lang="en-US" sz="2400" dirty="0" err="1" smtClean="0"/>
              <a:t>rRNA</a:t>
            </a:r>
            <a:r>
              <a:rPr lang="en-US" sz="2400" dirty="0" smtClean="0"/>
              <a:t>, at  the beginning it produced as one precursor unit ,in Eukaryotic cell known as 45s pre-RNA  it will </a:t>
            </a:r>
            <a:r>
              <a:rPr lang="en-US" sz="2400" dirty="0" err="1" smtClean="0"/>
              <a:t>methelated</a:t>
            </a:r>
            <a:r>
              <a:rPr lang="en-US" sz="2400" dirty="0" smtClean="0"/>
              <a:t> &amp; cleaved by </a:t>
            </a:r>
            <a:r>
              <a:rPr lang="en-US" sz="2400" dirty="0" err="1" smtClean="0"/>
              <a:t>endonuclease</a:t>
            </a:r>
            <a:r>
              <a:rPr lang="en-US" sz="2400" dirty="0" smtClean="0"/>
              <a:t> enzyme beside removing all the spaces(spacers) between  </a:t>
            </a:r>
            <a:r>
              <a:rPr lang="en-US" sz="2400" dirty="0" err="1" smtClean="0"/>
              <a:t>rRNA</a:t>
            </a:r>
            <a:r>
              <a:rPr lang="en-US" sz="2400" dirty="0" smtClean="0"/>
              <a:t> types to convert to mature18s, 5.8s and 28s   </a:t>
            </a:r>
            <a:endParaRPr lang="en-US" sz="2400" dirty="0"/>
          </a:p>
        </p:txBody>
      </p:sp>
      <p:pic>
        <p:nvPicPr>
          <p:cNvPr id="6" name="Content Placeholder 5" descr="21_14.jpg"/>
          <p:cNvPicPr>
            <a:picLocks noGrp="1" noChangeAspect="1"/>
          </p:cNvPicPr>
          <p:nvPr>
            <p:ph idx="1"/>
          </p:nvPr>
        </p:nvPicPr>
        <p:blipFill>
          <a:blip r:embed="rId2"/>
          <a:stretch>
            <a:fillRect/>
          </a:stretch>
        </p:blipFill>
        <p:spPr>
          <a:xfrm>
            <a:off x="0" y="1828800"/>
            <a:ext cx="9144000" cy="5029201"/>
          </a:xfrm>
        </p:spPr>
      </p:pic>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7088"/>
          </a:xfrm>
        </p:spPr>
        <p:txBody>
          <a:bodyPr>
            <a:normAutofit fontScale="90000"/>
          </a:bodyPr>
          <a:lstStyle/>
          <a:p>
            <a:pPr algn="just"/>
            <a:r>
              <a:rPr lang="en-US" sz="2800" dirty="0" smtClean="0"/>
              <a:t>The same events  will happened with prokaryotic </a:t>
            </a:r>
            <a:r>
              <a:rPr lang="en-US" sz="2800" dirty="0" err="1" smtClean="0"/>
              <a:t>rRNA</a:t>
            </a:r>
            <a:r>
              <a:rPr lang="en-US" sz="2800" dirty="0" smtClean="0"/>
              <a:t> . it produced as one segment known  as 30s pre-</a:t>
            </a:r>
            <a:r>
              <a:rPr lang="en-US" sz="2800" dirty="0" err="1" smtClean="0"/>
              <a:t>rRNA</a:t>
            </a:r>
            <a:r>
              <a:rPr lang="en-US" sz="2800" dirty="0" smtClean="0"/>
              <a:t> then it will cleaved by </a:t>
            </a:r>
            <a:r>
              <a:rPr lang="en-US" sz="2800" dirty="0" err="1" smtClean="0"/>
              <a:t>endonuclease</a:t>
            </a:r>
            <a:r>
              <a:rPr lang="en-US" sz="2800" dirty="0" smtClean="0"/>
              <a:t> followed by Trimming(</a:t>
            </a:r>
            <a:r>
              <a:rPr lang="ar-IQ" sz="2800" b="1" dirty="0" smtClean="0"/>
              <a:t>تعديل </a:t>
            </a:r>
            <a:r>
              <a:rPr lang="en-US" sz="2800" dirty="0" smtClean="0"/>
              <a:t>)by exonuclease enzyme to convert it  to mature 16s,23s and 5s beside the  transcript  </a:t>
            </a:r>
            <a:r>
              <a:rPr lang="en-US" sz="2800" dirty="0" err="1" smtClean="0"/>
              <a:t>tRNA</a:t>
            </a:r>
            <a:r>
              <a:rPr lang="en-US" sz="2800" dirty="0" smtClean="0"/>
              <a:t>  </a:t>
            </a:r>
            <a:endParaRPr lang="en-US" sz="2800" dirty="0"/>
          </a:p>
        </p:txBody>
      </p:sp>
      <p:pic>
        <p:nvPicPr>
          <p:cNvPr id="4" name="Content Placeholder 3" descr="image002.png"/>
          <p:cNvPicPr>
            <a:picLocks noGrp="1" noChangeAspect="1"/>
          </p:cNvPicPr>
          <p:nvPr>
            <p:ph idx="1"/>
          </p:nvPr>
        </p:nvPicPr>
        <p:blipFill>
          <a:blip r:embed="rId2"/>
          <a:stretch>
            <a:fillRect/>
          </a:stretch>
        </p:blipFill>
        <p:spPr>
          <a:xfrm>
            <a:off x="0" y="1981200"/>
            <a:ext cx="9144000" cy="4724400"/>
          </a:xfrm>
        </p:spPr>
      </p:pic>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Autofit/>
          </a:bodyPr>
          <a:lstStyle/>
          <a:p>
            <a:pPr algn="just"/>
            <a:r>
              <a:rPr lang="ar-IQ" sz="2800" dirty="0" smtClean="0"/>
              <a:t>للاطلاع :استنساخ الرنا الرايبوسي بشكل بادئ اولي كقطعة واحدة تتعرض لمثيلة باضافة مجاميع مثيل ثم لتقطيع من قبل انزيمات هضم داخلية وخارجية لتتحول الى رنا رايبوسي كاملة جاهزة للعمل                           </a:t>
            </a:r>
            <a:endParaRPr lang="en-US" sz="2800" dirty="0"/>
          </a:p>
        </p:txBody>
      </p:sp>
      <p:pic>
        <p:nvPicPr>
          <p:cNvPr id="4" name="Content Placeholder 3" descr="875.jpg"/>
          <p:cNvPicPr>
            <a:picLocks noGrp="1" noChangeAspect="1"/>
          </p:cNvPicPr>
          <p:nvPr>
            <p:ph idx="1"/>
          </p:nvPr>
        </p:nvPicPr>
        <p:blipFill>
          <a:blip r:embed="rId2"/>
          <a:stretch>
            <a:fillRect/>
          </a:stretch>
        </p:blipFill>
        <p:spPr>
          <a:xfrm>
            <a:off x="0" y="838200"/>
            <a:ext cx="9144000" cy="6019800"/>
          </a:xfrm>
        </p:spPr>
      </p:pic>
    </p:spTree>
  </p:cSld>
  <p:clrMapOvr>
    <a:masterClrMapping/>
  </p:clrMapOvr>
  <p:transition>
    <p:blind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47088"/>
          </a:xfrm>
        </p:spPr>
        <p:txBody>
          <a:bodyPr>
            <a:normAutofit fontScale="90000"/>
          </a:bodyPr>
          <a:lstStyle/>
          <a:p>
            <a:pPr algn="just"/>
            <a:r>
              <a:rPr lang="en-US" sz="2400" dirty="0" smtClean="0"/>
              <a:t>For </a:t>
            </a:r>
            <a:r>
              <a:rPr lang="en-US" sz="2400" dirty="0" err="1" smtClean="0"/>
              <a:t>tRNA</a:t>
            </a:r>
            <a:r>
              <a:rPr lang="en-US" sz="2400" dirty="0" smtClean="0"/>
              <a:t> molecules ,post transcriptional events include modification of some nitrogen base like </a:t>
            </a:r>
            <a:r>
              <a:rPr lang="en-US" sz="2400" dirty="0" err="1" smtClean="0"/>
              <a:t>pseudouridin</a:t>
            </a:r>
            <a:r>
              <a:rPr lang="en-US" sz="2400" dirty="0" smtClean="0"/>
              <a:t> and thymine (</a:t>
            </a:r>
            <a:r>
              <a:rPr lang="ar-IQ" sz="2400" b="1" dirty="0" smtClean="0"/>
              <a:t>راجع تركيب الرنا الناقل</a:t>
            </a:r>
            <a:r>
              <a:rPr lang="en-US" sz="2400" dirty="0" smtClean="0"/>
              <a:t>)but it is more complicated in Eukaryotic cell  which involve 1-removel of leader sequence from 5 end  2-replcament of </a:t>
            </a:r>
            <a:r>
              <a:rPr lang="en-US" sz="2400" dirty="0" err="1" smtClean="0"/>
              <a:t>nts</a:t>
            </a:r>
            <a:r>
              <a:rPr lang="en-US" sz="2400" dirty="0" smtClean="0"/>
              <a:t> at 3 end  with CCA3</a:t>
            </a:r>
            <a:r>
              <a:rPr lang="en-US" sz="2400" dirty="0" smtClean="0">
                <a:latin typeface="Times New Roman"/>
                <a:cs typeface="Times New Roman"/>
              </a:rPr>
              <a:t>́</a:t>
            </a:r>
            <a:r>
              <a:rPr lang="en-US" sz="2400" dirty="0" smtClean="0"/>
              <a:t> OH (Acceptor arm) 3- chemical modification of some nitrogen base 4- Excision of </a:t>
            </a:r>
            <a:r>
              <a:rPr lang="en-US" sz="2400" dirty="0" err="1" smtClean="0"/>
              <a:t>intron</a:t>
            </a:r>
            <a:r>
              <a:rPr lang="en-US" sz="2400" dirty="0" smtClean="0"/>
              <a:t> region ,    </a:t>
            </a:r>
            <a:endParaRPr lang="en-US" sz="2400" dirty="0"/>
          </a:p>
        </p:txBody>
      </p:sp>
      <p:pic>
        <p:nvPicPr>
          <p:cNvPr id="4" name="Content Placeholder 3" descr="21_15.jpg"/>
          <p:cNvPicPr>
            <a:picLocks noGrp="1" noChangeAspect="1"/>
          </p:cNvPicPr>
          <p:nvPr>
            <p:ph idx="1"/>
          </p:nvPr>
        </p:nvPicPr>
        <p:blipFill>
          <a:blip r:embed="rId2"/>
          <a:stretch>
            <a:fillRect/>
          </a:stretch>
        </p:blipFill>
        <p:spPr>
          <a:xfrm>
            <a:off x="152400" y="1935163"/>
            <a:ext cx="8991600" cy="4922837"/>
          </a:xfrm>
        </p:spPr>
      </p:pic>
    </p:spTree>
  </p:cSld>
  <p:clrMapOvr>
    <a:masterClrMapping/>
  </p:clrMapOvr>
  <p:transition>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838200"/>
          </a:xfrm>
        </p:spPr>
        <p:txBody>
          <a:bodyPr>
            <a:noAutofit/>
          </a:bodyPr>
          <a:lstStyle/>
          <a:p>
            <a:pPr algn="just"/>
            <a:r>
              <a:rPr lang="ar-IQ" sz="2800" b="1" dirty="0" smtClean="0">
                <a:solidFill>
                  <a:srgbClr val="FF0000"/>
                </a:solidFill>
                <a:effectLst>
                  <a:outerShdw blurRad="38100" dist="38100" dir="2700000" algn="tl">
                    <a:srgbClr val="000000">
                      <a:alpha val="43137"/>
                    </a:srgbClr>
                  </a:outerShdw>
                </a:effectLst>
              </a:rPr>
              <a:t>الاشكال توضح خطوات تحوير الرنا الناقل في حقيقية النواة وصولا الى الشكل النهائي</a:t>
            </a:r>
            <a:endParaRPr lang="en-US" sz="2800" b="1" dirty="0">
              <a:solidFill>
                <a:srgbClr val="FF0000"/>
              </a:solidFill>
              <a:effectLst>
                <a:outerShdw blurRad="38100" dist="38100" dir="2700000" algn="tl">
                  <a:srgbClr val="000000">
                    <a:alpha val="43137"/>
                  </a:srgbClr>
                </a:outerShdw>
              </a:effectLst>
            </a:endParaRPr>
          </a:p>
        </p:txBody>
      </p:sp>
      <p:pic>
        <p:nvPicPr>
          <p:cNvPr id="4" name="Content Placeholder 3" descr="0b12ec7a151f83d61043fa6d4dc20bfe_LARGE.png"/>
          <p:cNvPicPr>
            <a:picLocks noGrp="1" noChangeAspect="1"/>
          </p:cNvPicPr>
          <p:nvPr>
            <p:ph idx="1"/>
          </p:nvPr>
        </p:nvPicPr>
        <p:blipFill>
          <a:blip r:embed="rId2"/>
          <a:stretch>
            <a:fillRect/>
          </a:stretch>
        </p:blipFill>
        <p:spPr>
          <a:xfrm>
            <a:off x="0" y="1295400"/>
            <a:ext cx="5715000" cy="5562600"/>
          </a:xfrm>
        </p:spPr>
      </p:pic>
      <p:pic>
        <p:nvPicPr>
          <p:cNvPr id="5" name="Picture 4" descr="transfer-rna.png"/>
          <p:cNvPicPr>
            <a:picLocks noChangeAspect="1"/>
          </p:cNvPicPr>
          <p:nvPr/>
        </p:nvPicPr>
        <p:blipFill>
          <a:blip r:embed="rId3"/>
          <a:stretch>
            <a:fillRect/>
          </a:stretch>
        </p:blipFill>
        <p:spPr>
          <a:xfrm>
            <a:off x="5638800" y="1295400"/>
            <a:ext cx="3505200" cy="5562600"/>
          </a:xfrm>
          <a:prstGeom prst="rect">
            <a:avLst/>
          </a:prstGeom>
        </p:spPr>
      </p:pic>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95600"/>
          </a:xfrm>
        </p:spPr>
        <p:txBody>
          <a:bodyPr>
            <a:noAutofit/>
          </a:bodyPr>
          <a:lstStyle/>
          <a:p>
            <a:pPr algn="just"/>
            <a:r>
              <a:rPr lang="en-US" sz="2400" b="1" dirty="0" smtClean="0">
                <a:solidFill>
                  <a:srgbClr val="C00000"/>
                </a:solidFill>
                <a:effectLst>
                  <a:outerShdw blurRad="38100" dist="38100" dir="2700000" algn="tl">
                    <a:srgbClr val="000000">
                      <a:alpha val="43137"/>
                    </a:srgbClr>
                  </a:outerShdw>
                </a:effectLst>
              </a:rPr>
              <a:t>Modification of m RNA </a:t>
            </a:r>
            <a:r>
              <a:rPr lang="en-US" sz="2400" dirty="0" smtClean="0"/>
              <a:t>:usually m RNA in prokaryotic cell not modified after transcription </a:t>
            </a:r>
            <a:r>
              <a:rPr lang="en-US" sz="2400" dirty="0" err="1" smtClean="0"/>
              <a:t>cos</a:t>
            </a:r>
            <a:r>
              <a:rPr lang="en-US" sz="2400" dirty="0" smtClean="0"/>
              <a:t> it will be translated to protein immediately but in Eukaryotic cell there will a lot of modification which take place till reaching the final mature form , this modifications include </a:t>
            </a:r>
            <a:br>
              <a:rPr lang="en-US" sz="2400" dirty="0" smtClean="0"/>
            </a:br>
            <a:r>
              <a:rPr lang="en-US" sz="2400" dirty="0" smtClean="0"/>
              <a:t>  </a:t>
            </a:r>
            <a:r>
              <a:rPr lang="en-US" sz="2400" dirty="0" smtClean="0">
                <a:solidFill>
                  <a:srgbClr val="C00000"/>
                </a:solidFill>
              </a:rPr>
              <a:t>1- processing:</a:t>
            </a:r>
            <a:r>
              <a:rPr lang="en-US" sz="2400" dirty="0" smtClean="0"/>
              <a:t> adding cap structure at  5</a:t>
            </a:r>
            <a:r>
              <a:rPr lang="en-US" sz="2400" dirty="0" smtClean="0">
                <a:latin typeface="Times New Roman"/>
                <a:cs typeface="Times New Roman"/>
              </a:rPr>
              <a:t>́</a:t>
            </a:r>
            <a:r>
              <a:rPr lang="en-US" sz="2400" dirty="0" smtClean="0"/>
              <a:t> end and poly A tail to 3</a:t>
            </a:r>
            <a:r>
              <a:rPr lang="en-US" sz="2400" dirty="0" smtClean="0">
                <a:latin typeface="Times New Roman"/>
                <a:cs typeface="Times New Roman"/>
              </a:rPr>
              <a:t>́</a:t>
            </a:r>
            <a:r>
              <a:rPr lang="en-US" sz="2400" dirty="0" smtClean="0"/>
              <a:t> end </a:t>
            </a:r>
            <a:br>
              <a:rPr lang="en-US" sz="2400" dirty="0" smtClean="0"/>
            </a:br>
            <a:r>
              <a:rPr lang="en-US" sz="2400" dirty="0" smtClean="0"/>
              <a:t>  </a:t>
            </a:r>
            <a:r>
              <a:rPr lang="en-US" sz="2400" dirty="0" smtClean="0">
                <a:solidFill>
                  <a:srgbClr val="C00000"/>
                </a:solidFill>
              </a:rPr>
              <a:t>2- splicing</a:t>
            </a:r>
            <a:r>
              <a:rPr lang="en-US" sz="2400" dirty="0" smtClean="0"/>
              <a:t> : involve removing all the </a:t>
            </a:r>
            <a:r>
              <a:rPr lang="en-US" sz="2400" dirty="0" err="1" smtClean="0"/>
              <a:t>introns</a:t>
            </a:r>
            <a:r>
              <a:rPr lang="en-US" sz="2400" dirty="0" smtClean="0"/>
              <a:t> (non coding region )keeping only the </a:t>
            </a:r>
            <a:r>
              <a:rPr lang="en-US" sz="2400" dirty="0" err="1" smtClean="0"/>
              <a:t>exons</a:t>
            </a:r>
            <a:r>
              <a:rPr lang="en-US" sz="2400" dirty="0" smtClean="0"/>
              <a:t> to create complete sequence for one gene , usually the transcript m RNA is shorter than the origin gene it self </a:t>
            </a:r>
            <a:endParaRPr lang="en-US" sz="2400" dirty="0"/>
          </a:p>
        </p:txBody>
      </p:sp>
      <p:pic>
        <p:nvPicPr>
          <p:cNvPr id="4" name="Content Placeholder 3" descr="21_20.jpg"/>
          <p:cNvPicPr>
            <a:picLocks noGrp="1" noChangeAspect="1"/>
          </p:cNvPicPr>
          <p:nvPr>
            <p:ph idx="1"/>
          </p:nvPr>
        </p:nvPicPr>
        <p:blipFill>
          <a:blip r:embed="rId2"/>
          <a:stretch>
            <a:fillRect/>
          </a:stretch>
        </p:blipFill>
        <p:spPr>
          <a:xfrm>
            <a:off x="228600" y="3276600"/>
            <a:ext cx="8763000" cy="3352800"/>
          </a:xfrm>
          <a:prstGeom prst="rect">
            <a:avLst/>
          </a:prstGeom>
        </p:spPr>
      </p:pic>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gn="just" fontAlgn="base"/>
            <a:r>
              <a:rPr lang="en-US" sz="2400" b="1" dirty="0" smtClean="0">
                <a:solidFill>
                  <a:srgbClr val="C00000"/>
                </a:solidFill>
                <a:effectLst>
                  <a:outerShdw blurRad="38100" dist="38100" dir="2700000" algn="tl">
                    <a:srgbClr val="000000">
                      <a:alpha val="43137"/>
                    </a:srgbClr>
                  </a:outerShdw>
                </a:effectLst>
              </a:rPr>
              <a:t/>
            </a:r>
            <a:br>
              <a:rPr lang="en-US" sz="2400" b="1" dirty="0" smtClean="0">
                <a:solidFill>
                  <a:srgbClr val="C00000"/>
                </a:solidFill>
                <a:effectLst>
                  <a:outerShdw blurRad="38100" dist="38100" dir="2700000" algn="tl">
                    <a:srgbClr val="000000">
                      <a:alpha val="43137"/>
                    </a:srgbClr>
                  </a:outerShdw>
                </a:effectLst>
              </a:rPr>
            </a:br>
            <a:r>
              <a:rPr lang="en-US" sz="2400" b="1" dirty="0" smtClean="0">
                <a:solidFill>
                  <a:srgbClr val="C00000"/>
                </a:solidFill>
                <a:effectLst>
                  <a:outerShdw blurRad="38100" dist="38100" dir="2700000" algn="tl">
                    <a:srgbClr val="000000">
                      <a:alpha val="43137"/>
                    </a:srgbClr>
                  </a:outerShdw>
                </a:effectLst>
              </a:rPr>
              <a:t> mRNA Processing:  Eukaryotic pre-mRNA receives a 5' cap and a 3' poly-A tail before </a:t>
            </a:r>
            <a:r>
              <a:rPr lang="en-US" sz="2400" b="1" dirty="0" err="1" smtClean="0">
                <a:solidFill>
                  <a:srgbClr val="C00000"/>
                </a:solidFill>
                <a:effectLst>
                  <a:outerShdw blurRad="38100" dist="38100" dir="2700000" algn="tl">
                    <a:srgbClr val="000000">
                      <a:alpha val="43137"/>
                    </a:srgbClr>
                  </a:outerShdw>
                </a:effectLst>
              </a:rPr>
              <a:t>introns</a:t>
            </a:r>
            <a:r>
              <a:rPr lang="en-US" sz="2400" b="1" dirty="0" smtClean="0">
                <a:solidFill>
                  <a:srgbClr val="C00000"/>
                </a:solidFill>
                <a:effectLst>
                  <a:outerShdw blurRad="38100" dist="38100" dir="2700000" algn="tl">
                    <a:srgbClr val="000000">
                      <a:alpha val="43137"/>
                    </a:srgbClr>
                  </a:outerShdw>
                </a:effectLst>
              </a:rPr>
              <a:t> are removed and the mRNA is considered ready for translation.</a:t>
            </a:r>
            <a:r>
              <a:rPr lang="en-US" sz="2400" dirty="0" smtClean="0"/>
              <a:t/>
            </a:r>
            <a:br>
              <a:rPr lang="en-US" sz="2400" dirty="0" smtClean="0"/>
            </a:br>
            <a:endParaRPr lang="en-US" sz="2400" dirty="0"/>
          </a:p>
        </p:txBody>
      </p:sp>
      <p:sp>
        <p:nvSpPr>
          <p:cNvPr id="3" name="Content Placeholder 2"/>
          <p:cNvSpPr>
            <a:spLocks noGrp="1"/>
          </p:cNvSpPr>
          <p:nvPr>
            <p:ph idx="1"/>
          </p:nvPr>
        </p:nvSpPr>
        <p:spPr>
          <a:xfrm>
            <a:off x="0" y="838200"/>
            <a:ext cx="9144000" cy="5867400"/>
          </a:xfrm>
        </p:spPr>
        <p:txBody>
          <a:bodyPr>
            <a:normAutofit fontScale="85000" lnSpcReduction="10000"/>
          </a:bodyPr>
          <a:lstStyle/>
          <a:p>
            <a:pPr algn="just"/>
            <a:r>
              <a:rPr lang="en-US" sz="2800" dirty="0" smtClean="0"/>
              <a:t>1- For the processing it include </a:t>
            </a:r>
            <a:r>
              <a:rPr lang="en-US" sz="2800" b="1" dirty="0" smtClean="0">
                <a:solidFill>
                  <a:srgbClr val="C00000"/>
                </a:solidFill>
              </a:rPr>
              <a:t>1 -</a:t>
            </a:r>
            <a:r>
              <a:rPr lang="en-US" sz="2800" b="1" dirty="0" smtClean="0">
                <a:solidFill>
                  <a:srgbClr val="C00000"/>
                </a:solidFill>
                <a:effectLst>
                  <a:outerShdw blurRad="38100" dist="38100" dir="2700000" algn="tl">
                    <a:srgbClr val="000000">
                      <a:alpha val="43137"/>
                    </a:srgbClr>
                  </a:outerShdw>
                </a:effectLst>
              </a:rPr>
              <a:t>adding cap structure </a:t>
            </a:r>
            <a:r>
              <a:rPr lang="en-US" sz="2800" dirty="0" smtClean="0"/>
              <a:t>at 5 end to protect mRNA from degradation by </a:t>
            </a:r>
            <a:r>
              <a:rPr lang="en-US" sz="2800" dirty="0" err="1" smtClean="0"/>
              <a:t>endonuclease</a:t>
            </a:r>
            <a:r>
              <a:rPr lang="en-US" sz="2800" dirty="0" smtClean="0"/>
              <a:t>  enzyme thus it may remain for days   . Cap structure formed by </a:t>
            </a:r>
            <a:r>
              <a:rPr lang="en-US" sz="2800" dirty="0" err="1" smtClean="0"/>
              <a:t>addding</a:t>
            </a:r>
            <a:r>
              <a:rPr lang="en-US" sz="2800" dirty="0" smtClean="0"/>
              <a:t> 3 phosphate group for 5 end followed by adding </a:t>
            </a:r>
            <a:r>
              <a:rPr lang="en-US" sz="2800" dirty="0" err="1" smtClean="0"/>
              <a:t>Guanosine</a:t>
            </a:r>
            <a:r>
              <a:rPr lang="en-US" sz="2800" dirty="0" smtClean="0"/>
              <a:t> residue to form </a:t>
            </a:r>
            <a:r>
              <a:rPr lang="en-US" sz="2800" dirty="0" err="1" smtClean="0"/>
              <a:t>guanosine</a:t>
            </a:r>
            <a:r>
              <a:rPr lang="en-US" sz="2800" dirty="0" smtClean="0"/>
              <a:t> tri phosphate then </a:t>
            </a:r>
            <a:r>
              <a:rPr lang="en-US" sz="2800" dirty="0" err="1" smtClean="0"/>
              <a:t>guanosine</a:t>
            </a:r>
            <a:r>
              <a:rPr lang="en-US" sz="2800" dirty="0" smtClean="0"/>
              <a:t> will </a:t>
            </a:r>
            <a:r>
              <a:rPr lang="en-US" sz="2800" dirty="0" err="1" smtClean="0"/>
              <a:t>methylated</a:t>
            </a:r>
            <a:r>
              <a:rPr lang="en-US" sz="2800" dirty="0" smtClean="0"/>
              <a:t> at 7 carbon atom to become 7 methyl </a:t>
            </a:r>
            <a:r>
              <a:rPr lang="en-US" sz="2800" dirty="0" err="1" smtClean="0"/>
              <a:t>guanosin</a:t>
            </a:r>
            <a:r>
              <a:rPr lang="en-US" sz="2800" dirty="0" smtClean="0"/>
              <a:t> (m7 G cap) .</a:t>
            </a:r>
          </a:p>
          <a:p>
            <a:pPr algn="just"/>
            <a:r>
              <a:rPr lang="en-US" sz="2800" b="1" dirty="0" smtClean="0">
                <a:solidFill>
                  <a:srgbClr val="C00000"/>
                </a:solidFill>
                <a:effectLst>
                  <a:outerShdw blurRad="38100" dist="38100" dir="2700000" algn="tl">
                    <a:srgbClr val="000000">
                      <a:alpha val="43137"/>
                    </a:srgbClr>
                  </a:outerShdw>
                </a:effectLst>
              </a:rPr>
              <a:t>2-Polyadenylation </a:t>
            </a:r>
            <a:r>
              <a:rPr lang="en-US" sz="2800" dirty="0" smtClean="0"/>
              <a:t>(poly Adenine residue )</a:t>
            </a:r>
            <a:r>
              <a:rPr lang="en-US" b="1" dirty="0" smtClean="0"/>
              <a:t> </a:t>
            </a:r>
            <a:r>
              <a:rPr lang="en-US" dirty="0" smtClean="0"/>
              <a:t> is the addition of  </a:t>
            </a:r>
            <a:r>
              <a:rPr lang="en-US" b="1" dirty="0" smtClean="0"/>
              <a:t>poly(A) tail</a:t>
            </a:r>
            <a:r>
              <a:rPr lang="en-US" dirty="0" smtClean="0"/>
              <a:t> to a primary transcript mRNA. The poly(A) tail consists of multiple adenosine </a:t>
            </a:r>
            <a:r>
              <a:rPr lang="en-US" dirty="0" err="1" smtClean="0"/>
              <a:t>monophosphates</a:t>
            </a:r>
            <a:r>
              <a:rPr lang="en-US" dirty="0" smtClean="0"/>
              <a:t>; in other words, it is a stretch of RNA that has only adenine bases. In eukaryotes, </a:t>
            </a:r>
            <a:r>
              <a:rPr lang="en-US" dirty="0" err="1" smtClean="0"/>
              <a:t>polyadenylation</a:t>
            </a:r>
            <a:r>
              <a:rPr lang="en-US" dirty="0" smtClean="0"/>
              <a:t> is part of the process that produces mature messenger RNA (mRNA) for translation. It, therefore, forms part of the larger process of gene </a:t>
            </a:r>
            <a:r>
              <a:rPr lang="en-US" dirty="0" err="1" smtClean="0"/>
              <a:t>expression.the</a:t>
            </a:r>
            <a:r>
              <a:rPr lang="en-US" dirty="0" smtClean="0"/>
              <a:t> poly(A) tail  will protects the mRNA molecule from enzymatic degradation in the cytoplasm and aids in transcription termination.  All Eukaryotic  mRNA  are </a:t>
            </a:r>
            <a:r>
              <a:rPr lang="en-US" dirty="0" err="1" smtClean="0"/>
              <a:t>methylated</a:t>
            </a:r>
            <a:r>
              <a:rPr lang="en-US" dirty="0" smtClean="0"/>
              <a:t>  . The enzyme responsible for  adding a string of approximately </a:t>
            </a:r>
            <a:r>
              <a:rPr lang="en-US" b="1" dirty="0" smtClean="0">
                <a:solidFill>
                  <a:srgbClr val="C00000"/>
                </a:solidFill>
                <a:effectLst>
                  <a:outerShdw blurRad="38100" dist="38100" dir="2700000" algn="tl">
                    <a:srgbClr val="000000">
                      <a:alpha val="43137"/>
                    </a:srgbClr>
                  </a:outerShdw>
                </a:effectLst>
              </a:rPr>
              <a:t>200 poly A </a:t>
            </a:r>
            <a:r>
              <a:rPr lang="en-US" dirty="0" smtClean="0"/>
              <a:t>residues,  is called </a:t>
            </a:r>
            <a:r>
              <a:rPr lang="en-US" dirty="0" err="1" smtClean="0"/>
              <a:t>polyadenylate</a:t>
            </a:r>
            <a:r>
              <a:rPr lang="en-US" dirty="0" smtClean="0"/>
              <a:t> polymerase. </a:t>
            </a:r>
            <a:endParaRPr lang="en-US" dirty="0"/>
          </a:p>
        </p:txBody>
      </p:sp>
    </p:spTree>
  </p:cSld>
  <p:clrMapOvr>
    <a:masterClrMapping/>
  </p:clrMapOvr>
  <p:transition>
    <p:strips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724400"/>
          </a:xfrm>
        </p:spPr>
        <p:txBody>
          <a:bodyPr>
            <a:normAutofit fontScale="90000"/>
          </a:bodyPr>
          <a:lstStyle/>
          <a:p>
            <a:pPr algn="just"/>
            <a:r>
              <a:rPr lang="en-US" sz="2400" b="1" dirty="0" smtClean="0">
                <a:solidFill>
                  <a:srgbClr val="C00000"/>
                </a:solidFill>
                <a:effectLst>
                  <a:outerShdw blurRad="38100" dist="38100" dir="2700000" algn="tl">
                    <a:srgbClr val="000000">
                      <a:alpha val="43137"/>
                    </a:srgbClr>
                  </a:outerShdw>
                </a:effectLst>
              </a:rPr>
              <a:t>2- Pre-mRNA Splicing (</a:t>
            </a:r>
            <a:r>
              <a:rPr lang="en-US" sz="2400" b="1" dirty="0" err="1" smtClean="0">
                <a:solidFill>
                  <a:srgbClr val="C00000"/>
                </a:solidFill>
                <a:effectLst>
                  <a:outerShdw blurRad="38100" dist="38100" dir="2700000" algn="tl">
                    <a:srgbClr val="000000">
                      <a:alpha val="43137"/>
                    </a:srgbClr>
                  </a:outerShdw>
                </a:effectLst>
              </a:rPr>
              <a:t>Introns</a:t>
            </a:r>
            <a:r>
              <a:rPr lang="en-US" sz="2400" b="1" dirty="0" smtClean="0">
                <a:solidFill>
                  <a:srgbClr val="C00000"/>
                </a:solidFill>
                <a:effectLst>
                  <a:outerShdw blurRad="38100" dist="38100" dir="2700000" algn="tl">
                    <a:srgbClr val="000000">
                      <a:alpha val="43137"/>
                    </a:srgbClr>
                  </a:outerShdw>
                </a:effectLst>
              </a:rPr>
              <a:t> are removed from the pre-mRNA before protein synthesis)</a:t>
            </a:r>
            <a:r>
              <a:rPr lang="en-US" sz="2400" dirty="0" smtClean="0"/>
              <a:t>: Eukaryotic genes are composed of </a:t>
            </a:r>
            <a:r>
              <a:rPr lang="en-US" sz="2400" dirty="0" err="1" smtClean="0"/>
              <a:t>exons</a:t>
            </a:r>
            <a:r>
              <a:rPr lang="en-US" sz="2400" dirty="0" smtClean="0"/>
              <a:t>, which correspond to protein-coding sequences (</a:t>
            </a:r>
            <a:r>
              <a:rPr lang="en-US" sz="2400" i="1" dirty="0" smtClean="0"/>
              <a:t>ex</a:t>
            </a:r>
            <a:r>
              <a:rPr lang="en-US" sz="2400" dirty="0" smtClean="0"/>
              <a:t>-on signifies that they are </a:t>
            </a:r>
            <a:r>
              <a:rPr lang="en-US" sz="2400" i="1" dirty="0" smtClean="0"/>
              <a:t>ex</a:t>
            </a:r>
            <a:r>
              <a:rPr lang="en-US" sz="2400" dirty="0" smtClean="0"/>
              <a:t>pressed</a:t>
            </a:r>
            <a:r>
              <a:rPr lang="ar-IQ" sz="2400" b="1" dirty="0" smtClean="0"/>
              <a:t>يتم التعبير عنها جينيا </a:t>
            </a:r>
            <a:r>
              <a:rPr lang="en-US" sz="2400" dirty="0" smtClean="0"/>
              <a:t>), and intervening sequences</a:t>
            </a:r>
            <a:r>
              <a:rPr lang="ar-IQ" sz="2400" dirty="0" smtClean="0"/>
              <a:t>تسلسلات بينية او متبادلة س</a:t>
            </a:r>
            <a:r>
              <a:rPr lang="en-US" sz="2400" dirty="0" smtClean="0"/>
              <a:t> called </a:t>
            </a:r>
            <a:r>
              <a:rPr lang="en-US" sz="2400" dirty="0" err="1" smtClean="0"/>
              <a:t>introns</a:t>
            </a:r>
            <a:r>
              <a:rPr lang="en-US" sz="2400" dirty="0" smtClean="0"/>
              <a:t> (non expressed sequence) which may be involved in gene regulation, but are removed from the pre-mRNA during processing. </a:t>
            </a:r>
            <a:r>
              <a:rPr lang="en-US" sz="2400" dirty="0" err="1" smtClean="0"/>
              <a:t>Intron</a:t>
            </a:r>
            <a:r>
              <a:rPr lang="en-US" sz="2400" dirty="0" smtClean="0"/>
              <a:t> sequences in mRNA do not encode functional proteins</a:t>
            </a:r>
            <a:r>
              <a:rPr lang="en-US" sz="2000" dirty="0" smtClean="0"/>
              <a:t> </a:t>
            </a:r>
            <a:r>
              <a:rPr lang="en-US" sz="2400" dirty="0" smtClean="0"/>
              <a:t>All </a:t>
            </a:r>
            <a:r>
              <a:rPr lang="en-US" sz="2400" dirty="0" err="1" smtClean="0"/>
              <a:t>introns</a:t>
            </a:r>
            <a:r>
              <a:rPr lang="en-US" sz="2400" dirty="0" smtClean="0"/>
              <a:t> in a pre-mRNA must be completely and precisely removed before protein synthesis. 1-The first cleavage  occur by </a:t>
            </a:r>
            <a:r>
              <a:rPr lang="en-US" sz="2400" dirty="0" err="1" smtClean="0"/>
              <a:t>Splicesome</a:t>
            </a:r>
            <a:r>
              <a:rPr lang="en-US" sz="2400" dirty="0" smtClean="0"/>
              <a:t> machine at 5</a:t>
            </a:r>
            <a:r>
              <a:rPr lang="en-US" sz="2400" dirty="0" smtClean="0">
                <a:latin typeface="Times New Roman"/>
                <a:cs typeface="Times New Roman"/>
              </a:rPr>
              <a:t>́end of the </a:t>
            </a:r>
            <a:r>
              <a:rPr lang="en-US" sz="2400" dirty="0" err="1" smtClean="0">
                <a:latin typeface="Times New Roman"/>
                <a:cs typeface="Times New Roman"/>
              </a:rPr>
              <a:t>intron</a:t>
            </a:r>
            <a:r>
              <a:rPr lang="en-US" sz="2400" dirty="0" smtClean="0">
                <a:latin typeface="Times New Roman"/>
                <a:cs typeface="Times New Roman"/>
              </a:rPr>
              <a:t> region rich with  GU residue 2-  then the </a:t>
            </a:r>
            <a:r>
              <a:rPr lang="en-US" sz="2400" dirty="0" err="1" smtClean="0">
                <a:latin typeface="Times New Roman"/>
                <a:cs typeface="Times New Roman"/>
              </a:rPr>
              <a:t>intron</a:t>
            </a:r>
            <a:r>
              <a:rPr lang="en-US" sz="2400" dirty="0" smtClean="0">
                <a:latin typeface="Times New Roman"/>
                <a:cs typeface="Times New Roman"/>
              </a:rPr>
              <a:t> bend back (</a:t>
            </a:r>
            <a:r>
              <a:rPr lang="ar-IQ" sz="2400" dirty="0" smtClean="0">
                <a:latin typeface="Times New Roman"/>
                <a:cs typeface="Times New Roman"/>
              </a:rPr>
              <a:t>ينحني للخلف ليكون تركيب يشبه الطوق </a:t>
            </a:r>
            <a:r>
              <a:rPr lang="en-US" sz="2400" dirty="0" smtClean="0">
                <a:latin typeface="Times New Roman"/>
                <a:cs typeface="Times New Roman"/>
              </a:rPr>
              <a:t>)to form lariat structure via  5́ 3́ </a:t>
            </a:r>
            <a:r>
              <a:rPr lang="en-US" sz="2400" dirty="0" err="1" smtClean="0">
                <a:latin typeface="Times New Roman"/>
                <a:cs typeface="Times New Roman"/>
              </a:rPr>
              <a:t>phosphodiester</a:t>
            </a:r>
            <a:r>
              <a:rPr lang="en-US" sz="2400" dirty="0" smtClean="0">
                <a:latin typeface="Times New Roman"/>
                <a:cs typeface="Times New Roman"/>
              </a:rPr>
              <a:t> bond 3- cleavage at 3́end of the </a:t>
            </a:r>
            <a:r>
              <a:rPr lang="en-US" sz="2400" dirty="0" err="1" smtClean="0">
                <a:latin typeface="Times New Roman"/>
                <a:cs typeface="Times New Roman"/>
              </a:rPr>
              <a:t>intron</a:t>
            </a:r>
            <a:r>
              <a:rPr lang="en-US" sz="2400" dirty="0" smtClean="0">
                <a:latin typeface="Times New Roman"/>
                <a:cs typeface="Times New Roman"/>
              </a:rPr>
              <a:t> to completely released 4- joining the </a:t>
            </a:r>
            <a:r>
              <a:rPr lang="en-US" sz="2400" dirty="0" err="1" smtClean="0">
                <a:latin typeface="Times New Roman"/>
                <a:cs typeface="Times New Roman"/>
              </a:rPr>
              <a:t>exons</a:t>
            </a:r>
            <a:r>
              <a:rPr lang="en-US" sz="2400" dirty="0" smtClean="0">
                <a:latin typeface="Times New Roman"/>
                <a:cs typeface="Times New Roman"/>
              </a:rPr>
              <a:t> by </a:t>
            </a:r>
            <a:r>
              <a:rPr lang="en-US" sz="2400" dirty="0" err="1" smtClean="0">
                <a:latin typeface="Times New Roman"/>
                <a:cs typeface="Times New Roman"/>
              </a:rPr>
              <a:t>ligase</a:t>
            </a:r>
            <a:r>
              <a:rPr lang="en-US" sz="2400" dirty="0" smtClean="0">
                <a:latin typeface="Times New Roman"/>
                <a:cs typeface="Times New Roman"/>
              </a:rPr>
              <a:t> enzyme to give arise to mature mRNA          </a:t>
            </a:r>
            <a:r>
              <a:rPr lang="en-US" sz="2400" dirty="0" smtClean="0"/>
              <a:t> . </a:t>
            </a:r>
            <a:br>
              <a:rPr lang="en-US" sz="2400" dirty="0" smtClean="0"/>
            </a:br>
            <a:r>
              <a:rPr lang="ar-IQ" sz="2400" dirty="0" smtClean="0"/>
              <a:t>س</a:t>
            </a:r>
            <a:endParaRPr lang="en-US" sz="2400" dirty="0"/>
          </a:p>
        </p:txBody>
      </p:sp>
      <p:pic>
        <p:nvPicPr>
          <p:cNvPr id="5" name="Picture 4" descr="800px-Intron_miguelferig (1).jpg"/>
          <p:cNvPicPr>
            <a:picLocks noChangeAspect="1"/>
          </p:cNvPicPr>
          <p:nvPr/>
        </p:nvPicPr>
        <p:blipFill>
          <a:blip r:embed="rId2"/>
          <a:stretch>
            <a:fillRect/>
          </a:stretch>
        </p:blipFill>
        <p:spPr>
          <a:xfrm>
            <a:off x="0" y="4343400"/>
            <a:ext cx="9144000" cy="2286000"/>
          </a:xfrm>
          <a:prstGeom prst="rect">
            <a:avLst/>
          </a:prstGeom>
        </p:spPr>
      </p:pic>
      <p:sp>
        <p:nvSpPr>
          <p:cNvPr id="6" name="Content Placeholder 5"/>
          <p:cNvSpPr>
            <a:spLocks noGrp="1"/>
          </p:cNvSpPr>
          <p:nvPr>
            <p:ph idx="1"/>
          </p:nvPr>
        </p:nvSpPr>
        <p:spPr>
          <a:xfrm>
            <a:off x="0" y="4876800"/>
            <a:ext cx="9144000" cy="1066800"/>
          </a:xfrm>
        </p:spPr>
        <p:txBody>
          <a:bodyPr/>
          <a:lstStyle/>
          <a:p>
            <a:endParaRPr lang="en-US" dirty="0"/>
          </a:p>
        </p:txBody>
      </p:sp>
    </p:spTree>
  </p:cSld>
  <p:clrMapOvr>
    <a:masterClrMapping/>
  </p:clrMapOvr>
  <p:transition>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915400" cy="2590800"/>
          </a:xfrm>
        </p:spPr>
        <p:txBody>
          <a:bodyPr>
            <a:normAutofit fontScale="90000"/>
          </a:bodyPr>
          <a:lstStyle/>
          <a:p>
            <a:pPr algn="just"/>
            <a:r>
              <a:rPr lang="en-US" sz="2400" dirty="0" smtClean="0"/>
              <a:t>The process of removing </a:t>
            </a:r>
            <a:r>
              <a:rPr lang="en-US" sz="2400" dirty="0" err="1" smtClean="0"/>
              <a:t>introns</a:t>
            </a:r>
            <a:r>
              <a:rPr lang="en-US" sz="2400" dirty="0" smtClean="0"/>
              <a:t> and reconnecting </a:t>
            </a:r>
            <a:r>
              <a:rPr lang="en-US" sz="2400" dirty="0" err="1" smtClean="0"/>
              <a:t>exons</a:t>
            </a:r>
            <a:r>
              <a:rPr lang="en-US" sz="2400" dirty="0" smtClean="0"/>
              <a:t> is called </a:t>
            </a:r>
            <a:r>
              <a:rPr lang="en-US" sz="2400" dirty="0" smtClean="0">
                <a:solidFill>
                  <a:srgbClr val="C00000"/>
                </a:solidFill>
              </a:rPr>
              <a:t>splicing</a:t>
            </a:r>
            <a:r>
              <a:rPr lang="en-US" sz="2400" dirty="0" smtClean="0"/>
              <a:t>. </a:t>
            </a:r>
            <a:r>
              <a:rPr lang="en-US" sz="2400" dirty="0" err="1" smtClean="0"/>
              <a:t>Introns</a:t>
            </a:r>
            <a:r>
              <a:rPr lang="en-US" sz="2400" dirty="0" smtClean="0"/>
              <a:t> are removed and degraded while the pre-mRNA is still in the nucleus. Splicing occurs by a sequence-specific mechanism that ensures </a:t>
            </a:r>
            <a:r>
              <a:rPr lang="en-US" sz="2400" dirty="0" err="1" smtClean="0"/>
              <a:t>introns</a:t>
            </a:r>
            <a:r>
              <a:rPr lang="en-US" sz="2400" dirty="0" smtClean="0"/>
              <a:t> will be removed and </a:t>
            </a:r>
            <a:r>
              <a:rPr lang="en-US" sz="2400" dirty="0" err="1" smtClean="0"/>
              <a:t>exons</a:t>
            </a:r>
            <a:r>
              <a:rPr lang="en-US" sz="2400" dirty="0" smtClean="0"/>
              <a:t> rejoined with the accuracy and precision of a single nucleotide. The splicing of pre-mRNAs is conducted by complexes of proteins and RNA molecules called </a:t>
            </a:r>
            <a:r>
              <a:rPr lang="en-US" sz="2400" b="1" dirty="0" err="1" smtClean="0">
                <a:solidFill>
                  <a:srgbClr val="C00000"/>
                </a:solidFill>
                <a:effectLst>
                  <a:outerShdw blurRad="38100" dist="38100" dir="2700000" algn="tl">
                    <a:srgbClr val="000000">
                      <a:alpha val="43137"/>
                    </a:srgbClr>
                  </a:outerShdw>
                </a:effectLst>
              </a:rPr>
              <a:t>spliceosomes</a:t>
            </a:r>
            <a:r>
              <a:rPr lang="en-US" sz="2400" b="1" dirty="0" smtClean="0">
                <a:solidFill>
                  <a:srgbClr val="C00000"/>
                </a:solidFill>
                <a:effectLst>
                  <a:outerShdw blurRad="38100" dist="38100" dir="2700000" algn="tl">
                    <a:srgbClr val="000000">
                      <a:alpha val="43137"/>
                    </a:srgbClr>
                  </a:outerShdw>
                </a:effectLst>
              </a:rPr>
              <a:t> . The spliced m RNA now is  ready for TRANSLATION ,  the last step in gene processing (</a:t>
            </a:r>
            <a:r>
              <a:rPr lang="ar-IQ" sz="2400" b="1" dirty="0" smtClean="0">
                <a:solidFill>
                  <a:srgbClr val="C00000"/>
                </a:solidFill>
                <a:effectLst>
                  <a:outerShdw blurRad="38100" dist="38100" dir="2700000" algn="tl">
                    <a:srgbClr val="000000">
                      <a:alpha val="43137"/>
                    </a:srgbClr>
                  </a:outerShdw>
                </a:effectLst>
              </a:rPr>
              <a:t>اخر خطوة بالتعبير الجيني </a:t>
            </a:r>
            <a:r>
              <a:rPr lang="en-US" sz="2400" b="1" dirty="0" smtClean="0">
                <a:solidFill>
                  <a:srgbClr val="C00000"/>
                </a:solidFill>
                <a:effectLst>
                  <a:outerShdw blurRad="38100" dist="38100" dir="2700000" algn="tl">
                    <a:srgbClr val="000000">
                      <a:alpha val="43137"/>
                    </a:srgbClr>
                  </a:outerShdw>
                </a:effectLst>
              </a:rPr>
              <a:t>)</a:t>
            </a:r>
            <a:endParaRPr lang="en-US" sz="2400" b="1" dirty="0">
              <a:solidFill>
                <a:srgbClr val="C00000"/>
              </a:solidFill>
              <a:effectLst>
                <a:outerShdw blurRad="38100" dist="38100" dir="2700000" algn="tl">
                  <a:srgbClr val="000000">
                    <a:alpha val="43137"/>
                  </a:srgbClr>
                </a:outerShdw>
              </a:effectLst>
            </a:endParaRPr>
          </a:p>
        </p:txBody>
      </p:sp>
      <p:pic>
        <p:nvPicPr>
          <p:cNvPr id="5" name="Content Placeholder 3" descr="Two-step_Splicing_Reaction.png"/>
          <p:cNvPicPr>
            <a:picLocks noGrp="1" noChangeAspect="1"/>
          </p:cNvPicPr>
          <p:nvPr>
            <p:ph idx="1"/>
          </p:nvPr>
        </p:nvPicPr>
        <p:blipFill>
          <a:blip r:embed="rId2"/>
          <a:stretch>
            <a:fillRect/>
          </a:stretch>
        </p:blipFill>
        <p:spPr>
          <a:xfrm>
            <a:off x="152400" y="2667000"/>
            <a:ext cx="8763000" cy="3886200"/>
          </a:xfrm>
        </p:spPr>
      </p:pic>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0"/>
            <a:ext cx="8839200" cy="2362200"/>
          </a:xfrm>
        </p:spPr>
        <p:txBody>
          <a:bodyPr>
            <a:normAutofit fontScale="90000"/>
          </a:bodyPr>
          <a:lstStyle/>
          <a:p>
            <a:pPr algn="just"/>
            <a:r>
              <a:rPr lang="en-US" sz="2400" dirty="0" smtClean="0">
                <a:solidFill>
                  <a:srgbClr val="002060"/>
                </a:solidFill>
              </a:rPr>
              <a:t>Transcription</a:t>
            </a:r>
            <a:r>
              <a:rPr lang="en-US" sz="2400" dirty="0" smtClean="0"/>
              <a:t> </a:t>
            </a:r>
            <a:r>
              <a:rPr lang="en-US" sz="2400" dirty="0" smtClean="0">
                <a:solidFill>
                  <a:srgbClr val="002060"/>
                </a:solidFill>
              </a:rPr>
              <a:t>like replication need free 3</a:t>
            </a:r>
            <a:r>
              <a:rPr lang="en-US" sz="2400" dirty="0" smtClean="0">
                <a:solidFill>
                  <a:srgbClr val="002060"/>
                </a:solidFill>
                <a:latin typeface="Times New Roman"/>
                <a:cs typeface="Times New Roman"/>
              </a:rPr>
              <a:t>́ end to add the complementary nucleotide ,also the direction of movement and polymerization of RNA polymerase from  5́→3́ .The transcript sequence(complete gene ) start with promoter region where the DNA will opened and the RNA polymerase bind to start transcription  .After promoter region another region come called +1 (beginning of transcription )then the coding region followed by Terminator .</a:t>
            </a:r>
            <a:r>
              <a:rPr lang="en-US" sz="2400" dirty="0" smtClean="0">
                <a:solidFill>
                  <a:srgbClr val="C00000"/>
                </a:solidFill>
                <a:latin typeface="Times New Roman"/>
                <a:cs typeface="Times New Roman"/>
              </a:rPr>
              <a:t>All the mentioned region represent complete structure for one gene </a:t>
            </a:r>
            <a:endParaRPr lang="en-US" sz="2400" dirty="0">
              <a:solidFill>
                <a:srgbClr val="C00000"/>
              </a:solidFill>
            </a:endParaRPr>
          </a:p>
        </p:txBody>
      </p:sp>
      <p:graphicFrame>
        <p:nvGraphicFramePr>
          <p:cNvPr id="5" name="Content Placeholder 4"/>
          <p:cNvGraphicFramePr>
            <a:graphicFrameLocks noGrp="1"/>
          </p:cNvGraphicFramePr>
          <p:nvPr>
            <p:ph idx="1"/>
          </p:nvPr>
        </p:nvGraphicFramePr>
        <p:xfrm>
          <a:off x="0" y="228600"/>
          <a:ext cx="9067800" cy="1483360"/>
        </p:xfrm>
        <a:graphic>
          <a:graphicData uri="http://schemas.openxmlformats.org/drawingml/2006/table">
            <a:tbl>
              <a:tblPr firstRow="1" bandRow="1">
                <a:tableStyleId>{5940675A-B579-460E-94D1-54222C63F5DA}</a:tableStyleId>
              </a:tblPr>
              <a:tblGrid>
                <a:gridCol w="1676400"/>
                <a:gridCol w="4191000"/>
                <a:gridCol w="3200400"/>
              </a:tblGrid>
              <a:tr h="370840">
                <a:tc>
                  <a:txBody>
                    <a:bodyPr/>
                    <a:lstStyle/>
                    <a:p>
                      <a:r>
                        <a:rPr lang="en-US" dirty="0" smtClean="0"/>
                        <a:t>differences</a:t>
                      </a:r>
                      <a:endParaRPr lang="en-US" dirty="0"/>
                    </a:p>
                  </a:txBody>
                  <a:tcPr/>
                </a:tc>
                <a:tc>
                  <a:txBody>
                    <a:bodyPr/>
                    <a:lstStyle/>
                    <a:p>
                      <a:r>
                        <a:rPr lang="en-US" dirty="0" smtClean="0"/>
                        <a:t>Replication </a:t>
                      </a:r>
                      <a:endParaRPr lang="en-US" dirty="0"/>
                    </a:p>
                  </a:txBody>
                  <a:tcPr/>
                </a:tc>
                <a:tc>
                  <a:txBody>
                    <a:bodyPr/>
                    <a:lstStyle/>
                    <a:p>
                      <a:r>
                        <a:rPr lang="en-US" dirty="0" smtClean="0"/>
                        <a:t>Transcription </a:t>
                      </a:r>
                      <a:endParaRPr lang="en-US" dirty="0"/>
                    </a:p>
                  </a:txBody>
                  <a:tcPr/>
                </a:tc>
              </a:tr>
              <a:tr h="370840">
                <a:tc>
                  <a:txBody>
                    <a:bodyPr/>
                    <a:lstStyle/>
                    <a:p>
                      <a:r>
                        <a:rPr lang="en-US" dirty="0" smtClean="0"/>
                        <a:t>Initiation</a:t>
                      </a:r>
                      <a:r>
                        <a:rPr lang="en-US" baseline="0" dirty="0" smtClean="0"/>
                        <a:t> need  </a:t>
                      </a:r>
                      <a:endParaRPr lang="en-US" dirty="0"/>
                    </a:p>
                  </a:txBody>
                  <a:tcPr/>
                </a:tc>
                <a:tc>
                  <a:txBody>
                    <a:bodyPr/>
                    <a:lstStyle/>
                    <a:p>
                      <a:r>
                        <a:rPr lang="en-US" baseline="0" dirty="0" smtClean="0"/>
                        <a:t> primer ,</a:t>
                      </a:r>
                      <a:r>
                        <a:rPr lang="en-US" dirty="0" err="1" smtClean="0"/>
                        <a:t>DnaA</a:t>
                      </a:r>
                      <a:r>
                        <a:rPr lang="en-US" dirty="0" smtClean="0"/>
                        <a:t> box  &amp; initiation protein  </a:t>
                      </a:r>
                      <a:endParaRPr lang="en-US" dirty="0"/>
                    </a:p>
                  </a:txBody>
                  <a:tcPr/>
                </a:tc>
                <a:tc>
                  <a:txBody>
                    <a:bodyPr/>
                    <a:lstStyle/>
                    <a:p>
                      <a:r>
                        <a:rPr lang="en-US" dirty="0" smtClean="0"/>
                        <a:t>Require promoter  region </a:t>
                      </a:r>
                      <a:endParaRPr lang="en-US" dirty="0"/>
                    </a:p>
                  </a:txBody>
                  <a:tcPr/>
                </a:tc>
              </a:tr>
              <a:tr h="370840">
                <a:tc>
                  <a:txBody>
                    <a:bodyPr/>
                    <a:lstStyle/>
                    <a:p>
                      <a:r>
                        <a:rPr lang="en-US" dirty="0" smtClean="0"/>
                        <a:t>Template</a:t>
                      </a:r>
                      <a:endParaRPr lang="en-US" dirty="0"/>
                    </a:p>
                  </a:txBody>
                  <a:tcPr/>
                </a:tc>
                <a:tc>
                  <a:txBody>
                    <a:bodyPr/>
                    <a:lstStyle/>
                    <a:p>
                      <a:r>
                        <a:rPr lang="en-US" dirty="0" smtClean="0"/>
                        <a:t>The 2 strands</a:t>
                      </a:r>
                      <a:r>
                        <a:rPr lang="en-US" baseline="0" dirty="0" smtClean="0"/>
                        <a:t>  serve as a template</a:t>
                      </a:r>
                      <a:endParaRPr lang="en-US" dirty="0"/>
                    </a:p>
                  </a:txBody>
                  <a:tcPr/>
                </a:tc>
                <a:tc>
                  <a:txBody>
                    <a:bodyPr/>
                    <a:lstStyle/>
                    <a:p>
                      <a:r>
                        <a:rPr lang="en-US" dirty="0" smtClean="0"/>
                        <a:t>Only template</a:t>
                      </a:r>
                      <a:r>
                        <a:rPr lang="en-US" baseline="0" dirty="0" smtClean="0"/>
                        <a:t> </a:t>
                      </a:r>
                      <a:r>
                        <a:rPr lang="en-US" dirty="0" smtClean="0"/>
                        <a:t>strand(3</a:t>
                      </a:r>
                      <a:r>
                        <a:rPr lang="en-US" dirty="0" smtClean="0">
                          <a:latin typeface="Times New Roman"/>
                          <a:cs typeface="Times New Roman"/>
                        </a:rPr>
                        <a:t>→5)</a:t>
                      </a:r>
                      <a:endParaRPr lang="en-US" dirty="0"/>
                    </a:p>
                  </a:txBody>
                  <a:tcPr/>
                </a:tc>
              </a:tr>
              <a:tr h="370840">
                <a:tc>
                  <a:txBody>
                    <a:bodyPr/>
                    <a:lstStyle/>
                    <a:p>
                      <a:r>
                        <a:rPr lang="en-US" dirty="0" smtClean="0"/>
                        <a:t>Involved area</a:t>
                      </a:r>
                      <a:endParaRPr lang="en-US" dirty="0"/>
                    </a:p>
                  </a:txBody>
                  <a:tcPr/>
                </a:tc>
                <a:tc>
                  <a:txBody>
                    <a:bodyPr/>
                    <a:lstStyle/>
                    <a:p>
                      <a:r>
                        <a:rPr lang="en-US" dirty="0" smtClean="0"/>
                        <a:t>The total genome will replicate</a:t>
                      </a:r>
                      <a:endParaRPr lang="en-US" dirty="0"/>
                    </a:p>
                  </a:txBody>
                  <a:tcPr/>
                </a:tc>
                <a:tc>
                  <a:txBody>
                    <a:bodyPr/>
                    <a:lstStyle/>
                    <a:p>
                      <a:r>
                        <a:rPr lang="en-US" dirty="0" smtClean="0"/>
                        <a:t> precise part</a:t>
                      </a:r>
                      <a:r>
                        <a:rPr lang="en-US" baseline="0" dirty="0" smtClean="0"/>
                        <a:t> will </a:t>
                      </a:r>
                      <a:r>
                        <a:rPr kumimoji="0" lang="en-US" b="0" i="0" kern="1200" dirty="0" smtClean="0">
                          <a:solidFill>
                            <a:schemeClr val="tx1"/>
                          </a:solidFill>
                          <a:latin typeface="+mn-lt"/>
                          <a:ea typeface="+mn-ea"/>
                          <a:cs typeface="+mn-cs"/>
                        </a:rPr>
                        <a:t>transcribed </a:t>
                      </a:r>
                      <a:endParaRPr lang="en-US" dirty="0"/>
                    </a:p>
                  </a:txBody>
                  <a:tcPr/>
                </a:tc>
              </a:tr>
            </a:tbl>
          </a:graphicData>
        </a:graphic>
      </p:graphicFrame>
      <p:pic>
        <p:nvPicPr>
          <p:cNvPr id="7" name="Content Placeholder 6" descr="transcrption_unit (1).jpg"/>
          <p:cNvPicPr>
            <a:picLocks noChangeAspect="1"/>
          </p:cNvPicPr>
          <p:nvPr/>
        </p:nvPicPr>
        <p:blipFill>
          <a:blip r:embed="rId3"/>
          <a:stretch>
            <a:fillRect/>
          </a:stretch>
        </p:blipFill>
        <p:spPr>
          <a:xfrm>
            <a:off x="0" y="4191000"/>
            <a:ext cx="9144000" cy="2667000"/>
          </a:xfrm>
          <a:prstGeom prst="rect">
            <a:avLst/>
          </a:prstGeom>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326_Splicing.jpg"/>
          <p:cNvPicPr>
            <a:picLocks noGrp="1" noChangeAspect="1"/>
          </p:cNvPicPr>
          <p:nvPr>
            <p:ph idx="1"/>
          </p:nvPr>
        </p:nvPicPr>
        <p:blipFill>
          <a:blip r:embed="rId2"/>
          <a:stretch>
            <a:fillRect/>
          </a:stretch>
        </p:blipFill>
        <p:spPr>
          <a:xfrm>
            <a:off x="4953000" y="0"/>
            <a:ext cx="4191000" cy="6858000"/>
          </a:xfrm>
        </p:spPr>
      </p:pic>
      <p:pic>
        <p:nvPicPr>
          <p:cNvPr id="5" name="Content Placeholder 3" descr="53.jpg"/>
          <p:cNvPicPr>
            <a:picLocks noChangeAspect="1"/>
          </p:cNvPicPr>
          <p:nvPr/>
        </p:nvPicPr>
        <p:blipFill>
          <a:blip r:embed="rId3"/>
          <a:stretch>
            <a:fillRect/>
          </a:stretch>
        </p:blipFill>
        <p:spPr>
          <a:xfrm>
            <a:off x="1" y="0"/>
            <a:ext cx="4800600" cy="6858000"/>
          </a:xfrm>
          <a:prstGeom prst="rect">
            <a:avLst/>
          </a:prstGeom>
        </p:spPr>
      </p:pic>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457200"/>
          </a:xfrm>
        </p:spPr>
        <p:txBody>
          <a:bodyPr>
            <a:normAutofit fontScale="90000"/>
          </a:bodyPr>
          <a:lstStyle/>
          <a:p>
            <a:r>
              <a:rPr lang="en-US" sz="3100" dirty="0" smtClean="0">
                <a:solidFill>
                  <a:srgbClr val="FF0000"/>
                </a:solidFill>
              </a:rPr>
              <a:t>Identifications</a:t>
            </a:r>
            <a:r>
              <a:rPr lang="en-US" sz="3100" dirty="0" smtClean="0"/>
              <a:t> </a:t>
            </a:r>
            <a:r>
              <a:rPr lang="en-US" sz="2800" dirty="0" smtClean="0"/>
              <a:t>:</a:t>
            </a:r>
            <a:endParaRPr lang="en-US" sz="2800" dirty="0"/>
          </a:p>
        </p:txBody>
      </p:sp>
      <p:sp>
        <p:nvSpPr>
          <p:cNvPr id="5" name="Content Placeholder 4"/>
          <p:cNvSpPr>
            <a:spLocks noGrp="1"/>
          </p:cNvSpPr>
          <p:nvPr>
            <p:ph idx="1"/>
          </p:nvPr>
        </p:nvSpPr>
        <p:spPr>
          <a:xfrm>
            <a:off x="0" y="685800"/>
            <a:ext cx="9144000" cy="6172200"/>
          </a:xfrm>
        </p:spPr>
        <p:txBody>
          <a:bodyPr>
            <a:normAutofit lnSpcReduction="10000"/>
          </a:bodyPr>
          <a:lstStyle/>
          <a:p>
            <a:pPr algn="just">
              <a:buNone/>
            </a:pPr>
            <a:r>
              <a:rPr lang="en-US" dirty="0" smtClean="0"/>
              <a:t>1- </a:t>
            </a:r>
            <a:r>
              <a:rPr lang="en-US" sz="2400" dirty="0" smtClean="0">
                <a:solidFill>
                  <a:srgbClr val="C00000"/>
                </a:solidFill>
              </a:rPr>
              <a:t>promoter (</a:t>
            </a:r>
            <a:r>
              <a:rPr lang="ar-IQ" sz="2400" dirty="0" smtClean="0">
                <a:solidFill>
                  <a:srgbClr val="C00000"/>
                </a:solidFill>
              </a:rPr>
              <a:t>مثير او حفاز</a:t>
            </a:r>
            <a:r>
              <a:rPr lang="en-US" sz="2400" dirty="0" smtClean="0">
                <a:solidFill>
                  <a:srgbClr val="C00000"/>
                </a:solidFill>
              </a:rPr>
              <a:t>):</a:t>
            </a:r>
            <a:r>
              <a:rPr lang="en-US" sz="2400" dirty="0" smtClean="0"/>
              <a:t> a regulatory </a:t>
            </a:r>
            <a:r>
              <a:rPr lang="en-US" sz="2400" dirty="0" smtClean="0">
                <a:solidFill>
                  <a:srgbClr val="C00000"/>
                </a:solidFill>
              </a:rPr>
              <a:t> </a:t>
            </a:r>
            <a:r>
              <a:rPr lang="en-US" sz="2400" dirty="0" smtClean="0"/>
              <a:t>nucleotide  sequences of DNA (40-60 </a:t>
            </a:r>
            <a:r>
              <a:rPr lang="en-US" sz="2400" dirty="0" err="1" smtClean="0"/>
              <a:t>nts</a:t>
            </a:r>
            <a:r>
              <a:rPr lang="en-US" sz="2400" dirty="0" smtClean="0"/>
              <a:t>) at the beginning of every gene located upstream (towards the 5' region) of a gene(in prokaryote more than one gene shard the same promoter unlike Eukaryotic cell ) on the template or sense strand.  in this site the two DNA strand will opened but it is un translated area </a:t>
            </a:r>
            <a:r>
              <a:rPr lang="en-US" sz="2200" b="1" dirty="0" smtClean="0"/>
              <a:t>by providing a control point for regulated gene transcription. In  prokaryotes, the promoter is recognized by RNA polymerase (</a:t>
            </a:r>
            <a:r>
              <a:rPr lang="el-GR" sz="2200" b="1" dirty="0" smtClean="0">
                <a:latin typeface="Times New Roman"/>
                <a:cs typeface="Times New Roman"/>
              </a:rPr>
              <a:t>δ </a:t>
            </a:r>
            <a:r>
              <a:rPr lang="en-US" sz="2200" b="1" dirty="0" smtClean="0"/>
              <a:t>sigma sub unite) </a:t>
            </a:r>
            <a:r>
              <a:rPr lang="en-US" sz="2200" b="1" dirty="0" err="1" smtClean="0"/>
              <a:t>cos</a:t>
            </a:r>
            <a:r>
              <a:rPr lang="en-US" sz="2200" b="1" dirty="0" smtClean="0"/>
              <a:t> it  has </a:t>
            </a:r>
            <a:r>
              <a:rPr lang="en-US" sz="2400" dirty="0" smtClean="0"/>
              <a:t>great affinity to bind to this region .There are great differences between promoter area of Pro and Eukaryotic cell as it is divided to many sub regions.</a:t>
            </a:r>
          </a:p>
          <a:p>
            <a:pPr algn="just">
              <a:buNone/>
            </a:pPr>
            <a:r>
              <a:rPr lang="en-US" sz="2400" dirty="0" smtClean="0">
                <a:solidFill>
                  <a:srgbClr val="C00000"/>
                </a:solidFill>
              </a:rPr>
              <a:t>2- Coding region </a:t>
            </a:r>
            <a:r>
              <a:rPr lang="en-US" sz="2400" dirty="0" smtClean="0"/>
              <a:t>: Nucleotide sequences which will detriment  the genetic code then will translated to Amino acid .it start with </a:t>
            </a:r>
            <a:r>
              <a:rPr lang="en-US" sz="2400" dirty="0" smtClean="0">
                <a:solidFill>
                  <a:srgbClr val="C00000"/>
                </a:solidFill>
              </a:rPr>
              <a:t>ATG</a:t>
            </a:r>
            <a:r>
              <a:rPr lang="en-US" sz="2400" dirty="0" smtClean="0"/>
              <a:t> triplet initiation </a:t>
            </a:r>
            <a:r>
              <a:rPr lang="en-US" sz="2400" dirty="0" err="1" smtClean="0"/>
              <a:t>codon</a:t>
            </a:r>
            <a:r>
              <a:rPr lang="en-US" sz="2400" dirty="0" smtClean="0"/>
              <a:t>  (AUG in m RNA) .the length of coding region depend on type of produced protein </a:t>
            </a:r>
          </a:p>
          <a:p>
            <a:pPr algn="just">
              <a:buNone/>
            </a:pPr>
            <a:r>
              <a:rPr lang="en-US" sz="2400" dirty="0" smtClean="0"/>
              <a:t>3- </a:t>
            </a:r>
            <a:r>
              <a:rPr lang="en-US" sz="2400" dirty="0" smtClean="0">
                <a:solidFill>
                  <a:srgbClr val="C00000"/>
                </a:solidFill>
              </a:rPr>
              <a:t>Terminator (</a:t>
            </a:r>
            <a:r>
              <a:rPr lang="ar-IQ" sz="2400" dirty="0" smtClean="0">
                <a:solidFill>
                  <a:srgbClr val="C00000"/>
                </a:solidFill>
              </a:rPr>
              <a:t>ناهي او فاصل</a:t>
            </a:r>
            <a:r>
              <a:rPr lang="en-US" sz="2400" dirty="0" smtClean="0">
                <a:solidFill>
                  <a:srgbClr val="C00000"/>
                </a:solidFill>
              </a:rPr>
              <a:t>):</a:t>
            </a:r>
            <a:r>
              <a:rPr lang="en-US" sz="2400" dirty="0" smtClean="0"/>
              <a:t>Nucleotide sequences exist after the coding region rich with poly G followed by poly C then poly A </a:t>
            </a:r>
            <a:endParaRPr lang="en-US" sz="2400" dirty="0"/>
          </a:p>
        </p:txBody>
      </p:sp>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457200"/>
          </a:xfrm>
        </p:spPr>
        <p:txBody>
          <a:bodyPr>
            <a:noAutofit/>
          </a:bodyPr>
          <a:lstStyle/>
          <a:p>
            <a:pPr algn="just"/>
            <a:r>
              <a:rPr lang="en-US" sz="2400" b="1" dirty="0" smtClean="0">
                <a:solidFill>
                  <a:srgbClr val="FF0000"/>
                </a:solidFill>
                <a:effectLst>
                  <a:outerShdw blurRad="38100" dist="38100" dir="2700000" algn="tl">
                    <a:srgbClr val="000000">
                      <a:alpha val="43137"/>
                    </a:srgbClr>
                  </a:outerShdw>
                </a:effectLst>
              </a:rPr>
              <a:t>Difference</a:t>
            </a:r>
            <a:r>
              <a:rPr lang="en-US" sz="2400" b="1" dirty="0" smtClean="0"/>
              <a:t> </a:t>
            </a:r>
            <a:r>
              <a:rPr lang="en-US" sz="2400" b="1" dirty="0" smtClean="0">
                <a:solidFill>
                  <a:srgbClr val="FF0000"/>
                </a:solidFill>
                <a:effectLst>
                  <a:outerShdw blurRad="38100" dist="38100" dir="2700000" algn="tl">
                    <a:srgbClr val="000000">
                      <a:alpha val="43137"/>
                    </a:srgbClr>
                  </a:outerShdw>
                </a:effectLst>
              </a:rPr>
              <a:t>between Eukaryotic and Prokaryotic Promoters</a:t>
            </a:r>
            <a:r>
              <a:rPr lang="en-US" sz="2400" b="1" dirty="0" smtClean="0"/>
              <a:t/>
            </a:r>
            <a:br>
              <a:rPr lang="en-US" sz="2400" b="1" dirty="0" smtClean="0"/>
            </a:br>
            <a:endParaRPr lang="en-US" sz="24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457200"/>
            <a:ext cx="9144000" cy="4419600"/>
          </a:xfrm>
        </p:spPr>
        <p:txBody>
          <a:bodyPr>
            <a:normAutofit/>
          </a:bodyPr>
          <a:lstStyle/>
          <a:p>
            <a:pPr algn="just">
              <a:buNone/>
            </a:pPr>
            <a:r>
              <a:rPr lang="en-US" sz="2400" b="1" dirty="0" smtClean="0">
                <a:solidFill>
                  <a:srgbClr val="FF0000"/>
                </a:solidFill>
              </a:rPr>
              <a:t>1- Prokaryotic promoters</a:t>
            </a:r>
          </a:p>
          <a:p>
            <a:pPr algn="just">
              <a:buNone/>
            </a:pPr>
            <a:r>
              <a:rPr lang="en-US" sz="2400" dirty="0" smtClean="0"/>
              <a:t> the promoter consists of two short sequences know as  -10  box and -35  box positions upstream from the transcription start site.</a:t>
            </a:r>
          </a:p>
          <a:p>
            <a:pPr algn="just"/>
            <a:r>
              <a:rPr lang="en-US" sz="2400" dirty="0" smtClean="0"/>
              <a:t>The sequence at </a:t>
            </a:r>
            <a:r>
              <a:rPr lang="en-US" sz="2400" b="1" dirty="0" smtClean="0"/>
              <a:t>-10box</a:t>
            </a:r>
            <a:r>
              <a:rPr lang="en-US" sz="2400" dirty="0" smtClean="0"/>
              <a:t> is also called the </a:t>
            </a:r>
            <a:r>
              <a:rPr lang="en-US" sz="2400" dirty="0" err="1" smtClean="0"/>
              <a:t>Pribnow</a:t>
            </a:r>
            <a:r>
              <a:rPr lang="en-US" sz="2400" dirty="0" smtClean="0"/>
              <a:t> box(according to </a:t>
            </a:r>
            <a:r>
              <a:rPr lang="en-US" sz="2400" dirty="0" smtClean="0">
                <a:solidFill>
                  <a:srgbClr val="FF0000"/>
                </a:solidFill>
              </a:rPr>
              <a:t>David </a:t>
            </a:r>
            <a:r>
              <a:rPr lang="en-US" sz="2400" dirty="0" err="1" smtClean="0">
                <a:solidFill>
                  <a:srgbClr val="FF0000"/>
                </a:solidFill>
              </a:rPr>
              <a:t>Pribnow</a:t>
            </a:r>
            <a:r>
              <a:rPr lang="en-US" sz="2400" dirty="0" smtClean="0">
                <a:solidFill>
                  <a:srgbClr val="FF0000"/>
                </a:solidFill>
              </a:rPr>
              <a:t> </a:t>
            </a:r>
            <a:r>
              <a:rPr lang="en-US" sz="2400" dirty="0" smtClean="0"/>
              <a:t>how discover this elements 1975) , or the -10 element, and usually consists of the six nucleotides </a:t>
            </a:r>
            <a:r>
              <a:rPr lang="en-US" sz="2400" b="1" dirty="0" smtClean="0"/>
              <a:t>TATAAT.</a:t>
            </a:r>
            <a:r>
              <a:rPr lang="en-US" sz="2400" dirty="0" smtClean="0"/>
              <a:t> The </a:t>
            </a:r>
            <a:r>
              <a:rPr lang="en-US" sz="2400" dirty="0" err="1" smtClean="0"/>
              <a:t>Pribnow</a:t>
            </a:r>
            <a:r>
              <a:rPr lang="en-US" sz="2400" dirty="0" smtClean="0"/>
              <a:t> box is absolutely essential to start transcription in prokaryotes since it rich with T &amp; A nitrogen bases .</a:t>
            </a:r>
          </a:p>
          <a:p>
            <a:pPr algn="just"/>
            <a:r>
              <a:rPr lang="en-US" sz="2400" dirty="0" smtClean="0"/>
              <a:t>The other sequence is  -</a:t>
            </a:r>
            <a:r>
              <a:rPr lang="en-US" sz="2400" b="1" dirty="0" smtClean="0"/>
              <a:t>35 box</a:t>
            </a:r>
            <a:r>
              <a:rPr lang="en-US" sz="2400" dirty="0" smtClean="0"/>
              <a:t> ( -35 element) usually consists of the six nucleotides TTGACA. RNA polymerase attached here via its sigma unit . The two boxes separated by 17 </a:t>
            </a:r>
            <a:r>
              <a:rPr lang="en-US" sz="2400" dirty="0" smtClean="0">
                <a:latin typeface="Times New Roman"/>
                <a:cs typeface="Times New Roman"/>
              </a:rPr>
              <a:t>±1 base pairs .</a:t>
            </a:r>
            <a:endParaRPr lang="en-US" sz="2400" i="1" dirty="0" smtClean="0"/>
          </a:p>
        </p:txBody>
      </p:sp>
      <p:pic>
        <p:nvPicPr>
          <p:cNvPr id="4" name="Content Placeholder 3" descr="promoter.gif"/>
          <p:cNvPicPr>
            <a:picLocks noChangeAspect="1"/>
          </p:cNvPicPr>
          <p:nvPr/>
        </p:nvPicPr>
        <p:blipFill>
          <a:blip r:embed="rId2"/>
          <a:stretch>
            <a:fillRect/>
          </a:stretch>
        </p:blipFill>
        <p:spPr>
          <a:xfrm>
            <a:off x="0" y="4800600"/>
            <a:ext cx="9144000" cy="1905000"/>
          </a:xfrm>
          <a:prstGeom prst="rect">
            <a:avLst/>
          </a:prstGeom>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648200"/>
          </a:xfrm>
        </p:spPr>
        <p:txBody>
          <a:bodyPr>
            <a:normAutofit/>
          </a:bodyPr>
          <a:lstStyle/>
          <a:p>
            <a:pPr algn="just"/>
            <a:r>
              <a:rPr lang="en-US" sz="2000" dirty="0" smtClean="0">
                <a:latin typeface="Times New Roman"/>
                <a:cs typeface="Times New Roman"/>
              </a:rPr>
              <a:t>There are differences between promoter region in pro and Eukaryotic cell and for sure this promoter region will not translate to protein                            .</a:t>
            </a:r>
            <a:br>
              <a:rPr lang="en-US" sz="2000" dirty="0" smtClean="0">
                <a:latin typeface="Times New Roman"/>
                <a:cs typeface="Times New Roman"/>
              </a:rPr>
            </a:br>
            <a:r>
              <a:rPr lang="en-US" sz="2000" b="1" i="1" dirty="0" smtClean="0">
                <a:solidFill>
                  <a:srgbClr val="FF0000"/>
                </a:solidFill>
                <a:effectLst>
                  <a:outerShdw blurRad="38100" dist="38100" dir="2700000" algn="tl">
                    <a:srgbClr val="000000">
                      <a:alpha val="43137"/>
                    </a:srgbClr>
                  </a:outerShdw>
                </a:effectLst>
              </a:rPr>
              <a:t>Eukaryotic promoters </a:t>
            </a:r>
            <a:r>
              <a:rPr lang="en-US" sz="2000" dirty="0" smtClean="0"/>
              <a:t>more complicated and divided to many sub regions</a:t>
            </a:r>
            <a:r>
              <a:rPr lang="en-US" sz="2000" dirty="0" smtClean="0">
                <a:latin typeface="Times New Roman"/>
                <a:cs typeface="Times New Roman"/>
              </a:rPr>
              <a:t> </a:t>
            </a:r>
            <a:br>
              <a:rPr lang="en-US" sz="2000" dirty="0" smtClean="0">
                <a:latin typeface="Times New Roman"/>
                <a:cs typeface="Times New Roman"/>
              </a:rPr>
            </a:br>
            <a:r>
              <a:rPr lang="en-US" sz="2000" dirty="0" smtClean="0">
                <a:latin typeface="Times New Roman"/>
                <a:cs typeface="Times New Roman"/>
              </a:rPr>
              <a:t>1- regulatory promoter to regulate promoter activity.                  …                         </a:t>
            </a:r>
            <a:br>
              <a:rPr lang="en-US" sz="2000" dirty="0" smtClean="0">
                <a:latin typeface="Times New Roman"/>
                <a:cs typeface="Times New Roman"/>
              </a:rPr>
            </a:br>
            <a:r>
              <a:rPr lang="en-US" sz="2000" dirty="0" smtClean="0">
                <a:latin typeface="Times New Roman"/>
                <a:cs typeface="Times New Roman"/>
              </a:rPr>
              <a:t>2-core promoter :divided to many region as with prokaryotic promoter to</a:t>
            </a:r>
            <a:br>
              <a:rPr lang="en-US" sz="2000" dirty="0" smtClean="0">
                <a:latin typeface="Times New Roman"/>
                <a:cs typeface="Times New Roman"/>
              </a:rPr>
            </a:br>
            <a:r>
              <a:rPr lang="en-US" sz="2000" dirty="0" smtClean="0">
                <a:solidFill>
                  <a:srgbClr val="FF0000"/>
                </a:solidFill>
                <a:latin typeface="Times New Roman"/>
                <a:cs typeface="Times New Roman"/>
              </a:rPr>
              <a:t>A</a:t>
            </a:r>
            <a:r>
              <a:rPr lang="en-US" sz="2000" dirty="0" smtClean="0">
                <a:latin typeface="Times New Roman"/>
                <a:cs typeface="Times New Roman"/>
              </a:rPr>
              <a:t>- </a:t>
            </a:r>
            <a:r>
              <a:rPr lang="en-US" sz="2000" dirty="0" smtClean="0">
                <a:solidFill>
                  <a:srgbClr val="FF0000"/>
                </a:solidFill>
                <a:latin typeface="Times New Roman"/>
                <a:cs typeface="Times New Roman"/>
              </a:rPr>
              <a:t>recognition element </a:t>
            </a:r>
            <a:r>
              <a:rPr lang="en-US" sz="2000" dirty="0" smtClean="0">
                <a:latin typeface="Times New Roman"/>
                <a:cs typeface="Times New Roman"/>
              </a:rPr>
              <a:t>at -35 box</a:t>
            </a:r>
            <a:r>
              <a:rPr lang="en-US" sz="2000" dirty="0" smtClean="0">
                <a:solidFill>
                  <a:srgbClr val="FF0000"/>
                </a:solidFill>
                <a:latin typeface="Times New Roman"/>
                <a:cs typeface="Times New Roman"/>
              </a:rPr>
              <a:t>(in other reference  -30 or -75)in </a:t>
            </a:r>
            <a:r>
              <a:rPr lang="en-US" sz="2000" dirty="0" smtClean="0">
                <a:latin typeface="Times New Roman"/>
                <a:cs typeface="Times New Roman"/>
              </a:rPr>
              <a:t>all cases it is rich with GC </a:t>
            </a:r>
            <a:r>
              <a:rPr lang="en-US" sz="2000" dirty="0" err="1" smtClean="0">
                <a:latin typeface="Times New Roman"/>
                <a:cs typeface="Times New Roman"/>
              </a:rPr>
              <a:t>nts</a:t>
            </a:r>
            <a:r>
              <a:rPr lang="en-US" sz="2000" dirty="0" smtClean="0">
                <a:latin typeface="Times New Roman"/>
                <a:cs typeface="Times New Roman"/>
              </a:rPr>
              <a:t> thus DNA will not opened here                                         .    </a:t>
            </a:r>
            <a:br>
              <a:rPr lang="en-US" sz="2000" dirty="0" smtClean="0">
                <a:latin typeface="Times New Roman"/>
                <a:cs typeface="Times New Roman"/>
              </a:rPr>
            </a:br>
            <a:r>
              <a:rPr lang="en-US" sz="2000" dirty="0" smtClean="0">
                <a:solidFill>
                  <a:srgbClr val="FF0000"/>
                </a:solidFill>
                <a:latin typeface="Times New Roman"/>
                <a:cs typeface="Times New Roman"/>
              </a:rPr>
              <a:t>B-</a:t>
            </a:r>
            <a:r>
              <a:rPr lang="en-US" sz="2000" dirty="0" smtClean="0">
                <a:latin typeface="Times New Roman"/>
                <a:cs typeface="Times New Roman"/>
              </a:rPr>
              <a:t> </a:t>
            </a:r>
            <a:r>
              <a:rPr lang="en-US" sz="2000" dirty="0" smtClean="0">
                <a:solidFill>
                  <a:srgbClr val="FF0000"/>
                </a:solidFill>
                <a:latin typeface="Times New Roman"/>
                <a:cs typeface="Times New Roman"/>
              </a:rPr>
              <a:t>TATA box </a:t>
            </a:r>
            <a:r>
              <a:rPr lang="en-US" sz="2000" dirty="0" smtClean="0">
                <a:latin typeface="Times New Roman"/>
                <a:cs typeface="Times New Roman"/>
              </a:rPr>
              <a:t>at -25 box (in </a:t>
            </a:r>
            <a:r>
              <a:rPr lang="en-US" sz="2000" dirty="0" smtClean="0">
                <a:solidFill>
                  <a:srgbClr val="FF0000"/>
                </a:solidFill>
                <a:latin typeface="Times New Roman"/>
                <a:cs typeface="Times New Roman"/>
              </a:rPr>
              <a:t>other references at -26 or -29 ) as with -10 box in prokaryotic </a:t>
            </a:r>
            <a:r>
              <a:rPr lang="en-US" sz="2000" dirty="0" smtClean="0">
                <a:solidFill>
                  <a:schemeClr val="tx1"/>
                </a:solidFill>
                <a:latin typeface="Times New Roman"/>
                <a:cs typeface="Times New Roman"/>
              </a:rPr>
              <a:t>it is rich with AT </a:t>
            </a:r>
            <a:r>
              <a:rPr lang="en-US" sz="2000" dirty="0" err="1" smtClean="0">
                <a:solidFill>
                  <a:schemeClr val="tx1"/>
                </a:solidFill>
                <a:latin typeface="Times New Roman"/>
                <a:cs typeface="Times New Roman"/>
              </a:rPr>
              <a:t>nts</a:t>
            </a:r>
            <a:r>
              <a:rPr lang="en-US" sz="2000" dirty="0" smtClean="0">
                <a:solidFill>
                  <a:schemeClr val="tx1"/>
                </a:solidFill>
                <a:latin typeface="Times New Roman"/>
                <a:cs typeface="Times New Roman"/>
              </a:rPr>
              <a:t> thus the two DNA  strand will opened here( it located 25 </a:t>
            </a:r>
            <a:r>
              <a:rPr lang="en-US" sz="2000" dirty="0" err="1" smtClean="0">
                <a:solidFill>
                  <a:schemeClr val="tx1"/>
                </a:solidFill>
                <a:latin typeface="Times New Roman"/>
                <a:cs typeface="Times New Roman"/>
              </a:rPr>
              <a:t>nts</a:t>
            </a:r>
            <a:r>
              <a:rPr lang="en-US" sz="2000" dirty="0" smtClean="0">
                <a:solidFill>
                  <a:schemeClr val="tx1"/>
                </a:solidFill>
                <a:latin typeface="Times New Roman"/>
                <a:cs typeface="Times New Roman"/>
              </a:rPr>
              <a:t> far away from the start point +1 ). Discovered by David </a:t>
            </a:r>
            <a:r>
              <a:rPr lang="en-US" sz="2000" dirty="0" err="1" smtClean="0">
                <a:solidFill>
                  <a:schemeClr val="tx1"/>
                </a:solidFill>
                <a:latin typeface="Times New Roman"/>
                <a:cs typeface="Times New Roman"/>
              </a:rPr>
              <a:t>Hogness</a:t>
            </a:r>
            <a:r>
              <a:rPr lang="en-US" sz="2000" dirty="0" smtClean="0">
                <a:solidFill>
                  <a:schemeClr val="tx1"/>
                </a:solidFill>
                <a:latin typeface="Times New Roman"/>
                <a:cs typeface="Times New Roman"/>
              </a:rPr>
              <a:t> in 1977 thus it is called </a:t>
            </a:r>
            <a:r>
              <a:rPr lang="en-US" sz="2000" dirty="0" err="1" smtClean="0">
                <a:solidFill>
                  <a:schemeClr val="tx1"/>
                </a:solidFill>
                <a:latin typeface="Times New Roman"/>
                <a:cs typeface="Times New Roman"/>
              </a:rPr>
              <a:t>Hogness</a:t>
            </a:r>
            <a:r>
              <a:rPr lang="en-US" sz="2000" dirty="0" smtClean="0">
                <a:solidFill>
                  <a:schemeClr val="tx1"/>
                </a:solidFill>
                <a:latin typeface="Times New Roman"/>
                <a:cs typeface="Times New Roman"/>
              </a:rPr>
              <a:t> box.RNA polymerase will bind to -35 box  but the strand opened here.</a:t>
            </a:r>
            <a:br>
              <a:rPr lang="en-US" sz="2000" dirty="0" smtClean="0">
                <a:solidFill>
                  <a:schemeClr val="tx1"/>
                </a:solidFill>
                <a:latin typeface="Times New Roman"/>
                <a:cs typeface="Times New Roman"/>
              </a:rPr>
            </a:br>
            <a:r>
              <a:rPr lang="en-US" sz="2000" dirty="0" smtClean="0">
                <a:solidFill>
                  <a:srgbClr val="FF0000"/>
                </a:solidFill>
                <a:latin typeface="Times New Roman"/>
                <a:cs typeface="Times New Roman"/>
              </a:rPr>
              <a:t>C</a:t>
            </a:r>
            <a:r>
              <a:rPr lang="en-US" sz="2000" dirty="0" smtClean="0">
                <a:solidFill>
                  <a:schemeClr val="tx1"/>
                </a:solidFill>
                <a:latin typeface="Times New Roman"/>
                <a:cs typeface="Times New Roman"/>
              </a:rPr>
              <a:t>-initiator elements(</a:t>
            </a:r>
            <a:r>
              <a:rPr lang="en-US" sz="2000" dirty="0" err="1" smtClean="0">
                <a:solidFill>
                  <a:schemeClr val="tx1"/>
                </a:solidFill>
                <a:latin typeface="Times New Roman"/>
                <a:cs typeface="Times New Roman"/>
              </a:rPr>
              <a:t>Inr</a:t>
            </a:r>
            <a:r>
              <a:rPr lang="en-US" sz="2000" dirty="0" smtClean="0">
                <a:solidFill>
                  <a:schemeClr val="tx1"/>
                </a:solidFill>
                <a:latin typeface="Times New Roman"/>
                <a:cs typeface="Times New Roman"/>
              </a:rPr>
              <a:t>) : represent transcription start point (from -2  to +4)including +1</a:t>
            </a:r>
            <a:br>
              <a:rPr lang="en-US" sz="2000" dirty="0" smtClean="0">
                <a:solidFill>
                  <a:schemeClr val="tx1"/>
                </a:solidFill>
                <a:latin typeface="Times New Roman"/>
                <a:cs typeface="Times New Roman"/>
              </a:rPr>
            </a:br>
            <a:r>
              <a:rPr lang="en-US" sz="2000" dirty="0" smtClean="0">
                <a:solidFill>
                  <a:srgbClr val="FF0000"/>
                </a:solidFill>
                <a:latin typeface="Times New Roman"/>
                <a:cs typeface="Times New Roman"/>
              </a:rPr>
              <a:t>D-</a:t>
            </a:r>
            <a:r>
              <a:rPr lang="en-US" sz="2000" dirty="0" smtClean="0">
                <a:solidFill>
                  <a:schemeClr val="tx1"/>
                </a:solidFill>
                <a:latin typeface="Times New Roman"/>
                <a:cs typeface="Times New Roman"/>
              </a:rPr>
              <a:t>Down stream  core promoter element(DPE):  at +20 to +32 region </a:t>
            </a:r>
            <a:br>
              <a:rPr lang="en-US" sz="2000" dirty="0" smtClean="0">
                <a:solidFill>
                  <a:schemeClr val="tx1"/>
                </a:solidFill>
                <a:latin typeface="Times New Roman"/>
                <a:cs typeface="Times New Roman"/>
              </a:rPr>
            </a:br>
            <a:r>
              <a:rPr lang="en-US" sz="2000" dirty="0" smtClean="0">
                <a:solidFill>
                  <a:srgbClr val="FF0000"/>
                </a:solidFill>
                <a:latin typeface="Times New Roman"/>
                <a:cs typeface="Times New Roman"/>
              </a:rPr>
              <a:t>note</a:t>
            </a:r>
            <a:r>
              <a:rPr lang="en-US" sz="2000" dirty="0" smtClean="0">
                <a:solidFill>
                  <a:schemeClr val="tx1"/>
                </a:solidFill>
                <a:latin typeface="Times New Roman"/>
                <a:cs typeface="Times New Roman"/>
              </a:rPr>
              <a:t>: TATA –</a:t>
            </a:r>
            <a:r>
              <a:rPr lang="en-US" sz="2000" dirty="0" err="1" smtClean="0">
                <a:solidFill>
                  <a:schemeClr val="tx1"/>
                </a:solidFill>
                <a:latin typeface="Times New Roman"/>
                <a:cs typeface="Times New Roman"/>
              </a:rPr>
              <a:t>Inr</a:t>
            </a:r>
            <a:r>
              <a:rPr lang="en-US" sz="2000" dirty="0" smtClean="0">
                <a:solidFill>
                  <a:schemeClr val="tx1"/>
                </a:solidFill>
                <a:latin typeface="Times New Roman"/>
                <a:cs typeface="Times New Roman"/>
              </a:rPr>
              <a:t>—DPE approximately 80bp  play critical role in transcription process . After that the </a:t>
            </a:r>
            <a:r>
              <a:rPr lang="en-US" sz="2000" dirty="0" err="1" smtClean="0">
                <a:solidFill>
                  <a:schemeClr val="tx1"/>
                </a:solidFill>
                <a:latin typeface="Times New Roman"/>
                <a:cs typeface="Times New Roman"/>
              </a:rPr>
              <a:t>codon</a:t>
            </a:r>
            <a:r>
              <a:rPr lang="en-US" sz="2000" dirty="0" smtClean="0">
                <a:solidFill>
                  <a:schemeClr val="tx1"/>
                </a:solidFill>
                <a:latin typeface="Times New Roman"/>
                <a:cs typeface="Times New Roman"/>
              </a:rPr>
              <a:t> region come with only one gene sequence </a:t>
            </a:r>
            <a:r>
              <a:rPr lang="en-US" sz="2000" dirty="0" err="1" smtClean="0">
                <a:solidFill>
                  <a:schemeClr val="tx1"/>
                </a:solidFill>
                <a:latin typeface="Times New Roman"/>
                <a:cs typeface="Times New Roman"/>
              </a:rPr>
              <a:t>cos</a:t>
            </a:r>
            <a:r>
              <a:rPr lang="en-US" sz="2000" dirty="0" smtClean="0">
                <a:solidFill>
                  <a:schemeClr val="tx1"/>
                </a:solidFill>
                <a:latin typeface="Times New Roman"/>
                <a:cs typeface="Times New Roman"/>
              </a:rPr>
              <a:t> it is </a:t>
            </a:r>
            <a:r>
              <a:rPr lang="en-US" sz="2000" dirty="0" err="1" smtClean="0">
                <a:solidFill>
                  <a:schemeClr val="tx1"/>
                </a:solidFill>
                <a:latin typeface="Times New Roman"/>
                <a:cs typeface="Times New Roman"/>
              </a:rPr>
              <a:t>monocistronic</a:t>
            </a:r>
            <a:r>
              <a:rPr lang="en-US" sz="2000" dirty="0" smtClean="0">
                <a:solidFill>
                  <a:schemeClr val="tx1"/>
                </a:solidFill>
                <a:latin typeface="Times New Roman"/>
                <a:cs typeface="Times New Roman"/>
              </a:rPr>
              <a:t>  </a:t>
            </a:r>
            <a:endParaRPr lang="en-US" sz="2000" dirty="0">
              <a:solidFill>
                <a:srgbClr val="FF0000"/>
              </a:solidFill>
            </a:endParaRPr>
          </a:p>
        </p:txBody>
      </p:sp>
      <p:pic>
        <p:nvPicPr>
          <p:cNvPr id="4" name="Content Placeholder 3" descr="promoter EU.jpg"/>
          <p:cNvPicPr>
            <a:picLocks noGrp="1" noChangeAspect="1"/>
          </p:cNvPicPr>
          <p:nvPr>
            <p:ph idx="1"/>
          </p:nvPr>
        </p:nvPicPr>
        <p:blipFill>
          <a:blip r:embed="rId2"/>
          <a:stretch>
            <a:fillRect/>
          </a:stretch>
        </p:blipFill>
        <p:spPr>
          <a:xfrm>
            <a:off x="0" y="4724400"/>
            <a:ext cx="9144000" cy="2133600"/>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2800" dirty="0" smtClean="0">
                <a:solidFill>
                  <a:srgbClr val="C00000"/>
                </a:solidFill>
              </a:rPr>
              <a:t>Structure of RNA polymerase </a:t>
            </a:r>
            <a:r>
              <a:rPr lang="en-US" sz="2800" dirty="0" smtClean="0"/>
              <a:t>:</a:t>
            </a:r>
            <a:endParaRPr lang="en-US" sz="2800" dirty="0"/>
          </a:p>
        </p:txBody>
      </p:sp>
      <p:sp>
        <p:nvSpPr>
          <p:cNvPr id="5" name="Content Placeholder 4"/>
          <p:cNvSpPr>
            <a:spLocks noGrp="1"/>
          </p:cNvSpPr>
          <p:nvPr>
            <p:ph idx="1"/>
          </p:nvPr>
        </p:nvSpPr>
        <p:spPr>
          <a:xfrm>
            <a:off x="0" y="685800"/>
            <a:ext cx="9144000" cy="6172200"/>
          </a:xfrm>
        </p:spPr>
        <p:txBody>
          <a:bodyPr>
            <a:noAutofit/>
          </a:bodyPr>
          <a:lstStyle/>
          <a:p>
            <a:pPr algn="just">
              <a:buNone/>
            </a:pPr>
            <a:r>
              <a:rPr lang="en-US" sz="2000" dirty="0" smtClean="0">
                <a:solidFill>
                  <a:srgbClr val="FF0000"/>
                </a:solidFill>
              </a:rPr>
              <a:t>RNA polymerase  I </a:t>
            </a:r>
            <a:r>
              <a:rPr lang="en-US" sz="2000" dirty="0" smtClean="0"/>
              <a:t>: it  is a large molecule consist from  core enzyme (has five subunits (~400 </a:t>
            </a:r>
            <a:r>
              <a:rPr lang="en-US" sz="2000" dirty="0" err="1" smtClean="0"/>
              <a:t>kDa</a:t>
            </a:r>
            <a:r>
              <a:rPr lang="en-US" sz="2000" dirty="0" smtClean="0"/>
              <a:t>))  + 6</a:t>
            </a:r>
            <a:r>
              <a:rPr lang="en-US" sz="2000" baseline="30000" dirty="0" smtClean="0"/>
              <a:t>th</a:t>
            </a:r>
            <a:r>
              <a:rPr lang="en-US" sz="2000" dirty="0" smtClean="0"/>
              <a:t>   sigma subunit.  </a:t>
            </a:r>
          </a:p>
          <a:p>
            <a:pPr algn="just">
              <a:buNone/>
            </a:pPr>
            <a:r>
              <a:rPr lang="en-US" sz="2000" dirty="0" smtClean="0"/>
              <a:t> 1- β‘  it is the largest subunit. The β' subunit contains part of the active center responsible for RNA synthesis and contains some of the determinants for  interactions with DNA (binding  the enzyme with the template) .</a:t>
            </a:r>
          </a:p>
          <a:p>
            <a:pPr algn="just">
              <a:buNone/>
            </a:pPr>
            <a:r>
              <a:rPr lang="en-US" sz="2000" dirty="0" smtClean="0"/>
              <a:t>2-β:it is the second-largest subunit  contains the rest of the active center responsible for RNA synthesis by binding with the nucleotides(elongation step)</a:t>
            </a:r>
          </a:p>
          <a:p>
            <a:pPr algn="just">
              <a:buNone/>
            </a:pPr>
            <a:r>
              <a:rPr lang="en-US" sz="2000" dirty="0" smtClean="0"/>
              <a:t>3- </a:t>
            </a:r>
            <a:r>
              <a:rPr lang="en-US" sz="2000" dirty="0" err="1" smtClean="0"/>
              <a:t>α</a:t>
            </a:r>
            <a:r>
              <a:rPr lang="en-US" sz="2000" baseline="30000" dirty="0" err="1" smtClean="0"/>
              <a:t>I</a:t>
            </a:r>
            <a:r>
              <a:rPr lang="en-US" sz="2000" dirty="0" smtClean="0"/>
              <a:t> and </a:t>
            </a:r>
            <a:r>
              <a:rPr lang="en-US" sz="2000" dirty="0" err="1" smtClean="0"/>
              <a:t>α</a:t>
            </a:r>
            <a:r>
              <a:rPr lang="en-US" sz="2000" baseline="30000" dirty="0" err="1" smtClean="0"/>
              <a:t>II</a:t>
            </a:r>
            <a:r>
              <a:rPr lang="en-US" sz="2000" dirty="0" smtClean="0"/>
              <a:t>: The α subunit is the third-largest subunit and is present in two copies per molecule of RNAP, </a:t>
            </a:r>
            <a:r>
              <a:rPr lang="en-US" sz="2000" dirty="0" err="1" smtClean="0"/>
              <a:t>α</a:t>
            </a:r>
            <a:r>
              <a:rPr lang="en-US" sz="2000" baseline="30000" dirty="0" err="1" smtClean="0"/>
              <a:t>I</a:t>
            </a:r>
            <a:r>
              <a:rPr lang="en-US" sz="2000" dirty="0" smtClean="0"/>
              <a:t> and </a:t>
            </a:r>
            <a:r>
              <a:rPr lang="en-US" sz="2000" dirty="0" err="1" smtClean="0"/>
              <a:t>α</a:t>
            </a:r>
            <a:r>
              <a:rPr lang="en-US" sz="2000" baseline="30000" dirty="0" err="1" smtClean="0"/>
              <a:t>II</a:t>
            </a:r>
            <a:r>
              <a:rPr lang="en-US" sz="2000" dirty="0" smtClean="0"/>
              <a:t>. Each α subunit contains two domains for assembly of RNA Polymerase   and for interaction with promoter DNA, </a:t>
            </a:r>
          </a:p>
          <a:p>
            <a:pPr algn="just">
              <a:buNone/>
            </a:pPr>
            <a:r>
              <a:rPr lang="en-US" sz="2000" dirty="0" smtClean="0"/>
              <a:t>4- ω: The ω subunit is the smallest subunit. The ω subunit facilitates assembly of  the enzyme  and stabilizes assembled RNA Polymerase </a:t>
            </a:r>
          </a:p>
          <a:p>
            <a:pPr algn="just">
              <a:buNone/>
            </a:pPr>
            <a:r>
              <a:rPr lang="en-US" sz="2000" dirty="0" smtClean="0"/>
              <a:t> 5- In order to bind promoters, RNAP core associates with the transcription initiation factor sigma (σ) to form RNA polymerase </a:t>
            </a:r>
            <a:r>
              <a:rPr lang="en-US" sz="2000" dirty="0" err="1" smtClean="0"/>
              <a:t>holoenzyme</a:t>
            </a:r>
            <a:r>
              <a:rPr lang="en-US" sz="2000" dirty="0" smtClean="0"/>
              <a:t>. Sigma  increasing affinity specificity for promoters, allowing transcription to initiate at correct sites. The complete </a:t>
            </a:r>
            <a:r>
              <a:rPr lang="en-US" sz="2000" dirty="0" err="1" smtClean="0"/>
              <a:t>holoenzyme</a:t>
            </a:r>
            <a:r>
              <a:rPr lang="en-US" sz="2000" dirty="0" smtClean="0"/>
              <a:t> therefore has 6 subunits: </a:t>
            </a:r>
            <a:r>
              <a:rPr lang="en-US" sz="2000" dirty="0" err="1" smtClean="0"/>
              <a:t>β'βα</a:t>
            </a:r>
            <a:r>
              <a:rPr lang="en-US" sz="2000" baseline="30000" dirty="0" err="1" smtClean="0"/>
              <a:t>I</a:t>
            </a:r>
            <a:r>
              <a:rPr lang="en-US" sz="2000" dirty="0" smtClean="0"/>
              <a:t> and </a:t>
            </a:r>
            <a:r>
              <a:rPr lang="en-US" sz="2000" dirty="0" err="1" smtClean="0"/>
              <a:t>α</a:t>
            </a:r>
            <a:r>
              <a:rPr lang="en-US" sz="2000" baseline="30000" dirty="0" err="1" smtClean="0"/>
              <a:t>II</a:t>
            </a:r>
            <a:r>
              <a:rPr lang="en-US" sz="2000" dirty="0" err="1" smtClean="0"/>
              <a:t>ωσ</a:t>
            </a:r>
            <a:r>
              <a:rPr lang="en-US" sz="2000" dirty="0" smtClean="0"/>
              <a:t> (total molecular weight for the enzyme ~450 </a:t>
            </a:r>
            <a:r>
              <a:rPr lang="en-US" sz="2000" dirty="0" err="1" smtClean="0"/>
              <a:t>kDa</a:t>
            </a:r>
            <a:r>
              <a:rPr lang="en-US" sz="2000" dirty="0" smtClean="0"/>
              <a:t>).</a:t>
            </a:r>
          </a:p>
          <a:p>
            <a:pPr algn="just">
              <a:buNone/>
            </a:pPr>
            <a:r>
              <a:rPr lang="en-US" sz="2000" dirty="0" smtClean="0"/>
              <a:t/>
            </a:r>
            <a:br>
              <a:rPr lang="en-US" sz="2000" dirty="0" smtClean="0"/>
            </a:br>
            <a:endParaRPr lang="en-US" sz="2000" dirty="0"/>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4343400" cy="3581400"/>
          </a:xfrm>
        </p:spPr>
        <p:txBody>
          <a:bodyPr>
            <a:normAutofit fontScale="90000"/>
          </a:bodyPr>
          <a:lstStyle/>
          <a:p>
            <a:pPr algn="just"/>
            <a:r>
              <a:rPr lang="en-US" sz="2400" dirty="0" smtClean="0"/>
              <a:t>The RNA polymerase enzyme consist from core (5 units ) and another 6</a:t>
            </a:r>
            <a:r>
              <a:rPr lang="en-US" sz="2400" baseline="30000" dirty="0" smtClean="0"/>
              <a:t>th</a:t>
            </a:r>
            <a:r>
              <a:rPr lang="en-US" sz="2400" dirty="0" smtClean="0"/>
              <a:t> unit called sigma </a:t>
            </a:r>
            <a:r>
              <a:rPr lang="el-GR" sz="2400" dirty="0" smtClean="0">
                <a:latin typeface="Times New Roman"/>
                <a:cs typeface="Times New Roman"/>
              </a:rPr>
              <a:t>δ</a:t>
            </a:r>
            <a:r>
              <a:rPr lang="en-US" sz="2400" dirty="0" smtClean="0">
                <a:latin typeface="Times New Roman"/>
                <a:cs typeface="Times New Roman"/>
              </a:rPr>
              <a:t> 70 is more predominant type in </a:t>
            </a:r>
            <a:r>
              <a:rPr lang="en-US" sz="2400" i="1" dirty="0" smtClean="0">
                <a:latin typeface="Times New Roman"/>
                <a:cs typeface="Times New Roman"/>
              </a:rPr>
              <a:t>E. coli</a:t>
            </a:r>
            <a:r>
              <a:rPr lang="en-US" sz="2400" dirty="0" smtClean="0">
                <a:latin typeface="Times New Roman"/>
                <a:cs typeface="Times New Roman"/>
              </a:rPr>
              <a:t>). after  core binding with sigma it will convert to </a:t>
            </a:r>
            <a:r>
              <a:rPr lang="en-US" sz="2400" dirty="0" err="1" smtClean="0">
                <a:latin typeface="Times New Roman"/>
                <a:cs typeface="Times New Roman"/>
              </a:rPr>
              <a:t>holoenzyme</a:t>
            </a:r>
            <a:r>
              <a:rPr lang="en-US" sz="2400" dirty="0" smtClean="0">
                <a:latin typeface="Times New Roman"/>
                <a:cs typeface="Times New Roman"/>
              </a:rPr>
              <a:t> .sigma subunit play significant role in recognition promoter region then it will released leaving core continue transcription RNA from template </a:t>
            </a:r>
            <a:endParaRPr lang="en-US" sz="2400" dirty="0"/>
          </a:p>
        </p:txBody>
      </p:sp>
      <p:pic>
        <p:nvPicPr>
          <p:cNvPr id="4" name="Content Placeholder 3" descr="polymerase.jpg"/>
          <p:cNvPicPr>
            <a:picLocks noGrp="1" noChangeAspect="1"/>
          </p:cNvPicPr>
          <p:nvPr>
            <p:ph idx="1"/>
          </p:nvPr>
        </p:nvPicPr>
        <p:blipFill>
          <a:blip r:embed="rId2"/>
          <a:stretch>
            <a:fillRect/>
          </a:stretch>
        </p:blipFill>
        <p:spPr>
          <a:xfrm>
            <a:off x="33748" y="3810000"/>
            <a:ext cx="4734894" cy="2819400"/>
          </a:xfrm>
        </p:spPr>
      </p:pic>
      <p:pic>
        <p:nvPicPr>
          <p:cNvPr id="5" name="Picture 4" descr="rna polymerase.jpg"/>
          <p:cNvPicPr>
            <a:picLocks noChangeAspect="1"/>
          </p:cNvPicPr>
          <p:nvPr/>
        </p:nvPicPr>
        <p:blipFill>
          <a:blip r:embed="rId3"/>
          <a:stretch>
            <a:fillRect/>
          </a:stretch>
        </p:blipFill>
        <p:spPr>
          <a:xfrm>
            <a:off x="4572000" y="0"/>
            <a:ext cx="4343400" cy="4495800"/>
          </a:xfrm>
          <a:prstGeom prst="rect">
            <a:avLst/>
          </a:prstGeom>
        </p:spPr>
      </p:pic>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914400"/>
          </a:xfrm>
        </p:spPr>
        <p:txBody>
          <a:bodyPr>
            <a:normAutofit/>
          </a:bodyPr>
          <a:lstStyle/>
          <a:p>
            <a:pPr algn="ctr"/>
            <a:r>
              <a:rPr lang="en-US" sz="2400" dirty="0" smtClean="0">
                <a:solidFill>
                  <a:srgbClr val="FF0000"/>
                </a:solidFill>
              </a:rPr>
              <a:t>Types of Eukaryotic   RNA polymerase. The 3 main types I,II, III beside there are type IV and V in plant </a:t>
            </a:r>
            <a:endParaRPr lang="en-US" sz="2400" dirty="0">
              <a:solidFill>
                <a:srgbClr val="FF0000"/>
              </a:solidFill>
            </a:endParaRPr>
          </a:p>
        </p:txBody>
      </p:sp>
      <p:graphicFrame>
        <p:nvGraphicFramePr>
          <p:cNvPr id="4" name="Content Placeholder 3"/>
          <p:cNvGraphicFramePr>
            <a:graphicFrameLocks noGrp="1"/>
          </p:cNvGraphicFramePr>
          <p:nvPr>
            <p:ph idx="1"/>
          </p:nvPr>
        </p:nvGraphicFramePr>
        <p:xfrm>
          <a:off x="304800" y="990600"/>
          <a:ext cx="8204454" cy="2133600"/>
        </p:xfrm>
        <a:graphic>
          <a:graphicData uri="http://schemas.openxmlformats.org/drawingml/2006/table">
            <a:tbl>
              <a:tblPr firstRow="1" bandRow="1">
                <a:tableStyleId>{5940675A-B579-460E-94D1-54222C63F5DA}</a:tableStyleId>
              </a:tblPr>
              <a:tblGrid>
                <a:gridCol w="2794000"/>
                <a:gridCol w="3302000"/>
                <a:gridCol w="2108454"/>
              </a:tblGrid>
              <a:tr h="597740">
                <a:tc>
                  <a:txBody>
                    <a:bodyPr/>
                    <a:lstStyle/>
                    <a:p>
                      <a:pPr marL="0" marR="0" algn="ctr">
                        <a:lnSpc>
                          <a:spcPct val="115000"/>
                        </a:lnSpc>
                        <a:spcBef>
                          <a:spcPts val="0"/>
                        </a:spcBef>
                        <a:spcAft>
                          <a:spcPts val="1000"/>
                        </a:spcAft>
                      </a:pPr>
                      <a:r>
                        <a:rPr lang="en-US" sz="2000" dirty="0"/>
                        <a:t>Type of Polymerase</a:t>
                      </a:r>
                      <a:endParaRPr lang="en-US" sz="2000" dirty="0">
                        <a:latin typeface="Calibri"/>
                        <a:ea typeface="Calibri"/>
                        <a:cs typeface="Arial"/>
                      </a:endParaRPr>
                    </a:p>
                  </a:txBody>
                  <a:tcPr marL="0" marR="0" marT="0" marB="0" anchor="ctr"/>
                </a:tc>
                <a:tc>
                  <a:txBody>
                    <a:bodyPr/>
                    <a:lstStyle/>
                    <a:p>
                      <a:pPr marL="0" marR="0" algn="l">
                        <a:lnSpc>
                          <a:spcPct val="115000"/>
                        </a:lnSpc>
                        <a:spcBef>
                          <a:spcPts val="0"/>
                        </a:spcBef>
                        <a:spcAft>
                          <a:spcPts val="1000"/>
                        </a:spcAft>
                      </a:pPr>
                      <a:r>
                        <a:rPr lang="en-US" sz="2000" dirty="0" smtClean="0"/>
                        <a:t>Responsible to Produce</a:t>
                      </a:r>
                      <a:r>
                        <a:rPr lang="en-US" sz="2000" baseline="0" dirty="0" smtClean="0"/>
                        <a:t> </a:t>
                      </a:r>
                      <a:endParaRPr lang="en-US" sz="2000" dirty="0">
                        <a:latin typeface="Calibri"/>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smtClean="0"/>
                        <a:t>Location </a:t>
                      </a:r>
                      <a:endParaRPr lang="en-US" sz="2000" dirty="0">
                        <a:latin typeface="Calibri"/>
                        <a:ea typeface="Calibri"/>
                        <a:cs typeface="Arial"/>
                      </a:endParaRPr>
                    </a:p>
                  </a:txBody>
                  <a:tcPr marL="0" marR="0" marT="0" marB="0" anchor="ctr"/>
                </a:tc>
              </a:tr>
              <a:tr h="498117">
                <a:tc>
                  <a:txBody>
                    <a:bodyPr/>
                    <a:lstStyle/>
                    <a:p>
                      <a:pPr marL="0" marR="0" algn="ctr">
                        <a:lnSpc>
                          <a:spcPct val="115000"/>
                        </a:lnSpc>
                        <a:spcBef>
                          <a:spcPts val="0"/>
                        </a:spcBef>
                        <a:spcAft>
                          <a:spcPts val="1000"/>
                        </a:spcAft>
                      </a:pPr>
                      <a:r>
                        <a:rPr lang="en-US" sz="2000" dirty="0"/>
                        <a:t>RNA Polymerase I</a:t>
                      </a:r>
                      <a:endParaRPr lang="en-US" sz="2000" dirty="0">
                        <a:latin typeface="Calibri"/>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err="1" smtClean="0"/>
                        <a:t>rRNA</a:t>
                      </a:r>
                      <a:r>
                        <a:rPr lang="en-US" sz="2000" dirty="0" smtClean="0"/>
                        <a:t>(18 s ,  5.8s,  28s)</a:t>
                      </a:r>
                      <a:endParaRPr lang="en-US" sz="2000" dirty="0">
                        <a:latin typeface="Calibri"/>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a:t>nucleolus</a:t>
                      </a:r>
                      <a:endParaRPr lang="en-US" sz="2000" dirty="0">
                        <a:latin typeface="Calibri"/>
                        <a:ea typeface="Calibri"/>
                        <a:cs typeface="Arial"/>
                      </a:endParaRPr>
                    </a:p>
                  </a:txBody>
                  <a:tcPr marL="0" marR="0" marT="0" marB="0" anchor="ctr"/>
                </a:tc>
              </a:tr>
              <a:tr h="574494">
                <a:tc>
                  <a:txBody>
                    <a:bodyPr/>
                    <a:lstStyle/>
                    <a:p>
                      <a:pPr marL="0" marR="0" algn="ctr">
                        <a:lnSpc>
                          <a:spcPct val="115000"/>
                        </a:lnSpc>
                        <a:spcBef>
                          <a:spcPts val="0"/>
                        </a:spcBef>
                        <a:spcAft>
                          <a:spcPts val="1000"/>
                        </a:spcAft>
                      </a:pPr>
                      <a:r>
                        <a:rPr lang="en-US" sz="2000" dirty="0">
                          <a:latin typeface="Times New Roman"/>
                          <a:ea typeface="Times New Roman"/>
                          <a:cs typeface="Arial"/>
                        </a:rPr>
                        <a:t>RNA Polymerase II</a:t>
                      </a:r>
                      <a:endParaRPr lang="en-US" sz="2000" dirty="0">
                        <a:latin typeface="Calibri"/>
                        <a:ea typeface="Calibri"/>
                        <a:cs typeface="Arial"/>
                      </a:endParaRPr>
                    </a:p>
                  </a:txBody>
                  <a:tcPr marL="0" marR="0" marT="0" marB="0" anchor="ctr"/>
                </a:tc>
                <a:tc>
                  <a:txBody>
                    <a:bodyPr/>
                    <a:lstStyle/>
                    <a:p>
                      <a:pPr marL="0" marR="0" algn="l">
                        <a:lnSpc>
                          <a:spcPct val="115000"/>
                        </a:lnSpc>
                        <a:spcBef>
                          <a:spcPts val="0"/>
                        </a:spcBef>
                        <a:spcAft>
                          <a:spcPts val="1000"/>
                        </a:spcAft>
                      </a:pPr>
                      <a:r>
                        <a:rPr lang="en-US" sz="2000" dirty="0" smtClean="0">
                          <a:latin typeface="Times New Roman"/>
                          <a:ea typeface="Times New Roman"/>
                          <a:cs typeface="Arial"/>
                        </a:rPr>
                        <a:t>mRNA and small nuclear  RNA</a:t>
                      </a:r>
                      <a:endParaRPr lang="en-US" sz="2000" dirty="0">
                        <a:latin typeface="Calibri"/>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err="1">
                          <a:latin typeface="Times New Roman"/>
                          <a:ea typeface="Times New Roman"/>
                          <a:cs typeface="Arial"/>
                        </a:rPr>
                        <a:t>nucleoplasm</a:t>
                      </a:r>
                      <a:endParaRPr lang="en-US" sz="2000" dirty="0">
                        <a:latin typeface="Calibri"/>
                        <a:ea typeface="Calibri"/>
                        <a:cs typeface="Arial"/>
                      </a:endParaRPr>
                    </a:p>
                  </a:txBody>
                  <a:tcPr marL="0" marR="0" marT="0" marB="0" anchor="ctr"/>
                </a:tc>
              </a:tr>
              <a:tr h="463249">
                <a:tc>
                  <a:txBody>
                    <a:bodyPr/>
                    <a:lstStyle/>
                    <a:p>
                      <a:pPr marL="0" marR="0" algn="ctr">
                        <a:lnSpc>
                          <a:spcPct val="115000"/>
                        </a:lnSpc>
                        <a:spcBef>
                          <a:spcPts val="0"/>
                        </a:spcBef>
                        <a:spcAft>
                          <a:spcPts val="1000"/>
                        </a:spcAft>
                      </a:pPr>
                      <a:r>
                        <a:rPr lang="en-US" sz="2000" dirty="0">
                          <a:latin typeface="Times New Roman"/>
                          <a:ea typeface="Times New Roman"/>
                          <a:cs typeface="Arial"/>
                        </a:rPr>
                        <a:t>RNA Polymerase III</a:t>
                      </a:r>
                      <a:endParaRPr lang="en-US" sz="2000" dirty="0">
                        <a:latin typeface="Calibri"/>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err="1" smtClean="0">
                          <a:latin typeface="Times New Roman"/>
                          <a:ea typeface="Times New Roman"/>
                          <a:cs typeface="Arial"/>
                        </a:rPr>
                        <a:t>tRNA</a:t>
                      </a:r>
                      <a:r>
                        <a:rPr lang="en-US" sz="2000" dirty="0" smtClean="0">
                          <a:latin typeface="Times New Roman"/>
                          <a:ea typeface="Times New Roman"/>
                          <a:cs typeface="Arial"/>
                        </a:rPr>
                        <a:t>  and 5s r RNA </a:t>
                      </a:r>
                      <a:endParaRPr lang="en-US" sz="2000" dirty="0">
                        <a:latin typeface="Calibri"/>
                        <a:ea typeface="Calibri"/>
                        <a:cs typeface="Arial"/>
                      </a:endParaRPr>
                    </a:p>
                  </a:txBody>
                  <a:tcPr marL="0" marR="0" marT="0" marB="0" anchor="ctr"/>
                </a:tc>
                <a:tc>
                  <a:txBody>
                    <a:bodyPr/>
                    <a:lstStyle/>
                    <a:p>
                      <a:pPr marL="0" marR="0" algn="ctr">
                        <a:lnSpc>
                          <a:spcPct val="115000"/>
                        </a:lnSpc>
                        <a:spcBef>
                          <a:spcPts val="0"/>
                        </a:spcBef>
                        <a:spcAft>
                          <a:spcPts val="1000"/>
                        </a:spcAft>
                      </a:pPr>
                      <a:r>
                        <a:rPr lang="en-US" sz="2000" dirty="0" err="1">
                          <a:latin typeface="Times New Roman"/>
                          <a:ea typeface="Times New Roman"/>
                          <a:cs typeface="Arial"/>
                        </a:rPr>
                        <a:t>nucleoplasm</a:t>
                      </a:r>
                      <a:endParaRPr lang="en-US" sz="2000" dirty="0">
                        <a:latin typeface="Calibri"/>
                        <a:ea typeface="Calibri"/>
                        <a:cs typeface="Arial"/>
                      </a:endParaRPr>
                    </a:p>
                  </a:txBody>
                  <a:tcPr marL="0" marR="0" marT="0" marB="0" anchor="ctr"/>
                </a:tc>
              </a:tr>
            </a:tbl>
          </a:graphicData>
        </a:graphic>
      </p:graphicFrame>
      <p:pic>
        <p:nvPicPr>
          <p:cNvPr id="5" name="Content Placeholder 3" descr="promoter (1).gif"/>
          <p:cNvPicPr>
            <a:picLocks noChangeAspect="1"/>
          </p:cNvPicPr>
          <p:nvPr/>
        </p:nvPicPr>
        <p:blipFill>
          <a:blip r:embed="rId3"/>
          <a:stretch>
            <a:fillRect/>
          </a:stretch>
        </p:blipFill>
        <p:spPr>
          <a:xfrm>
            <a:off x="228600" y="3352800"/>
            <a:ext cx="8610600" cy="3276600"/>
          </a:xfrm>
          <a:prstGeom prst="rect">
            <a:avLst/>
          </a:prstGeom>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2992</TotalTime>
  <Words>1637</Words>
  <Application>Microsoft Office PowerPoint</Application>
  <PresentationFormat>On-screen Show (4:3)</PresentationFormat>
  <Paragraphs>95</Paragraphs>
  <Slides>30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Constantia</vt:lpstr>
      <vt:lpstr>Majalla UI</vt:lpstr>
      <vt:lpstr>Times New Roman</vt:lpstr>
      <vt:lpstr>Traditional Arabic</vt:lpstr>
      <vt:lpstr>Wingdings 2</vt:lpstr>
      <vt:lpstr>Flow</vt:lpstr>
      <vt:lpstr>The 12th lecture in molecular biology by Dr. Sawsan sajid </vt:lpstr>
      <vt:lpstr>General differences between  transcription and replication:</vt:lpstr>
      <vt:lpstr>Transcription like replication need free 3́ end to add the complementary nucleotide ,also the direction of movement and polymerization of RNA polymerase from  5́→3́ .The transcript sequence(complete gene ) start with promoter region where the DNA will opened and the RNA polymerase bind to start transcription  .After promoter region another region come called +1 (beginning of transcription )then the coding region followed by Terminator .All the mentioned region represent complete structure for one gene </vt:lpstr>
      <vt:lpstr>Identifications :</vt:lpstr>
      <vt:lpstr>Difference between Eukaryotic and Prokaryotic Promoters </vt:lpstr>
      <vt:lpstr>There are differences between promoter region in pro and Eukaryotic cell and for sure this promoter region will not translate to protein                            . Eukaryotic promoters more complicated and divided to many sub regions  1- regulatory promoter to regulate promoter activity.                  …                          2-core promoter :divided to many region as with prokaryotic promoter to A- recognition element at -35 box(in other reference  -30 or -75)in all cases it is rich with GC nts thus DNA will not opened here                                         .     B- TATA box at -25 box (in other references at -26 or -29 ) as with -10 box in prokaryotic it is rich with AT nts thus the two DNA  strand will opened here( it located 25 nts far away from the start point +1 ). Discovered by David Hogness in 1977 thus it is called Hogness box.RNA polymerase will bind to -35 box  but the strand opened here. C-initiator elements(Inr) : represent transcription start point (from -2  to +4)including +1 D-Down stream  core promoter element(DPE):  at +20 to +32 region  note: TATA –Inr—DPE approximately 80bp  play critical role in transcription process . After that the codon region come with only one gene sequence cos it is monocistronic  </vt:lpstr>
      <vt:lpstr>Structure of RNA polymerase :</vt:lpstr>
      <vt:lpstr>The RNA polymerase enzyme consist from core (5 units ) and another 6th unit called sigma δ 70 is more predominant type in E. coli). after  core binding with sigma it will convert to holoenzyme .sigma subunit play significant role in recognition promoter region then it will released leaving core continue transcription RNA from template </vt:lpstr>
      <vt:lpstr>Types of Eukaryotic   RNA polymerase. The 3 main types I,II, III beside there are type IV and V in plant </vt:lpstr>
      <vt:lpstr>Transcription steps :As with replication ,the 3 steps are:  1-Initiation    2- Elongation   3- Termination </vt:lpstr>
      <vt:lpstr>1-Initiation stage : RNA polymerase action and role of sigma factor </vt:lpstr>
      <vt:lpstr>The figure represent binding RNA molecules to promoter region at -35 box then to -10 box at the upstream region from the coding region which represent the  stream down region . Movement will be from 5 →3 end as in replication </vt:lpstr>
      <vt:lpstr>The figure represent transcription initiation complex consist from RNA polymerase binding to DNA template strand which read from 3→5  (not coding strand which read 5→3) .sigma sub unit bind to -35 box then moved to -10 box in which the DNA strand opened . Transcription start at +1 position   </vt:lpstr>
      <vt:lpstr>This figure shows formation of opened complex or transcriptional bubble at  -10 region . This bubble will move all along the transcript gene till reaching the terminator sequence . At the beginning  sigma factor will bind to promoter region when the holo-enzyme  reach +1 region it will start adding 9-10  nts according to complementary  without moving after that sigma factor will release leaving the core enzyme continue its work transcribed the total gene sequence </vt:lpstr>
      <vt:lpstr>Second step: Elongation</vt:lpstr>
      <vt:lpstr>This figure shows transcriptional bubbles moving along the DNA template and the nascent  RNA (سلسلة متنامية ) get longer, growing from 5→3 direction . Notice that all T nitrogen base will replaced by U in the transcribed  RNA  </vt:lpstr>
      <vt:lpstr>Termination: In prokaryotes can be rho-independent or rho-dependent  </vt:lpstr>
      <vt:lpstr>PowerPoint Presentation</vt:lpstr>
      <vt:lpstr>Rho-dependent termination: (Rho factor) is a prokaryotic ATP-dependent unwinding enzyme involved in termination  transcription. It discovered by Jeffrey Roberts  in 1969 ,consist from 6 subunits arranged as opened hexameric ring  and  binds to the transcription terminator sit by moving along the newly forming RNA molecule towards its 3' end and unwinding it from the DNA template thus it will release RNA polymerase from the transcription elongation complex leaving RNA molecules free .                                     . </vt:lpstr>
      <vt:lpstr>للاطلاع :الية تكون دبوس الشعر وانهاء الاستنساخ  بطريقة  RHO- independent  termination  </vt:lpstr>
      <vt:lpstr>Post transcriptional events :each of transcript RNA type will subjected to modification events after ending transcription as follow : for rRNA, at  the beginning it produced as one precursor unit ,in Eukaryotic cell known as 45s pre-RNA  it will methelated &amp; cleaved by endonuclease enzyme beside removing all the spaces(spacers) between  rRNA types to convert to mature18s, 5.8s and 28s   </vt:lpstr>
      <vt:lpstr>The same events  will happened with prokaryotic rRNA . it produced as one segment known  as 30s pre-rRNA then it will cleaved by endonuclease followed by Trimming(تعديل )by exonuclease enzyme to convert it  to mature 16s,23s and 5s beside the  transcript  tRNA  </vt:lpstr>
      <vt:lpstr>للاطلاع :استنساخ الرنا الرايبوسي بشكل بادئ اولي كقطعة واحدة تتعرض لمثيلة باضافة مجاميع مثيل ثم لتقطيع من قبل انزيمات هضم داخلية وخارجية لتتحول الى رنا رايبوسي كاملة جاهزة للعمل                           </vt:lpstr>
      <vt:lpstr>For tRNA molecules ,post transcriptional events include modification of some nitrogen base like pseudouridin and thymine (راجع تركيب الرنا الناقل)but it is more complicated in Eukaryotic cell  which involve 1-removel of leader sequence from 5 end  2-replcament of nts at 3 end  with CCA3́ OH (Acceptor arm) 3- chemical modification of some nitrogen base 4- Excision of intron region ,    </vt:lpstr>
      <vt:lpstr>الاشكال توضح خطوات تحوير الرنا الناقل في حقيقية النواة وصولا الى الشكل النهائي</vt:lpstr>
      <vt:lpstr>Modification of m RNA :usually m RNA in prokaryotic cell not modified after transcription cos it will be translated to protein immediately but in Eukaryotic cell there will a lot of modification which take place till reaching the final mature form , this modifications include    1- processing: adding cap structure at  5́ end and poly A tail to 3́ end    2- splicing : involve removing all the introns (non coding region )keeping only the exons to create complete sequence for one gene , usually the transcript m RNA is shorter than the origin gene it self </vt:lpstr>
      <vt:lpstr>  mRNA Processing:  Eukaryotic pre-mRNA receives a 5' cap and a 3' poly-A tail before introns are removed and the mRNA is considered ready for translation. </vt:lpstr>
      <vt:lpstr>2- Pre-mRNA Splicing (Introns are removed from the pre-mRNA before protein synthesis): Eukaryotic genes are composed of exons, which correspond to protein-coding sequences (ex-on signifies that they are expressedيتم التعبير عنها جينيا ), and intervening sequencesتسلسلات بينية او متبادلة س called introns (non expressed sequence) which may be involved in gene regulation, but are removed from the pre-mRNA during processing. Intron sequences in mRNA do not encode functional proteins All introns in a pre-mRNA must be completely and precisely removed before protein synthesis. 1-The first cleavage  occur by Splicesome machine at 5́end of the intron region rich with  GU residue 2-  then the intron bend back (ينحني للخلف ليكون تركيب يشبه الطوق )to form lariat structure via  5́ 3́ phosphodiester bond 3- cleavage at 3́end of the intron to completely released 4- joining the exons by ligase enzyme to give arise to mature mRNA           .  س</vt:lpstr>
      <vt:lpstr>The process of removing introns and reconnecting exons is called splicing. Introns are removed and degraded while the pre-mRNA is still in the nucleus. Splicing occurs by a sequence-specific mechanism that ensures introns will be removed and exons rejoined with the accuracy and precision of a single nucleotide. The splicing of pre-mRNAs is conducted by complexes of proteins and RNA molecules called spliceosomes . The spliced m RNA now is  ready for TRANSLATION ,  the last step in gene processing (اخر خطوة بالتعبير الجيني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RNA transcription and post transcriptional events</dc:title>
  <dc:creator>Dr Sawsan</dc:creator>
  <cp:lastModifiedBy>sausan</cp:lastModifiedBy>
  <cp:revision>191</cp:revision>
  <dcterms:created xsi:type="dcterms:W3CDTF">2013-12-17T05:07:20Z</dcterms:created>
  <dcterms:modified xsi:type="dcterms:W3CDTF">2015-12-26T21:21:42Z</dcterms:modified>
</cp:coreProperties>
</file>