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76" r:id="rId15"/>
    <p:sldId id="277" r:id="rId16"/>
    <p:sldId id="268" r:id="rId17"/>
    <p:sldId id="269" r:id="rId18"/>
    <p:sldId id="270" r:id="rId19"/>
    <p:sldId id="271" r:id="rId20"/>
    <p:sldId id="272" r:id="rId21"/>
    <p:sldId id="278" r:id="rId22"/>
    <p:sldId id="279" r:id="rId23"/>
    <p:sldId id="274"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9907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9760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5017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BF3987-AA03-49D6-BDE4-2B7906696AC0}" type="slidenum">
              <a:rPr lang="en-US"/>
              <a:pPr/>
              <a:t>‹#›</a:t>
            </a:fld>
            <a:endParaRPr lang="en-US"/>
          </a:p>
        </p:txBody>
      </p:sp>
    </p:spTree>
    <p:extLst>
      <p:ext uri="{BB962C8B-B14F-4D97-AF65-F5344CB8AC3E}">
        <p14:creationId xmlns:p14="http://schemas.microsoft.com/office/powerpoint/2010/main" val="281513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07F5197-6214-4E37-8E83-4C3FB509AE04}" type="slidenum">
              <a:rPr lang="en-US"/>
              <a:pPr/>
              <a:t>‹#›</a:t>
            </a:fld>
            <a:endParaRPr lang="en-US"/>
          </a:p>
        </p:txBody>
      </p:sp>
    </p:spTree>
    <p:extLst>
      <p:ext uri="{BB962C8B-B14F-4D97-AF65-F5344CB8AC3E}">
        <p14:creationId xmlns:p14="http://schemas.microsoft.com/office/powerpoint/2010/main" val="325164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5A0E3-8016-4C16-97A3-F840333170BE}"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9754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5A0E3-8016-4C16-97A3-F840333170BE}"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41545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5A0E3-8016-4C16-97A3-F840333170BE}"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123491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5A0E3-8016-4C16-97A3-F840333170BE}"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84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5A0E3-8016-4C16-97A3-F840333170BE}"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8818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A0E3-8016-4C16-97A3-F840333170BE}"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28192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1352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5A0E3-8016-4C16-97A3-F840333170BE}"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2AAE0-98EE-4470-99AD-E9D6BC6DA310}" type="slidenum">
              <a:rPr lang="en-US" smtClean="0"/>
              <a:t>‹#›</a:t>
            </a:fld>
            <a:endParaRPr lang="en-US"/>
          </a:p>
        </p:txBody>
      </p:sp>
    </p:spTree>
    <p:extLst>
      <p:ext uri="{BB962C8B-B14F-4D97-AF65-F5344CB8AC3E}">
        <p14:creationId xmlns:p14="http://schemas.microsoft.com/office/powerpoint/2010/main" val="32012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A0E3-8016-4C16-97A3-F840333170BE}" type="datetimeFigureOut">
              <a:rPr lang="en-US" smtClean="0"/>
              <a:t>5/6/2017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AAE0-98EE-4470-99AD-E9D6BC6DA310}" type="slidenum">
              <a:rPr lang="en-US" smtClean="0"/>
              <a:t>‹#›</a:t>
            </a:fld>
            <a:endParaRPr lang="en-US"/>
          </a:p>
        </p:txBody>
      </p:sp>
    </p:spTree>
    <p:extLst>
      <p:ext uri="{BB962C8B-B14F-4D97-AF65-F5344CB8AC3E}">
        <p14:creationId xmlns:p14="http://schemas.microsoft.com/office/powerpoint/2010/main" val="51686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sama\Downloads\weather_fronts.sw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sama\Downloads\weather_fronts.sw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187624"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475656"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a:t>
            </a:r>
            <a:r>
              <a:rPr lang="en-US" sz="8000" b="1" cap="small" dirty="0">
                <a:solidFill>
                  <a:schemeClr val="tx1"/>
                </a:solidFill>
                <a:latin typeface="Times New Roman" panose="02020603050405020304" pitchFamily="18" charset="0"/>
                <a:cs typeface="Times New Roman" panose="02020603050405020304" pitchFamily="18" charset="0"/>
              </a:rPr>
              <a:t>CLASS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61985"/>
            <a:ext cx="5760640" cy="3509852"/>
          </a:xfrm>
          <a:prstGeom prst="rect">
            <a:avLst/>
          </a:prstGeom>
        </p:spPr>
      </p:pic>
      <p:sp>
        <p:nvSpPr>
          <p:cNvPr id="2" name="Slide Number Placeholder 1"/>
          <p:cNvSpPr>
            <a:spLocks noGrp="1"/>
          </p:cNvSpPr>
          <p:nvPr>
            <p:ph type="sldNum" sz="quarter" idx="12"/>
          </p:nvPr>
        </p:nvSpPr>
        <p:spPr/>
        <p:txBody>
          <a:bodyPr/>
          <a:lstStyle/>
          <a:p>
            <a:fld id="{583A2F06-76DA-49C1-A587-D9C61287D1AD}" type="slidenum">
              <a:rPr lang="en-GB" smtClean="0"/>
              <a:pPr/>
              <a:t>1</a:t>
            </a:fld>
            <a:endParaRPr lang="en-GB"/>
          </a:p>
        </p:txBody>
      </p:sp>
    </p:spTree>
    <p:extLst>
      <p:ext uri="{BB962C8B-B14F-4D97-AF65-F5344CB8AC3E}">
        <p14:creationId xmlns:p14="http://schemas.microsoft.com/office/powerpoint/2010/main" val="185537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ather_fronts.swf"/>
          <p:cNvPicPr>
            <a:picLocks noGrp="1" noRot="1" noChangeAspect="1"/>
          </p:cNvPicPr>
          <p:nvPr>
            <p:ph idx="1"/>
            <a:videoFile r:link="rId1"/>
          </p:nvPr>
        </p:nvPicPr>
        <p:blipFill>
          <a:blip r:embed="rId3"/>
          <a:stretch>
            <a:fillRect/>
          </a:stretch>
        </p:blipFill>
        <p:spPr>
          <a:xfrm>
            <a:off x="1143000" y="838200"/>
            <a:ext cx="6419851" cy="4814888"/>
          </a:xfrm>
          <a:prstGeom prst="rect">
            <a:avLst/>
          </a:prstGeom>
        </p:spPr>
      </p:pic>
    </p:spTree>
    <p:extLst>
      <p:ext uri="{BB962C8B-B14F-4D97-AF65-F5344CB8AC3E}">
        <p14:creationId xmlns:p14="http://schemas.microsoft.com/office/powerpoint/2010/main" val="178750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485"/>
            <a:ext cx="9144000" cy="4524315"/>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warm front is the boundary between warm and cold air when the warm air is replacing the cold air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Warm </a:t>
            </a:r>
            <a:r>
              <a:rPr lang="en-US" sz="2400" dirty="0">
                <a:latin typeface="Times New Roman" pitchFamily="18" charset="0"/>
                <a:cs typeface="Times New Roman" pitchFamily="18" charset="0"/>
              </a:rPr>
              <a:t>fronts generally move from southwest to northeast and the air behind a warm front is </a:t>
            </a:r>
            <a:r>
              <a:rPr lang="en-US" sz="2400" u="sng" dirty="0">
                <a:latin typeface="Times New Roman" pitchFamily="18" charset="0"/>
                <a:cs typeface="Times New Roman" pitchFamily="18" charset="0"/>
              </a:rPr>
              <a:t>warmer</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moister</a:t>
            </a:r>
            <a:r>
              <a:rPr lang="en-US" sz="2400" dirty="0">
                <a:latin typeface="Times New Roman" pitchFamily="18" charset="0"/>
                <a:cs typeface="Times New Roman" pitchFamily="18" charset="0"/>
              </a:rPr>
              <a:t> than the air ahead of it. As the warm air advances it rides over the cold air, which is heavier.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warm air rises the water vapor in it condenses into clouds that can produce rain, snow, sleet or freezing rain, often all four, </a:t>
            </a:r>
            <a:r>
              <a:rPr lang="en-US" sz="2400" b="1" dirty="0">
                <a:latin typeface="Times New Roman" pitchFamily="18" charset="0"/>
                <a:cs typeface="Times New Roman" pitchFamily="18" charset="0"/>
              </a:rPr>
              <a:t>so it is easy to assume that the weather at a warm front is determined by the moisture content, the stability of the warm air, and the degree of overrunning (warm air over top the cold). </a:t>
            </a:r>
          </a:p>
          <a:p>
            <a:pPr marL="342900" indent="-342900" algn="just">
              <a:buFont typeface="Arial" pitchFamily="34" charset="0"/>
              <a:buChar char="•"/>
            </a:pPr>
            <a:r>
              <a:rPr lang="en-US" sz="2400" dirty="0">
                <a:latin typeface="Times New Roman" pitchFamily="18" charset="0"/>
                <a:cs typeface="Times New Roman" pitchFamily="18" charset="0"/>
              </a:rPr>
              <a:t>The warm front represented by semi-circles on the red line point in the direction of warm air moving. </a:t>
            </a:r>
            <a:endParaRPr lang="en-US" sz="2400" dirty="0" smtClean="0">
              <a:latin typeface="Times New Roman" pitchFamily="18" charset="0"/>
              <a:cs typeface="Times New Roman" pitchFamily="18" charset="0"/>
            </a:endParaRPr>
          </a:p>
        </p:txBody>
      </p:sp>
      <p:sp>
        <p:nvSpPr>
          <p:cNvPr id="3" name="Rectangle 2"/>
          <p:cNvSpPr txBox="1">
            <a:spLocks noChangeArrowheads="1"/>
          </p:cNvSpPr>
          <p:nvPr/>
        </p:nvSpPr>
        <p:spPr>
          <a:xfrm>
            <a:off x="457200" y="1984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smtClean="0">
                <a:solidFill>
                  <a:srgbClr val="FF0000"/>
                </a:solidFill>
                <a:latin typeface="Times New Roman" pitchFamily="18" charset="0"/>
                <a:cs typeface="Times New Roman" pitchFamily="18" charset="0"/>
              </a:rPr>
              <a:t>Warm Front</a:t>
            </a:r>
            <a:endParaRPr lang="en-US" sz="2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935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marL="0" indent="0" algn="ctr">
              <a:lnSpc>
                <a:spcPct val="90000"/>
              </a:lnSpc>
              <a:buNone/>
            </a:pPr>
            <a:r>
              <a:rPr lang="en-US" sz="2000" dirty="0"/>
              <a:t>Vertical view of clouds and precipitation across the warm </a:t>
            </a:r>
            <a:r>
              <a:rPr lang="en-US" sz="2000" dirty="0" smtClean="0"/>
              <a:t>front</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457200"/>
            <a:ext cx="84296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31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body" sz="half" idx="2"/>
          </p:nvPr>
        </p:nvSpPr>
        <p:spPr>
          <a:xfrm>
            <a:off x="457200" y="5410200"/>
            <a:ext cx="8686800" cy="990600"/>
          </a:xfrm>
        </p:spPr>
        <p:txBody>
          <a:bodyPr>
            <a:normAutofit/>
          </a:bodyPr>
          <a:lstStyle/>
          <a:p>
            <a:pPr marL="0" indent="0">
              <a:buNone/>
            </a:pPr>
            <a:r>
              <a:rPr lang="en-US" sz="2400" dirty="0">
                <a:latin typeface="Times New Roman" pitchFamily="18" charset="0"/>
                <a:cs typeface="Times New Roman" pitchFamily="18" charset="0"/>
              </a:rPr>
              <a:t>Vertical view of the temperature and winds across the warm </a:t>
            </a:r>
            <a:r>
              <a:rPr lang="en-US" sz="2400" dirty="0" smtClean="0">
                <a:latin typeface="Times New Roman" pitchFamily="18" charset="0"/>
                <a:cs typeface="Times New Roman" pitchFamily="18" charset="0"/>
              </a:rPr>
              <a:t>front</a:t>
            </a:r>
            <a:endParaRPr lang="en-US" sz="2400" dirty="0">
              <a:latin typeface="Times New Roman" pitchFamily="18" charset="0"/>
              <a:cs typeface="Times New Roman" pitchFamily="18" charset="0"/>
            </a:endParaRPr>
          </a:p>
        </p:txBody>
      </p:sp>
      <p:pic>
        <p:nvPicPr>
          <p:cNvPr id="19465" name="Picture 9" descr="12-18b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762000"/>
            <a:ext cx="7644984"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0274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قره لعرض الصورة في صفحة مستق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52832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4010025"/>
            <a:ext cx="7696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rot="2945100">
            <a:off x="4682925" y="1365430"/>
            <a:ext cx="205044" cy="74262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4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
            <a:ext cx="89916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476625"/>
            <a:ext cx="90868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3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616"/>
            <a:ext cx="9144000"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This is why a slow-moving warm front can mean hours, if not days, of cloudy, wet weather before the warm air finally arrives.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frontal surface slopes very shallowly with height (about </a:t>
            </a:r>
            <a:r>
              <a:rPr lang="en-US" sz="2400" dirty="0" smtClean="0">
                <a:latin typeface="Times New Roman" pitchFamily="18" charset="0"/>
                <a:cs typeface="Times New Roman" pitchFamily="18" charset="0"/>
              </a:rPr>
              <a:t>1:200) </a:t>
            </a:r>
            <a:r>
              <a:rPr lang="en-US" sz="2400" dirty="0">
                <a:latin typeface="Times New Roman" pitchFamily="18" charset="0"/>
                <a:cs typeface="Times New Roman" pitchFamily="18" charset="0"/>
              </a:rPr>
              <a:t>and the front moves forward at 7 - 9 m/s.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passage of the front is accompanied by, a gradual veer of wind direction, increase in temperature and dew point, layer type cloud with light continuous precipitation and the pressure falls as the front approaches, then becomes steady or rises as the front passes.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Along warm front boundary clouds such as St, Ns , As, Cs, </a:t>
            </a:r>
            <a:r>
              <a:rPr lang="en-US" sz="2400" dirty="0" err="1">
                <a:latin typeface="Times New Roman" pitchFamily="18" charset="0"/>
                <a:cs typeface="Times New Roman" pitchFamily="18" charset="0"/>
              </a:rPr>
              <a:t>Ci</a:t>
            </a:r>
            <a:r>
              <a:rPr lang="en-US" sz="2400" dirty="0">
                <a:latin typeface="Times New Roman" pitchFamily="18" charset="0"/>
                <a:cs typeface="Times New Roman" pitchFamily="18" charset="0"/>
              </a:rPr>
              <a:t> and precipitation, can stretch hundreds of kilometers over the cold air.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8200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28600"/>
            <a:ext cx="8229600" cy="1143000"/>
          </a:xfrm>
        </p:spPr>
        <p:txBody>
          <a:bodyPr>
            <a:normAutofit/>
          </a:bodyPr>
          <a:lstStyle/>
          <a:p>
            <a:r>
              <a:rPr lang="en-US" sz="2600" dirty="0">
                <a:latin typeface="Times New Roman" pitchFamily="18" charset="0"/>
                <a:cs typeface="Times New Roman" pitchFamily="18" charset="0"/>
              </a:rPr>
              <a:t>Stationary  Front</a:t>
            </a:r>
          </a:p>
        </p:txBody>
      </p:sp>
      <p:sp>
        <p:nvSpPr>
          <p:cNvPr id="78851" name="Rectangle 3"/>
          <p:cNvSpPr>
            <a:spLocks noGrp="1" noChangeArrowheads="1"/>
          </p:cNvSpPr>
          <p:nvPr>
            <p:ph type="body" idx="1"/>
          </p:nvPr>
        </p:nvSpPr>
        <p:spPr>
          <a:xfrm>
            <a:off x="457200" y="685800"/>
            <a:ext cx="8229600" cy="2743200"/>
          </a:xfrm>
        </p:spPr>
        <p:txBody>
          <a:bodyPr>
            <a:normAutofit/>
          </a:bodyPr>
          <a:lstStyle/>
          <a:p>
            <a:pPr>
              <a:lnSpc>
                <a:spcPct val="90000"/>
              </a:lnSpc>
            </a:pPr>
            <a:r>
              <a:rPr lang="en-US" sz="2400" dirty="0">
                <a:latin typeface="Times New Roman" pitchFamily="18" charset="0"/>
                <a:cs typeface="Times New Roman" pitchFamily="18" charset="0"/>
              </a:rPr>
              <a:t>A front with </a:t>
            </a:r>
            <a:r>
              <a:rPr lang="en-US" sz="2400" b="1" dirty="0">
                <a:latin typeface="Times New Roman" pitchFamily="18" charset="0"/>
                <a:cs typeface="Times New Roman" pitchFamily="18" charset="0"/>
              </a:rPr>
              <a:t>essentially no movement</a:t>
            </a:r>
          </a:p>
          <a:p>
            <a:pPr>
              <a:lnSpc>
                <a:spcPct val="90000"/>
              </a:lnSpc>
            </a:pPr>
            <a:r>
              <a:rPr lang="en-US" sz="2400" dirty="0">
                <a:latin typeface="Times New Roman" pitchFamily="18" charset="0"/>
                <a:cs typeface="Times New Roman" pitchFamily="18" charset="0"/>
              </a:rPr>
              <a:t>Drawn as alternating red and blue line.  Semicircles face toward colder air on the red line and triangles point toward warmer air on the blue line.</a:t>
            </a:r>
          </a:p>
          <a:p>
            <a:pPr>
              <a:lnSpc>
                <a:spcPct val="90000"/>
              </a:lnSpc>
            </a:pPr>
            <a:r>
              <a:rPr lang="en-US" sz="2400" dirty="0">
                <a:latin typeface="Times New Roman" pitchFamily="18" charset="0"/>
                <a:cs typeface="Times New Roman" pitchFamily="18" charset="0"/>
              </a:rPr>
              <a:t>Winds tend to blow parallel to a stationary front.</a:t>
            </a:r>
          </a:p>
          <a:p>
            <a:pPr>
              <a:lnSpc>
                <a:spcPct val="90000"/>
              </a:lnSpc>
            </a:pPr>
            <a:r>
              <a:rPr lang="en-US" sz="2400" dirty="0">
                <a:latin typeface="Times New Roman" pitchFamily="18" charset="0"/>
                <a:cs typeface="Times New Roman" pitchFamily="18" charset="0"/>
              </a:rPr>
              <a:t>If either a cold or warm front stops moving, it becomes a stationary front</a:t>
            </a:r>
          </a:p>
        </p:txBody>
      </p:sp>
      <p:pic>
        <p:nvPicPr>
          <p:cNvPr id="4098" name="Picture 2" descr="نتيجة بحث الصور عن ‪stationary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419600" cy="2087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Image Detail"/>
          <p:cNvPicPr>
            <a:picLocks noChangeAspect="1" noChangeArrowheads="1"/>
          </p:cNvPicPr>
          <p:nvPr/>
        </p:nvPicPr>
        <p:blipFill rotWithShape="1">
          <a:blip r:embed="rId3">
            <a:extLst>
              <a:ext uri="{28A0092B-C50C-407E-A947-70E740481C1C}">
                <a14:useLocalDpi xmlns:a14="http://schemas.microsoft.com/office/drawing/2010/main" val="0"/>
              </a:ext>
            </a:extLst>
          </a:blip>
          <a:srcRect b="9375"/>
          <a:stretch/>
        </p:blipFill>
        <p:spPr bwMode="auto">
          <a:xfrm>
            <a:off x="4710072" y="4191000"/>
            <a:ext cx="44339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657671"/>
            <a:ext cx="4710072" cy="1200329"/>
          </a:xfrm>
          <a:prstGeom prst="rect">
            <a:avLst/>
          </a:prstGeom>
          <a:solidFill>
            <a:srgbClr val="FFFF00"/>
          </a:solidFill>
          <a:ln>
            <a:solidFill>
              <a:schemeClr val="tx1"/>
            </a:solidFill>
          </a:ln>
        </p:spPr>
        <p:txBody>
          <a:bodyPr wrap="square" rtlCol="0">
            <a:spAutoFit/>
          </a:bodyPr>
          <a:lstStyle/>
          <a:p>
            <a:r>
              <a:rPr lang="en-US" sz="2400" b="1" dirty="0">
                <a:solidFill>
                  <a:srgbClr val="0070C0"/>
                </a:solidFill>
              </a:rPr>
              <a:t>If the stationary front starts moving north in the example </a:t>
            </a:r>
            <a:r>
              <a:rPr lang="en-US" sz="2400" b="1" dirty="0" err="1" smtClean="0">
                <a:solidFill>
                  <a:srgbClr val="0070C0"/>
                </a:solidFill>
              </a:rPr>
              <a:t>ubove</a:t>
            </a:r>
            <a:r>
              <a:rPr lang="en-US" sz="2400" b="1" dirty="0" smtClean="0">
                <a:solidFill>
                  <a:srgbClr val="0070C0"/>
                </a:solidFill>
              </a:rPr>
              <a:t>, it </a:t>
            </a:r>
            <a:r>
              <a:rPr lang="en-US" sz="2400" b="1" dirty="0">
                <a:solidFill>
                  <a:srgbClr val="0070C0"/>
                </a:solidFill>
              </a:rPr>
              <a:t>will become </a:t>
            </a:r>
            <a:r>
              <a:rPr lang="en-US" sz="2400" b="1" dirty="0" smtClean="0">
                <a:solidFill>
                  <a:srgbClr val="0070C0"/>
                </a:solidFill>
              </a:rPr>
              <a:t>a????</a:t>
            </a:r>
            <a:endParaRPr lang="en-US" sz="2400" b="1" dirty="0">
              <a:solidFill>
                <a:srgbClr val="0070C0"/>
              </a:solidFill>
            </a:endParaRPr>
          </a:p>
        </p:txBody>
      </p:sp>
    </p:spTree>
    <p:extLst>
      <p:ext uri="{BB962C8B-B14F-4D97-AF65-F5344CB8AC3E}">
        <p14:creationId xmlns:p14="http://schemas.microsoft.com/office/powerpoint/2010/main" val="370009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a:t>What is a Trough?</a:t>
            </a:r>
          </a:p>
        </p:txBody>
      </p:sp>
      <p:sp>
        <p:nvSpPr>
          <p:cNvPr id="82949" name="Rectangle 5"/>
          <p:cNvSpPr>
            <a:spLocks noGrp="1" noChangeArrowheads="1"/>
          </p:cNvSpPr>
          <p:nvPr>
            <p:ph type="body" sz="half" idx="1"/>
          </p:nvPr>
        </p:nvSpPr>
        <p:spPr/>
        <p:txBody>
          <a:bodyPr/>
          <a:lstStyle/>
          <a:p>
            <a:pPr>
              <a:lnSpc>
                <a:spcPct val="80000"/>
              </a:lnSpc>
            </a:pPr>
            <a:r>
              <a:rPr lang="en-US" sz="2400"/>
              <a:t>A trough is an elongated area of low pressure</a:t>
            </a:r>
          </a:p>
          <a:p>
            <a:pPr>
              <a:lnSpc>
                <a:spcPct val="80000"/>
              </a:lnSpc>
            </a:pPr>
            <a:r>
              <a:rPr lang="en-US" sz="2400"/>
              <a:t>Isobars kink as they cross cold fronts</a:t>
            </a:r>
          </a:p>
          <a:p>
            <a:pPr>
              <a:lnSpc>
                <a:spcPct val="80000"/>
              </a:lnSpc>
            </a:pPr>
            <a:r>
              <a:rPr lang="en-US" sz="2400"/>
              <a:t>Wind shifts occur from one side of a front to the other</a:t>
            </a:r>
          </a:p>
          <a:p>
            <a:pPr>
              <a:lnSpc>
                <a:spcPct val="80000"/>
              </a:lnSpc>
            </a:pPr>
            <a:r>
              <a:rPr lang="en-US" sz="2400"/>
              <a:t>Lowest pressures are usually recorded just as a front passes.  Pressure falls in advance of a cold front and rises behind a cold front</a:t>
            </a:r>
          </a:p>
          <a:p>
            <a:pPr>
              <a:lnSpc>
                <a:spcPct val="80000"/>
              </a:lnSpc>
            </a:pPr>
            <a:endParaRPr lang="en-US" sz="2400"/>
          </a:p>
        </p:txBody>
      </p:sp>
      <p:pic>
        <p:nvPicPr>
          <p:cNvPr id="82952" name="Picture 8" descr="US Current Weathe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828800"/>
            <a:ext cx="4038600" cy="39624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2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ather_fronts.swf"/>
          <p:cNvPicPr>
            <a:picLocks noGrp="1" noRot="1" noChangeAspect="1"/>
          </p:cNvPicPr>
          <p:nvPr>
            <p:ph idx="1"/>
            <a:videoFile r:link="rId1"/>
          </p:nvPr>
        </p:nvPicPr>
        <p:blipFill>
          <a:blip r:embed="rId3"/>
          <a:stretch>
            <a:fillRect/>
          </a:stretch>
        </p:blipFill>
        <p:spPr>
          <a:xfrm>
            <a:off x="1143000" y="838200"/>
            <a:ext cx="6419851" cy="4814888"/>
          </a:xfrm>
          <a:prstGeom prst="rect">
            <a:avLst/>
          </a:prstGeom>
        </p:spPr>
      </p:pic>
    </p:spTree>
    <p:extLst>
      <p:ext uri="{BB962C8B-B14F-4D97-AF65-F5344CB8AC3E}">
        <p14:creationId xmlns:p14="http://schemas.microsoft.com/office/powerpoint/2010/main" val="3464120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cold and warm fronts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0866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0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152400"/>
            <a:ext cx="8229600" cy="653955"/>
          </a:xfrm>
        </p:spPr>
        <p:txBody>
          <a:bodyPr>
            <a:normAutofit/>
          </a:bodyPr>
          <a:lstStyle/>
          <a:p>
            <a:r>
              <a:rPr lang="en-US" sz="2600" dirty="0">
                <a:latin typeface="Times New Roman" pitchFamily="18" charset="0"/>
                <a:cs typeface="Times New Roman" pitchFamily="18" charset="0"/>
              </a:rPr>
              <a:t>Occluded Fronts</a:t>
            </a:r>
          </a:p>
        </p:txBody>
      </p:sp>
      <p:sp>
        <p:nvSpPr>
          <p:cNvPr id="90115" name="Rectangle 3"/>
          <p:cNvSpPr>
            <a:spLocks noGrp="1" noChangeArrowheads="1"/>
          </p:cNvSpPr>
          <p:nvPr>
            <p:ph type="body" idx="1"/>
          </p:nvPr>
        </p:nvSpPr>
        <p:spPr>
          <a:xfrm>
            <a:off x="0" y="381000"/>
            <a:ext cx="9144000" cy="6477000"/>
          </a:xfrm>
        </p:spPr>
        <p:txBody>
          <a:bodyPr>
            <a:normAutofit/>
          </a:bodyPr>
          <a:lstStyle/>
          <a:p>
            <a:pPr algn="just">
              <a:lnSpc>
                <a:spcPct val="110000"/>
              </a:lnSpc>
            </a:pPr>
            <a:r>
              <a:rPr lang="en-US" sz="2600" dirty="0" smtClean="0">
                <a:latin typeface="Times New Roman" pitchFamily="18" charset="0"/>
                <a:cs typeface="Times New Roman" pitchFamily="18" charset="0"/>
              </a:rPr>
              <a:t>It is </a:t>
            </a:r>
            <a:r>
              <a:rPr lang="en-US" sz="2600" dirty="0">
                <a:latin typeface="Times New Roman" pitchFamily="18" charset="0"/>
                <a:cs typeface="Times New Roman" pitchFamily="18" charset="0"/>
              </a:rPr>
              <a:t>the boundary that separates the new cold air mass (to the west) from the older cool air mass already in place north of the warm front, it means when a cold front overtakes a warm front. </a:t>
            </a:r>
            <a:endParaRPr lang="en-US" sz="2600" dirty="0" smtClean="0">
              <a:latin typeface="Times New Roman" pitchFamily="18" charset="0"/>
              <a:cs typeface="Times New Roman" pitchFamily="18" charset="0"/>
            </a:endParaRPr>
          </a:p>
          <a:p>
            <a:pPr algn="just">
              <a:lnSpc>
                <a:spcPct val="110000"/>
              </a:lnSpc>
            </a:pPr>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a cold front catches up to and overtakes a warm front, the frontal boundary created between the two air masses is called an </a:t>
            </a:r>
            <a:r>
              <a:rPr lang="en-US" sz="2600" b="1" dirty="0">
                <a:solidFill>
                  <a:schemeClr val="accent2"/>
                </a:solidFill>
                <a:latin typeface="Times New Roman" pitchFamily="18" charset="0"/>
                <a:cs typeface="Times New Roman" pitchFamily="18" charset="0"/>
              </a:rPr>
              <a:t>occluded front</a:t>
            </a:r>
            <a:r>
              <a:rPr lang="en-US" sz="2600" dirty="0">
                <a:latin typeface="Times New Roman" pitchFamily="18" charset="0"/>
                <a:cs typeface="Times New Roman" pitchFamily="18" charset="0"/>
              </a:rPr>
              <a:t> or simply an </a:t>
            </a:r>
            <a:r>
              <a:rPr lang="en-US" sz="2600" b="1" dirty="0">
                <a:solidFill>
                  <a:schemeClr val="accent2"/>
                </a:solidFill>
                <a:latin typeface="Times New Roman" pitchFamily="18" charset="0"/>
                <a:cs typeface="Times New Roman" pitchFamily="18" charset="0"/>
              </a:rPr>
              <a:t>occlusion</a:t>
            </a:r>
          </a:p>
          <a:p>
            <a:pPr>
              <a:lnSpc>
                <a:spcPct val="90000"/>
              </a:lnSpc>
              <a:buFontTx/>
              <a:buNone/>
            </a:pPr>
            <a:endParaRPr lang="en-US" sz="2400" dirty="0"/>
          </a:p>
        </p:txBody>
      </p:sp>
      <p:pic>
        <p:nvPicPr>
          <p:cNvPr id="4" name="Picture 8" descr="529 - Cold &amp; Warm Front Wind Direction"/>
          <p:cNvPicPr>
            <a:picLocks noChangeAspect="1" noChangeArrowheads="1"/>
          </p:cNvPicPr>
          <p:nvPr/>
        </p:nvPicPr>
        <p:blipFill rotWithShape="1">
          <a:blip r:embed="rId2">
            <a:extLst>
              <a:ext uri="{28A0092B-C50C-407E-A947-70E740481C1C}">
                <a14:useLocalDpi xmlns:a14="http://schemas.microsoft.com/office/drawing/2010/main" val="0"/>
              </a:ext>
            </a:extLst>
          </a:blip>
          <a:srcRect t="12411"/>
          <a:stretch/>
        </p:blipFill>
        <p:spPr>
          <a:xfrm>
            <a:off x="2133600" y="3070746"/>
            <a:ext cx="4876800" cy="3804314"/>
          </a:xfrm>
          <a:prstGeom prst="rect">
            <a:avLst/>
          </a:prstGeom>
          <a:noFill/>
        </p:spPr>
      </p:pic>
    </p:spTree>
    <p:extLst>
      <p:ext uri="{BB962C8B-B14F-4D97-AF65-F5344CB8AC3E}">
        <p14:creationId xmlns:p14="http://schemas.microsoft.com/office/powerpoint/2010/main" val="294009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01791"/>
          </a:xfrm>
          <a:prstGeom prst="rect">
            <a:avLst/>
          </a:prstGeom>
        </p:spPr>
        <p:txBody>
          <a:bodyPr wrap="square">
            <a:spAutoFit/>
          </a:bodyPr>
          <a:lstStyle/>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Represented as a solid purple line with alternating cold front type triangles and warm front half circles.</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Changes in temperature, dew point temperature, and wind direction can occur with the passage of an occluded front. </a:t>
            </a:r>
          </a:p>
          <a:p>
            <a:pPr marL="457200" indent="-457200" algn="just">
              <a:lnSpc>
                <a:spcPct val="110000"/>
              </a:lnSpc>
              <a:buFont typeface="Arial" pitchFamily="34" charset="0"/>
              <a:buChar char="•"/>
            </a:pPr>
            <a:r>
              <a:rPr lang="en-US" sz="2600" dirty="0">
                <a:latin typeface="Times New Roman" pitchFamily="18" charset="0"/>
                <a:cs typeface="Times New Roman" pitchFamily="18" charset="0"/>
              </a:rPr>
              <a:t>Two types:  Warm and cold occlusions;</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Warm occlusion </a:t>
            </a:r>
            <a:r>
              <a:rPr lang="en-US" sz="2600" dirty="0">
                <a:latin typeface="Times New Roman" pitchFamily="18" charset="0"/>
                <a:cs typeface="Times New Roman" pitchFamily="18" charset="0"/>
              </a:rPr>
              <a:t>is, when air behind cold front is warmer than air ahead of warm front, and almost have the same characteristics associated with warm front.</a:t>
            </a:r>
          </a:p>
          <a:p>
            <a:pPr marL="457200" indent="-457200" algn="just">
              <a:lnSpc>
                <a:spcPct val="110000"/>
              </a:lnSpc>
              <a:buFont typeface="Arial" pitchFamily="34" charset="0"/>
              <a:buChar char="•"/>
            </a:pPr>
            <a:r>
              <a:rPr lang="en-US" sz="2600" b="1" u="sng" dirty="0">
                <a:latin typeface="Times New Roman" pitchFamily="18" charset="0"/>
                <a:cs typeface="Times New Roman" pitchFamily="18" charset="0"/>
              </a:rPr>
              <a:t>Cold occlusion </a:t>
            </a:r>
            <a:r>
              <a:rPr lang="en-US" sz="2600" dirty="0">
                <a:latin typeface="Times New Roman" pitchFamily="18" charset="0"/>
                <a:cs typeface="Times New Roman" pitchFamily="18" charset="0"/>
              </a:rPr>
              <a:t>is, when air behind cold front is colder than air ahead of warm front and almost have the same characteristics associated with cold front. </a:t>
            </a:r>
          </a:p>
        </p:txBody>
      </p:sp>
    </p:spTree>
    <p:extLst>
      <p:ext uri="{BB962C8B-B14F-4D97-AF65-F5344CB8AC3E}">
        <p14:creationId xmlns:p14="http://schemas.microsoft.com/office/powerpoint/2010/main" val="242540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Autofit/>
          </a:bodyPr>
          <a:lstStyle/>
          <a:p>
            <a:pPr>
              <a:defRPr/>
            </a:pPr>
            <a:r>
              <a:rPr lang="en-US" sz="2800" dirty="0" smtClean="0"/>
              <a:t>Occluded Front Development</a:t>
            </a:r>
            <a:endParaRPr lang="en-US" sz="2800" dirty="0"/>
          </a:p>
        </p:txBody>
      </p:sp>
      <p:sp>
        <p:nvSpPr>
          <p:cNvPr id="39939" name="Content Placeholder 5"/>
          <p:cNvSpPr>
            <a:spLocks noGrp="1"/>
          </p:cNvSpPr>
          <p:nvPr>
            <p:ph sz="quarter" idx="1"/>
          </p:nvPr>
        </p:nvSpPr>
        <p:spPr>
          <a:xfrm>
            <a:off x="457200" y="1524000"/>
            <a:ext cx="4059238" cy="4572000"/>
          </a:xfrm>
        </p:spPr>
        <p:txBody>
          <a:bodyPr/>
          <a:lstStyle/>
          <a:p>
            <a:r>
              <a:rPr lang="en-US" smtClean="0"/>
              <a:t>Phase 1:</a:t>
            </a:r>
          </a:p>
        </p:txBody>
      </p:sp>
      <p:sp>
        <p:nvSpPr>
          <p:cNvPr id="39940" name="Content Placeholder 6"/>
          <p:cNvSpPr>
            <a:spLocks noGrp="1"/>
          </p:cNvSpPr>
          <p:nvPr>
            <p:ph sz="quarter" idx="2"/>
          </p:nvPr>
        </p:nvSpPr>
        <p:spPr>
          <a:xfrm>
            <a:off x="4648200" y="1524000"/>
            <a:ext cx="4059238" cy="4572000"/>
          </a:xfrm>
        </p:spPr>
        <p:txBody>
          <a:bodyPr/>
          <a:lstStyle/>
          <a:p>
            <a:r>
              <a:rPr lang="en-US" smtClean="0"/>
              <a:t>Phase 2</a:t>
            </a:r>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42116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1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2" y="2971800"/>
            <a:ext cx="4571998" cy="3785652"/>
          </a:xfrm>
          <a:prstGeom prst="rect">
            <a:avLst/>
          </a:prstGeom>
        </p:spPr>
        <p:txBody>
          <a:bodyPr wrap="square">
            <a:spAutoFit/>
          </a:bodyPr>
          <a:lstStyle/>
          <a:p>
            <a:r>
              <a:rPr lang="en-US" sz="2400" dirty="0">
                <a:latin typeface="Times New Roman" pitchFamily="18" charset="0"/>
                <a:cs typeface="Times New Roman" pitchFamily="18" charset="0"/>
              </a:rPr>
              <a:t>The formation of a warm-type 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in (a) overtakes the slower-moving warm front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b).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lighter air behind the cold front rises up and over </a:t>
            </a:r>
            <a:r>
              <a:rPr lang="en-US" sz="2400" dirty="0" smtClean="0">
                <a:latin typeface="Times New Roman" pitchFamily="18" charset="0"/>
                <a:cs typeface="Times New Roman" pitchFamily="18" charset="0"/>
              </a:rPr>
              <a:t>the denser </a:t>
            </a:r>
            <a:r>
              <a:rPr lang="en-US" sz="2400" dirty="0">
                <a:latin typeface="Times New Roman" pitchFamily="18" charset="0"/>
                <a:cs typeface="Times New Roman" pitchFamily="18" charset="0"/>
              </a:rPr>
              <a:t>air ahead of the warm front.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Diagram </a:t>
            </a:r>
            <a:r>
              <a:rPr lang="en-US" sz="2400" dirty="0">
                <a:latin typeface="Times New Roman" pitchFamily="18" charset="0"/>
                <a:cs typeface="Times New Roman" pitchFamily="18" charset="0"/>
              </a:rPr>
              <a:t>(c) shows </a:t>
            </a:r>
            <a:r>
              <a:rPr lang="en-US" sz="2400" dirty="0" smtClean="0">
                <a:latin typeface="Times New Roman" pitchFamily="18" charset="0"/>
                <a:cs typeface="Times New Roman" pitchFamily="18" charset="0"/>
              </a:rPr>
              <a:t>a surface </a:t>
            </a:r>
            <a:r>
              <a:rPr lang="en-US" sz="2400" dirty="0">
                <a:latin typeface="Times New Roman" pitchFamily="18" charset="0"/>
                <a:cs typeface="Times New Roman" pitchFamily="18" charset="0"/>
              </a:rPr>
              <a:t>map of the situation.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1" y="304800"/>
            <a:ext cx="44481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010025" cy="30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0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767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
          <a:stretch/>
        </p:blipFill>
        <p:spPr bwMode="auto">
          <a:xfrm>
            <a:off x="0" y="2286000"/>
            <a:ext cx="411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572000"/>
            <a:ext cx="39719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7463" b="2785"/>
          <a:stretch/>
        </p:blipFill>
        <p:spPr bwMode="auto">
          <a:xfrm>
            <a:off x="4591050" y="0"/>
            <a:ext cx="4019550" cy="41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76700" y="4038600"/>
            <a:ext cx="5067300" cy="2677656"/>
          </a:xfrm>
          <a:prstGeom prst="rect">
            <a:avLst/>
          </a:prstGeom>
        </p:spPr>
        <p:txBody>
          <a:bodyPr wrap="square">
            <a:spAutoFit/>
          </a:bodyPr>
          <a:lstStyle/>
          <a:p>
            <a:r>
              <a:rPr lang="en-US" sz="2400" dirty="0">
                <a:latin typeface="Times New Roman" pitchFamily="18" charset="0"/>
                <a:cs typeface="Times New Roman" pitchFamily="18" charset="0"/>
              </a:rPr>
              <a:t>The formation of a cold-occluded front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faster-moving cold </a:t>
            </a:r>
            <a:r>
              <a:rPr lang="en-US" sz="2400" dirty="0">
                <a:latin typeface="Times New Roman" pitchFamily="18" charset="0"/>
                <a:cs typeface="Times New Roman" pitchFamily="18" charset="0"/>
              </a:rPr>
              <a:t>front (a) catches up to the slower-moving warm front (b)</a:t>
            </a:r>
          </a:p>
          <a:p>
            <a:r>
              <a:rPr lang="en-US" sz="2400" dirty="0">
                <a:latin typeface="Times New Roman" pitchFamily="18" charset="0"/>
                <a:cs typeface="Times New Roman" pitchFamily="18" charset="0"/>
              </a:rPr>
              <a:t>and forces it to rise off the ground (c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(Green-shaded </a:t>
            </a:r>
            <a:r>
              <a:rPr lang="en-US" sz="2400" dirty="0" smtClean="0">
                <a:latin typeface="Times New Roman" pitchFamily="18" charset="0"/>
                <a:cs typeface="Times New Roman" pitchFamily="18" charset="0"/>
              </a:rPr>
              <a:t>area represents </a:t>
            </a:r>
            <a:r>
              <a:rPr lang="en-US" sz="2400" dirty="0">
                <a:latin typeface="Times New Roman" pitchFamily="18" charset="0"/>
                <a:cs typeface="Times New Roman" pitchFamily="18" charset="0"/>
              </a:rPr>
              <a:t>precipitation.)</a:t>
            </a:r>
          </a:p>
        </p:txBody>
      </p:sp>
    </p:spTree>
    <p:extLst>
      <p:ext uri="{BB962C8B-B14F-4D97-AF65-F5344CB8AC3E}">
        <p14:creationId xmlns:p14="http://schemas.microsoft.com/office/powerpoint/2010/main" val="18683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357"/>
            <a:ext cx="9144000" cy="6740307"/>
          </a:xfrm>
          <a:prstGeom prst="rect">
            <a:avLst/>
          </a:prstGeom>
          <a:noFill/>
        </p:spPr>
        <p:txBody>
          <a:bodyPr wrap="square" rtlCol="0">
            <a:spAutoFit/>
          </a:bodyPr>
          <a:lstStyle/>
          <a:p>
            <a:pPr marL="342900" indent="-342900" algn="just">
              <a:buFont typeface="Wingdings" pitchFamily="2" charset="2"/>
              <a:buChar char="§"/>
            </a:pPr>
            <a:r>
              <a:rPr lang="en-US" sz="2400" dirty="0">
                <a:latin typeface="Times New Roman" pitchFamily="18" charset="0"/>
                <a:cs typeface="Times New Roman" pitchFamily="18" charset="0"/>
              </a:rPr>
              <a:t>Fronts are a boundary surfaces that separate air masses of different </a:t>
            </a:r>
            <a:r>
              <a:rPr lang="en-US" sz="2400" dirty="0" smtClean="0">
                <a:latin typeface="Times New Roman" pitchFamily="18" charset="0"/>
                <a:cs typeface="Times New Roman" pitchFamily="18" charset="0"/>
              </a:rPr>
              <a:t>densities (warmer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moister) </a:t>
            </a:r>
            <a:r>
              <a:rPr lang="en-US" sz="2400" dirty="0">
                <a:latin typeface="Times New Roman" pitchFamily="18" charset="0"/>
                <a:cs typeface="Times New Roman" pitchFamily="18" charset="0"/>
              </a:rPr>
              <a:t>than the other and are the principal cause of meteorological phenomena</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a:latin typeface="Times New Roman" pitchFamily="18" charset="0"/>
                <a:cs typeface="Times New Roman" pitchFamily="18" charset="0"/>
              </a:rPr>
              <a:t>front has horizontal and vertical extent, the upward extension of a front is referred to as a </a:t>
            </a:r>
            <a:r>
              <a:rPr lang="en-US" sz="2400" dirty="0" smtClean="0">
                <a:latin typeface="Times New Roman" pitchFamily="18" charset="0"/>
                <a:cs typeface="Times New Roman" pitchFamily="18" charset="0"/>
              </a:rPr>
              <a:t>frontal </a:t>
            </a:r>
            <a:r>
              <a:rPr lang="fr-FR" sz="2400" dirty="0" smtClean="0">
                <a:latin typeface="Times New Roman" pitchFamily="18" charset="0"/>
                <a:cs typeface="Times New Roman" pitchFamily="18" charset="0"/>
              </a:rPr>
              <a:t>surface</a:t>
            </a:r>
            <a:r>
              <a:rPr lang="fr-FR" sz="2400" dirty="0">
                <a:latin typeface="Times New Roman" pitchFamily="18" charset="0"/>
                <a:cs typeface="Times New Roman" pitchFamily="18" charset="0"/>
              </a:rPr>
              <a:t>, or a frontal zone.</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smtClean="0">
                <a:latin typeface="Times New Roman" pitchFamily="18" charset="0"/>
                <a:cs typeface="Times New Roman" pitchFamily="18" charset="0"/>
              </a:rPr>
              <a:t>As one air mass moves into another, the warmer (less dense) air mass is forced aloft in a process called overrunning.</a:t>
            </a:r>
          </a:p>
          <a:p>
            <a:pPr marL="342900" indent="-342900" algn="just">
              <a:buFont typeface="Wingdings" pitchFamily="2" charset="2"/>
              <a:buChar char="§"/>
            </a:pPr>
            <a:endParaRPr lang="en-US" sz="2400" dirty="0" smtClean="0">
              <a:latin typeface="Times New Roman" pitchFamily="18" charset="0"/>
              <a:cs typeface="Times New Roman" pitchFamily="18" charset="0"/>
            </a:endParaRPr>
          </a:p>
          <a:p>
            <a:pPr marL="342900" indent="-342900" algn="just">
              <a:buFont typeface="Wingdings" pitchFamily="2" charset="2"/>
              <a:buChar char="§"/>
            </a:pPr>
            <a:r>
              <a:rPr lang="en-US" sz="2400" dirty="0" smtClean="0">
                <a:latin typeface="Times New Roman" pitchFamily="18" charset="0"/>
                <a:cs typeface="Times New Roman" pitchFamily="18" charset="0"/>
              </a:rPr>
              <a:t>The general properties of fronts are:</a:t>
            </a:r>
          </a:p>
          <a:p>
            <a:pPr algn="just"/>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sharp temperature contrast (isotherms lines will be tightly packed near frontal zone) and packing will be greatest on cold side of front on a weather map</a:t>
            </a:r>
          </a:p>
          <a:p>
            <a:pPr lvl="1" algn="just"/>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moisture contrast and cyclonic wind shift. </a:t>
            </a:r>
          </a:p>
          <a:p>
            <a:endParaRPr lang="en-US" sz="2400" dirty="0">
              <a:latin typeface="Times New Roman" pitchFamily="18" charset="0"/>
              <a:cs typeface="Times New Roman" pitchFamily="18" charset="0"/>
            </a:endParaRPr>
          </a:p>
        </p:txBody>
      </p:sp>
      <p:sp>
        <p:nvSpPr>
          <p:cNvPr id="3" name="Rectangle 2"/>
          <p:cNvSpPr txBox="1">
            <a:spLocks noChangeArrowheads="1"/>
          </p:cNvSpPr>
          <p:nvPr/>
        </p:nvSpPr>
        <p:spPr>
          <a:xfrm>
            <a:off x="457200" y="0"/>
            <a:ext cx="82296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latin typeface="Times New Roman" pitchFamily="18" charset="0"/>
                <a:cs typeface="Times New Roman" pitchFamily="18" charset="0"/>
              </a:rPr>
              <a:t>Front</a:t>
            </a:r>
            <a:r>
              <a:rPr lang="en-US" sz="2400" b="1"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24754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82" y="0"/>
            <a:ext cx="9111018" cy="7478970"/>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In general, the sharper temperature contrast across the front and the faster front moves, the weather will be more severe, which is why cold fronts are more violent than warm fronts as we will see later</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Falling pressure means front hasn’t yet passed, while rising pressure means front has passed. </a:t>
            </a: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Sometimes, fronts are dry, meaning that even though there is uplifting along the front and there is not enough moisture to cause clouds or </a:t>
            </a:r>
            <a:r>
              <a:rPr lang="en-US" sz="2400" dirty="0" smtClean="0">
                <a:latin typeface="Times New Roman" pitchFamily="18" charset="0"/>
                <a:cs typeface="Times New Roman" pitchFamily="18" charset="0"/>
              </a:rPr>
              <a:t>precipitation.</a:t>
            </a:r>
          </a:p>
          <a:p>
            <a:pPr algn="just"/>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Fronts lie in a trough</a:t>
            </a:r>
          </a:p>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four types of </a:t>
            </a:r>
            <a:r>
              <a:rPr lang="en-US" sz="2400"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smtClean="0">
                <a:latin typeface="Times New Roman" pitchFamily="18" charset="0"/>
                <a:cs typeface="Times New Roman" pitchFamily="18" charset="0"/>
              </a:rPr>
              <a:t>cold </a:t>
            </a:r>
            <a:r>
              <a:rPr lang="en-US" sz="2400" dirty="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warm fronts</a:t>
            </a:r>
          </a:p>
          <a:p>
            <a:pPr marL="800100" lvl="1" indent="-342900">
              <a:buFont typeface="Wingdings" pitchFamily="2" charset="2"/>
              <a:buChar char="Ø"/>
            </a:pPr>
            <a:r>
              <a:rPr lang="en-US" sz="2400" dirty="0">
                <a:latin typeface="Times New Roman" pitchFamily="18" charset="0"/>
                <a:cs typeface="Times New Roman" pitchFamily="18" charset="0"/>
              </a:rPr>
              <a:t>occluded </a:t>
            </a:r>
            <a:r>
              <a:rPr lang="en-US" sz="2400" dirty="0" smtClean="0">
                <a:latin typeface="Times New Roman" pitchFamily="18" charset="0"/>
                <a:cs typeface="Times New Roman" pitchFamily="18" charset="0"/>
              </a:rPr>
              <a:t>fronts</a:t>
            </a:r>
          </a:p>
          <a:p>
            <a:pPr marL="800100" lvl="1" indent="-342900">
              <a:buFont typeface="Wingdings" pitchFamily="2" charset="2"/>
              <a:buChar char="Ø"/>
            </a:pPr>
            <a:r>
              <a:rPr lang="en-US" sz="2400" dirty="0">
                <a:latin typeface="Times New Roman" pitchFamily="18" charset="0"/>
                <a:cs typeface="Times New Roman" pitchFamily="18" charset="0"/>
              </a:rPr>
              <a:t>stationary fronts</a:t>
            </a:r>
          </a:p>
          <a:p>
            <a:pPr lvl="1"/>
            <a:endParaRPr lang="en-US" sz="2400" dirty="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773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609600" y="5562600"/>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A weather map showing surface-pressure systems, air masses, fronts, and isobars (in millibars) as solid gray lines. Large arrows in color show air flow. (Green-shaded area represents precipitation.)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9" r="2691"/>
          <a:stretch/>
        </p:blipFill>
        <p:spPr bwMode="auto">
          <a:xfrm>
            <a:off x="27709" y="457200"/>
            <a:ext cx="8963891"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56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715962"/>
          </a:xfrm>
        </p:spPr>
        <p:txBody>
          <a:bodyPr>
            <a:normAutofit/>
          </a:bodyPr>
          <a:lstStyle/>
          <a:p>
            <a:r>
              <a:rPr lang="en-US" sz="2600" dirty="0">
                <a:solidFill>
                  <a:schemeClr val="tx2"/>
                </a:solidFill>
                <a:latin typeface="Times New Roman" pitchFamily="18" charset="0"/>
                <a:cs typeface="Times New Roman" pitchFamily="18" charset="0"/>
              </a:rPr>
              <a:t>Cold Front</a:t>
            </a:r>
          </a:p>
        </p:txBody>
      </p:sp>
      <p:sp>
        <p:nvSpPr>
          <p:cNvPr id="79875" name="Rectangle 3"/>
          <p:cNvSpPr>
            <a:spLocks noGrp="1" noChangeArrowheads="1"/>
          </p:cNvSpPr>
          <p:nvPr>
            <p:ph type="body" idx="1"/>
          </p:nvPr>
        </p:nvSpPr>
        <p:spPr>
          <a:xfrm>
            <a:off x="0" y="685800"/>
            <a:ext cx="9144000" cy="6172200"/>
          </a:xfrm>
        </p:spPr>
        <p:txBody>
          <a:bodyPr>
            <a:normAutofit fontScale="92500" lnSpcReduction="10000"/>
          </a:bodyPr>
          <a:lstStyle/>
          <a:p>
            <a:r>
              <a:rPr lang="en-US" sz="2600" dirty="0">
                <a:latin typeface="Times New Roman" pitchFamily="18" charset="0"/>
                <a:cs typeface="Times New Roman" pitchFamily="18" charset="0"/>
              </a:rPr>
              <a:t>Represents a zone where cold, dry stable polar air is replacing warm moist unstable tropical air.</a:t>
            </a:r>
          </a:p>
          <a:p>
            <a:r>
              <a:rPr lang="en-US" sz="2800" dirty="0">
                <a:latin typeface="Times New Roman" pitchFamily="18" charset="0"/>
                <a:cs typeface="Times New Roman" pitchFamily="18" charset="0"/>
              </a:rPr>
              <a:t>The cold front is represented by a blue line with triangles pointing the direction of cold air moving. </a:t>
            </a:r>
            <a:endParaRPr lang="en-US" sz="28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Cold </a:t>
            </a:r>
            <a:r>
              <a:rPr lang="en-US" sz="2600" dirty="0">
                <a:latin typeface="Times New Roman" pitchFamily="18" charset="0"/>
                <a:cs typeface="Times New Roman" pitchFamily="18" charset="0"/>
              </a:rPr>
              <a:t>fronts generally move from northwest to southeast.</a:t>
            </a:r>
          </a:p>
          <a:p>
            <a:r>
              <a:rPr lang="en-US" sz="2600" dirty="0">
                <a:latin typeface="Times New Roman" pitchFamily="18" charset="0"/>
                <a:cs typeface="Times New Roman" pitchFamily="18" charset="0"/>
              </a:rPr>
              <a:t>The cold air that's arriving behind a cold front is colder and drier than the air ahead of it. </a:t>
            </a:r>
          </a:p>
          <a:p>
            <a:r>
              <a:rPr lang="en-US" sz="2600" dirty="0">
                <a:latin typeface="Times New Roman" pitchFamily="18" charset="0"/>
                <a:cs typeface="Times New Roman" pitchFamily="18" charset="0"/>
              </a:rPr>
              <a:t>When a cold front passes through, temperatures can drop more than 15 degrees within the first hour, while the temperature difference across the front can be small.</a:t>
            </a:r>
          </a:p>
          <a:p>
            <a:pPr>
              <a:lnSpc>
                <a:spcPct val="90000"/>
              </a:lnSpc>
            </a:pPr>
            <a:r>
              <a:rPr lang="en-US" sz="2600" dirty="0">
                <a:latin typeface="Times New Roman" pitchFamily="18" charset="0"/>
                <a:cs typeface="Times New Roman" pitchFamily="18" charset="0"/>
              </a:rPr>
              <a:t>The Pressure Falls steadily before passing , minimum at passing, rises after.</a:t>
            </a:r>
          </a:p>
          <a:p>
            <a:pPr>
              <a:lnSpc>
                <a:spcPct val="90000"/>
              </a:lnSpc>
            </a:pPr>
            <a:r>
              <a:rPr lang="en-US" sz="2600" dirty="0">
                <a:latin typeface="Times New Roman" pitchFamily="18" charset="0"/>
                <a:cs typeface="Times New Roman" pitchFamily="18" charset="0"/>
              </a:rPr>
              <a:t>Precipitation – Showers before; heavy </a:t>
            </a:r>
            <a:r>
              <a:rPr lang="en-US" sz="2600" dirty="0" err="1" smtClean="0">
                <a:latin typeface="Times New Roman" pitchFamily="18" charset="0"/>
                <a:cs typeface="Times New Roman" pitchFamily="18" charset="0"/>
              </a:rPr>
              <a:t>precip</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at front, snow; </a:t>
            </a:r>
            <a:r>
              <a:rPr lang="en-US" sz="2600" dirty="0" err="1" smtClean="0">
                <a:latin typeface="Times New Roman" pitchFamily="18" charset="0"/>
                <a:cs typeface="Times New Roman" pitchFamily="18" charset="0"/>
              </a:rPr>
              <a:t>precip</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decreases then clearing</a:t>
            </a:r>
          </a:p>
          <a:p>
            <a:pPr>
              <a:lnSpc>
                <a:spcPct val="90000"/>
              </a:lnSpc>
            </a:pPr>
            <a:r>
              <a:rPr lang="en-US" sz="2600" dirty="0">
                <a:latin typeface="Times New Roman" pitchFamily="18" charset="0"/>
                <a:cs typeface="Times New Roman" pitchFamily="18" charset="0"/>
              </a:rPr>
              <a:t>Visibility – Hazy before; poor at front; improving after</a:t>
            </a:r>
          </a:p>
          <a:p>
            <a:pPr>
              <a:lnSpc>
                <a:spcPct val="90000"/>
              </a:lnSpc>
            </a:pPr>
            <a:r>
              <a:rPr lang="en-US" sz="2600" dirty="0" smtClean="0">
                <a:latin typeface="Times New Roman" pitchFamily="18" charset="0"/>
                <a:cs typeface="Times New Roman" pitchFamily="18" charset="0"/>
              </a:rPr>
              <a:t>Dew point </a:t>
            </a:r>
            <a:r>
              <a:rPr lang="en-US" sz="2600" dirty="0">
                <a:latin typeface="Times New Roman" pitchFamily="18" charset="0"/>
                <a:cs typeface="Times New Roman" pitchFamily="18" charset="0"/>
              </a:rPr>
              <a:t>– High before; sharp drop </a:t>
            </a:r>
            <a:r>
              <a:rPr lang="en-US" sz="2600" dirty="0" smtClean="0">
                <a:latin typeface="Times New Roman" pitchFamily="18" charset="0"/>
                <a:cs typeface="Times New Roman" pitchFamily="18" charset="0"/>
              </a:rPr>
              <a:t>when pass; </a:t>
            </a:r>
            <a:r>
              <a:rPr lang="en-US" sz="2600" dirty="0">
                <a:latin typeface="Times New Roman" pitchFamily="18" charset="0"/>
                <a:cs typeface="Times New Roman" pitchFamily="18" charset="0"/>
              </a:rPr>
              <a:t>lowering </a:t>
            </a:r>
            <a:r>
              <a:rPr lang="en-US" sz="2600" dirty="0" smtClean="0">
                <a:latin typeface="Times New Roman" pitchFamily="18" charset="0"/>
                <a:cs typeface="Times New Roman" pitchFamily="18" charset="0"/>
              </a:rPr>
              <a:t>after.</a:t>
            </a:r>
            <a:endParaRPr lang="en-US" sz="26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06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1" cy="2308324"/>
          </a:xfrm>
          <a:prstGeom prst="rect">
            <a:avLst/>
          </a:prstGeom>
          <a:noFill/>
        </p:spPr>
        <p:txBody>
          <a:bodyPr wrap="square" rtlCol="0">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 cold front </a:t>
            </a:r>
            <a:r>
              <a:rPr lang="en-US" sz="2400" dirty="0" smtClean="0">
                <a:latin typeface="Times New Roman" pitchFamily="18" charset="0"/>
                <a:cs typeface="Times New Roman" pitchFamily="18" charset="0"/>
              </a:rPr>
              <a:t>moves </a:t>
            </a:r>
            <a:r>
              <a:rPr lang="en-US" sz="2400" dirty="0">
                <a:latin typeface="Times New Roman" pitchFamily="18" charset="0"/>
                <a:cs typeface="Times New Roman" pitchFamily="18" charset="0"/>
              </a:rPr>
              <a:t>into an area, the heavier, cool air pushes under the lighter, warm air </a:t>
            </a:r>
            <a:r>
              <a:rPr lang="en-US" sz="2400" dirty="0" smtClean="0">
                <a:latin typeface="Times New Roman" pitchFamily="18" charset="0"/>
                <a:cs typeface="Times New Roman" pitchFamily="18" charset="0"/>
              </a:rPr>
              <a:t>and replacing it, and the </a:t>
            </a:r>
            <a:r>
              <a:rPr lang="en-US" sz="2400" dirty="0">
                <a:latin typeface="Times New Roman" pitchFamily="18" charset="0"/>
                <a:cs typeface="Times New Roman" pitchFamily="18" charset="0"/>
              </a:rPr>
              <a:t>warm air cools as it rises.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Weather </a:t>
            </a:r>
            <a:r>
              <a:rPr lang="en-US" sz="2400" dirty="0">
                <a:latin typeface="Times New Roman" pitchFamily="18" charset="0"/>
                <a:cs typeface="Times New Roman" pitchFamily="18" charset="0"/>
              </a:rPr>
              <a:t>at a cold front is determined by the moisture content of the warm air </a:t>
            </a:r>
            <a:r>
              <a:rPr lang="en-US" sz="2400" dirty="0" smtClean="0">
                <a:latin typeface="Times New Roman" pitchFamily="18" charset="0"/>
                <a:cs typeface="Times New Roman" pitchFamily="18" charset="0"/>
              </a:rPr>
              <a:t>mass, and the temperature </a:t>
            </a:r>
            <a:r>
              <a:rPr lang="en-US" sz="2400" dirty="0">
                <a:latin typeface="Times New Roman" pitchFamily="18" charset="0"/>
                <a:cs typeface="Times New Roman" pitchFamily="18" charset="0"/>
              </a:rPr>
              <a:t>and dew point usually decreases </a:t>
            </a:r>
            <a:r>
              <a:rPr lang="en-US" sz="2400" dirty="0" smtClean="0">
                <a:latin typeface="Times New Roman" pitchFamily="18" charset="0"/>
                <a:cs typeface="Times New Roman" pitchFamily="18" charset="0"/>
              </a:rPr>
              <a:t>through the </a:t>
            </a:r>
            <a:r>
              <a:rPr lang="en-US" sz="2400" dirty="0">
                <a:latin typeface="Times New Roman" pitchFamily="18" charset="0"/>
                <a:cs typeface="Times New Roman" pitchFamily="18" charset="0"/>
              </a:rPr>
              <a:t>front passes</a:t>
            </a:r>
            <a:r>
              <a:rPr lang="en-US" sz="2400" dirty="0" smtClean="0">
                <a:latin typeface="Times New Roman" pitchFamily="18" charset="0"/>
                <a:cs typeface="Times New Roman" pitchFamily="18" charset="0"/>
              </a:rPr>
              <a:t>.</a:t>
            </a:r>
          </a:p>
        </p:txBody>
      </p:sp>
      <p:sp>
        <p:nvSpPr>
          <p:cNvPr id="6" name="Rectangle 5"/>
          <p:cNvSpPr/>
          <p:nvPr/>
        </p:nvSpPr>
        <p:spPr>
          <a:xfrm>
            <a:off x="30707" y="2367677"/>
            <a:ext cx="5074694" cy="4431983"/>
          </a:xfrm>
          <a:prstGeom prst="rect">
            <a:avLst/>
          </a:prstGeom>
        </p:spPr>
        <p:txBody>
          <a:bodyPr wrap="square">
            <a:spAutoFit/>
          </a:bodyPr>
          <a:lstStyle/>
          <a:p>
            <a:pPr marL="342900" indent="-342900">
              <a:buFont typeface="Arial" pitchFamily="34" charset="0"/>
              <a:buChar char="•"/>
            </a:pPr>
            <a:r>
              <a:rPr lang="en-US" sz="2400" dirty="0">
                <a:latin typeface="Times New Roman" pitchFamily="18" charset="0"/>
                <a:cs typeface="Times New Roman" pitchFamily="18" charset="0"/>
              </a:rPr>
              <a:t>The leading edge of the front is steep, </a:t>
            </a:r>
            <a:r>
              <a:rPr lang="en-US" sz="2400" dirty="0" smtClean="0">
                <a:latin typeface="Times New Roman" pitchFamily="18" charset="0"/>
                <a:cs typeface="Times New Roman" pitchFamily="18" charset="0"/>
              </a:rPr>
              <a:t>steepness </a:t>
            </a:r>
            <a:r>
              <a:rPr lang="en-US" sz="2400" dirty="0">
                <a:latin typeface="Times New Roman" pitchFamily="18" charset="0"/>
                <a:cs typeface="Times New Roman" pitchFamily="18" charset="0"/>
              </a:rPr>
              <a:t>due to </a:t>
            </a:r>
            <a:r>
              <a:rPr lang="en-US" sz="2400" dirty="0" smtClean="0">
                <a:latin typeface="Times New Roman" pitchFamily="18" charset="0"/>
                <a:cs typeface="Times New Roman" pitchFamily="18" charset="0"/>
              </a:rPr>
              <a:t>friction.</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Distance from leading edge of front to cold air </a:t>
            </a:r>
            <a:r>
              <a:rPr lang="en-US" sz="2400" dirty="0" smtClean="0">
                <a:latin typeface="Times New Roman" pitchFamily="18" charset="0"/>
                <a:cs typeface="Times New Roman" pitchFamily="18" charset="0"/>
              </a:rPr>
              <a:t>=100 </a:t>
            </a:r>
            <a:r>
              <a:rPr lang="en-US" sz="2400" dirty="0">
                <a:latin typeface="Times New Roman" pitchFamily="18" charset="0"/>
                <a:cs typeface="Times New Roman" pitchFamily="18" charset="0"/>
              </a:rPr>
              <a:t>km. </a:t>
            </a:r>
            <a:r>
              <a:rPr lang="en-US" sz="2400" dirty="0" smtClean="0">
                <a:latin typeface="Times New Roman" pitchFamily="18" charset="0"/>
                <a:cs typeface="Times New Roman" pitchFamily="18" charset="0"/>
              </a:rPr>
              <a:t> But </a:t>
            </a:r>
            <a:r>
              <a:rPr lang="en-US" sz="2400" dirty="0">
                <a:latin typeface="Times New Roman" pitchFamily="18" charset="0"/>
                <a:cs typeface="Times New Roman" pitchFamily="18" charset="0"/>
              </a:rPr>
              <a:t>the front aloft is about 1 km over our head</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it is said to have a slope of </a:t>
            </a:r>
            <a:r>
              <a:rPr lang="en-US" sz="2400" dirty="0" smtClean="0">
                <a:latin typeface="Times New Roman" pitchFamily="18" charset="0"/>
                <a:cs typeface="Times New Roman" pitchFamily="18" charset="0"/>
              </a:rPr>
              <a:t>1:100</a:t>
            </a: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This is a fast moving front, slow moving fronts have less slope</a:t>
            </a:r>
          </a:p>
          <a:p>
            <a:pPr marL="342900" indent="-342900">
              <a:buFont typeface="Arial" pitchFamily="34" charset="0"/>
              <a:buChar char="•"/>
            </a:pPr>
            <a:r>
              <a:rPr lang="en-US" sz="2400" dirty="0">
                <a:latin typeface="Times New Roman" pitchFamily="18" charset="0"/>
                <a:cs typeface="Times New Roman" pitchFamily="18" charset="0"/>
              </a:rPr>
              <a:t>front moves forward at 9 – 16m/s (much faster than warm front).</a:t>
            </a:r>
          </a:p>
          <a:p>
            <a:pPr marL="342900" indent="-342900" algn="just">
              <a:buFont typeface="Arial" pitchFamily="34" charset="0"/>
              <a:buChar char="•"/>
            </a:pPr>
            <a:r>
              <a:rPr lang="en-US" dirty="0">
                <a:latin typeface="Times New Roman" pitchFamily="18" charset="0"/>
                <a:cs typeface="Times New Roman" pitchFamily="18" charset="0"/>
              </a:rPr>
              <a:t>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2" r="9832"/>
          <a:stretch/>
        </p:blipFill>
        <p:spPr bwMode="auto">
          <a:xfrm>
            <a:off x="4876800" y="2133600"/>
            <a:ext cx="4170218"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7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Cold fronts come in many varieties, including some that quickly bring clearing skies, and some that are followed by </a:t>
            </a:r>
            <a:r>
              <a:rPr lang="en-US" sz="2400" dirty="0" err="1" smtClean="0">
                <a:latin typeface="Times New Roman" pitchFamily="18" charset="0"/>
                <a:cs typeface="Times New Roman" pitchFamily="18" charset="0"/>
              </a:rPr>
              <a:t>Cb</a:t>
            </a:r>
            <a:r>
              <a:rPr lang="en-US" sz="2400" dirty="0" smtClean="0">
                <a:latin typeface="Times New Roman" pitchFamily="18" charset="0"/>
                <a:cs typeface="Times New Roman" pitchFamily="18" charset="0"/>
              </a:rPr>
              <a:t>, Cs and </a:t>
            </a:r>
            <a:r>
              <a:rPr lang="en-US" sz="2400" dirty="0" err="1" smtClean="0">
                <a:latin typeface="Times New Roman" pitchFamily="18" charset="0"/>
                <a:cs typeface="Times New Roman" pitchFamily="18" charset="0"/>
              </a:rPr>
              <a:t>Ci</a:t>
            </a:r>
            <a:r>
              <a:rPr lang="en-US" sz="2400" dirty="0" smtClean="0">
                <a:latin typeface="Times New Roman" pitchFamily="18" charset="0"/>
                <a:cs typeface="Times New Roman" pitchFamily="18" charset="0"/>
              </a:rPr>
              <a:t> clouds and rain. </a:t>
            </a:r>
          </a:p>
          <a:p>
            <a:pPr marL="342900" indent="-342900" algn="just">
              <a:buFont typeface="Arial" pitchFamily="34" charset="0"/>
              <a:buChar char="•"/>
            </a:pPr>
            <a:r>
              <a:rPr lang="en-US" sz="2400" dirty="0" smtClean="0">
                <a:latin typeface="Times New Roman" pitchFamily="18" charset="0"/>
                <a:cs typeface="Times New Roman" pitchFamily="18" charset="0"/>
              </a:rPr>
              <a:t>If thunderstorms are associated, a scud roll or wall of dust will mark the front near the ground. </a:t>
            </a:r>
          </a:p>
          <a:p>
            <a:pPr marL="342900" indent="-342900" algn="just">
              <a:buFont typeface="Arial" pitchFamily="34" charset="0"/>
              <a:buChar char="•"/>
            </a:pPr>
            <a:r>
              <a:rPr lang="en-US" sz="2400" dirty="0" smtClean="0">
                <a:latin typeface="Times New Roman" pitchFamily="18" charset="0"/>
                <a:cs typeface="Times New Roman" pitchFamily="18" charset="0"/>
              </a:rPr>
              <a:t>Precipitation ahead of a cold front can be continuous, but behind the front, becomes showery. </a:t>
            </a:r>
          </a:p>
          <a:p>
            <a:pPr marL="342900" indent="-342900" algn="just">
              <a:buFont typeface="Arial" pitchFamily="34" charset="0"/>
              <a:buChar char="•"/>
            </a:pPr>
            <a:r>
              <a:rPr lang="en-US" sz="2400" dirty="0" smtClean="0">
                <a:latin typeface="Times New Roman" pitchFamily="18" charset="0"/>
                <a:cs typeface="Times New Roman" pitchFamily="18" charset="0"/>
              </a:rPr>
              <a:t>Winds ahead of a cold front tend to be from a southerly direction while those behind the front - in the cooler air - tend to be northerly. </a:t>
            </a:r>
          </a:p>
          <a:p>
            <a:pPr marL="342900" indent="-342900" algn="just">
              <a:buFont typeface="Arial" pitchFamily="34" charset="0"/>
              <a:buChar char="•"/>
            </a:pPr>
            <a:r>
              <a:rPr lang="en-US" sz="2400" dirty="0" smtClean="0">
                <a:latin typeface="Times New Roman" pitchFamily="18" charset="0"/>
                <a:cs typeface="Times New Roman" pitchFamily="18" charset="0"/>
              </a:rPr>
              <a:t>Surface winds veer and increase or become gusty. </a:t>
            </a:r>
          </a:p>
          <a:p>
            <a:pPr marL="342900" indent="-342900" algn="just">
              <a:buFont typeface="Arial" pitchFamily="34" charset="0"/>
              <a:buChar char="•"/>
            </a:pPr>
            <a:r>
              <a:rPr lang="en-US" sz="2400" dirty="0" smtClean="0">
                <a:latin typeface="Times New Roman" pitchFamily="18" charset="0"/>
                <a:cs typeface="Times New Roman" pitchFamily="18" charset="0"/>
              </a:rPr>
              <a:t>When wind direction shift from a southerly to a northerly indicating that a cold front has passed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6415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685800"/>
            <a:ext cx="79914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38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1421</Words>
  <Application>Microsoft Office PowerPoint</Application>
  <PresentationFormat>On-screen Show (4:3)</PresentationFormat>
  <Paragraphs>105</Paragraphs>
  <Slides>24</Slides>
  <Notes>0</Notes>
  <HiddenSlides>2</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Course of Synoptic Meteorology</vt:lpstr>
      <vt:lpstr>PowerPoint Presentation</vt:lpstr>
      <vt:lpstr>PowerPoint Presentation</vt:lpstr>
      <vt:lpstr>PowerPoint Presentation</vt:lpstr>
      <vt:lpstr>PowerPoint Presentation</vt:lpstr>
      <vt:lpstr>Cold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Stationary  Front</vt:lpstr>
      <vt:lpstr>What is a Trough?</vt:lpstr>
      <vt:lpstr>PowerPoint Presentation</vt:lpstr>
      <vt:lpstr>Occluded Fronts</vt:lpstr>
      <vt:lpstr>PowerPoint Presentation</vt:lpstr>
      <vt:lpstr>Occluded Front Development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6</cp:revision>
  <dcterms:created xsi:type="dcterms:W3CDTF">2017-04-24T20:47:57Z</dcterms:created>
  <dcterms:modified xsi:type="dcterms:W3CDTF">2017-05-06T14:38:18Z</dcterms:modified>
</cp:coreProperties>
</file>