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90" r:id="rId3"/>
    <p:sldId id="283" r:id="rId4"/>
    <p:sldId id="291" r:id="rId5"/>
    <p:sldId id="280" r:id="rId6"/>
    <p:sldId id="292" r:id="rId7"/>
    <p:sldId id="286" r:id="rId8"/>
    <p:sldId id="261" r:id="rId9"/>
    <p:sldId id="294" r:id="rId10"/>
    <p:sldId id="293" r:id="rId11"/>
    <p:sldId id="262" r:id="rId12"/>
    <p:sldId id="263" r:id="rId13"/>
    <p:sldId id="264" r:id="rId14"/>
    <p:sldId id="265" r:id="rId15"/>
    <p:sldId id="295" r:id="rId16"/>
    <p:sldId id="298" r:id="rId17"/>
    <p:sldId id="297" r:id="rId18"/>
    <p:sldId id="267" r:id="rId19"/>
    <p:sldId id="268" r:id="rId20"/>
    <p:sldId id="296" r:id="rId21"/>
    <p:sldId id="270" r:id="rId22"/>
    <p:sldId id="272"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1536"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4/8/2017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4/8/2017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4/8/2017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4/8/2017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4/8/2017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9898"/>
            <a:ext cx="8839200" cy="2840502"/>
          </a:xfrm>
        </p:spPr>
        <p:txBody>
          <a:bodyPr>
            <a:normAutofit/>
          </a:bodyPr>
          <a:lstStyle/>
          <a:p>
            <a:pPr algn="ctr"/>
            <a:r>
              <a:rPr lang="en-US" b="1" i="1" dirty="0" smtClean="0">
                <a:solidFill>
                  <a:srgbClr val="FF0000"/>
                </a:solidFill>
                <a:effectLst>
                  <a:outerShdw blurRad="38100" dist="38100" dir="2700000" algn="tl">
                    <a:srgbClr val="000000">
                      <a:alpha val="43137"/>
                    </a:srgbClr>
                  </a:outerShdw>
                </a:effectLst>
                <a:latin typeface="Arial Narrow" pitchFamily="34" charset="0"/>
              </a:rPr>
              <a:t>2</a:t>
            </a:r>
            <a:r>
              <a:rPr lang="en-US" b="1" i="1" baseline="30000" dirty="0" smtClean="0">
                <a:solidFill>
                  <a:srgbClr val="FF0000"/>
                </a:solidFill>
                <a:effectLst>
                  <a:outerShdw blurRad="38100" dist="38100" dir="2700000" algn="tl">
                    <a:srgbClr val="000000">
                      <a:alpha val="43137"/>
                    </a:srgbClr>
                  </a:outerShdw>
                </a:effectLst>
                <a:latin typeface="Arial Narrow" pitchFamily="34" charset="0"/>
              </a:rPr>
              <a:t>nd</a:t>
            </a:r>
            <a:r>
              <a:rPr lang="en-US" b="1" i="1" dirty="0" smtClean="0">
                <a:solidFill>
                  <a:srgbClr val="FF0000"/>
                </a:solidFill>
                <a:effectLst>
                  <a:outerShdw blurRad="38100" dist="38100" dir="2700000" algn="tl">
                    <a:srgbClr val="000000">
                      <a:alpha val="43137"/>
                    </a:srgbClr>
                  </a:outerShdw>
                </a:effectLst>
                <a:latin typeface="Arial Narrow" pitchFamily="34" charset="0"/>
              </a:rPr>
              <a:t> lecture in Antibiotics </a:t>
            </a:r>
            <a:br>
              <a:rPr lang="en-US" b="1" i="1" dirty="0" smtClean="0">
                <a:solidFill>
                  <a:srgbClr val="FF0000"/>
                </a:solidFill>
                <a:effectLst>
                  <a:outerShdw blurRad="38100" dist="38100" dir="2700000" algn="tl">
                    <a:srgbClr val="000000">
                      <a:alpha val="43137"/>
                    </a:srgbClr>
                  </a:outerShdw>
                </a:effectLst>
                <a:latin typeface="Arial Narrow" pitchFamily="34" charset="0"/>
              </a:rPr>
            </a:br>
            <a:r>
              <a:rPr lang="en-US" b="1" i="1" dirty="0" smtClean="0">
                <a:solidFill>
                  <a:srgbClr val="FF0000"/>
                </a:solidFill>
                <a:effectLst>
                  <a:outerShdw blurRad="38100" dist="38100" dir="2700000" algn="tl">
                    <a:srgbClr val="000000">
                      <a:alpha val="43137"/>
                    </a:srgbClr>
                  </a:outerShdw>
                </a:effectLst>
                <a:latin typeface="Arial Narrow" pitchFamily="34" charset="0"/>
              </a:rPr>
              <a:t>Mode of Antibiotics  action against microorganism </a:t>
            </a:r>
            <a:endParaRPr lang="en-US" b="1" i="1" dirty="0">
              <a:solidFill>
                <a:srgbClr val="FF0000"/>
              </a:solidFill>
              <a:effectLst>
                <a:outerShdw blurRad="38100" dist="38100" dir="2700000" algn="tl">
                  <a:srgbClr val="000000">
                    <a:alpha val="43137"/>
                  </a:srgbClr>
                </a:outerShdw>
              </a:effectLst>
              <a:latin typeface="Arial Narrow" pitchFamily="34" charset="0"/>
            </a:endParaRPr>
          </a:p>
        </p:txBody>
      </p:sp>
      <p:sp>
        <p:nvSpPr>
          <p:cNvPr id="3" name="Subtitle 2"/>
          <p:cNvSpPr>
            <a:spLocks noGrp="1"/>
          </p:cNvSpPr>
          <p:nvPr>
            <p:ph type="subTitle" idx="1"/>
          </p:nvPr>
        </p:nvSpPr>
        <p:spPr>
          <a:xfrm>
            <a:off x="457200" y="4038600"/>
            <a:ext cx="8229600" cy="2057400"/>
          </a:xfrm>
        </p:spPr>
        <p:txBody>
          <a:bodyPr>
            <a:normAutofit/>
          </a:bodyPr>
          <a:lstStyle/>
          <a:p>
            <a:r>
              <a:rPr lang="en-US" b="1" dirty="0" smtClean="0">
                <a:effectLst>
                  <a:outerShdw blurRad="38100" dist="38100" dir="2700000" algn="tl">
                    <a:srgbClr val="000000">
                      <a:alpha val="43137"/>
                    </a:srgbClr>
                  </a:outerShdw>
                </a:effectLst>
              </a:rPr>
              <a:t>Prepared by </a:t>
            </a:r>
          </a:p>
          <a:p>
            <a:r>
              <a:rPr lang="en-US" b="1" dirty="0" smtClean="0">
                <a:effectLst>
                  <a:outerShdw blurRad="38100" dist="38100" dir="2700000" algn="tl">
                    <a:srgbClr val="000000">
                      <a:alpha val="43137"/>
                    </a:srgbClr>
                  </a:outerShdw>
                </a:effectLst>
              </a:rPr>
              <a:t>Dr. </a:t>
            </a:r>
            <a:r>
              <a:rPr lang="en-US" b="1" dirty="0" err="1" smtClean="0">
                <a:effectLst>
                  <a:outerShdw blurRad="38100" dist="38100" dir="2700000" algn="tl">
                    <a:srgbClr val="000000">
                      <a:alpha val="43137"/>
                    </a:srgbClr>
                  </a:outerShdw>
                </a:effectLst>
              </a:rPr>
              <a:t>Sawsan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Sajid</a:t>
            </a:r>
            <a:r>
              <a:rPr lang="en-US" b="1" dirty="0" smtClean="0">
                <a:effectLst>
                  <a:outerShdw blurRad="38100" dist="38100" dir="2700000" algn="tl">
                    <a:srgbClr val="000000">
                      <a:alpha val="43137"/>
                    </a:srgbClr>
                  </a:outerShdw>
                </a:effectLst>
              </a:rPr>
              <a:t> AL-</a:t>
            </a:r>
            <a:r>
              <a:rPr lang="en-US" b="1" dirty="0" err="1" smtClean="0">
                <a:effectLst>
                  <a:outerShdw blurRad="38100" dist="38100" dir="2700000" algn="tl">
                    <a:srgbClr val="000000">
                      <a:alpha val="43137"/>
                    </a:srgbClr>
                  </a:outerShdw>
                </a:effectLst>
              </a:rPr>
              <a:t>Jubori</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Dr. </a:t>
            </a:r>
            <a:r>
              <a:rPr lang="en-US" b="1" dirty="0" err="1" smtClean="0">
                <a:effectLst>
                  <a:outerShdw blurRad="38100" dist="38100" dir="2700000" algn="tl">
                    <a:srgbClr val="000000">
                      <a:alpha val="43137"/>
                    </a:srgbClr>
                  </a:outerShdw>
                </a:effectLst>
              </a:rPr>
              <a:t>Saad</a:t>
            </a:r>
            <a:r>
              <a:rPr lang="en-US" b="1" dirty="0" smtClean="0">
                <a:effectLst>
                  <a:outerShdw blurRad="38100" dist="38100" dir="2700000" algn="tl">
                    <a:srgbClr val="000000">
                      <a:alpha val="43137"/>
                    </a:srgbClr>
                  </a:outerShdw>
                </a:effectLst>
              </a:rPr>
              <a:t>  L. Hammed </a:t>
            </a:r>
          </a:p>
          <a:p>
            <a:r>
              <a:rPr lang="en-US" b="1" dirty="0" smtClean="0">
                <a:effectLst>
                  <a:outerShdw blurRad="38100" dist="38100" dir="2700000" algn="tl">
                    <a:srgbClr val="000000">
                      <a:alpha val="43137"/>
                    </a:srgbClr>
                  </a:outerShdw>
                </a:effectLst>
              </a:rPr>
              <a:t>Dr. </a:t>
            </a:r>
            <a:r>
              <a:rPr lang="en-US" b="1" dirty="0" err="1" smtClean="0">
                <a:effectLst>
                  <a:outerShdw blurRad="38100" dist="38100" dir="2700000" algn="tl">
                    <a:srgbClr val="000000">
                      <a:alpha val="43137"/>
                    </a:srgbClr>
                  </a:outerShdw>
                </a:effectLst>
              </a:rPr>
              <a:t>Ibtessam</a:t>
            </a:r>
            <a:r>
              <a:rPr lang="en-US" b="1" dirty="0" smtClean="0">
                <a:effectLst>
                  <a:outerShdw blurRad="38100" dist="38100" dir="2700000" algn="tl">
                    <a:srgbClr val="000000">
                      <a:alpha val="43137"/>
                    </a:srgbClr>
                  </a:outerShdw>
                </a:effectLst>
              </a:rPr>
              <a:t> K. </a:t>
            </a:r>
            <a:r>
              <a:rPr lang="en-US" b="1" dirty="0" err="1" smtClean="0">
                <a:effectLst>
                  <a:outerShdw blurRad="38100" dist="38100" dir="2700000" algn="tl">
                    <a:srgbClr val="000000">
                      <a:alpha val="43137"/>
                    </a:srgbClr>
                  </a:outerShdw>
                </a:effectLst>
              </a:rPr>
              <a:t>Auda</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43109153"/>
      </p:ext>
    </p:extLst>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dirty="0" smtClean="0"/>
              <a:t>3- </a:t>
            </a:r>
            <a:r>
              <a:rPr lang="en-US" sz="3600" dirty="0" smtClean="0">
                <a:solidFill>
                  <a:schemeClr val="tx1"/>
                </a:solidFill>
              </a:rPr>
              <a:t>examples of inhibition of protein synthesis </a:t>
            </a:r>
            <a:endParaRPr lang="en-US" sz="3600" dirty="0">
              <a:solidFill>
                <a:schemeClr val="tx1"/>
              </a:solidFill>
            </a:endParaRPr>
          </a:p>
        </p:txBody>
      </p:sp>
      <p:pic>
        <p:nvPicPr>
          <p:cNvPr id="4" name="Picture 1" descr="anti139.jp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l="9650" t="12431" b="5132"/>
          <a:stretch>
            <a:fillRect/>
          </a:stretch>
        </p:blipFill>
        <p:spPr bwMode="auto">
          <a:xfrm rot="10800000">
            <a:off x="0" y="990600"/>
            <a:ext cx="9144000" cy="5867400"/>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endParaRPr lang="en-US" dirty="0"/>
          </a:p>
        </p:txBody>
      </p:sp>
      <p:sp>
        <p:nvSpPr>
          <p:cNvPr id="3" name="Content Placeholder 2"/>
          <p:cNvSpPr>
            <a:spLocks noGrp="1"/>
          </p:cNvSpPr>
          <p:nvPr>
            <p:ph idx="1"/>
          </p:nvPr>
        </p:nvSpPr>
        <p:spPr>
          <a:xfrm>
            <a:off x="0" y="762000"/>
            <a:ext cx="9144000" cy="6096000"/>
          </a:xfrm>
        </p:spPr>
        <p:txBody>
          <a:bodyPr>
            <a:normAutofit fontScale="55000" lnSpcReduction="20000"/>
          </a:bodyPr>
          <a:lstStyle/>
          <a:p>
            <a:pPr algn="just">
              <a:buNone/>
            </a:pPr>
            <a:r>
              <a:rPr lang="en-US" sz="5100" dirty="0" smtClean="0">
                <a:effectLst>
                  <a:outerShdw blurRad="38100" dist="38100" dir="2700000" algn="tl">
                    <a:srgbClr val="000000">
                      <a:alpha val="43137"/>
                    </a:srgbClr>
                  </a:outerShdw>
                </a:effectLst>
                <a:latin typeface="Times New Roman" pitchFamily="18" charset="0"/>
                <a:cs typeface="Times New Roman" pitchFamily="18" charset="0"/>
              </a:rPr>
              <a:t>1-  </a:t>
            </a:r>
            <a:r>
              <a:rPr lang="en-US" sz="5100" b="1" dirty="0" err="1" smtClean="0">
                <a:solidFill>
                  <a:srgbClr val="C00000"/>
                </a:solidFill>
                <a:latin typeface="Times New Roman" pitchFamily="18" charset="0"/>
                <a:cs typeface="Times New Roman" pitchFamily="18" charset="0"/>
              </a:rPr>
              <a:t>Aminoglycosides</a:t>
            </a:r>
            <a:r>
              <a:rPr lang="en-US" sz="5100" b="1" dirty="0" smtClean="0">
                <a:solidFill>
                  <a:srgbClr val="C00000"/>
                </a:solidFill>
                <a:latin typeface="Times New Roman" pitchFamily="18" charset="0"/>
                <a:cs typeface="Times New Roman" pitchFamily="18" charset="0"/>
              </a:rPr>
              <a:t> group </a:t>
            </a:r>
            <a:r>
              <a:rPr lang="en-US" sz="51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5100" dirty="0" smtClean="0">
                <a:solidFill>
                  <a:prstClr val="black"/>
                </a:solidFill>
                <a:latin typeface="Times New Roman" pitchFamily="18" charset="0"/>
                <a:cs typeface="Times New Roman" pitchFamily="18" charset="0"/>
              </a:rPr>
              <a:t>Are a specialized group of antibiotics with a broad spectrum of activity (</a:t>
            </a:r>
            <a:r>
              <a:rPr lang="en-US" sz="5100" dirty="0" smtClean="0">
                <a:solidFill>
                  <a:srgbClr val="C00000"/>
                </a:solidFill>
                <a:latin typeface="Times New Roman" pitchFamily="18" charset="0"/>
                <a:cs typeface="Times New Roman" pitchFamily="18" charset="0"/>
              </a:rPr>
              <a:t>BACTERIOCIDAL</a:t>
            </a:r>
            <a:r>
              <a:rPr lang="en-US" sz="5100" dirty="0" smtClean="0">
                <a:solidFill>
                  <a:prstClr val="black"/>
                </a:solidFill>
                <a:latin typeface="Times New Roman" pitchFamily="18" charset="0"/>
                <a:cs typeface="Times New Roman" pitchFamily="18" charset="0"/>
              </a:rPr>
              <a:t> ), used for gram-negative bacteria and  </a:t>
            </a:r>
            <a:r>
              <a:rPr lang="en-US" sz="5100" dirty="0" smtClean="0">
                <a:latin typeface="Times New Roman" pitchFamily="18" charset="0"/>
                <a:cs typeface="Times New Roman" pitchFamily="18" charset="0"/>
              </a:rPr>
              <a:t>Interfere </a:t>
            </a:r>
            <a:r>
              <a:rPr lang="en-US" sz="5100" dirty="0">
                <a:latin typeface="Times New Roman" pitchFamily="18" charset="0"/>
                <a:cs typeface="Times New Roman" pitchFamily="18" charset="0"/>
              </a:rPr>
              <a:t>with </a:t>
            </a:r>
            <a:r>
              <a:rPr lang="en-US" sz="5100" dirty="0" smtClean="0">
                <a:latin typeface="Times New Roman" pitchFamily="18" charset="0"/>
                <a:cs typeface="Times New Roman" pitchFamily="18" charset="0"/>
              </a:rPr>
              <a:t>protein  </a:t>
            </a:r>
            <a:r>
              <a:rPr lang="en-US" sz="5100" dirty="0">
                <a:latin typeface="Times New Roman" pitchFamily="18" charset="0"/>
                <a:cs typeface="Times New Roman" pitchFamily="18" charset="0"/>
              </a:rPr>
              <a:t>production </a:t>
            </a:r>
            <a:r>
              <a:rPr lang="en-US" sz="5100" dirty="0" smtClean="0">
                <a:latin typeface="Times New Roman" pitchFamily="18" charset="0"/>
                <a:cs typeface="Times New Roman" pitchFamily="18" charset="0"/>
              </a:rPr>
              <a:t>ex: </a:t>
            </a:r>
            <a:r>
              <a:rPr lang="en-US" sz="5100" dirty="0" err="1" smtClean="0">
                <a:latin typeface="Times New Roman" pitchFamily="18" charset="0"/>
                <a:cs typeface="Times New Roman" pitchFamily="18" charset="0"/>
              </a:rPr>
              <a:t>gentamicin</a:t>
            </a:r>
            <a:r>
              <a:rPr lang="en-US" sz="5100" dirty="0" smtClean="0">
                <a:latin typeface="Times New Roman" pitchFamily="18" charset="0"/>
                <a:cs typeface="Times New Roman" pitchFamily="18" charset="0"/>
              </a:rPr>
              <a:t>, neomycin, </a:t>
            </a:r>
            <a:r>
              <a:rPr lang="en-US" sz="5100" dirty="0" err="1" smtClean="0">
                <a:latin typeface="Times New Roman" pitchFamily="18" charset="0"/>
                <a:cs typeface="Times New Roman" pitchFamily="18" charset="0"/>
              </a:rPr>
              <a:t>amikacin</a:t>
            </a:r>
            <a:r>
              <a:rPr lang="en-US" sz="5100" dirty="0" smtClean="0">
                <a:latin typeface="Times New Roman" pitchFamily="18" charset="0"/>
                <a:cs typeface="Times New Roman" pitchFamily="18" charset="0"/>
              </a:rPr>
              <a:t>, </a:t>
            </a:r>
            <a:r>
              <a:rPr lang="en-US" sz="5100" dirty="0" err="1" smtClean="0">
                <a:latin typeface="Times New Roman" pitchFamily="18" charset="0"/>
                <a:cs typeface="Times New Roman" pitchFamily="18" charset="0"/>
              </a:rPr>
              <a:t>tobramycin</a:t>
            </a:r>
            <a:r>
              <a:rPr lang="en-US" sz="5100" dirty="0" smtClean="0">
                <a:latin typeface="Times New Roman" pitchFamily="18" charset="0"/>
                <a:cs typeface="Times New Roman" pitchFamily="18" charset="0"/>
              </a:rPr>
              <a:t>, and streptomycin. </a:t>
            </a:r>
          </a:p>
          <a:p>
            <a:pPr algn="just">
              <a:buNone/>
            </a:pPr>
            <a:r>
              <a:rPr lang="en-US" sz="5100" dirty="0" smtClean="0">
                <a:latin typeface="Times New Roman" pitchFamily="18" charset="0"/>
                <a:cs typeface="Times New Roman" pitchFamily="18" charset="0"/>
              </a:rPr>
              <a:t>The primary mechanism of action of </a:t>
            </a:r>
            <a:r>
              <a:rPr lang="en-US" sz="5100" dirty="0" err="1" smtClean="0">
                <a:latin typeface="Times New Roman" pitchFamily="18" charset="0"/>
                <a:cs typeface="Times New Roman" pitchFamily="18" charset="0"/>
              </a:rPr>
              <a:t>aminoglycosides</a:t>
            </a:r>
            <a:r>
              <a:rPr lang="en-US" sz="5100" dirty="0" smtClean="0">
                <a:latin typeface="Times New Roman" pitchFamily="18" charset="0"/>
                <a:cs typeface="Times New Roman" pitchFamily="18" charset="0"/>
              </a:rPr>
              <a:t> is:</a:t>
            </a:r>
          </a:p>
          <a:p>
            <a:pPr algn="just"/>
            <a:r>
              <a:rPr lang="en-US" sz="5100" dirty="0" smtClean="0">
                <a:latin typeface="Times New Roman" pitchFamily="18" charset="0"/>
                <a:cs typeface="Times New Roman" pitchFamily="18" charset="0"/>
              </a:rPr>
              <a:t>The drug  bound to the prokaryotic ribosome at the 16S ribosomal RNA (</a:t>
            </a:r>
            <a:r>
              <a:rPr lang="en-US" sz="5100" dirty="0" err="1" smtClean="0">
                <a:latin typeface="Times New Roman" pitchFamily="18" charset="0"/>
                <a:cs typeface="Times New Roman" pitchFamily="18" charset="0"/>
              </a:rPr>
              <a:t>rRNA</a:t>
            </a:r>
            <a:r>
              <a:rPr lang="en-US" sz="5100" dirty="0" smtClean="0">
                <a:latin typeface="Times New Roman" pitchFamily="18" charset="0"/>
                <a:cs typeface="Times New Roman" pitchFamily="18" charset="0"/>
              </a:rPr>
              <a:t>) site located in the small (30S) subunit of the ribosome</a:t>
            </a:r>
          </a:p>
          <a:p>
            <a:pPr algn="just"/>
            <a:r>
              <a:rPr lang="en-US" sz="5100" dirty="0" smtClean="0">
                <a:latin typeface="Times New Roman" pitchFamily="18" charset="0"/>
                <a:cs typeface="Times New Roman" pitchFamily="18" charset="0"/>
              </a:rPr>
              <a:t>Then  Binding of the </a:t>
            </a:r>
            <a:r>
              <a:rPr lang="en-US" sz="5100" dirty="0" err="1" smtClean="0">
                <a:latin typeface="Times New Roman" pitchFamily="18" charset="0"/>
                <a:cs typeface="Times New Roman" pitchFamily="18" charset="0"/>
              </a:rPr>
              <a:t>aminoglycoside</a:t>
            </a:r>
            <a:r>
              <a:rPr lang="en-US" sz="5100" dirty="0" smtClean="0">
                <a:latin typeface="Times New Roman" pitchFamily="18" charset="0"/>
                <a:cs typeface="Times New Roman" pitchFamily="18" charset="0"/>
              </a:rPr>
              <a:t> to the A site for </a:t>
            </a:r>
            <a:r>
              <a:rPr lang="en-US" sz="5100" dirty="0" err="1" smtClean="0">
                <a:latin typeface="Times New Roman" pitchFamily="18" charset="0"/>
                <a:cs typeface="Times New Roman" pitchFamily="18" charset="0"/>
              </a:rPr>
              <a:t>aminoacyl–tRNA</a:t>
            </a:r>
            <a:r>
              <a:rPr lang="en-US" sz="5100" dirty="0" smtClean="0">
                <a:latin typeface="Times New Roman" pitchFamily="18" charset="0"/>
                <a:cs typeface="Times New Roman" pitchFamily="18" charset="0"/>
              </a:rPr>
              <a:t>  inhibits the translation process by causing misreading and/or hindering the translocation step. </a:t>
            </a:r>
          </a:p>
          <a:p>
            <a:pPr algn="just"/>
            <a:r>
              <a:rPr lang="en-US" sz="5100" dirty="0" smtClean="0">
                <a:latin typeface="Times New Roman" pitchFamily="18" charset="0"/>
                <a:cs typeface="Times New Roman" pitchFamily="18" charset="0"/>
              </a:rPr>
              <a:t>attachment at the A site suggests that </a:t>
            </a:r>
            <a:r>
              <a:rPr lang="en-US" sz="5100" dirty="0" err="1" smtClean="0">
                <a:latin typeface="Times New Roman" pitchFamily="18" charset="0"/>
                <a:cs typeface="Times New Roman" pitchFamily="18" charset="0"/>
              </a:rPr>
              <a:t>aminoglycosides</a:t>
            </a:r>
            <a:r>
              <a:rPr lang="en-US" sz="5100" dirty="0" smtClean="0">
                <a:latin typeface="Times New Roman" pitchFamily="18" charset="0"/>
                <a:cs typeface="Times New Roman" pitchFamily="18" charset="0"/>
              </a:rPr>
              <a:t> block transition during the peptide bond–forming translocation</a:t>
            </a:r>
          </a:p>
          <a:p>
            <a:pPr algn="just"/>
            <a:r>
              <a:rPr lang="en-US" sz="5100" dirty="0" smtClean="0">
                <a:latin typeface="Times New Roman" pitchFamily="18" charset="0"/>
                <a:cs typeface="Times New Roman" pitchFamily="18" charset="0"/>
              </a:rPr>
              <a:t> stop elongation of the nest protein chain </a:t>
            </a:r>
          </a:p>
          <a:p>
            <a:pPr lvl="1" algn="just">
              <a:lnSpc>
                <a:spcPct val="80000"/>
              </a:lnSpc>
              <a:buClr>
                <a:srgbClr val="3891A7"/>
              </a:buClr>
              <a:buNone/>
            </a:pPr>
            <a:endParaRPr lang="en-US" sz="2200"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Title 1"/>
          <p:cNvSpPr txBox="1">
            <a:spLocks/>
          </p:cNvSpPr>
          <p:nvPr/>
        </p:nvSpPr>
        <p:spPr>
          <a:xfrm>
            <a:off x="0" y="0"/>
            <a:ext cx="9144000" cy="685800"/>
          </a:xfrm>
          <a:prstGeom prst="rect">
            <a:avLst/>
          </a:prstGeom>
        </p:spPr>
        <p:style>
          <a:lnRef idx="3">
            <a:schemeClr val="lt1"/>
          </a:lnRef>
          <a:fillRef idx="1">
            <a:schemeClr val="accent5"/>
          </a:fillRef>
          <a:effectRef idx="1">
            <a:schemeClr val="accent5"/>
          </a:effectRef>
          <a:fontRef idx="minor">
            <a:schemeClr val="lt1"/>
          </a:fontRef>
        </p:style>
        <p:txBody>
          <a:bodyPr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mn-lt"/>
                <a:ea typeface="+mn-ea"/>
                <a:cs typeface="+mn-cs"/>
              </a:rPr>
              <a:t>3- Groups causes inhibition of protein synthesis </a:t>
            </a:r>
            <a:endParaRPr kumimoji="0" lang="en-US" sz="4300" b="0" i="0" u="none"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mn-lt"/>
              <a:ea typeface="+mn-ea"/>
              <a:cs typeface="+mn-cs"/>
            </a:endParaRPr>
          </a:p>
        </p:txBody>
      </p:sp>
    </p:spTree>
    <p:extLst>
      <p:ext uri="{BB962C8B-B14F-4D97-AF65-F5344CB8AC3E}">
        <p14:creationId xmlns="" xmlns:p14="http://schemas.microsoft.com/office/powerpoint/2010/main" val="1982086369"/>
      </p:ext>
    </p:extLst>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pPr lvl="1" algn="just">
              <a:lnSpc>
                <a:spcPct val="80000"/>
              </a:lnSpc>
              <a:buNone/>
            </a:pPr>
            <a:r>
              <a:rPr lang="en-US" dirty="0" smtClean="0"/>
              <a:t>2- </a:t>
            </a:r>
            <a:r>
              <a:rPr lang="en-US" dirty="0" err="1" smtClean="0">
                <a:effectLst>
                  <a:outerShdw blurRad="38100" dist="38100" dir="2700000" algn="tl">
                    <a:srgbClr val="000000">
                      <a:alpha val="43137"/>
                    </a:srgbClr>
                  </a:outerShdw>
                </a:effectLst>
              </a:rPr>
              <a:t>Tetracyclines</a:t>
            </a:r>
            <a:r>
              <a:rPr lang="en-US" dirty="0" smtClean="0">
                <a:effectLst>
                  <a:outerShdw blurRad="38100" dist="38100" dir="2700000" algn="tl">
                    <a:srgbClr val="000000">
                      <a:alpha val="43137"/>
                    </a:srgbClr>
                  </a:outerShdw>
                </a:effectLst>
              </a:rPr>
              <a:t>: </a:t>
            </a:r>
            <a:r>
              <a:rPr lang="en-US" dirty="0" smtClean="0"/>
              <a:t> </a:t>
            </a:r>
            <a:r>
              <a:rPr lang="en-US" sz="3200" dirty="0">
                <a:latin typeface="Times New Roman" pitchFamily="18" charset="0"/>
                <a:cs typeface="Times New Roman" pitchFamily="18" charset="0"/>
              </a:rPr>
              <a:t>bacteriostatic antibiotics with a broad spectrum of activity, including </a:t>
            </a:r>
            <a:r>
              <a:rPr lang="en-US" sz="3200" b="1" dirty="0" err="1">
                <a:latin typeface="Times New Roman" pitchFamily="18" charset="0"/>
                <a:cs typeface="Times New Roman" pitchFamily="18" charset="0"/>
              </a:rPr>
              <a:t>rickettsial</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agents ex: </a:t>
            </a:r>
            <a:r>
              <a:rPr lang="en-US" sz="3200" dirty="0" smtClean="0">
                <a:solidFill>
                  <a:srgbClr val="C00000"/>
                </a:solidFill>
                <a:latin typeface="Times New Roman" pitchFamily="18" charset="0"/>
                <a:cs typeface="Times New Roman" pitchFamily="18" charset="0"/>
              </a:rPr>
              <a:t>tetracycline, </a:t>
            </a:r>
            <a:r>
              <a:rPr lang="en-US" sz="3200" dirty="0" err="1" smtClean="0">
                <a:solidFill>
                  <a:srgbClr val="C00000"/>
                </a:solidFill>
                <a:latin typeface="Times New Roman" pitchFamily="18" charset="0"/>
                <a:cs typeface="Times New Roman" pitchFamily="18" charset="0"/>
              </a:rPr>
              <a:t>oxytetracycline</a:t>
            </a:r>
            <a:r>
              <a:rPr lang="en-US" sz="3200" dirty="0" smtClean="0">
                <a:solidFill>
                  <a:srgbClr val="C00000"/>
                </a:solidFill>
                <a:latin typeface="Times New Roman" pitchFamily="18" charset="0"/>
                <a:cs typeface="Times New Roman" pitchFamily="18" charset="0"/>
              </a:rPr>
              <a:t>, chlortetracycline, </a:t>
            </a:r>
            <a:r>
              <a:rPr lang="en-US" sz="3200" dirty="0" err="1" smtClean="0">
                <a:solidFill>
                  <a:srgbClr val="C00000"/>
                </a:solidFill>
                <a:latin typeface="Times New Roman" pitchFamily="18" charset="0"/>
                <a:cs typeface="Times New Roman" pitchFamily="18" charset="0"/>
              </a:rPr>
              <a:t>doxycycline</a:t>
            </a:r>
            <a:r>
              <a:rPr lang="en-US" sz="3200" dirty="0" smtClean="0">
                <a:solidFill>
                  <a:srgbClr val="C00000"/>
                </a:solidFill>
                <a:latin typeface="Times New Roman" pitchFamily="18" charset="0"/>
                <a:cs typeface="Times New Roman" pitchFamily="18" charset="0"/>
              </a:rPr>
              <a:t>, and </a:t>
            </a:r>
            <a:r>
              <a:rPr lang="en-US" sz="3200" dirty="0" err="1" smtClean="0">
                <a:solidFill>
                  <a:srgbClr val="C00000"/>
                </a:solidFill>
                <a:latin typeface="Times New Roman" pitchFamily="18" charset="0"/>
                <a:cs typeface="Times New Roman" pitchFamily="18" charset="0"/>
              </a:rPr>
              <a:t>minocycline</a:t>
            </a:r>
            <a:endParaRPr lang="en-US" sz="3200" dirty="0">
              <a:solidFill>
                <a:srgbClr val="C0000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inhibit protein synthesis at this ribosomal level due to disruption of </a:t>
            </a:r>
            <a:r>
              <a:rPr lang="en-US" dirty="0" err="1" smtClean="0">
                <a:latin typeface="Times New Roman" pitchFamily="18" charset="0"/>
                <a:cs typeface="Times New Roman" pitchFamily="18" charset="0"/>
              </a:rPr>
              <a:t>codon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anticodon</a:t>
            </a:r>
            <a:r>
              <a:rPr lang="en-US" dirty="0" smtClean="0">
                <a:latin typeface="Times New Roman" pitchFamily="18" charset="0"/>
                <a:cs typeface="Times New Roman" pitchFamily="18" charset="0"/>
              </a:rPr>
              <a:t> interactions between </a:t>
            </a:r>
            <a:r>
              <a:rPr lang="en-US" dirty="0" err="1" smtClean="0">
                <a:latin typeface="Times New Roman" pitchFamily="18" charset="0"/>
                <a:cs typeface="Times New Roman" pitchFamily="18" charset="0"/>
              </a:rPr>
              <a:t>tRNA</a:t>
            </a:r>
            <a:r>
              <a:rPr lang="en-US" dirty="0" smtClean="0">
                <a:latin typeface="Times New Roman" pitchFamily="18" charset="0"/>
                <a:cs typeface="Times New Roman" pitchFamily="18" charset="0"/>
              </a:rPr>
              <a:t> and mRNA in which binding of </a:t>
            </a:r>
            <a:r>
              <a:rPr lang="en-US" dirty="0" err="1" smtClean="0">
                <a:latin typeface="Times New Roman" pitchFamily="18" charset="0"/>
                <a:cs typeface="Times New Roman" pitchFamily="18" charset="0"/>
              </a:rPr>
              <a:t>aminoacyl–tRNA</a:t>
            </a:r>
            <a:r>
              <a:rPr lang="en-US" dirty="0" smtClean="0">
                <a:latin typeface="Times New Roman" pitchFamily="18" charset="0"/>
                <a:cs typeface="Times New Roman" pitchFamily="18" charset="0"/>
              </a:rPr>
              <a:t>  to the ribosomal acceptor site is prevented</a:t>
            </a:r>
            <a:endParaRPr lang="en-US" dirty="0">
              <a:latin typeface="Times New Roman" pitchFamily="18" charset="0"/>
              <a:cs typeface="Times New Roman" pitchFamily="18" charset="0"/>
            </a:endParaRPr>
          </a:p>
        </p:txBody>
      </p:sp>
      <p:sp>
        <p:nvSpPr>
          <p:cNvPr id="4" name="Title 1"/>
          <p:cNvSpPr txBox="1">
            <a:spLocks/>
          </p:cNvSpPr>
          <p:nvPr/>
        </p:nvSpPr>
        <p:spPr>
          <a:xfrm>
            <a:off x="0" y="0"/>
            <a:ext cx="9144000" cy="838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lgn="just">
              <a:spcBef>
                <a:spcPct val="0"/>
              </a:spcBef>
            </a:pPr>
            <a:r>
              <a:rPr kumimoji="0" lang="en-US" sz="4300" b="0" i="0" u="none" strike="noStrike" kern="1200" cap="none" spc="0" normalizeH="0" baseline="0" noProof="0" dirty="0" smtClean="0">
                <a:ln>
                  <a:noFill/>
                </a:ln>
                <a:solidFill>
                  <a:schemeClr val="lt1"/>
                </a:solidFill>
                <a:effectLst>
                  <a:outerShdw blurRad="50000" dist="30000" dir="5400000" algn="tl" rotWithShape="0">
                    <a:srgbClr val="000000">
                      <a:alpha val="30000"/>
                    </a:srgbClr>
                  </a:outerShdw>
                </a:effectLst>
                <a:uLnTx/>
                <a:uFillTx/>
                <a:latin typeface="+mn-lt"/>
                <a:ea typeface="+mn-ea"/>
                <a:cs typeface="+mn-cs"/>
              </a:rPr>
              <a:t>3- </a:t>
            </a:r>
            <a:r>
              <a:rPr lang="en-US" sz="4400" dirty="0" err="1" smtClean="0">
                <a:effectLst>
                  <a:outerShdw blurRad="38100" dist="38100" dir="2700000" algn="tl">
                    <a:srgbClr val="000000">
                      <a:alpha val="43137"/>
                    </a:srgbClr>
                  </a:outerShdw>
                </a:effectLst>
              </a:rPr>
              <a:t>i</a:t>
            </a:r>
            <a:r>
              <a:rPr kumimoji="0" lang="en-US" sz="4300" b="0" i="0" u="none" strike="noStrike" kern="1200" cap="none" spc="0" normalizeH="0" baseline="0" noProof="0" dirty="0" err="1" smtClean="0">
                <a:ln>
                  <a:noFill/>
                </a:ln>
                <a:solidFill>
                  <a:schemeClr val="lt1"/>
                </a:solidFill>
                <a:effectLst>
                  <a:outerShdw blurRad="50000" dist="30000" dir="5400000" algn="tl" rotWithShape="0">
                    <a:srgbClr val="000000">
                      <a:alpha val="30000"/>
                    </a:srgbClr>
                  </a:outerShdw>
                </a:effectLst>
                <a:uLnTx/>
                <a:uFillTx/>
                <a:latin typeface="+mn-lt"/>
                <a:ea typeface="+mn-ea"/>
                <a:cs typeface="+mn-cs"/>
              </a:rPr>
              <a:t>nhibition</a:t>
            </a:r>
            <a:r>
              <a:rPr kumimoji="0" lang="en-US" sz="4300" b="0" i="0" u="none" strike="noStrike" kern="1200" cap="none" spc="0" normalizeH="0" baseline="0" noProof="0" dirty="0" smtClean="0">
                <a:ln>
                  <a:noFill/>
                </a:ln>
                <a:solidFill>
                  <a:schemeClr val="lt1"/>
                </a:solidFill>
                <a:effectLst>
                  <a:outerShdw blurRad="50000" dist="30000" dir="5400000" algn="tl" rotWithShape="0">
                    <a:srgbClr val="000000">
                      <a:alpha val="30000"/>
                    </a:srgbClr>
                  </a:outerShdw>
                </a:effectLst>
                <a:uLnTx/>
                <a:uFillTx/>
                <a:latin typeface="+mn-lt"/>
                <a:ea typeface="+mn-ea"/>
                <a:cs typeface="+mn-cs"/>
              </a:rPr>
              <a:t> of protein synthesis </a:t>
            </a:r>
            <a:endParaRPr kumimoji="0" lang="en-US" sz="4300" b="0" i="0" u="none" strike="noStrike" kern="1200" cap="none" spc="0" normalizeH="0" baseline="0" noProof="0" dirty="0">
              <a:ln>
                <a:noFill/>
              </a:ln>
              <a:solidFill>
                <a:schemeClr val="lt1"/>
              </a:solidFill>
              <a:effectLst>
                <a:outerShdw blurRad="50000" dist="30000" dir="5400000" algn="tl" rotWithShape="0">
                  <a:srgbClr val="000000">
                    <a:alpha val="30000"/>
                  </a:srgbClr>
                </a:outerShdw>
              </a:effectLst>
              <a:uLnTx/>
              <a:uFillTx/>
              <a:latin typeface="+mn-lt"/>
              <a:ea typeface="+mn-ea"/>
              <a:cs typeface="+mn-cs"/>
            </a:endParaRPr>
          </a:p>
        </p:txBody>
      </p:sp>
    </p:spTree>
    <p:extLst>
      <p:ext uri="{BB962C8B-B14F-4D97-AF65-F5344CB8AC3E}">
        <p14:creationId xmlns="" xmlns:p14="http://schemas.microsoft.com/office/powerpoint/2010/main" val="2299245845"/>
      </p:ext>
    </p:extLst>
  </p:cSld>
  <p:clrMapOvr>
    <a:masterClrMapping/>
  </p:clrMapOvr>
  <p:transition>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pPr algn="just"/>
            <a:r>
              <a:rPr lang="en-US" u="sng" dirty="0" smtClean="0">
                <a:solidFill>
                  <a:srgbClr val="C00000"/>
                </a:solidFill>
                <a:latin typeface="Times New Roman" pitchFamily="18" charset="0"/>
                <a:cs typeface="Times New Roman" pitchFamily="18" charset="0"/>
              </a:rPr>
              <a:t>By  Acting on 50S Ribosome site</a:t>
            </a:r>
          </a:p>
          <a:p>
            <a:pPr lvl="1" algn="just">
              <a:lnSpc>
                <a:spcPct val="90000"/>
              </a:lnSpc>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1-Chloramphenicol : </a:t>
            </a:r>
            <a:r>
              <a:rPr lang="en-US" sz="3200" dirty="0" smtClean="0">
                <a:latin typeface="Times New Roman" pitchFamily="18" charset="0"/>
                <a:cs typeface="Times New Roman" pitchFamily="18" charset="0"/>
              </a:rPr>
              <a:t>Is a broad-spectrum (</a:t>
            </a:r>
            <a:r>
              <a:rPr lang="en-US" sz="3200" dirty="0" err="1" smtClean="0">
                <a:latin typeface="Times New Roman" pitchFamily="18" charset="0"/>
                <a:cs typeface="Times New Roman" pitchFamily="18" charset="0"/>
              </a:rPr>
              <a:t>bacteriostatic</a:t>
            </a:r>
            <a:r>
              <a:rPr lang="en-US" sz="3200" dirty="0" smtClean="0">
                <a:latin typeface="Times New Roman" pitchFamily="18" charset="0"/>
                <a:cs typeface="Times New Roman" pitchFamily="18" charset="0"/>
              </a:rPr>
              <a:t>) antibiotic that penetrates tissues and fluids well (including the eyes and CNS :central nerves system) Binds </a:t>
            </a:r>
            <a:r>
              <a:rPr lang="en-US" sz="3200" dirty="0" err="1" smtClean="0">
                <a:latin typeface="Times New Roman" pitchFamily="18" charset="0"/>
                <a:cs typeface="Times New Roman" pitchFamily="18" charset="0"/>
              </a:rPr>
              <a:t>peptidyl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transferase</a:t>
            </a:r>
            <a:r>
              <a:rPr lang="en-US" sz="3200" dirty="0" smtClean="0">
                <a:latin typeface="Times New Roman" pitchFamily="18" charset="0"/>
                <a:cs typeface="Times New Roman" pitchFamily="18" charset="0"/>
              </a:rPr>
              <a:t> component of 50S ribosome, blocking peptide elongation</a:t>
            </a:r>
          </a:p>
          <a:p>
            <a:pPr lvl="1" algn="just">
              <a:lnSpc>
                <a:spcPct val="90000"/>
              </a:lnSpc>
              <a:buNone/>
            </a:pPr>
            <a:endParaRPr lang="en-US" sz="3200" dirty="0" smtClean="0">
              <a:latin typeface="Times New Roman" pitchFamily="18" charset="0"/>
              <a:cs typeface="Times New Roman" pitchFamily="18" charset="0"/>
            </a:endParaRPr>
          </a:p>
          <a:p>
            <a:pPr lvl="1" algn="just">
              <a:lnSpc>
                <a:spcPct val="90000"/>
              </a:lnSpc>
              <a:buNone/>
            </a:pPr>
            <a:r>
              <a:rPr lang="en-US" sz="3200" dirty="0" smtClean="0">
                <a:latin typeface="Times New Roman" pitchFamily="18" charset="0"/>
                <a:cs typeface="Times New Roman" pitchFamily="18" charset="0"/>
              </a:rPr>
              <a:t>2-</a:t>
            </a:r>
            <a:r>
              <a:rPr lang="en-US" sz="3200" b="1" dirty="0" smtClean="0">
                <a:latin typeface="Times New Roman" pitchFamily="18" charset="0"/>
                <a:cs typeface="Times New Roman" pitchFamily="18" charset="0"/>
              </a:rPr>
              <a:t>Clindamycin</a:t>
            </a:r>
            <a:r>
              <a:rPr lang="en-US" sz="3200" dirty="0" smtClean="0">
                <a:latin typeface="Times New Roman" pitchFamily="18" charset="0"/>
                <a:cs typeface="Times New Roman" pitchFamily="18" charset="0"/>
              </a:rPr>
              <a:t>: Narrow spectrum. Binds 50S ribosome, blocks peptide elongation; Inhibits </a:t>
            </a:r>
            <a:r>
              <a:rPr lang="en-US" sz="3200" dirty="0" err="1" smtClean="0">
                <a:latin typeface="Times New Roman" pitchFamily="18" charset="0"/>
                <a:cs typeface="Times New Roman" pitchFamily="18" charset="0"/>
              </a:rPr>
              <a:t>peptidyl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transferase</a:t>
            </a:r>
            <a:r>
              <a:rPr lang="en-US" sz="3200" dirty="0" smtClean="0">
                <a:latin typeface="Times New Roman" pitchFamily="18" charset="0"/>
                <a:cs typeface="Times New Roman" pitchFamily="18" charset="0"/>
              </a:rPr>
              <a:t> by interfering with binding of amino acid-</a:t>
            </a:r>
            <a:r>
              <a:rPr lang="en-US" sz="3200" dirty="0" err="1" smtClean="0">
                <a:latin typeface="Times New Roman" pitchFamily="18" charset="0"/>
                <a:cs typeface="Times New Roman" pitchFamily="18" charset="0"/>
              </a:rPr>
              <a:t>acyl</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tRNA</a:t>
            </a:r>
            <a:r>
              <a:rPr lang="en-US" sz="3200" dirty="0" smtClean="0">
                <a:latin typeface="Times New Roman" pitchFamily="18" charset="0"/>
                <a:cs typeface="Times New Roman" pitchFamily="18" charset="0"/>
              </a:rPr>
              <a:t> complex</a:t>
            </a:r>
            <a:endParaRPr lang="ar-IQ" sz="3200" dirty="0" smtClean="0">
              <a:latin typeface="Times New Roman" pitchFamily="18" charset="0"/>
              <a:cs typeface="Times New Roman" pitchFamily="18" charset="0"/>
            </a:endParaRPr>
          </a:p>
          <a:p>
            <a:pPr lvl="1" algn="just">
              <a:lnSpc>
                <a:spcPct val="90000"/>
              </a:lnSpc>
              <a:buNone/>
            </a:pPr>
            <a:endParaRPr lang="en-US" sz="2400" dirty="0"/>
          </a:p>
          <a:p>
            <a:pPr algn="just">
              <a:buNone/>
            </a:pPr>
            <a:endParaRPr lang="en-US" dirty="0"/>
          </a:p>
        </p:txBody>
      </p:sp>
      <p:sp>
        <p:nvSpPr>
          <p:cNvPr id="4" name="Title 1"/>
          <p:cNvSpPr>
            <a:spLocks noGrp="1"/>
          </p:cNvSpPr>
          <p:nvPr>
            <p:ph type="title"/>
          </p:nvPr>
        </p:nvSpPr>
        <p:spPr>
          <a:xfrm>
            <a:off x="0" y="0"/>
            <a:ext cx="9144000" cy="76200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2800" dirty="0" smtClean="0"/>
              <a:t>3-inhibition of protein synthesis </a:t>
            </a:r>
            <a:endParaRPr lang="en-US" sz="2800" dirty="0"/>
          </a:p>
        </p:txBody>
      </p:sp>
    </p:spTree>
    <p:extLst>
      <p:ext uri="{BB962C8B-B14F-4D97-AF65-F5344CB8AC3E}">
        <p14:creationId xmlns="" xmlns:p14="http://schemas.microsoft.com/office/powerpoint/2010/main" val="3196337466"/>
      </p:ext>
    </p:extLst>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933688" cy="5867400"/>
          </a:xfrm>
        </p:spPr>
        <p:txBody>
          <a:bodyPr>
            <a:normAutofit lnSpcReduction="10000"/>
          </a:bodyPr>
          <a:lstStyle/>
          <a:p>
            <a:pPr algn="just">
              <a:buNone/>
            </a:pPr>
            <a:r>
              <a:rPr lang="en-US" sz="2800" dirty="0" smtClean="0"/>
              <a:t> 3- </a:t>
            </a:r>
            <a:r>
              <a:rPr lang="en-US" sz="3400" dirty="0" err="1" smtClean="0">
                <a:latin typeface="Times New Roman" pitchFamily="18" charset="0"/>
                <a:cs typeface="Times New Roman" pitchFamily="18" charset="0"/>
              </a:rPr>
              <a:t>Macrolides</a:t>
            </a:r>
            <a:r>
              <a:rPr lang="en-US" sz="3400" dirty="0" smtClean="0">
                <a:latin typeface="Times New Roman" pitchFamily="18" charset="0"/>
                <a:cs typeface="Times New Roman" pitchFamily="18" charset="0"/>
              </a:rPr>
              <a:t> ---&gt;</a:t>
            </a:r>
            <a:r>
              <a:rPr lang="en-US" sz="3400" dirty="0" err="1" smtClean="0">
                <a:latin typeface="Times New Roman" pitchFamily="18" charset="0"/>
                <a:cs typeface="Times New Roman" pitchFamily="18" charset="0"/>
              </a:rPr>
              <a:t>bacteriostatic</a:t>
            </a:r>
            <a:r>
              <a:rPr lang="en-US" sz="3400" dirty="0" smtClean="0">
                <a:latin typeface="Times New Roman" pitchFamily="18" charset="0"/>
                <a:cs typeface="Times New Roman" pitchFamily="18" charset="0"/>
              </a:rPr>
              <a:t> .</a:t>
            </a:r>
          </a:p>
          <a:p>
            <a:pPr algn="just"/>
            <a:r>
              <a:rPr lang="en-US" sz="3400" dirty="0" smtClean="0">
                <a:latin typeface="Times New Roman" pitchFamily="18" charset="0"/>
                <a:cs typeface="Times New Roman" pitchFamily="18" charset="0"/>
              </a:rPr>
              <a:t> Reversibly bind to 50s subunit  ribosome, and block peptide elongation </a:t>
            </a:r>
          </a:p>
          <a:p>
            <a:pPr algn="just"/>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Macrolides</a:t>
            </a:r>
            <a:r>
              <a:rPr lang="en-US" sz="3400" dirty="0" smtClean="0">
                <a:latin typeface="Times New Roman" pitchFamily="18" charset="0"/>
                <a:cs typeface="Times New Roman" pitchFamily="18" charset="0"/>
              </a:rPr>
              <a:t> block the approach to the exit tunnel for elongating peptides and thus prevent polypeptide translation, causing premature release of </a:t>
            </a:r>
            <a:r>
              <a:rPr lang="en-US" sz="3400" dirty="0" err="1" smtClean="0">
                <a:latin typeface="Times New Roman" pitchFamily="18" charset="0"/>
                <a:cs typeface="Times New Roman" pitchFamily="18" charset="0"/>
              </a:rPr>
              <a:t>peptidyl–tRNA</a:t>
            </a:r>
            <a:r>
              <a:rPr lang="en-US" sz="3400" dirty="0" smtClean="0">
                <a:latin typeface="Times New Roman" pitchFamily="18" charset="0"/>
                <a:cs typeface="Times New Roman" pitchFamily="18" charset="0"/>
              </a:rPr>
              <a:t> intermediates</a:t>
            </a:r>
          </a:p>
          <a:p>
            <a:pPr algn="just"/>
            <a:r>
              <a:rPr lang="en-US" sz="3400" dirty="0" err="1" smtClean="0">
                <a:latin typeface="Times New Roman" pitchFamily="18" charset="0"/>
                <a:cs typeface="Times New Roman" pitchFamily="18" charset="0"/>
              </a:rPr>
              <a:t>Macrolides</a:t>
            </a:r>
            <a:r>
              <a:rPr lang="en-US" sz="3400" dirty="0" smtClean="0">
                <a:latin typeface="Times New Roman" pitchFamily="18" charset="0"/>
                <a:cs typeface="Times New Roman" pitchFamily="18" charset="0"/>
              </a:rPr>
              <a:t> also block assembly of 50S subunits by their interaction with the 23S </a:t>
            </a:r>
            <a:r>
              <a:rPr lang="en-US" sz="3400" dirty="0" err="1" smtClean="0">
                <a:latin typeface="Times New Roman" pitchFamily="18" charset="0"/>
                <a:cs typeface="Times New Roman" pitchFamily="18" charset="0"/>
              </a:rPr>
              <a:t>rRNA</a:t>
            </a:r>
            <a:endParaRPr lang="en-US" sz="3400" dirty="0" smtClean="0">
              <a:latin typeface="Times New Roman" pitchFamily="18" charset="0"/>
              <a:cs typeface="Times New Roman" pitchFamily="18" charset="0"/>
            </a:endParaRPr>
          </a:p>
          <a:p>
            <a:pPr algn="just"/>
            <a:r>
              <a:rPr lang="en-US" sz="3400" dirty="0" err="1" smtClean="0">
                <a:effectLst>
                  <a:outerShdw blurRad="38100" dist="38100" dir="2700000" algn="tl">
                    <a:srgbClr val="000000">
                      <a:alpha val="43137"/>
                    </a:srgbClr>
                  </a:outerShdw>
                </a:effectLst>
                <a:latin typeface="Times New Roman" pitchFamily="18" charset="0"/>
                <a:cs typeface="Times New Roman" pitchFamily="18" charset="0"/>
              </a:rPr>
              <a:t>Macrolides</a:t>
            </a:r>
            <a:r>
              <a:rPr lang="en-US" sz="3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400" dirty="0" smtClean="0">
                <a:latin typeface="Times New Roman" pitchFamily="18" charset="0"/>
                <a:cs typeface="Times New Roman" pitchFamily="18" charset="0"/>
              </a:rPr>
              <a:t>such as erythromycin, </a:t>
            </a:r>
            <a:r>
              <a:rPr lang="en-US" sz="3400" dirty="0" err="1" smtClean="0">
                <a:latin typeface="Times New Roman" pitchFamily="18" charset="0"/>
                <a:cs typeface="Times New Roman" pitchFamily="18" charset="0"/>
              </a:rPr>
              <a:t>clarithromycin</a:t>
            </a:r>
            <a:r>
              <a:rPr lang="en-US" sz="3400" dirty="0" smtClean="0">
                <a:latin typeface="Times New Roman" pitchFamily="18" charset="0"/>
                <a:cs typeface="Times New Roman" pitchFamily="18" charset="0"/>
              </a:rPr>
              <a:t>, and </a:t>
            </a:r>
            <a:r>
              <a:rPr lang="en-US" sz="3400" dirty="0" err="1" smtClean="0">
                <a:latin typeface="Times New Roman" pitchFamily="18" charset="0"/>
                <a:cs typeface="Times New Roman" pitchFamily="18" charset="0"/>
              </a:rPr>
              <a:t>azithromycin</a:t>
            </a:r>
            <a:r>
              <a:rPr lang="en-US" sz="3400" dirty="0" smtClean="0">
                <a:latin typeface="Times New Roman" pitchFamily="18" charset="0"/>
                <a:cs typeface="Times New Roman" pitchFamily="18" charset="0"/>
              </a:rPr>
              <a:t>.</a:t>
            </a:r>
          </a:p>
          <a:p>
            <a:endParaRPr lang="en-US" dirty="0"/>
          </a:p>
        </p:txBody>
      </p:sp>
      <p:sp>
        <p:nvSpPr>
          <p:cNvPr id="5" name="Title 1"/>
          <p:cNvSpPr>
            <a:spLocks noGrp="1"/>
          </p:cNvSpPr>
          <p:nvPr>
            <p:ph type="title"/>
          </p:nvPr>
        </p:nvSpPr>
        <p:spPr>
          <a:xfrm>
            <a:off x="0" y="0"/>
            <a:ext cx="9144000" cy="9144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dirty="0" smtClean="0"/>
              <a:t>3- inhibition of protein synthesis </a:t>
            </a:r>
            <a:endParaRPr lang="en-US" dirty="0"/>
          </a:p>
        </p:txBody>
      </p:sp>
    </p:spTree>
    <p:extLst>
      <p:ext uri="{BB962C8B-B14F-4D97-AF65-F5344CB8AC3E}">
        <p14:creationId xmlns="" xmlns:p14="http://schemas.microsoft.com/office/powerpoint/2010/main" val="3639439250"/>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lstStyle/>
          <a:p>
            <a:pPr algn="just">
              <a:buNone/>
            </a:pPr>
            <a:r>
              <a:rPr lang="en-US" dirty="0" smtClean="0"/>
              <a:t>Other antibiotics inhibit protein synthesis by interfering with 50s subunit </a:t>
            </a:r>
          </a:p>
          <a:p>
            <a:pPr algn="just">
              <a:buNone/>
            </a:pPr>
            <a:r>
              <a:rPr lang="en-US" dirty="0" smtClean="0">
                <a:solidFill>
                  <a:srgbClr val="C00000"/>
                </a:solidFill>
              </a:rPr>
              <a:t> </a:t>
            </a:r>
            <a:r>
              <a:rPr lang="en-US" dirty="0" err="1" smtClean="0">
                <a:solidFill>
                  <a:srgbClr val="C00000"/>
                </a:solidFill>
              </a:rPr>
              <a:t>Azolides</a:t>
            </a:r>
            <a:r>
              <a:rPr lang="en-US" dirty="0" smtClean="0">
                <a:solidFill>
                  <a:srgbClr val="C00000"/>
                </a:solidFill>
              </a:rPr>
              <a:t>, </a:t>
            </a:r>
            <a:r>
              <a:rPr lang="en-US" dirty="0" err="1" smtClean="0">
                <a:solidFill>
                  <a:srgbClr val="C00000"/>
                </a:solidFill>
              </a:rPr>
              <a:t>Lincosamides</a:t>
            </a:r>
            <a:r>
              <a:rPr lang="en-US" dirty="0" smtClean="0">
                <a:solidFill>
                  <a:srgbClr val="C00000"/>
                </a:solidFill>
              </a:rPr>
              <a:t>, </a:t>
            </a:r>
            <a:r>
              <a:rPr lang="en-US" dirty="0" err="1" smtClean="0">
                <a:solidFill>
                  <a:srgbClr val="C00000"/>
                </a:solidFill>
              </a:rPr>
              <a:t>Ketolides</a:t>
            </a:r>
            <a:r>
              <a:rPr lang="en-US" dirty="0" smtClean="0">
                <a:solidFill>
                  <a:srgbClr val="C00000"/>
                </a:solidFill>
              </a:rPr>
              <a:t>, and </a:t>
            </a:r>
            <a:r>
              <a:rPr lang="en-US" dirty="0" err="1" smtClean="0">
                <a:solidFill>
                  <a:srgbClr val="C00000"/>
                </a:solidFill>
              </a:rPr>
              <a:t>Streptogramins</a:t>
            </a:r>
            <a:endParaRPr lang="en-US" dirty="0" smtClean="0"/>
          </a:p>
          <a:p>
            <a:pPr algn="just"/>
            <a:r>
              <a:rPr lang="en-US" dirty="0" smtClean="0"/>
              <a:t>their mechanism of action against the 50S subunit of the bacterial </a:t>
            </a:r>
            <a:r>
              <a:rPr lang="en-US" dirty="0" err="1" smtClean="0"/>
              <a:t>ribosomes</a:t>
            </a:r>
            <a:r>
              <a:rPr lang="en-US" dirty="0" smtClean="0"/>
              <a:t>.</a:t>
            </a:r>
          </a:p>
          <a:p>
            <a:pPr algn="just"/>
            <a:r>
              <a:rPr lang="en-US" dirty="0" err="1" smtClean="0"/>
              <a:t>Lincosamides</a:t>
            </a:r>
            <a:r>
              <a:rPr lang="en-US" dirty="0" smtClean="0"/>
              <a:t>, however, inhibit the initiation of peptide chain formation</a:t>
            </a:r>
            <a:endParaRPr lang="en-US" dirty="0"/>
          </a:p>
        </p:txBody>
      </p:sp>
      <p:sp>
        <p:nvSpPr>
          <p:cNvPr id="4" name="Title 1"/>
          <p:cNvSpPr>
            <a:spLocks noGrp="1"/>
          </p:cNvSpPr>
          <p:nvPr>
            <p:ph type="title"/>
          </p:nvPr>
        </p:nvSpPr>
        <p:spPr>
          <a:xfrm>
            <a:off x="0" y="0"/>
            <a:ext cx="9144000" cy="6096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smtClean="0"/>
              <a:t>3- inhibition of protein synthesis </a:t>
            </a:r>
            <a:endParaRPr lang="en-US" dirty="0"/>
          </a:p>
        </p:txBody>
      </p:sp>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914400"/>
            <a:ext cx="9144000" cy="5943600"/>
          </a:xfrm>
        </p:spPr>
        <p:style>
          <a:lnRef idx="2">
            <a:schemeClr val="accent4"/>
          </a:lnRef>
          <a:fillRef idx="1">
            <a:schemeClr val="lt1"/>
          </a:fillRef>
          <a:effectRef idx="0">
            <a:schemeClr val="accent4"/>
          </a:effectRef>
          <a:fontRef idx="minor">
            <a:schemeClr val="dk1"/>
          </a:fontRef>
        </p:style>
        <p:txBody>
          <a:bodyPr>
            <a:noAutofit/>
          </a:bodyPr>
          <a:lstStyle/>
          <a:p>
            <a:pPr algn="just"/>
            <a:r>
              <a:rPr lang="en-US" sz="2800" b="1" dirty="0" err="1" smtClean="0">
                <a:solidFill>
                  <a:srgbClr val="FF0000"/>
                </a:solidFill>
                <a:latin typeface="Times New Roman" pitchFamily="18" charset="0"/>
                <a:cs typeface="Times New Roman" pitchFamily="18" charset="0"/>
              </a:rPr>
              <a:t>Nitrofurantoin</a:t>
            </a:r>
            <a:r>
              <a:rPr lang="en-US" sz="2800" b="1"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inhibit protein synthesis. At the same time, </a:t>
            </a:r>
            <a:r>
              <a:rPr lang="en-US" sz="2400" dirty="0" err="1" smtClean="0">
                <a:latin typeface="Times New Roman" pitchFamily="18" charset="0"/>
                <a:cs typeface="Times New Roman" pitchFamily="18" charset="0"/>
              </a:rPr>
              <a:t>nitrofurans</a:t>
            </a:r>
            <a:r>
              <a:rPr lang="en-US" sz="2400" dirty="0" smtClean="0">
                <a:latin typeface="Times New Roman" pitchFamily="18" charset="0"/>
                <a:cs typeface="Times New Roman" pitchFamily="18" charset="0"/>
              </a:rPr>
              <a:t>, including </a:t>
            </a:r>
            <a:r>
              <a:rPr lang="en-US" sz="2400" dirty="0" err="1" smtClean="0">
                <a:latin typeface="Times New Roman" pitchFamily="18" charset="0"/>
                <a:cs typeface="Times New Roman" pitchFamily="18" charset="0"/>
              </a:rPr>
              <a:t>nitrofurantoin</a:t>
            </a:r>
            <a:r>
              <a:rPr lang="en-US" sz="2400" dirty="0" smtClean="0">
                <a:latin typeface="Times New Roman" pitchFamily="18" charset="0"/>
                <a:cs typeface="Times New Roman" pitchFamily="18" charset="0"/>
              </a:rPr>
              <a:t>, have specific interactions with ribosome sites such  of the 30S subunit, which disrupts codon–anticodon  interactions and thereby prevents mRNA translation  mRNAs for inducible enzymes</a:t>
            </a:r>
          </a:p>
          <a:p>
            <a:pPr algn="just"/>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ex :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Nitrofurans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latin typeface="Times New Roman" pitchFamily="18" charset="0"/>
                <a:cs typeface="Times New Roman" pitchFamily="18" charset="0"/>
              </a:rPr>
              <a:t>Are broad-spectrum antimicrobial agents  that include </a:t>
            </a:r>
            <a:r>
              <a:rPr lang="en-US" sz="2400" dirty="0" err="1" smtClean="0">
                <a:latin typeface="Times New Roman" pitchFamily="18" charset="0"/>
                <a:cs typeface="Times New Roman" pitchFamily="18" charset="0"/>
              </a:rPr>
              <a:t>furazolidone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nitrofurazone</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nitrofurantoin</a:t>
            </a:r>
            <a:endParaRPr lang="en-US" sz="2400" dirty="0" smtClean="0">
              <a:latin typeface="Times New Roman" pitchFamily="18" charset="0"/>
              <a:cs typeface="Times New Roman" pitchFamily="18" charset="0"/>
            </a:endParaRPr>
          </a:p>
          <a:p>
            <a:pPr lvl="1" algn="just">
              <a:lnSpc>
                <a:spcPct val="80000"/>
              </a:lnSpc>
              <a:buNone/>
            </a:pPr>
            <a:r>
              <a:rPr lang="en-US" sz="2400" dirty="0" smtClean="0">
                <a:latin typeface="Times New Roman" pitchFamily="18" charset="0"/>
                <a:cs typeface="Times New Roman" pitchFamily="18" charset="0"/>
              </a:rPr>
              <a:t>Used to treat wounds (topically) and urinary tract infections </a:t>
            </a:r>
          </a:p>
          <a:p>
            <a:pPr algn="just"/>
            <a:endParaRPr lang="en-US" sz="2400" dirty="0">
              <a:latin typeface="Times New Roman" pitchFamily="18" charset="0"/>
              <a:cs typeface="Times New Roman" pitchFamily="18" charset="0"/>
            </a:endParaRPr>
          </a:p>
        </p:txBody>
      </p:sp>
      <p:sp>
        <p:nvSpPr>
          <p:cNvPr id="5" name="Title 1"/>
          <p:cNvSpPr>
            <a:spLocks noGrp="1"/>
          </p:cNvSpPr>
          <p:nvPr>
            <p:ph type="title"/>
          </p:nvPr>
        </p:nvSpPr>
        <p:spPr>
          <a:xfrm>
            <a:off x="0" y="0"/>
            <a:ext cx="9144000" cy="8382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dirty="0" smtClean="0"/>
              <a:t>3- inhibition of protein synthesis </a:t>
            </a:r>
            <a:endParaRPr lang="en-US" dirty="0"/>
          </a:p>
        </p:txBody>
      </p:sp>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05088" cy="685800"/>
          </a:xfrm>
        </p:spPr>
        <p:txBody>
          <a:bodyPr>
            <a:normAutofit fontScale="90000"/>
          </a:bodyPr>
          <a:lstStyle/>
          <a:p>
            <a:endParaRPr lang="en-US" dirty="0"/>
          </a:p>
        </p:txBody>
      </p:sp>
      <p:pic>
        <p:nvPicPr>
          <p:cNvPr id="4" name="Content Placeholder 3" descr="17478-070-31_highres.jpg"/>
          <p:cNvPicPr>
            <a:picLocks noGrp="1" noChangeAspect="1"/>
          </p:cNvPicPr>
          <p:nvPr>
            <p:ph idx="1"/>
          </p:nvPr>
        </p:nvPicPr>
        <p:blipFill>
          <a:blip r:embed="rId2" cstate="print"/>
          <a:stretch>
            <a:fillRect/>
          </a:stretch>
        </p:blipFill>
        <p:spPr>
          <a:xfrm>
            <a:off x="0" y="0"/>
            <a:ext cx="4876800" cy="2590800"/>
          </a:xfrm>
        </p:spPr>
      </p:pic>
      <p:pic>
        <p:nvPicPr>
          <p:cNvPr id="5" name="Picture 4" descr="EROMYCIN-100ML.jpg"/>
          <p:cNvPicPr>
            <a:picLocks noChangeAspect="1"/>
          </p:cNvPicPr>
          <p:nvPr/>
        </p:nvPicPr>
        <p:blipFill>
          <a:blip r:embed="rId3" cstate="print"/>
          <a:stretch>
            <a:fillRect/>
          </a:stretch>
        </p:blipFill>
        <p:spPr>
          <a:xfrm>
            <a:off x="0" y="2362200"/>
            <a:ext cx="4191000" cy="4495800"/>
          </a:xfrm>
          <a:prstGeom prst="rect">
            <a:avLst/>
          </a:prstGeom>
        </p:spPr>
      </p:pic>
      <p:pic>
        <p:nvPicPr>
          <p:cNvPr id="6" name="Picture 5" descr="prod_erythromycin.jpg"/>
          <p:cNvPicPr>
            <a:picLocks noChangeAspect="1"/>
          </p:cNvPicPr>
          <p:nvPr/>
        </p:nvPicPr>
        <p:blipFill>
          <a:blip r:embed="rId4" cstate="print"/>
          <a:stretch>
            <a:fillRect/>
          </a:stretch>
        </p:blipFill>
        <p:spPr>
          <a:xfrm>
            <a:off x="4724400" y="0"/>
            <a:ext cx="46482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1">
            <a:schemeClr val="accent2"/>
          </a:lnRef>
          <a:fillRef idx="2">
            <a:schemeClr val="accent2"/>
          </a:fillRef>
          <a:effectRef idx="1">
            <a:schemeClr val="accent2"/>
          </a:effectRef>
          <a:fontRef idx="minor">
            <a:schemeClr val="dk1"/>
          </a:fontRef>
        </p:style>
        <p:txBody>
          <a:bodyPr>
            <a:normAutofit fontScale="90000"/>
          </a:bodyPr>
          <a:lstStyle/>
          <a:p>
            <a:pPr lvl="1" algn="l" rtl="0">
              <a:spcBef>
                <a:spcPct val="0"/>
              </a:spcBef>
            </a:pPr>
            <a:r>
              <a:rPr lang="en-US" sz="3600" dirty="0" smtClean="0">
                <a:solidFill>
                  <a:srgbClr val="7030A0"/>
                </a:solidFill>
                <a:latin typeface="Arial" pitchFamily="34" charset="0"/>
                <a:cs typeface="Arial" pitchFamily="34" charset="0"/>
              </a:rPr>
              <a:t>4-Interference with metabolism process </a:t>
            </a:r>
            <a:r>
              <a:rPr lang="en-US" sz="5100" dirty="0" smtClean="0">
                <a:solidFill>
                  <a:srgbClr val="7030A0"/>
                </a:solidFill>
                <a:latin typeface="Arial" pitchFamily="34" charset="0"/>
                <a:cs typeface="Arial" pitchFamily="34" charset="0"/>
              </a:rPr>
              <a:t/>
            </a:r>
            <a:br>
              <a:rPr lang="en-US" sz="5100" dirty="0" smtClean="0">
                <a:solidFill>
                  <a:srgbClr val="7030A0"/>
                </a:solidFill>
                <a:latin typeface="Arial" pitchFamily="34" charset="0"/>
                <a:cs typeface="Arial" pitchFamily="34" charset="0"/>
              </a:rPr>
            </a:br>
            <a:endParaRPr lang="en-US" dirty="0"/>
          </a:p>
        </p:txBody>
      </p:sp>
      <p:sp>
        <p:nvSpPr>
          <p:cNvPr id="3" name="Content Placeholder 2"/>
          <p:cNvSpPr>
            <a:spLocks noGrp="1"/>
          </p:cNvSpPr>
          <p:nvPr>
            <p:ph idx="1"/>
          </p:nvPr>
        </p:nvSpPr>
        <p:spPr>
          <a:xfrm>
            <a:off x="0" y="762000"/>
            <a:ext cx="8933688" cy="6096000"/>
          </a:xfrm>
        </p:spPr>
        <p:txBody>
          <a:bodyPr>
            <a:normAutofit/>
          </a:bodyPr>
          <a:lstStyle/>
          <a:p>
            <a:pPr algn="just">
              <a:lnSpc>
                <a:spcPct val="80000"/>
              </a:lnSpc>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Sulfonamides : </a:t>
            </a:r>
            <a:r>
              <a:rPr lang="en-US" dirty="0" smtClean="0">
                <a:latin typeface="Times New Roman" pitchFamily="18" charset="0"/>
                <a:cs typeface="Times New Roman" pitchFamily="18" charset="0"/>
              </a:rPr>
              <a:t>Are </a:t>
            </a:r>
            <a:r>
              <a:rPr lang="en-US" dirty="0">
                <a:latin typeface="Times New Roman" pitchFamily="18" charset="0"/>
                <a:cs typeface="Times New Roman" pitchFamily="18" charset="0"/>
              </a:rPr>
              <a:t>broad-spectrum </a:t>
            </a:r>
            <a:r>
              <a:rPr lang="en-US" dirty="0" err="1" smtClean="0">
                <a:latin typeface="Times New Roman" pitchFamily="18" charset="0"/>
                <a:cs typeface="Times New Roman" pitchFamily="18" charset="0"/>
              </a:rPr>
              <a:t>bateceriostatic</a:t>
            </a:r>
            <a:r>
              <a:rPr lang="en-US" dirty="0" smtClean="0">
                <a:latin typeface="Times New Roman" pitchFamily="18" charset="0"/>
                <a:cs typeface="Times New Roman" pitchFamily="18" charset="0"/>
              </a:rPr>
              <a:t>  antibiotics </a:t>
            </a:r>
            <a:r>
              <a:rPr lang="en-US" dirty="0">
                <a:latin typeface="Times New Roman" pitchFamily="18" charset="0"/>
                <a:cs typeface="Times New Roman" pitchFamily="18" charset="0"/>
              </a:rPr>
              <a:t>that inhibit the synthesis of folic acid (needed for the growth of many </a:t>
            </a:r>
            <a:r>
              <a:rPr lang="en-US" dirty="0" smtClean="0">
                <a:latin typeface="Times New Roman" pitchFamily="18" charset="0"/>
                <a:cs typeface="Times New Roman" pitchFamily="18" charset="0"/>
              </a:rPr>
              <a:t>bacteria) Some </a:t>
            </a:r>
            <a:r>
              <a:rPr lang="en-US" dirty="0">
                <a:latin typeface="Times New Roman" pitchFamily="18" charset="0"/>
                <a:cs typeface="Times New Roman" pitchFamily="18" charset="0"/>
              </a:rPr>
              <a:t>are designed to stay in the GI tract </a:t>
            </a:r>
            <a:r>
              <a:rPr lang="en-US" b="1" dirty="0">
                <a:latin typeface="Times New Roman" pitchFamily="18" charset="0"/>
                <a:cs typeface="Times New Roman" pitchFamily="18" charset="0"/>
              </a:rPr>
              <a:t>(enteric forms);</a:t>
            </a:r>
            <a:r>
              <a:rPr lang="en-US" dirty="0">
                <a:latin typeface="Times New Roman" pitchFamily="18" charset="0"/>
                <a:cs typeface="Times New Roman" pitchFamily="18" charset="0"/>
              </a:rPr>
              <a:t> some are absorbed by the GI tract and penetrate tissues </a:t>
            </a:r>
            <a:r>
              <a:rPr lang="en-US" b="1" dirty="0">
                <a:latin typeface="Times New Roman" pitchFamily="18" charset="0"/>
                <a:cs typeface="Times New Roman" pitchFamily="18" charset="0"/>
              </a:rPr>
              <a:t>(systemic </a:t>
            </a:r>
            <a:r>
              <a:rPr lang="en-US" b="1" dirty="0" smtClean="0">
                <a:latin typeface="Times New Roman" pitchFamily="18" charset="0"/>
                <a:cs typeface="Times New Roman" pitchFamily="18" charset="0"/>
              </a:rPr>
              <a:t>forms)</a:t>
            </a:r>
            <a:r>
              <a:rPr lang="en-US" b="1" dirty="0">
                <a:latin typeface="Times New Roman" pitchFamily="18" charset="0"/>
                <a:cs typeface="Times New Roman" pitchFamily="18" charset="0"/>
              </a:rPr>
              <a:t> </a:t>
            </a:r>
            <a:r>
              <a:rPr lang="en-US" dirty="0" smtClean="0">
                <a:latin typeface="Times New Roman" pitchFamily="18" charset="0"/>
                <a:cs typeface="Times New Roman" pitchFamily="18" charset="0"/>
              </a:rPr>
              <a:t>Bactericidal </a:t>
            </a:r>
            <a:r>
              <a:rPr lang="en-US" dirty="0">
                <a:latin typeface="Times New Roman" pitchFamily="18" charset="0"/>
                <a:cs typeface="Times New Roman" pitchFamily="18" charset="0"/>
              </a:rPr>
              <a:t>when </a:t>
            </a:r>
            <a:r>
              <a:rPr lang="en-US" b="1" dirty="0">
                <a:solidFill>
                  <a:srgbClr val="FF0000"/>
                </a:solidFill>
                <a:latin typeface="Times New Roman" pitchFamily="18" charset="0"/>
                <a:cs typeface="Times New Roman" pitchFamily="18" charset="0"/>
              </a:rPr>
              <a:t>potentiated</a:t>
            </a:r>
            <a:r>
              <a:rPr lang="en-US" dirty="0">
                <a:latin typeface="Times New Roman" pitchFamily="18" charset="0"/>
                <a:cs typeface="Times New Roman" pitchFamily="18" charset="0"/>
              </a:rPr>
              <a:t> with </a:t>
            </a:r>
            <a:r>
              <a:rPr lang="en-US" dirty="0" err="1" smtClean="0">
                <a:latin typeface="Times New Roman" pitchFamily="18" charset="0"/>
                <a:cs typeface="Times New Roman" pitchFamily="18" charset="0"/>
              </a:rPr>
              <a:t>trimethoprim</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lvl="1" algn="just">
              <a:lnSpc>
                <a:spcPct val="80000"/>
              </a:lnSpc>
              <a:buNone/>
            </a:pPr>
            <a:r>
              <a:rPr lang="en-US" dirty="0" smtClean="0">
                <a:latin typeface="Times New Roman" pitchFamily="18" charset="0"/>
                <a:cs typeface="Times New Roman" pitchFamily="18" charset="0"/>
              </a:rPr>
              <a:t>Ex:  </a:t>
            </a:r>
            <a:r>
              <a:rPr lang="en-US" dirty="0">
                <a:latin typeface="Times New Roman" pitchFamily="18" charset="0"/>
                <a:cs typeface="Times New Roman" pitchFamily="18" charset="0"/>
              </a:rPr>
              <a:t>include </a:t>
            </a:r>
            <a:r>
              <a:rPr lang="en-US" dirty="0" smtClean="0">
                <a:latin typeface="Times New Roman" pitchFamily="18" charset="0"/>
                <a:cs typeface="Times New Roman" pitchFamily="18" charset="0"/>
              </a:rPr>
              <a:t>sulfadiazine/</a:t>
            </a:r>
            <a:r>
              <a:rPr lang="en-US" dirty="0" err="1" smtClean="0">
                <a:latin typeface="Times New Roman" pitchFamily="18" charset="0"/>
                <a:cs typeface="Times New Roman" pitchFamily="18" charset="0"/>
              </a:rPr>
              <a:t>trimethoprim</a:t>
            </a:r>
            <a:r>
              <a:rPr lang="en-US" dirty="0" smtClean="0">
                <a:latin typeface="Times New Roman" pitchFamily="18" charset="0"/>
                <a:cs typeface="Times New Roman" pitchFamily="18" charset="0"/>
              </a:rPr>
              <a:t> , </a:t>
            </a:r>
            <a:r>
              <a:rPr lang="en-US" dirty="0" err="1">
                <a:latin typeface="Times New Roman" pitchFamily="18" charset="0"/>
                <a:cs typeface="Times New Roman" pitchFamily="18" charset="0"/>
              </a:rPr>
              <a:t>sulfadimethoxine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buNone/>
            </a:pPr>
            <a:r>
              <a:rPr lang="en-US" dirty="0" smtClean="0"/>
              <a:t> </a:t>
            </a:r>
            <a:endParaRPr lang="en-US" dirty="0"/>
          </a:p>
        </p:txBody>
      </p:sp>
      <p:pic>
        <p:nvPicPr>
          <p:cNvPr id="5" name="Picture 4" descr="folicacid-slider.png"/>
          <p:cNvPicPr>
            <a:picLocks noChangeAspect="1"/>
          </p:cNvPicPr>
          <p:nvPr/>
        </p:nvPicPr>
        <p:blipFill>
          <a:blip r:embed="rId2" cstate="print"/>
          <a:stretch>
            <a:fillRect/>
          </a:stretch>
        </p:blipFill>
        <p:spPr>
          <a:xfrm>
            <a:off x="914400" y="4038600"/>
            <a:ext cx="7315200" cy="2590800"/>
          </a:xfrm>
          <a:prstGeom prst="rect">
            <a:avLst/>
          </a:prstGeom>
        </p:spPr>
      </p:pic>
    </p:spTree>
    <p:extLst>
      <p:ext uri="{BB962C8B-B14F-4D97-AF65-F5344CB8AC3E}">
        <p14:creationId xmlns="" xmlns:p14="http://schemas.microsoft.com/office/powerpoint/2010/main" val="1894083373"/>
      </p:ext>
    </p:extLst>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0">
            <a:schemeClr val="accent3"/>
          </a:lnRef>
          <a:fillRef idx="3">
            <a:schemeClr val="accent3"/>
          </a:fillRef>
          <a:effectRef idx="3">
            <a:schemeClr val="accent3"/>
          </a:effectRef>
          <a:fontRef idx="minor">
            <a:schemeClr val="lt1"/>
          </a:fontRef>
        </p:style>
        <p:txBody>
          <a:bodyPr>
            <a:noAutofit/>
          </a:bodyPr>
          <a:lstStyle/>
          <a:p>
            <a:pPr lvl="1" algn="just" rtl="0">
              <a:spcBef>
                <a:spcPct val="0"/>
              </a:spcBef>
            </a:pPr>
            <a:r>
              <a:rPr lang="en-US" sz="2800" dirty="0" smtClean="0">
                <a:solidFill>
                  <a:schemeClr val="bg1"/>
                </a:solidFill>
                <a:latin typeface="Times New Roman" pitchFamily="18" charset="0"/>
                <a:cs typeface="Times New Roman" pitchFamily="18" charset="0"/>
              </a:rPr>
              <a:t>5-Inhibithion the synthesis  of nucleic acids (DNA &amp; RNA) </a:t>
            </a:r>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endParaRPr lang="en-US" sz="2800" dirty="0">
              <a:solidFill>
                <a:schemeClr val="bg1"/>
              </a:solidFill>
            </a:endParaRPr>
          </a:p>
        </p:txBody>
      </p:sp>
      <p:sp>
        <p:nvSpPr>
          <p:cNvPr id="3" name="Content Placeholder 2"/>
          <p:cNvSpPr>
            <a:spLocks noGrp="1"/>
          </p:cNvSpPr>
          <p:nvPr>
            <p:ph idx="1"/>
          </p:nvPr>
        </p:nvSpPr>
        <p:spPr>
          <a:xfrm>
            <a:off x="0" y="1066800"/>
            <a:ext cx="9144000" cy="5791200"/>
          </a:xfrm>
        </p:spPr>
        <p:style>
          <a:lnRef idx="2">
            <a:schemeClr val="accent3"/>
          </a:lnRef>
          <a:fillRef idx="1">
            <a:schemeClr val="lt1"/>
          </a:fillRef>
          <a:effectRef idx="0">
            <a:schemeClr val="accent3"/>
          </a:effectRef>
          <a:fontRef idx="minor">
            <a:schemeClr val="dk1"/>
          </a:fontRef>
        </p:style>
        <p:txBody>
          <a:bodyPr>
            <a:normAutofit/>
          </a:bodyPr>
          <a:lstStyle/>
          <a:p>
            <a:pPr>
              <a:lnSpc>
                <a:spcPct val="80000"/>
              </a:lnSpc>
            </a:pPr>
            <a:r>
              <a:rPr lang="en-US" sz="2800" dirty="0" smtClean="0">
                <a:solidFill>
                  <a:srgbClr val="002060"/>
                </a:solidFill>
                <a:effectLst>
                  <a:outerShdw blurRad="38100" dist="38100" dir="2700000" algn="tl">
                    <a:srgbClr val="000000">
                      <a:alpha val="43137"/>
                    </a:srgbClr>
                  </a:outerShdw>
                </a:effectLst>
              </a:rPr>
              <a:t>Acting on DNA (Bactericidal ) </a:t>
            </a:r>
          </a:p>
          <a:p>
            <a:pPr>
              <a:lnSpc>
                <a:spcPct val="80000"/>
              </a:lnSpc>
              <a:buNone/>
            </a:pPr>
            <a:r>
              <a:rPr lang="en-US" sz="2800" dirty="0" smtClean="0">
                <a:effectLst>
                  <a:outerShdw blurRad="38100" dist="38100" dir="2700000" algn="tl">
                    <a:srgbClr val="000000">
                      <a:alpha val="43137"/>
                    </a:srgbClr>
                  </a:outerShdw>
                </a:effectLst>
              </a:rPr>
              <a:t>   </a:t>
            </a:r>
            <a:endParaRPr lang="en-US" sz="2400" dirty="0" smtClean="0"/>
          </a:p>
          <a:p>
            <a:pPr lvl="1">
              <a:lnSpc>
                <a:spcPct val="80000"/>
              </a:lnSpc>
            </a:pPr>
            <a:endParaRPr lang="en-US" sz="2400" dirty="0"/>
          </a:p>
          <a:p>
            <a:pPr>
              <a:buNone/>
            </a:pPr>
            <a:endParaRPr lang="en-US" dirty="0"/>
          </a:p>
        </p:txBody>
      </p:sp>
      <p:sp>
        <p:nvSpPr>
          <p:cNvPr id="4" name="Content Placeholder 2"/>
          <p:cNvSpPr txBox="1">
            <a:spLocks/>
          </p:cNvSpPr>
          <p:nvPr/>
        </p:nvSpPr>
        <p:spPr>
          <a:xfrm>
            <a:off x="0" y="1066800"/>
            <a:ext cx="9144000" cy="5791200"/>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marL="365760" marR="0" lvl="0" indent="-283464" algn="just" defTabSz="914400" rtl="0" eaLnBrk="1" fontAlgn="auto" latinLnBrk="0" hangingPunct="1">
              <a:lnSpc>
                <a:spcPct val="80000"/>
              </a:lnSpc>
              <a:spcBef>
                <a:spcPts val="600"/>
              </a:spcBef>
              <a:spcAft>
                <a:spcPts val="0"/>
              </a:spcAft>
              <a:buClr>
                <a:schemeClr val="accent1"/>
              </a:buClr>
              <a:buSzPct val="80000"/>
              <a:tabLst/>
              <a:defRPr/>
            </a:pPr>
            <a:r>
              <a:rPr kumimoji="0" lang="en-U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1-</a:t>
            </a:r>
            <a:r>
              <a:rPr kumimoji="0" lang="en-US" sz="28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Fluoroquinolones</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640080" marR="0" lvl="1" indent="-237744" algn="just" defTabSz="914400" rtl="0" eaLnBrk="1" fontAlgn="auto" latinLnBrk="0" hangingPunct="1">
              <a:lnSpc>
                <a:spcPct val="80000"/>
              </a:lnSpc>
              <a:spcBef>
                <a:spcPts val="550"/>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Are antimicrobial</a:t>
            </a:r>
            <a:r>
              <a:rPr kumimoji="0" lang="en-US" sz="2400" b="0" i="0" u="none" strike="noStrike" kern="1200" cap="none" spc="0" normalizeH="0" noProof="0" dirty="0" smtClean="0">
                <a:ln>
                  <a:noFill/>
                </a:ln>
                <a:solidFill>
                  <a:schemeClr val="tx1"/>
                </a:solidFill>
                <a:effectLst/>
                <a:uLnTx/>
                <a:uFillTx/>
                <a:latin typeface="+mn-lt"/>
                <a:ea typeface="+mn-ea"/>
                <a:cs typeface="+mn-cs"/>
              </a:rPr>
              <a:t> agents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with fluorine bound to the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quinolone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base, which increases the drug’s potency, spectrum of activity, and absorption</a:t>
            </a:r>
            <a:r>
              <a:rPr kumimoji="0" lang="en-US" sz="2400" b="0" i="0" u="none" strike="noStrike" kern="1200" cap="none" spc="0" normalizeH="0" noProof="0" dirty="0" smtClean="0">
                <a:ln>
                  <a:noFill/>
                </a:ln>
                <a:solidFill>
                  <a:schemeClr val="tx1"/>
                </a:solidFill>
                <a:effectLst/>
                <a:uLnTx/>
                <a:uFillTx/>
                <a:latin typeface="+mn-lt"/>
                <a:ea typeface="+mn-ea"/>
                <a:cs typeface="+mn-cs"/>
              </a:rPr>
              <a:t>  .they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Are broad-spectrum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antibiotics (gram + and gram -)</a:t>
            </a:r>
          </a:p>
          <a:p>
            <a:pPr marL="640080" marR="0" lvl="1" indent="-237744" algn="just" defTabSz="914400" rtl="0" eaLnBrk="1" fontAlgn="auto" latinLnBrk="0" hangingPunct="1">
              <a:lnSpc>
                <a:spcPct val="80000"/>
              </a:lnSpc>
              <a:spcBef>
                <a:spcPts val="550"/>
              </a:spcBef>
              <a:spcAft>
                <a:spcPts val="0"/>
              </a:spcAft>
              <a:buClr>
                <a:schemeClr val="accent1"/>
              </a:buClr>
              <a:buSzTx/>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Ex:</a:t>
            </a:r>
            <a:r>
              <a:rPr kumimoji="0" 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include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enrofloxacin</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ciprofloxacin,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orbifloxacin</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difloxacin</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marbofloxacin</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and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sarafloxacin</a:t>
            </a:r>
            <a:endPar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Quinolones</a:t>
            </a:r>
            <a:r>
              <a:rPr lang="en-US" sz="2800" dirty="0" smtClean="0">
                <a:latin typeface="Times New Roman" pitchFamily="18" charset="0"/>
                <a:cs typeface="Times New Roman" pitchFamily="18" charset="0"/>
              </a:rPr>
              <a:t> ---&gt; Inhibit DNA </a:t>
            </a:r>
            <a:r>
              <a:rPr lang="en-US" sz="2800" dirty="0" err="1" smtClean="0">
                <a:latin typeface="Times New Roman" pitchFamily="18" charset="0"/>
                <a:cs typeface="Times New Roman" pitchFamily="18" charset="0"/>
              </a:rPr>
              <a:t>gyrases</a:t>
            </a:r>
            <a:r>
              <a:rPr lang="en-US" sz="2800" dirty="0" smtClean="0">
                <a:latin typeface="Times New Roman" pitchFamily="18" charset="0"/>
                <a:cs typeface="Times New Roman" pitchFamily="18" charset="0"/>
              </a:rPr>
              <a:t> required for </a:t>
            </a:r>
            <a:r>
              <a:rPr lang="en-US" sz="2800" dirty="0" err="1" smtClean="0">
                <a:latin typeface="Times New Roman" pitchFamily="18" charset="0"/>
                <a:cs typeface="Times New Roman" pitchFamily="18" charset="0"/>
              </a:rPr>
              <a:t>supercoiling</a:t>
            </a:r>
            <a:r>
              <a:rPr lang="en-US" sz="2800" dirty="0" smtClean="0">
                <a:latin typeface="Times New Roman" pitchFamily="18" charset="0"/>
                <a:cs typeface="Times New Roman" pitchFamily="18" charset="0"/>
              </a:rPr>
              <a:t> of DNA; bind to alpha subunit</a:t>
            </a:r>
          </a:p>
          <a:p>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610973937"/>
      </p:ext>
    </p:extLst>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2667000"/>
          </a:xfrm>
        </p:spPr>
        <p:txBody>
          <a:bodyPr>
            <a:normAutofit/>
          </a:bodyPr>
          <a:lstStyle/>
          <a:p>
            <a:r>
              <a:rPr lang="en-US" b="1" i="1" dirty="0" smtClean="0"/>
              <a:t>Mechanisms of antibacterial action</a:t>
            </a:r>
            <a:br>
              <a:rPr lang="en-US" b="1" i="1" dirty="0" smtClean="0"/>
            </a:br>
            <a:r>
              <a:rPr lang="en-US" dirty="0" smtClean="0">
                <a:solidFill>
                  <a:srgbClr val="FF0000"/>
                </a:solidFill>
              </a:rPr>
              <a:t>There are five  main mechanisms by which antibacterial agents act.</a:t>
            </a:r>
            <a:endParaRPr lang="en-US" dirty="0">
              <a:solidFill>
                <a:srgbClr val="FF0000"/>
              </a:solidFill>
            </a:endParaRPr>
          </a:p>
        </p:txBody>
      </p:sp>
      <p:sp>
        <p:nvSpPr>
          <p:cNvPr id="3" name="Content Placeholder 2"/>
          <p:cNvSpPr>
            <a:spLocks noGrp="1"/>
          </p:cNvSpPr>
          <p:nvPr>
            <p:ph idx="1"/>
          </p:nvPr>
        </p:nvSpPr>
        <p:spPr>
          <a:xfrm>
            <a:off x="0" y="2286000"/>
            <a:ext cx="9144000" cy="4267200"/>
          </a:xfrm>
        </p:spPr>
        <p:txBody>
          <a:bodyPr>
            <a:normAutofit fontScale="85000" lnSpcReduction="20000"/>
          </a:bodyPr>
          <a:lstStyle/>
          <a:p>
            <a:pPr lvl="1" algn="just">
              <a:buFont typeface="Wingdings" pitchFamily="2" charset="2"/>
              <a:buChar char="v"/>
            </a:pPr>
            <a:r>
              <a:rPr lang="en-US" sz="5100" dirty="0" smtClean="0">
                <a:solidFill>
                  <a:srgbClr val="7030A0"/>
                </a:solidFill>
                <a:latin typeface="Arial" pitchFamily="34" charset="0"/>
                <a:cs typeface="Arial" pitchFamily="34" charset="0"/>
              </a:rPr>
              <a:t>1-Inhibition of cell wall synthesis</a:t>
            </a:r>
          </a:p>
          <a:p>
            <a:pPr lvl="1" algn="just">
              <a:buFont typeface="Wingdings" pitchFamily="2" charset="2"/>
              <a:buChar char="v"/>
            </a:pPr>
            <a:r>
              <a:rPr lang="en-US" sz="5100" dirty="0" smtClean="0">
                <a:solidFill>
                  <a:srgbClr val="7030A0"/>
                </a:solidFill>
                <a:latin typeface="Arial" pitchFamily="34" charset="0"/>
                <a:cs typeface="Arial" pitchFamily="34" charset="0"/>
              </a:rPr>
              <a:t>2-Inhibition to the cell membrane</a:t>
            </a:r>
          </a:p>
          <a:p>
            <a:pPr lvl="1" algn="just">
              <a:buFont typeface="Wingdings" pitchFamily="2" charset="2"/>
              <a:buChar char="v"/>
            </a:pPr>
            <a:r>
              <a:rPr lang="en-US" sz="5100" dirty="0" smtClean="0">
                <a:solidFill>
                  <a:srgbClr val="7030A0"/>
                </a:solidFill>
                <a:latin typeface="Arial" pitchFamily="34" charset="0"/>
                <a:cs typeface="Arial" pitchFamily="34" charset="0"/>
              </a:rPr>
              <a:t>3-Inhibition of protein synthesis</a:t>
            </a:r>
          </a:p>
          <a:p>
            <a:pPr lvl="1" algn="just">
              <a:buFont typeface="Wingdings" pitchFamily="2" charset="2"/>
              <a:buChar char="v"/>
            </a:pPr>
            <a:r>
              <a:rPr lang="en-US" sz="5100" dirty="0" smtClean="0">
                <a:solidFill>
                  <a:srgbClr val="7030A0"/>
                </a:solidFill>
                <a:latin typeface="Arial" pitchFamily="34" charset="0"/>
                <a:cs typeface="Arial" pitchFamily="34" charset="0"/>
              </a:rPr>
              <a:t>4-Interference with metabolism process </a:t>
            </a:r>
          </a:p>
          <a:p>
            <a:pPr lvl="1" algn="just">
              <a:buFont typeface="Wingdings" pitchFamily="2" charset="2"/>
              <a:buChar char="v"/>
            </a:pPr>
            <a:r>
              <a:rPr lang="en-US" sz="5100" dirty="0" smtClean="0">
                <a:solidFill>
                  <a:srgbClr val="7030A0"/>
                </a:solidFill>
                <a:latin typeface="Arial" pitchFamily="34" charset="0"/>
                <a:cs typeface="Arial" pitchFamily="34" charset="0"/>
              </a:rPr>
              <a:t>5-Inhibithion the synthesis  of nucleic acids (DNA &amp; RNA) </a:t>
            </a:r>
          </a:p>
          <a:p>
            <a:endParaRPr lang="en-US" dirty="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933688" cy="5943600"/>
          </a:xfrm>
        </p:spPr>
        <p:txBody>
          <a:bodyPr>
            <a:normAutofit/>
          </a:bodyPr>
          <a:lstStyle/>
          <a:p>
            <a:r>
              <a:rPr lang="en-US" sz="2800" dirty="0" err="1" smtClean="0">
                <a:effectLst>
                  <a:outerShdw blurRad="38100" dist="38100" dir="2700000" algn="tl">
                    <a:srgbClr val="000000">
                      <a:alpha val="43137"/>
                    </a:srgbClr>
                  </a:outerShdw>
                </a:effectLst>
              </a:rPr>
              <a:t>Rifampin</a:t>
            </a:r>
            <a:r>
              <a:rPr lang="en-US" sz="2800" dirty="0" smtClean="0">
                <a:effectLst>
                  <a:outerShdw blurRad="38100" dist="38100" dir="2700000" algn="tl">
                    <a:srgbClr val="000000">
                      <a:alpha val="43137"/>
                    </a:srgbClr>
                  </a:outerShdw>
                </a:effectLst>
              </a:rPr>
              <a:t>    : </a:t>
            </a:r>
            <a:r>
              <a:rPr lang="en-US" sz="2400" dirty="0" smtClean="0"/>
              <a:t>Disrupts </a:t>
            </a:r>
            <a:r>
              <a:rPr lang="en-US" sz="2400" dirty="0"/>
              <a:t>RNA synthesis</a:t>
            </a:r>
          </a:p>
          <a:p>
            <a:pPr lvl="1"/>
            <a:r>
              <a:rPr lang="en-US" sz="2400" dirty="0"/>
              <a:t>Is broad-spectrum; used in conjunction with other antibiotics (usually erythromycin)</a:t>
            </a:r>
          </a:p>
          <a:p>
            <a:pPr lvl="1">
              <a:buFontTx/>
              <a:buNone/>
            </a:pPr>
            <a:r>
              <a:rPr lang="en-US" sz="2400" dirty="0" smtClean="0"/>
              <a:t>  </a:t>
            </a:r>
            <a:endParaRPr lang="en-US" sz="2400" dirty="0"/>
          </a:p>
          <a:p>
            <a:r>
              <a:rPr lang="en-US" dirty="0" err="1" smtClean="0"/>
              <a:t>Rifampin</a:t>
            </a:r>
            <a:r>
              <a:rPr lang="en-US" dirty="0" smtClean="0"/>
              <a:t>, like other </a:t>
            </a:r>
            <a:r>
              <a:rPr lang="en-US" dirty="0" err="1" smtClean="0"/>
              <a:t>rifamycins</a:t>
            </a:r>
            <a:r>
              <a:rPr lang="en-US" dirty="0" smtClean="0"/>
              <a:t>, acts by binding</a:t>
            </a:r>
          </a:p>
          <a:p>
            <a:r>
              <a:rPr lang="en-US" dirty="0" smtClean="0"/>
              <a:t>to the β subunit of the RNA polymerase and blocks the extension of the  nascent RNA chain after the first or second condensation step</a:t>
            </a:r>
            <a:endParaRPr lang="en-US" dirty="0"/>
          </a:p>
        </p:txBody>
      </p:sp>
      <p:sp>
        <p:nvSpPr>
          <p:cNvPr id="4" name="Title 1"/>
          <p:cNvSpPr>
            <a:spLocks noGrp="1"/>
          </p:cNvSpPr>
          <p:nvPr>
            <p:ph type="title"/>
          </p:nvPr>
        </p:nvSpPr>
        <p:spPr>
          <a:xfrm>
            <a:off x="0" y="0"/>
            <a:ext cx="9144000" cy="838200"/>
          </a:xfrm>
        </p:spPr>
        <p:style>
          <a:lnRef idx="0">
            <a:schemeClr val="accent3"/>
          </a:lnRef>
          <a:fillRef idx="3">
            <a:schemeClr val="accent3"/>
          </a:fillRef>
          <a:effectRef idx="3">
            <a:schemeClr val="accent3"/>
          </a:effectRef>
          <a:fontRef idx="minor">
            <a:schemeClr val="lt1"/>
          </a:fontRef>
        </p:style>
        <p:txBody>
          <a:bodyPr>
            <a:noAutofit/>
          </a:bodyPr>
          <a:lstStyle/>
          <a:p>
            <a:pPr lvl="1" algn="just" rtl="0">
              <a:spcBef>
                <a:spcPct val="0"/>
              </a:spcBef>
            </a:pPr>
            <a:r>
              <a:rPr lang="en-US" sz="2800" dirty="0" smtClean="0">
                <a:solidFill>
                  <a:schemeClr val="bg1"/>
                </a:solidFill>
                <a:latin typeface="Times New Roman" pitchFamily="18" charset="0"/>
                <a:cs typeface="Times New Roman" pitchFamily="18" charset="0"/>
              </a:rPr>
              <a:t>5-Inhibithion the synthesis  of nucleic acids (DNA &amp; RNA) </a:t>
            </a:r>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endParaRPr lang="en-US" sz="2800" dirty="0">
              <a:solidFill>
                <a:schemeClr val="bg1"/>
              </a:solidFill>
            </a:endParaRPr>
          </a:p>
        </p:txBody>
      </p:sp>
    </p:spTree>
    <p:extLst>
      <p:ext uri="{BB962C8B-B14F-4D97-AF65-F5344CB8AC3E}">
        <p14:creationId xmlns="" xmlns:p14="http://schemas.microsoft.com/office/powerpoint/2010/main" val="2818929645"/>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err="1" smtClean="0"/>
              <a:t>Antiparastic</a:t>
            </a:r>
            <a:r>
              <a:rPr lang="en-US" dirty="0" smtClean="0"/>
              <a:t> agents </a:t>
            </a:r>
            <a:endParaRPr lang="en-US" dirty="0"/>
          </a:p>
        </p:txBody>
      </p:sp>
      <p:sp>
        <p:nvSpPr>
          <p:cNvPr id="3" name="Content Placeholder 2"/>
          <p:cNvSpPr>
            <a:spLocks noGrp="1"/>
          </p:cNvSpPr>
          <p:nvPr>
            <p:ph idx="1"/>
          </p:nvPr>
        </p:nvSpPr>
        <p:spPr>
          <a:xfrm>
            <a:off x="0" y="1066800"/>
            <a:ext cx="9144000" cy="5562600"/>
          </a:xfrm>
        </p:spPr>
        <p:txBody>
          <a:bodyPr>
            <a:normAutofit/>
          </a:bodyPr>
          <a:lstStyle/>
          <a:p>
            <a:pPr algn="just">
              <a:lnSpc>
                <a:spcPct val="80000"/>
              </a:lnSpc>
            </a:pP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Nitroimiazoles</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smtClean="0">
                <a:latin typeface="Times New Roman" pitchFamily="18" charset="0"/>
                <a:cs typeface="Times New Roman" pitchFamily="18" charset="0"/>
              </a:rPr>
              <a:t>Have antibacterial and </a:t>
            </a:r>
            <a:r>
              <a:rPr lang="en-US" sz="3200" dirty="0" err="1" smtClean="0">
                <a:latin typeface="Times New Roman" pitchFamily="18" charset="0"/>
                <a:cs typeface="Times New Roman" pitchFamily="18" charset="0"/>
              </a:rPr>
              <a:t>antiprotozoal</a:t>
            </a:r>
            <a:r>
              <a:rPr lang="en-US" sz="3200" dirty="0" smtClean="0">
                <a:latin typeface="Times New Roman" pitchFamily="18" charset="0"/>
                <a:cs typeface="Times New Roman" pitchFamily="18" charset="0"/>
              </a:rPr>
              <a:t> activity; work by disrupting DNA and nucleic acid synthesis</a:t>
            </a:r>
          </a:p>
          <a:p>
            <a:pPr lvl="1" algn="just">
              <a:lnSpc>
                <a:spcPct val="80000"/>
              </a:lnSpc>
            </a:pPr>
            <a:r>
              <a:rPr lang="en-US" sz="3200" dirty="0" smtClean="0">
                <a:latin typeface="Times New Roman" pitchFamily="18" charset="0"/>
                <a:cs typeface="Times New Roman" pitchFamily="18" charset="0"/>
              </a:rPr>
              <a:t>An example is </a:t>
            </a:r>
            <a:r>
              <a:rPr lang="en-US" sz="3200" dirty="0" err="1" smtClean="0">
                <a:latin typeface="Times New Roman" pitchFamily="18" charset="0"/>
                <a:cs typeface="Times New Roman" pitchFamily="18" charset="0"/>
              </a:rPr>
              <a:t>metronidazole</a:t>
            </a:r>
            <a:r>
              <a:rPr lang="en-US" sz="3200" dirty="0" smtClean="0">
                <a:latin typeface="Times New Roman" pitchFamily="18" charset="0"/>
                <a:cs typeface="Times New Roman" pitchFamily="18" charset="0"/>
              </a:rPr>
              <a:t>, which is considered by some the drug of choice for canine diarrhea</a:t>
            </a:r>
          </a:p>
          <a:p>
            <a:pPr lvl="1"/>
            <a:r>
              <a:rPr lang="en-US" dirty="0" smtClean="0"/>
              <a:t> Used to treat </a:t>
            </a:r>
            <a:r>
              <a:rPr lang="en-US" i="1" dirty="0" err="1" smtClean="0"/>
              <a:t>Giardia</a:t>
            </a:r>
            <a:r>
              <a:rPr lang="en-US" i="1" dirty="0" smtClean="0"/>
              <a:t> </a:t>
            </a:r>
            <a:r>
              <a:rPr lang="en-US" dirty="0" smtClean="0"/>
              <a:t>and </a:t>
            </a:r>
            <a:r>
              <a:rPr lang="en-US" i="1" dirty="0" err="1" smtClean="0"/>
              <a:t>Trichomonas</a:t>
            </a:r>
            <a:r>
              <a:rPr lang="en-US" i="1" dirty="0" smtClean="0"/>
              <a:t> </a:t>
            </a:r>
            <a:r>
              <a:rPr lang="en-US" dirty="0" smtClean="0"/>
              <a:t>infections</a:t>
            </a:r>
          </a:p>
          <a:p>
            <a:pPr lvl="1"/>
            <a:r>
              <a:rPr lang="en-US" dirty="0" smtClean="0"/>
              <a:t>Also used for </a:t>
            </a:r>
            <a:r>
              <a:rPr lang="en-US" dirty="0" err="1" smtClean="0">
                <a:solidFill>
                  <a:srgbClr val="C00000"/>
                </a:solidFill>
              </a:rPr>
              <a:t>amoebiasis</a:t>
            </a:r>
            <a:r>
              <a:rPr lang="en-US" dirty="0" smtClean="0"/>
              <a:t> and anaerobic bacteria</a:t>
            </a:r>
          </a:p>
          <a:p>
            <a:pPr lvl="1"/>
            <a:r>
              <a:rPr lang="en-US" dirty="0" smtClean="0"/>
              <a:t>Oral or intravascular administration</a:t>
            </a:r>
          </a:p>
          <a:p>
            <a:pPr lvl="1">
              <a:lnSpc>
                <a:spcPct val="80000"/>
              </a:lnSpc>
            </a:pPr>
            <a:endParaRPr lang="en-US" sz="2400" dirty="0" smtClean="0"/>
          </a:p>
          <a:p>
            <a:pPr lvl="1"/>
            <a:endParaRPr lang="en-US" dirty="0"/>
          </a:p>
          <a:p>
            <a:pPr>
              <a:buNone/>
            </a:pPr>
            <a:r>
              <a:rPr lang="en-US" dirty="0" smtClean="0"/>
              <a:t> </a:t>
            </a:r>
            <a:endParaRPr lang="en-US" dirty="0"/>
          </a:p>
        </p:txBody>
      </p:sp>
    </p:spTree>
    <p:extLst>
      <p:ext uri="{BB962C8B-B14F-4D97-AF65-F5344CB8AC3E}">
        <p14:creationId xmlns="" xmlns:p14="http://schemas.microsoft.com/office/powerpoint/2010/main" val="2078077858"/>
      </p:ext>
    </p:extLst>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762000"/>
          </a:xfrm>
        </p:spPr>
        <p:style>
          <a:lnRef idx="1">
            <a:schemeClr val="accent3"/>
          </a:lnRef>
          <a:fillRef idx="2">
            <a:schemeClr val="accent3"/>
          </a:fillRef>
          <a:effectRef idx="1">
            <a:schemeClr val="accent3"/>
          </a:effectRef>
          <a:fontRef idx="minor">
            <a:schemeClr val="dk1"/>
          </a:fontRef>
        </p:style>
        <p:txBody>
          <a:bodyPr/>
          <a:lstStyle/>
          <a:p>
            <a:r>
              <a:rPr lang="en-US" dirty="0"/>
              <a:t>Antifungal Agents</a:t>
            </a:r>
          </a:p>
        </p:txBody>
      </p:sp>
      <p:sp>
        <p:nvSpPr>
          <p:cNvPr id="3" name="Content Placeholder 2"/>
          <p:cNvSpPr>
            <a:spLocks noGrp="1"/>
          </p:cNvSpPr>
          <p:nvPr>
            <p:ph idx="1"/>
          </p:nvPr>
        </p:nvSpPr>
        <p:spPr>
          <a:xfrm>
            <a:off x="0" y="685800"/>
            <a:ext cx="9144000" cy="6172200"/>
          </a:xfrm>
        </p:spPr>
        <p:txBody>
          <a:bodyPr>
            <a:normAutofit fontScale="92500"/>
          </a:bodyPr>
          <a:lstStyle/>
          <a:p>
            <a:pPr algn="just">
              <a:lnSpc>
                <a:spcPct val="90000"/>
              </a:lnSpc>
              <a:buNone/>
            </a:pPr>
            <a:r>
              <a:rPr lang="en-US" sz="3000" b="1" dirty="0" err="1" smtClean="0">
                <a:latin typeface="Times New Roman" pitchFamily="18" charset="0"/>
                <a:cs typeface="Times New Roman" pitchFamily="18" charset="0"/>
              </a:rPr>
              <a:t>Antifungals</a:t>
            </a:r>
            <a:r>
              <a:rPr lang="en-US" sz="3000" b="1"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are chemicals used to treat diseases caused by fungi (</a:t>
            </a:r>
            <a:r>
              <a:rPr lang="en-US" sz="3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mold</a:t>
            </a:r>
            <a:r>
              <a:rPr lang="en-US" sz="3000" dirty="0">
                <a:solidFill>
                  <a:srgbClr val="C00000"/>
                </a:solidFill>
                <a:latin typeface="Times New Roman" pitchFamily="18" charset="0"/>
                <a:cs typeface="Times New Roman" pitchFamily="18" charset="0"/>
              </a:rPr>
              <a:t> or </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yeast</a:t>
            </a:r>
            <a:r>
              <a:rPr lang="en-US" sz="3000" dirty="0" smtClean="0">
                <a:latin typeface="Times New Roman" pitchFamily="18" charset="0"/>
                <a:cs typeface="Times New Roman" pitchFamily="18" charset="0"/>
              </a:rPr>
              <a:t>) Some </a:t>
            </a:r>
            <a:r>
              <a:rPr lang="en-US" sz="3000" dirty="0">
                <a:latin typeface="Times New Roman" pitchFamily="18" charset="0"/>
                <a:cs typeface="Times New Roman" pitchFamily="18" charset="0"/>
              </a:rPr>
              <a:t>fungal diseases are superficial (ringworm</a:t>
            </a:r>
            <a:r>
              <a:rPr lang="en-US" sz="3000" dirty="0" smtClean="0">
                <a:latin typeface="Times New Roman" pitchFamily="18" charset="0"/>
                <a:cs typeface="Times New Roman" pitchFamily="18" charset="0"/>
              </a:rPr>
              <a:t>);others </a:t>
            </a:r>
            <a:r>
              <a:rPr lang="en-US" sz="3000" dirty="0">
                <a:latin typeface="Times New Roman" pitchFamily="18" charset="0"/>
                <a:cs typeface="Times New Roman" pitchFamily="18" charset="0"/>
              </a:rPr>
              <a:t>are systemic (</a:t>
            </a:r>
            <a:r>
              <a:rPr lang="en-US" sz="3000" dirty="0" err="1">
                <a:latin typeface="Times New Roman" pitchFamily="18" charset="0"/>
                <a:cs typeface="Times New Roman" pitchFamily="18" charset="0"/>
              </a:rPr>
              <a:t>blastomycosis</a:t>
            </a:r>
            <a:r>
              <a:rPr lang="en-US" sz="3000" dirty="0" smtClean="0">
                <a:latin typeface="Times New Roman" pitchFamily="18" charset="0"/>
                <a:cs typeface="Times New Roman" pitchFamily="18" charset="0"/>
              </a:rPr>
              <a:t>)</a:t>
            </a:r>
          </a:p>
          <a:p>
            <a:pPr algn="just">
              <a:lnSpc>
                <a:spcPct val="90000"/>
              </a:lnSpc>
              <a:buNone/>
            </a:pPr>
            <a:r>
              <a:rPr lang="en-US" sz="3000" b="1" dirty="0" smtClean="0">
                <a:latin typeface="Times New Roman" pitchFamily="18" charset="0"/>
                <a:cs typeface="Times New Roman" pitchFamily="18" charset="0"/>
              </a:rPr>
              <a:t>Types  of </a:t>
            </a:r>
            <a:r>
              <a:rPr lang="en-US" sz="3000" b="1" dirty="0" err="1" smtClean="0">
                <a:latin typeface="Times New Roman" pitchFamily="18" charset="0"/>
                <a:cs typeface="Times New Roman" pitchFamily="18" charset="0"/>
              </a:rPr>
              <a:t>antifungals</a:t>
            </a:r>
            <a:endParaRPr lang="en-US" sz="3000" b="1" dirty="0" smtClean="0">
              <a:latin typeface="Times New Roman" pitchFamily="18" charset="0"/>
              <a:cs typeface="Times New Roman" pitchFamily="18" charset="0"/>
            </a:endParaRPr>
          </a:p>
          <a:p>
            <a:pPr lvl="1" algn="just">
              <a:buNone/>
            </a:pPr>
            <a:r>
              <a:rPr lang="en-US" sz="3000" dirty="0" smtClean="0">
                <a:latin typeface="Times New Roman" pitchFamily="18" charset="0"/>
                <a:cs typeface="Times New Roman" pitchFamily="18" charset="0"/>
              </a:rPr>
              <a:t>1-Polyene antifungal agents : Work by binding to the fungal cell membrane Ex: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Nystatin</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Amphotericin</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B </a:t>
            </a:r>
          </a:p>
          <a:p>
            <a:pPr lvl="1" algn="just">
              <a:buNone/>
            </a:pPr>
            <a:r>
              <a:rPr lang="en-US" sz="3000" dirty="0" smtClean="0">
                <a:latin typeface="Times New Roman" pitchFamily="18" charset="0"/>
                <a:cs typeface="Times New Roman" pitchFamily="18" charset="0"/>
              </a:rPr>
              <a:t>2-Imidazole antifungal : Work by causing leakage of the fungal cell membrane ex: </a:t>
            </a:r>
            <a:r>
              <a:rPr lang="en-US" sz="3000" dirty="0" err="1" smtClean="0">
                <a:latin typeface="Times New Roman" pitchFamily="18" charset="0"/>
                <a:cs typeface="Times New Roman" pitchFamily="18" charset="0"/>
              </a:rPr>
              <a:t>Ketoconazole</a:t>
            </a:r>
            <a:r>
              <a:rPr lang="en-US" sz="3000" dirty="0" smtClean="0">
                <a:latin typeface="Times New Roman" pitchFamily="18" charset="0"/>
                <a:cs typeface="Times New Roman" pitchFamily="18" charset="0"/>
              </a:rPr>
              <a:t> </a:t>
            </a:r>
          </a:p>
          <a:p>
            <a:pPr lvl="1" algn="just">
              <a:buNone/>
            </a:pPr>
            <a:r>
              <a:rPr lang="en-US" sz="3000" dirty="0" smtClean="0">
                <a:latin typeface="Times New Roman" pitchFamily="18" charset="0"/>
                <a:cs typeface="Times New Roman" pitchFamily="18" charset="0"/>
              </a:rPr>
              <a:t>3-Antimetabolic antifungal agents :Work by interfering with the metabolism of RNA and proteins  ex: is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flucytosine</a:t>
            </a:r>
            <a:endParaRPr lang="en-US" sz="30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lgn="just">
              <a:buNone/>
            </a:pPr>
            <a:r>
              <a:rPr lang="en-US" sz="3000" dirty="0" smtClean="0">
                <a:latin typeface="Times New Roman" pitchFamily="18" charset="0"/>
                <a:cs typeface="Times New Roman" pitchFamily="18" charset="0"/>
              </a:rPr>
              <a:t>4- Superficial antifungal agents : Work by disrupting fungal cell division  ex: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griseofulvin</a:t>
            </a:r>
            <a:endParaRPr lang="en-US" sz="3000" dirty="0" smtClean="0">
              <a:latin typeface="Times New Roman" pitchFamily="18" charset="0"/>
              <a:cs typeface="Times New Roman" pitchFamily="18" charset="0"/>
            </a:endParaRPr>
          </a:p>
          <a:p>
            <a:pPr lvl="1"/>
            <a:endParaRPr lang="en-US" sz="3200" dirty="0" smtClean="0">
              <a:effectLst>
                <a:outerShdw blurRad="38100" dist="38100" dir="2700000" algn="tl">
                  <a:srgbClr val="000000">
                    <a:alpha val="43137"/>
                  </a:srgbClr>
                </a:outerShdw>
              </a:effectLst>
            </a:endParaRPr>
          </a:p>
          <a:p>
            <a:pPr lvl="1"/>
            <a:endParaRPr lang="en-US" sz="3200" dirty="0" smtClean="0"/>
          </a:p>
          <a:p>
            <a:pPr lvl="1"/>
            <a:endParaRPr lang="en-US" sz="3200" dirty="0" smtClean="0"/>
          </a:p>
          <a:p>
            <a:pPr lvl="1"/>
            <a:endParaRPr lang="en-US" sz="3200" dirty="0" smtClean="0"/>
          </a:p>
          <a:p>
            <a:pPr lvl="1"/>
            <a:endParaRPr lang="en-US" sz="3200" dirty="0" smtClean="0"/>
          </a:p>
          <a:p>
            <a:pPr algn="just">
              <a:lnSpc>
                <a:spcPct val="90000"/>
              </a:lnSpc>
            </a:pPr>
            <a:endParaRPr lang="en-US" dirty="0"/>
          </a:p>
        </p:txBody>
      </p:sp>
    </p:spTree>
    <p:extLst>
      <p:ext uri="{BB962C8B-B14F-4D97-AF65-F5344CB8AC3E}">
        <p14:creationId xmlns="" xmlns:p14="http://schemas.microsoft.com/office/powerpoint/2010/main" val="2235274844"/>
      </p:ext>
    </p:extLst>
  </p:cSld>
  <p:clrMapOvr>
    <a:masterClrMapping/>
  </p:clrMapOvr>
  <p:transition>
    <p:strip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838200"/>
          </a:xfrm>
        </p:spPr>
        <p:style>
          <a:lnRef idx="0">
            <a:schemeClr val="accent2"/>
          </a:lnRef>
          <a:fillRef idx="3">
            <a:schemeClr val="accent2"/>
          </a:fillRef>
          <a:effectRef idx="3">
            <a:schemeClr val="accent2"/>
          </a:effectRef>
          <a:fontRef idx="minor">
            <a:schemeClr val="lt1"/>
          </a:fontRef>
        </p:style>
        <p:txBody>
          <a:bodyPr/>
          <a:lstStyle/>
          <a:p>
            <a:r>
              <a:rPr lang="en-US" dirty="0">
                <a:solidFill>
                  <a:srgbClr val="C00000"/>
                </a:solidFill>
              </a:rPr>
              <a:t>Antiviral Agents</a:t>
            </a:r>
          </a:p>
        </p:txBody>
      </p:sp>
      <p:sp>
        <p:nvSpPr>
          <p:cNvPr id="3" name="Content Placeholder 2"/>
          <p:cNvSpPr>
            <a:spLocks noGrp="1"/>
          </p:cNvSpPr>
          <p:nvPr>
            <p:ph idx="1"/>
          </p:nvPr>
        </p:nvSpPr>
        <p:spPr>
          <a:xfrm>
            <a:off x="0" y="838200"/>
            <a:ext cx="9144000" cy="6019800"/>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n-US" sz="2800" dirty="0">
                <a:latin typeface="Times New Roman" pitchFamily="18" charset="0"/>
                <a:cs typeface="Times New Roman" pitchFamily="18" charset="0"/>
              </a:rPr>
              <a:t>Viruses are intracellular invaders that alter the host cell’s metabolic </a:t>
            </a:r>
            <a:r>
              <a:rPr lang="en-US" sz="2800" dirty="0" smtClean="0">
                <a:latin typeface="Times New Roman" pitchFamily="18" charset="0"/>
                <a:cs typeface="Times New Roman" pitchFamily="18" charset="0"/>
              </a:rPr>
              <a:t>pathways :</a:t>
            </a:r>
            <a:r>
              <a:rPr lang="en-US" sz="2400" dirty="0" smtClean="0">
                <a:latin typeface="Times New Roman" pitchFamily="18" charset="0"/>
                <a:cs typeface="Times New Roman" pitchFamily="18" charset="0"/>
              </a:rPr>
              <a:t>Antiviral </a:t>
            </a:r>
            <a:r>
              <a:rPr lang="en-US" sz="2400" dirty="0">
                <a:latin typeface="Times New Roman" pitchFamily="18" charset="0"/>
                <a:cs typeface="Times New Roman" pitchFamily="18" charset="0"/>
              </a:rPr>
              <a:t>drugs act by preventing viral penetration of the host cell or by inhibiting the virus’s production of RNA or </a:t>
            </a:r>
            <a:r>
              <a:rPr lang="en-US" sz="2400" dirty="0" smtClean="0">
                <a:latin typeface="Times New Roman" pitchFamily="18" charset="0"/>
                <a:cs typeface="Times New Roman" pitchFamily="18" charset="0"/>
              </a:rPr>
              <a:t>DNA ex:</a:t>
            </a:r>
            <a:endParaRPr lang="en-US" sz="2400" dirty="0">
              <a:latin typeface="Times New Roman" pitchFamily="18" charset="0"/>
              <a:cs typeface="Times New Roman" pitchFamily="18" charset="0"/>
            </a:endParaRPr>
          </a:p>
          <a:p>
            <a:pPr lvl="1" algn="just">
              <a:buNone/>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Acyclovir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latin typeface="Times New Roman" pitchFamily="18" charset="0"/>
                <a:cs typeface="Times New Roman" pitchFamily="18" charset="0"/>
              </a:rPr>
              <a:t>interferes </a:t>
            </a:r>
            <a:r>
              <a:rPr lang="en-US" sz="2400" dirty="0">
                <a:latin typeface="Times New Roman" pitchFamily="18" charset="0"/>
                <a:cs typeface="Times New Roman" pitchFamily="18" charset="0"/>
              </a:rPr>
              <a:t>with the virus’s synthesis of </a:t>
            </a:r>
            <a:r>
              <a:rPr lang="en-US" sz="2400" dirty="0" smtClean="0">
                <a:latin typeface="Times New Roman" pitchFamily="18" charset="0"/>
                <a:cs typeface="Times New Roman" pitchFamily="18" charset="0"/>
              </a:rPr>
              <a:t>DNA </a:t>
            </a:r>
            <a:r>
              <a:rPr lang="en-US" dirty="0" smtClean="0">
                <a:latin typeface="Times New Roman" pitchFamily="18" charset="0"/>
                <a:cs typeface="Times New Roman" pitchFamily="18" charset="0"/>
              </a:rPr>
              <a:t>used </a:t>
            </a:r>
            <a:r>
              <a:rPr lang="en-US" dirty="0">
                <a:latin typeface="Times New Roman" pitchFamily="18" charset="0"/>
                <a:cs typeface="Times New Roman" pitchFamily="18" charset="0"/>
              </a:rPr>
              <a:t>to treat </a:t>
            </a:r>
            <a:r>
              <a:rPr lang="en-US" dirty="0" smtClean="0">
                <a:latin typeface="Times New Roman" pitchFamily="18" charset="0"/>
                <a:cs typeface="Times New Roman" pitchFamily="18" charset="0"/>
              </a:rPr>
              <a:t>herpes </a:t>
            </a:r>
            <a:r>
              <a:rPr lang="en-US" dirty="0">
                <a:latin typeface="Times New Roman" pitchFamily="18" charset="0"/>
                <a:cs typeface="Times New Roman" pitchFamily="18" charset="0"/>
              </a:rPr>
              <a:t>virus </a:t>
            </a:r>
            <a:r>
              <a:rPr lang="en-US" dirty="0" smtClean="0">
                <a:latin typeface="Times New Roman" pitchFamily="18" charset="0"/>
                <a:cs typeface="Times New Roman" pitchFamily="18" charset="0"/>
              </a:rPr>
              <a:t>infections (Tablets</a:t>
            </a:r>
            <a:r>
              <a:rPr lang="en-US" dirty="0">
                <a:latin typeface="Times New Roman" pitchFamily="18" charset="0"/>
                <a:cs typeface="Times New Roman" pitchFamily="18" charset="0"/>
              </a:rPr>
              <a:t>, suspension, </a:t>
            </a:r>
            <a:r>
              <a:rPr lang="en-US" dirty="0" err="1" smtClean="0">
                <a:latin typeface="Times New Roman" pitchFamily="18" charset="0"/>
                <a:cs typeface="Times New Roman" pitchFamily="18" charset="0"/>
              </a:rPr>
              <a:t>injectable</a:t>
            </a:r>
            <a:endParaRPr lang="en-US" dirty="0">
              <a:latin typeface="Times New Roman" pitchFamily="18" charset="0"/>
              <a:cs typeface="Times New Roman" pitchFamily="18" charset="0"/>
            </a:endParaRPr>
          </a:p>
          <a:p>
            <a:pPr lvl="1" algn="just">
              <a:buNone/>
            </a:pP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Interferons</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protect </a:t>
            </a:r>
            <a:r>
              <a:rPr lang="en-US" sz="2400" dirty="0">
                <a:latin typeface="Times New Roman" pitchFamily="18" charset="0"/>
                <a:cs typeface="Times New Roman" pitchFamily="18" charset="0"/>
              </a:rPr>
              <a:t>host cells from a number of </a:t>
            </a:r>
            <a:r>
              <a:rPr lang="en-US" sz="2400">
                <a:latin typeface="Times New Roman" pitchFamily="18" charset="0"/>
                <a:cs typeface="Times New Roman" pitchFamily="18" charset="0"/>
              </a:rPr>
              <a:t>different </a:t>
            </a:r>
            <a:r>
              <a:rPr lang="en-US" sz="2400" smtClean="0">
                <a:latin typeface="Times New Roman" pitchFamily="18" charset="0"/>
                <a:cs typeface="Times New Roman" pitchFamily="18" charset="0"/>
              </a:rPr>
              <a:t>viruses</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418129955"/>
      </p:ext>
    </p:extLst>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12_01"/>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t="2234"/>
          <a:stretch>
            <a:fillRect/>
          </a:stretch>
        </p:blipFill>
        <p:spPr>
          <a:xfrm>
            <a:off x="0" y="0"/>
            <a:ext cx="9144000" cy="6858000"/>
          </a:xfrm>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 xmlns:p14="http://schemas.microsoft.com/office/powerpoint/2010/main" val="10447580"/>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232_909948015786882_16232057283116067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1- inhibition of cell wall synthesis (</a:t>
            </a:r>
            <a:r>
              <a:rPr lang="en-US" dirty="0" smtClean="0">
                <a:ea typeface="ＭＳ Ｐゴシック" pitchFamily="-111" charset="-128"/>
              </a:rPr>
              <a:t>Bactericidal agents)</a:t>
            </a:r>
            <a:endParaRPr lang="en-US" dirty="0"/>
          </a:p>
        </p:txBody>
      </p:sp>
      <p:sp>
        <p:nvSpPr>
          <p:cNvPr id="3" name="Content Placeholder 2"/>
          <p:cNvSpPr>
            <a:spLocks noGrp="1"/>
          </p:cNvSpPr>
          <p:nvPr>
            <p:ph idx="1"/>
          </p:nvPr>
        </p:nvSpPr>
        <p:spPr>
          <a:xfrm>
            <a:off x="0" y="1295400"/>
            <a:ext cx="9144000" cy="5562600"/>
          </a:xfrm>
        </p:spPr>
        <p:txBody>
          <a:bodyPr>
            <a:normAutofit/>
          </a:bodyPr>
          <a:lstStyle/>
          <a:p>
            <a:pPr algn="just">
              <a:buNone/>
            </a:pPr>
            <a:endParaRPr lang="en-US" sz="28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Bacterial </a:t>
            </a:r>
            <a:r>
              <a:rPr lang="en-US" sz="2800" dirty="0">
                <a:latin typeface="Times New Roman" pitchFamily="18" charset="0"/>
                <a:cs typeface="Times New Roman" pitchFamily="18" charset="0"/>
              </a:rPr>
              <a:t>cell </a:t>
            </a:r>
            <a:r>
              <a:rPr lang="en-US" sz="2800" dirty="0" smtClean="0">
                <a:latin typeface="Times New Roman" pitchFamily="18" charset="0"/>
                <a:cs typeface="Times New Roman" pitchFamily="18" charset="0"/>
              </a:rPr>
              <a:t>wall  consist  from  </a:t>
            </a:r>
            <a:r>
              <a:rPr lang="en-US" sz="2800" dirty="0">
                <a:latin typeface="Times New Roman" pitchFamily="18" charset="0"/>
                <a:cs typeface="Times New Roman" pitchFamily="18" charset="0"/>
              </a:rPr>
              <a:t>a protective </a:t>
            </a:r>
            <a:r>
              <a:rPr lang="en-US" sz="2800" dirty="0" err="1">
                <a:latin typeface="Times New Roman" pitchFamily="18" charset="0"/>
                <a:cs typeface="Times New Roman" pitchFamily="18" charset="0"/>
              </a:rPr>
              <a:t>peptidoglycan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layer which is a polymer of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N-</a:t>
            </a:r>
            <a:r>
              <a:rPr lang="en-US" sz="2800" dirty="0" err="1">
                <a:latin typeface="Times New Roman" pitchFamily="18" charset="0"/>
                <a:cs typeface="Times New Roman" pitchFamily="18" charset="0"/>
              </a:rPr>
              <a:t>acetylmuramic</a:t>
            </a:r>
            <a:r>
              <a:rPr lang="en-US" sz="2800" dirty="0">
                <a:latin typeface="Times New Roman" pitchFamily="18" charset="0"/>
                <a:cs typeface="Times New Roman" pitchFamily="18" charset="0"/>
              </a:rPr>
              <a:t> acid (NAM)  </a:t>
            </a:r>
            <a:r>
              <a:rPr lang="en-US" sz="2800" dirty="0" smtClean="0">
                <a:latin typeface="Times New Roman" pitchFamily="18" charset="0"/>
                <a:cs typeface="Times New Roman" pitchFamily="18" charset="0"/>
              </a:rPr>
              <a:t>&amp;</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N-</a:t>
            </a:r>
            <a:r>
              <a:rPr lang="en-US" sz="2800" dirty="0" err="1" smtClean="0">
                <a:latin typeface="Times New Roman" pitchFamily="18" charset="0"/>
                <a:cs typeface="Times New Roman" pitchFamily="18" charset="0"/>
              </a:rPr>
              <a:t>acetylglucosamine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NAG).</a:t>
            </a:r>
          </a:p>
          <a:p>
            <a:pPr>
              <a:buNone/>
            </a:pPr>
            <a:r>
              <a:rPr lang="en-US" sz="2800" dirty="0" smtClean="0">
                <a:latin typeface="Times New Roman" pitchFamily="18" charset="0"/>
                <a:cs typeface="Times New Roman" pitchFamily="18" charset="0"/>
              </a:rPr>
              <a:t> There are two important enzymes working in this place</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Autolysine</a:t>
            </a:r>
            <a:r>
              <a:rPr lang="en-US" sz="2800" dirty="0" smtClean="0">
                <a:latin typeface="Times New Roman" pitchFamily="18" charset="0"/>
                <a:cs typeface="Times New Roman" pitchFamily="18" charset="0"/>
              </a:rPr>
              <a:t>: which  break the cross link of peptides </a:t>
            </a:r>
          </a:p>
          <a:p>
            <a:r>
              <a:rPr lang="en-US" sz="2800" dirty="0" err="1" smtClean="0">
                <a:latin typeface="Times New Roman" pitchFamily="18" charset="0"/>
                <a:cs typeface="Times New Roman" pitchFamily="18" charset="0"/>
              </a:rPr>
              <a:t>Transpeptidase</a:t>
            </a:r>
            <a:r>
              <a:rPr lang="en-US" sz="2800" dirty="0" smtClean="0">
                <a:latin typeface="Times New Roman" pitchFamily="18" charset="0"/>
                <a:cs typeface="Times New Roman" pitchFamily="18" charset="0"/>
              </a:rPr>
              <a:t>: Also called (penicillin binding proteins PBPs)  cross link the peptides (opposite action )</a:t>
            </a:r>
          </a:p>
          <a:p>
            <a:pPr>
              <a:buNone/>
            </a:pPr>
            <a:endParaRPr lang="en-US" sz="2800" dirty="0" smtClean="0"/>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algn="l">
              <a:buNone/>
            </a:pPr>
            <a:endParaRPr lang="en-US" sz="2800" dirty="0" smtClean="0">
              <a:latin typeface="Times New Roman" pitchFamily="18" charset="0"/>
              <a:cs typeface="Times New Roman" pitchFamily="18" charset="0"/>
            </a:endParaRPr>
          </a:p>
          <a:p>
            <a:endParaRPr lang="en-US" dirty="0"/>
          </a:p>
        </p:txBody>
      </p:sp>
      <p:sp>
        <p:nvSpPr>
          <p:cNvPr id="4" name="عنصر نائب للمحتوى 2"/>
          <p:cNvSpPr txBox="1">
            <a:spLocks/>
          </p:cNvSpPr>
          <p:nvPr/>
        </p:nvSpPr>
        <p:spPr>
          <a:xfrm>
            <a:off x="0" y="2209800"/>
            <a:ext cx="9144000" cy="4648200"/>
          </a:xfrm>
          <a:prstGeom prst="rect">
            <a:avLst/>
          </a:prstGeom>
        </p:spPr>
        <p:txBody>
          <a:bodyPr>
            <a:normAutofit/>
          </a:bodyPr>
          <a:lstStyle/>
          <a:p>
            <a:pPr marL="0" marR="0" lvl="0" indent="0"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ar-IQ"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 xmlns:p14="http://schemas.microsoft.com/office/powerpoint/2010/main" val="435690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lnSpcReduction="10000"/>
          </a:bodyPr>
          <a:lstStyle/>
          <a:p>
            <a:pPr algn="just">
              <a:buNone/>
            </a:pPr>
            <a:r>
              <a:rPr lang="en-US" dirty="0" smtClean="0">
                <a:latin typeface="Arial Narrow" pitchFamily="34" charset="0"/>
              </a:rPr>
              <a:t>1- </a:t>
            </a: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penicillins</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cephalosporins</a:t>
            </a:r>
            <a:r>
              <a:rPr lang="en-US" dirty="0" smtClean="0">
                <a:latin typeface="Times New Roman" pitchFamily="18" charset="0"/>
                <a:cs typeface="Times New Roman" pitchFamily="18" charset="0"/>
              </a:rPr>
              <a:t>, as well as other beta-</a:t>
            </a:r>
            <a:r>
              <a:rPr lang="en-US" dirty="0" err="1" smtClean="0">
                <a:latin typeface="Times New Roman" pitchFamily="18" charset="0"/>
                <a:cs typeface="Times New Roman" pitchFamily="18" charset="0"/>
              </a:rPr>
              <a:t>lactam</a:t>
            </a:r>
            <a:r>
              <a:rPr lang="en-US" dirty="0" smtClean="0">
                <a:latin typeface="Times New Roman" pitchFamily="18" charset="0"/>
                <a:cs typeface="Times New Roman" pitchFamily="18" charset="0"/>
              </a:rPr>
              <a:t> antibiotics ,they act by inhibiting </a:t>
            </a:r>
            <a:r>
              <a:rPr lang="en-US" dirty="0" err="1" smtClean="0">
                <a:latin typeface="Times New Roman" pitchFamily="18" charset="0"/>
                <a:cs typeface="Times New Roman" pitchFamily="18" charset="0"/>
              </a:rPr>
              <a:t>transpeptidase</a:t>
            </a:r>
            <a:r>
              <a:rPr lang="en-US" dirty="0" smtClean="0">
                <a:latin typeface="Times New Roman" pitchFamily="18" charset="0"/>
                <a:cs typeface="Times New Roman" pitchFamily="18" charset="0"/>
              </a:rPr>
              <a:t> enzyme .thus the bacteria  will  loss the integrity of bacterial cell wall   , Leak its cellular component   and Bacterial cell perish . Usually they </a:t>
            </a:r>
            <a:r>
              <a:rPr lang="en-US" dirty="0" err="1" smtClean="0">
                <a:latin typeface="Times New Roman" pitchFamily="18" charset="0"/>
                <a:cs typeface="Times New Roman" pitchFamily="18" charset="0"/>
              </a:rPr>
              <a:t>attact</a:t>
            </a:r>
            <a:r>
              <a:rPr lang="en-US" dirty="0" smtClean="0">
                <a:latin typeface="Times New Roman" pitchFamily="18" charset="0"/>
                <a:cs typeface="Times New Roman" pitchFamily="18" charset="0"/>
              </a:rPr>
              <a:t>  the D-</a:t>
            </a:r>
            <a:r>
              <a:rPr lang="en-US" dirty="0" err="1" smtClean="0">
                <a:latin typeface="Times New Roman" pitchFamily="18" charset="0"/>
                <a:cs typeface="Times New Roman" pitchFamily="18" charset="0"/>
              </a:rPr>
              <a:t>alanyl</a:t>
            </a:r>
            <a:r>
              <a:rPr lang="en-US" dirty="0" smtClean="0">
                <a:latin typeface="Times New Roman" pitchFamily="18" charset="0"/>
                <a:cs typeface="Times New Roman" pitchFamily="18" charset="0"/>
              </a:rPr>
              <a:t>-D-</a:t>
            </a:r>
            <a:r>
              <a:rPr lang="en-US" dirty="0" err="1" smtClean="0">
                <a:latin typeface="Times New Roman" pitchFamily="18" charset="0"/>
                <a:cs typeface="Times New Roman" pitchFamily="18" charset="0"/>
              </a:rPr>
              <a:t>alanine</a:t>
            </a:r>
            <a:r>
              <a:rPr lang="en-US" dirty="0" smtClean="0">
                <a:latin typeface="Times New Roman" pitchFamily="18" charset="0"/>
                <a:cs typeface="Times New Roman" pitchFamily="18" charset="0"/>
              </a:rPr>
              <a:t> (D-Ala-D-Ala) groups found at the terminus of the </a:t>
            </a:r>
            <a:r>
              <a:rPr lang="en-US" dirty="0" err="1" smtClean="0">
                <a:latin typeface="Times New Roman" pitchFamily="18" charset="0"/>
                <a:cs typeface="Times New Roman" pitchFamily="18" charset="0"/>
              </a:rPr>
              <a:t>pentapeptide</a:t>
            </a:r>
            <a:r>
              <a:rPr lang="en-US" dirty="0" smtClean="0">
                <a:latin typeface="Times New Roman" pitchFamily="18" charset="0"/>
                <a:cs typeface="Times New Roman" pitchFamily="18" charset="0"/>
              </a:rPr>
              <a:t> in most newly synthesized </a:t>
            </a:r>
            <a:r>
              <a:rPr lang="en-US" dirty="0" err="1" smtClean="0">
                <a:latin typeface="Times New Roman" pitchFamily="18" charset="0"/>
                <a:cs typeface="Times New Roman" pitchFamily="18" charset="0"/>
              </a:rPr>
              <a:t>peptidoglycan</a:t>
            </a:r>
            <a:r>
              <a:rPr lang="en-US" dirty="0" smtClean="0">
                <a:latin typeface="Times New Roman" pitchFamily="18" charset="0"/>
                <a:cs typeface="Times New Roman" pitchFamily="18" charset="0"/>
              </a:rPr>
              <a:t> monomers. Binding of the drug to the </a:t>
            </a:r>
            <a:r>
              <a:rPr lang="en-US" dirty="0" err="1" smtClean="0">
                <a:latin typeface="Times New Roman" pitchFamily="18" charset="0"/>
                <a:cs typeface="Times New Roman" pitchFamily="18" charset="0"/>
              </a:rPr>
              <a:t>transpeptidas</a:t>
            </a:r>
            <a:r>
              <a:rPr lang="en-US" dirty="0" smtClean="0">
                <a:latin typeface="Times New Roman" pitchFamily="18" charset="0"/>
                <a:cs typeface="Times New Roman" pitchFamily="18" charset="0"/>
              </a:rPr>
              <a:t> ( penicillin binding protein-BPB) ties up the enzyme and prevents it from reforming the peptide cross-links between the rows and layers of  new </a:t>
            </a:r>
            <a:r>
              <a:rPr lang="en-US" dirty="0" err="1" smtClean="0">
                <a:latin typeface="Times New Roman" pitchFamily="18" charset="0"/>
                <a:cs typeface="Times New Roman" pitchFamily="18" charset="0"/>
              </a:rPr>
              <a:t>peptidoglycan</a:t>
            </a:r>
            <a:r>
              <a:rPr lang="en-US" dirty="0" smtClean="0">
                <a:latin typeface="Times New Roman" pitchFamily="18" charset="0"/>
                <a:cs typeface="Times New Roman" pitchFamily="18" charset="0"/>
              </a:rPr>
              <a:t> monomers are added during bacterial cell growth</a:t>
            </a:r>
            <a:endParaRPr lang="ar-IQ" dirty="0" smtClean="0">
              <a:latin typeface="Times New Roman" pitchFamily="18" charset="0"/>
              <a:cs typeface="Times New Roman" pitchFamily="18" charset="0"/>
            </a:endParaRPr>
          </a:p>
          <a:p>
            <a:pPr algn="just"/>
            <a:endParaRPr lang="en-US" dirty="0"/>
          </a:p>
        </p:txBody>
      </p:sp>
      <p:sp>
        <p:nvSpPr>
          <p:cNvPr id="4" name="Title 1"/>
          <p:cNvSpPr>
            <a:spLocks noGrp="1"/>
          </p:cNvSpPr>
          <p:nvPr>
            <p:ph type="title"/>
          </p:nvPr>
        </p:nvSpPr>
        <p:spPr>
          <a:xfrm>
            <a:off x="0" y="0"/>
            <a:ext cx="9144000" cy="609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1- inhibition of cell wall synthesis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763000" cy="5867400"/>
          </a:xfrm>
        </p:spPr>
        <p:txBody>
          <a:bodyPr>
            <a:normAutofit lnSpcReduction="10000"/>
          </a:bodyPr>
          <a:lstStyle/>
          <a:p>
            <a:pPr algn="just"/>
            <a:r>
              <a:rPr lang="en-US" sz="3500" dirty="0" smtClean="0">
                <a:latin typeface="Times New Roman" pitchFamily="18" charset="0"/>
                <a:ea typeface="ＭＳ Ｐゴシック" pitchFamily="-111" charset="-128"/>
                <a:cs typeface="Times New Roman" pitchFamily="18" charset="0"/>
              </a:rPr>
              <a:t>2-The  </a:t>
            </a:r>
            <a:r>
              <a:rPr lang="en-US" sz="3500" dirty="0" err="1" smtClean="0">
                <a:solidFill>
                  <a:srgbClr val="C00000"/>
                </a:solidFill>
                <a:latin typeface="Times New Roman" pitchFamily="18" charset="0"/>
                <a:ea typeface="ＭＳ Ｐゴシック" pitchFamily="-111" charset="-128"/>
                <a:cs typeface="Times New Roman" pitchFamily="18" charset="0"/>
              </a:rPr>
              <a:t>Vancomycin</a:t>
            </a:r>
            <a:r>
              <a:rPr lang="en-US" sz="3500" dirty="0" smtClean="0">
                <a:latin typeface="Times New Roman" pitchFamily="18" charset="0"/>
                <a:ea typeface="ＭＳ Ｐゴシック" pitchFamily="-111" charset="-128"/>
                <a:cs typeface="Times New Roman" pitchFamily="18" charset="0"/>
              </a:rPr>
              <a:t> :</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Bacteriocidal</a:t>
            </a:r>
            <a:r>
              <a:rPr lang="en-US" sz="3500" dirty="0" smtClean="0">
                <a:latin typeface="Times New Roman" pitchFamily="18" charset="0"/>
                <a:cs typeface="Times New Roman" pitchFamily="18" charset="0"/>
              </a:rPr>
              <a:t> </a:t>
            </a:r>
            <a:r>
              <a:rPr lang="en-US" sz="3500" dirty="0" smtClean="0">
                <a:latin typeface="Times New Roman" pitchFamily="18" charset="0"/>
                <a:ea typeface="ＭＳ Ｐゴシック" pitchFamily="-111" charset="-128"/>
                <a:cs typeface="Times New Roman" pitchFamily="18" charset="0"/>
              </a:rPr>
              <a:t>, stopped </a:t>
            </a:r>
            <a:r>
              <a:rPr lang="en-US" sz="3500" dirty="0" err="1" smtClean="0">
                <a:latin typeface="Times New Roman" pitchFamily="18" charset="0"/>
                <a:ea typeface="ＭＳ Ｐゴシック" pitchFamily="-111" charset="-128"/>
                <a:cs typeface="Times New Roman" pitchFamily="18" charset="0"/>
              </a:rPr>
              <a:t>peptidoglycan</a:t>
            </a:r>
            <a:r>
              <a:rPr lang="en-US" sz="3500" dirty="0" smtClean="0">
                <a:latin typeface="Times New Roman" pitchFamily="18" charset="0"/>
                <a:ea typeface="ＭＳ Ｐゴシック" pitchFamily="-111" charset="-128"/>
                <a:cs typeface="Times New Roman" pitchFamily="18" charset="0"/>
              </a:rPr>
              <a:t> elongation</a:t>
            </a:r>
            <a:r>
              <a:rPr lang="en-US" sz="3500" dirty="0" smtClean="0">
                <a:effectLst>
                  <a:outerShdw blurRad="38100" dist="38100" dir="2700000" algn="tl">
                    <a:srgbClr val="000000">
                      <a:alpha val="43137"/>
                    </a:srgbClr>
                  </a:outerShdw>
                </a:effectLst>
                <a:latin typeface="Times New Roman" pitchFamily="18" charset="0"/>
                <a:ea typeface="ＭＳ Ｐゴシック" pitchFamily="-111" charset="-128"/>
                <a:cs typeface="Times New Roman" pitchFamily="18" charset="0"/>
              </a:rPr>
              <a:t>. </a:t>
            </a:r>
            <a:r>
              <a:rPr lang="en-US" sz="3500" dirty="0" smtClean="0">
                <a:latin typeface="Times New Roman" pitchFamily="18" charset="0"/>
                <a:cs typeface="Times New Roman" pitchFamily="18" charset="0"/>
              </a:rPr>
              <a:t> effective against many gram-positive bacteria; used for resistant infections Useful in treatment of </a:t>
            </a:r>
            <a:r>
              <a:rPr lang="en-US" sz="3500" i="1" dirty="0" smtClean="0">
                <a:latin typeface="Times New Roman" pitchFamily="18" charset="0"/>
                <a:cs typeface="Times New Roman" pitchFamily="18" charset="0"/>
              </a:rPr>
              <a:t>Staphylococcus </a:t>
            </a:r>
            <a:r>
              <a:rPr lang="en-US" sz="3500" i="1" dirty="0" err="1" smtClean="0">
                <a:latin typeface="Times New Roman" pitchFamily="18" charset="0"/>
                <a:cs typeface="Times New Roman" pitchFamily="18" charset="0"/>
              </a:rPr>
              <a:t>aureus</a:t>
            </a:r>
            <a:endParaRPr lang="en-US" sz="3500" dirty="0" smtClean="0">
              <a:latin typeface="Times New Roman" pitchFamily="18" charset="0"/>
              <a:ea typeface="ＭＳ Ｐゴシック" pitchFamily="-111" charset="-128"/>
              <a:cs typeface="Times New Roman" pitchFamily="18" charset="0"/>
            </a:endParaRPr>
          </a:p>
          <a:p>
            <a:pPr algn="just">
              <a:lnSpc>
                <a:spcPct val="90000"/>
              </a:lnSpc>
              <a:buFontTx/>
              <a:buNone/>
            </a:pPr>
            <a:r>
              <a:rPr lang="en-US" sz="3500" dirty="0" smtClean="0">
                <a:latin typeface="Times New Roman" pitchFamily="18" charset="0"/>
                <a:ea typeface="ＭＳ Ｐゴシック" pitchFamily="-111" charset="-128"/>
                <a:cs typeface="Times New Roman" pitchFamily="18" charset="0"/>
              </a:rPr>
              <a:t>3- </a:t>
            </a:r>
            <a:r>
              <a:rPr lang="en-US" sz="3500" dirty="0" err="1" smtClean="0">
                <a:solidFill>
                  <a:srgbClr val="0070C0"/>
                </a:solidFill>
                <a:latin typeface="Times New Roman" pitchFamily="18" charset="0"/>
                <a:ea typeface="ＭＳ Ｐゴシック" pitchFamily="-111" charset="-128"/>
                <a:cs typeface="Times New Roman" pitchFamily="18" charset="0"/>
              </a:rPr>
              <a:t>Cycloserine</a:t>
            </a:r>
            <a:r>
              <a:rPr lang="en-US" sz="3500" dirty="0" smtClean="0">
                <a:latin typeface="Times New Roman" pitchFamily="18" charset="0"/>
                <a:ea typeface="ＭＳ Ｐゴシック" pitchFamily="-111" charset="-128"/>
                <a:cs typeface="Times New Roman" pitchFamily="18" charset="0"/>
              </a:rPr>
              <a:t> </a:t>
            </a:r>
            <a:r>
              <a:rPr lang="en-US" sz="3500" dirty="0">
                <a:latin typeface="Times New Roman" pitchFamily="18" charset="0"/>
                <a:ea typeface="ＭＳ Ｐゴシック" pitchFamily="-111" charset="-128"/>
                <a:cs typeface="Times New Roman" pitchFamily="18" charset="0"/>
              </a:rPr>
              <a:t>– inhibits the formation of the basic peptidoglycan subunits</a:t>
            </a:r>
          </a:p>
          <a:p>
            <a:r>
              <a:rPr lang="en-US" sz="3500" dirty="0" smtClean="0">
                <a:latin typeface="Times New Roman" pitchFamily="18" charset="0"/>
                <a:cs typeface="Times New Roman" pitchFamily="18" charset="0"/>
              </a:rPr>
              <a:t>4-</a:t>
            </a:r>
            <a:r>
              <a:rPr lang="en-US" sz="3500" dirty="0" smtClean="0">
                <a:solidFill>
                  <a:schemeClr val="accent3">
                    <a:lumMod val="75000"/>
                  </a:schemeClr>
                </a:solidFill>
                <a:latin typeface="Times New Roman" pitchFamily="18" charset="0"/>
                <a:cs typeface="Times New Roman" pitchFamily="18" charset="0"/>
              </a:rPr>
              <a:t>Bacitracin</a:t>
            </a:r>
            <a:r>
              <a:rPr lang="en-US" sz="3500" dirty="0" smtClean="0">
                <a:latin typeface="Times New Roman" pitchFamily="18" charset="0"/>
                <a:cs typeface="Times New Roman" pitchFamily="18" charset="0"/>
              </a:rPr>
              <a:t>  Disrupts the bacterial cell wall and is effective against gram-positive bacteria Used topically (skin, mucous membranes, eyes) and as a feed additive Toxic to kidneys</a:t>
            </a:r>
          </a:p>
          <a:p>
            <a:pPr>
              <a:buNone/>
            </a:pPr>
            <a:endParaRPr lang="en-US" dirty="0"/>
          </a:p>
        </p:txBody>
      </p:sp>
      <p:sp>
        <p:nvSpPr>
          <p:cNvPr id="4" name="Title 1"/>
          <p:cNvSpPr>
            <a:spLocks noGrp="1"/>
          </p:cNvSpPr>
          <p:nvPr>
            <p:ph type="title"/>
          </p:nvPr>
        </p:nvSpPr>
        <p:spPr>
          <a:xfrm>
            <a:off x="0" y="0"/>
            <a:ext cx="9144000" cy="762000"/>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1- inhibition of cell wall synthesis </a:t>
            </a:r>
            <a:endParaRPr lang="en-US" dirty="0"/>
          </a:p>
        </p:txBody>
      </p:sp>
    </p:spTree>
    <p:extLst>
      <p:ext uri="{BB962C8B-B14F-4D97-AF65-F5344CB8AC3E}">
        <p14:creationId xmlns="" xmlns:p14="http://schemas.microsoft.com/office/powerpoint/2010/main" val="3793783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1">
            <a:schemeClr val="accent1"/>
          </a:lnRef>
          <a:fillRef idx="2">
            <a:schemeClr val="accent1"/>
          </a:fillRef>
          <a:effectRef idx="1">
            <a:schemeClr val="accent1"/>
          </a:effectRef>
          <a:fontRef idx="minor">
            <a:schemeClr val="dk1"/>
          </a:fontRef>
        </p:style>
        <p:txBody>
          <a:bodyPr/>
          <a:lstStyle/>
          <a:p>
            <a:r>
              <a:rPr lang="en-US" dirty="0" smtClean="0"/>
              <a:t>2-Inhibition of Cell Membrane</a:t>
            </a:r>
            <a:endParaRPr lang="en-US" dirty="0"/>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800" b="1" dirty="0" smtClean="0">
                <a:solidFill>
                  <a:srgbClr val="FF0000"/>
                </a:solidFill>
              </a:rPr>
              <a:t>Inhibitors of cell membrane function</a:t>
            </a:r>
            <a:r>
              <a:rPr lang="en-US" sz="2800" dirty="0" smtClean="0"/>
              <a:t>. Cell membrane is important barriers that regulate the intra- and extracellular flow of substances. A disruption or damage to this structure could result in leakage of important solutes essential for the cell’s survival.  Because of high similarity of this structure in both eukaryotic and prokaryotic cells, the action of this class of antibiotic are often poorly selective and can be toxic for the mammalian host(systemic use ).  Most clinical usage is topical applications.        </a:t>
            </a:r>
          </a:p>
          <a:p>
            <a:pPr algn="just">
              <a:buNone/>
            </a:pPr>
            <a:r>
              <a:rPr lang="en-US" sz="2800" dirty="0" smtClean="0">
                <a:solidFill>
                  <a:srgbClr val="FF0000"/>
                </a:solidFill>
              </a:rPr>
              <a:t>          Examples: </a:t>
            </a:r>
            <a:r>
              <a:rPr lang="en-US" sz="2800" dirty="0" err="1" smtClean="0">
                <a:solidFill>
                  <a:srgbClr val="FF0000"/>
                </a:solidFill>
              </a:rPr>
              <a:t>polymixin</a:t>
            </a:r>
            <a:r>
              <a:rPr lang="en-US" sz="2800" dirty="0" smtClean="0">
                <a:solidFill>
                  <a:srgbClr val="FF0000"/>
                </a:solidFill>
              </a:rPr>
              <a:t> B and </a:t>
            </a:r>
            <a:r>
              <a:rPr lang="en-US" sz="2800" dirty="0" err="1" smtClean="0">
                <a:solidFill>
                  <a:srgbClr val="FF0000"/>
                </a:solidFill>
              </a:rPr>
              <a:t>colistin</a:t>
            </a:r>
            <a:endParaRPr lang="en-US" sz="2800" dirty="0">
              <a:solidFill>
                <a:srgbClr val="FF0000"/>
              </a:solidFill>
              <a:effectLst>
                <a:outerShdw blurRad="38100" dist="38100" dir="2700000" algn="tl">
                  <a:srgbClr val="000000">
                    <a:alpha val="43137"/>
                  </a:srgbClr>
                </a:outerShdw>
              </a:effectLst>
            </a:endParaRPr>
          </a:p>
          <a:p>
            <a:pPr lvl="1" algn="just"/>
            <a:r>
              <a:rPr lang="en-US" dirty="0" smtClean="0"/>
              <a:t>Works by attacking the cell membrane of bacteria used as an ointment or wet dressing  Often combined with neomycin and </a:t>
            </a:r>
            <a:r>
              <a:rPr lang="en-US" dirty="0" err="1" smtClean="0"/>
              <a:t>bacitracin</a:t>
            </a:r>
            <a:r>
              <a:rPr lang="en-US" dirty="0" smtClean="0"/>
              <a:t>   (triple ABX ointment)</a:t>
            </a:r>
          </a:p>
          <a:p>
            <a:pPr algn="just"/>
            <a:endParaRPr lang="en-US" dirty="0"/>
          </a:p>
        </p:txBody>
      </p:sp>
    </p:spTree>
    <p:extLst>
      <p:ext uri="{BB962C8B-B14F-4D97-AF65-F5344CB8AC3E}">
        <p14:creationId xmlns="" xmlns:p14="http://schemas.microsoft.com/office/powerpoint/2010/main" val="3791834932"/>
      </p:ext>
    </p:extLst>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8933688" cy="5638800"/>
          </a:xfrm>
        </p:spPr>
        <p:txBody>
          <a:bodyPr>
            <a:normAutofit lnSpcReduction="10000"/>
          </a:bodyPr>
          <a:lstStyle/>
          <a:p>
            <a:pPr lvl="0" algn="just"/>
            <a:r>
              <a:rPr lang="en-US" b="1" dirty="0" smtClean="0"/>
              <a:t>Inhibitors of protein synthesis</a:t>
            </a:r>
            <a:r>
              <a:rPr lang="en-US" dirty="0" smtClean="0"/>
              <a:t>.. Protein synthesis is an essential process necessary for the multiplication and survival of all bacterial cells since all enzymes and most cellular structures are made of proteins.  Several types of antibacterial agents target bacterial protein synthesis by binding to either the </a:t>
            </a:r>
            <a:r>
              <a:rPr lang="en-US" dirty="0" smtClean="0">
                <a:solidFill>
                  <a:srgbClr val="FF0000"/>
                </a:solidFill>
              </a:rPr>
              <a:t>30s </a:t>
            </a:r>
            <a:r>
              <a:rPr lang="en-US" dirty="0" err="1" smtClean="0">
                <a:solidFill>
                  <a:srgbClr val="FF0000"/>
                </a:solidFill>
              </a:rPr>
              <a:t>subunite</a:t>
            </a:r>
            <a:r>
              <a:rPr lang="en-US" dirty="0" smtClean="0">
                <a:solidFill>
                  <a:srgbClr val="FF0000"/>
                </a:solidFill>
              </a:rPr>
              <a:t>  </a:t>
            </a:r>
            <a:r>
              <a:rPr lang="en-US" dirty="0" smtClean="0"/>
              <a:t>or </a:t>
            </a:r>
            <a:r>
              <a:rPr lang="en-US" dirty="0" smtClean="0">
                <a:solidFill>
                  <a:srgbClr val="7030A0"/>
                </a:solidFill>
              </a:rPr>
              <a:t>50s subunit </a:t>
            </a:r>
            <a:r>
              <a:rPr lang="en-US" dirty="0" smtClean="0"/>
              <a:t>of the </a:t>
            </a:r>
            <a:r>
              <a:rPr lang="en-US" dirty="0" err="1" smtClean="0"/>
              <a:t>ribosomes</a:t>
            </a:r>
            <a:r>
              <a:rPr lang="en-US" dirty="0" smtClean="0"/>
              <a:t>. This will cause  disruption the normal bacterial cellular metabolism, and leads to the </a:t>
            </a:r>
            <a:r>
              <a:rPr lang="en-US" dirty="0" smtClean="0">
                <a:solidFill>
                  <a:srgbClr val="0070C0"/>
                </a:solidFill>
              </a:rPr>
              <a:t>death</a:t>
            </a:r>
            <a:r>
              <a:rPr lang="en-US" dirty="0" smtClean="0"/>
              <a:t> of the organism or the </a:t>
            </a:r>
            <a:r>
              <a:rPr lang="en-US" dirty="0" smtClean="0">
                <a:solidFill>
                  <a:srgbClr val="0070C0"/>
                </a:solidFill>
              </a:rPr>
              <a:t>inhibition</a:t>
            </a:r>
            <a:r>
              <a:rPr lang="en-US" dirty="0" smtClean="0"/>
              <a:t> of its growth and multiplication. So the process either will be </a:t>
            </a:r>
            <a:r>
              <a:rPr lang="en-US" dirty="0" smtClean="0">
                <a:solidFill>
                  <a:srgbClr val="C00000"/>
                </a:solidFill>
              </a:rPr>
              <a:t>bactericidal</a:t>
            </a:r>
            <a:r>
              <a:rPr lang="en-US" dirty="0" smtClean="0"/>
              <a:t> or </a:t>
            </a:r>
            <a:r>
              <a:rPr lang="en-US" dirty="0" err="1" smtClean="0">
                <a:solidFill>
                  <a:srgbClr val="C00000"/>
                </a:solidFill>
              </a:rPr>
              <a:t>bacteriostatic</a:t>
            </a:r>
            <a:r>
              <a:rPr lang="en-US" dirty="0" smtClean="0"/>
              <a:t>  </a:t>
            </a:r>
          </a:p>
          <a:p>
            <a:pPr lvl="0" algn="just">
              <a:buNone/>
            </a:pPr>
            <a:endParaRPr lang="en-US" dirty="0" smtClean="0"/>
          </a:p>
          <a:p>
            <a:endParaRPr lang="en-US" dirty="0"/>
          </a:p>
        </p:txBody>
      </p:sp>
      <p:sp>
        <p:nvSpPr>
          <p:cNvPr id="4" name="Title 1"/>
          <p:cNvSpPr>
            <a:spLocks noGrp="1"/>
          </p:cNvSpPr>
          <p:nvPr>
            <p:ph type="title"/>
          </p:nvPr>
        </p:nvSpPr>
        <p:spPr>
          <a:xfrm>
            <a:off x="0" y="0"/>
            <a:ext cx="9144000" cy="1219200"/>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3- inhibition of protein synthesis </a:t>
            </a:r>
            <a:endParaRPr lang="en-US"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1243</TotalTime>
  <Words>1260</Words>
  <Application>Microsoft Office PowerPoint</Application>
  <PresentationFormat>عرض على الشاشة (3:4)‏</PresentationFormat>
  <Paragraphs>105</Paragraphs>
  <Slides>23</Slides>
  <Notes>0</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Solstice</vt:lpstr>
      <vt:lpstr>2nd lecture in Antibiotics  Mode of Antibiotics  action against microorganism </vt:lpstr>
      <vt:lpstr>Mechanisms of antibacterial action There are five  main mechanisms by which antibacterial agents act.</vt:lpstr>
      <vt:lpstr>الشريحة 3</vt:lpstr>
      <vt:lpstr>الشريحة 4</vt:lpstr>
      <vt:lpstr>1- inhibition of cell wall synthesis (Bactericidal agents)</vt:lpstr>
      <vt:lpstr>1- inhibition of cell wall synthesis </vt:lpstr>
      <vt:lpstr>1- inhibition of cell wall synthesis </vt:lpstr>
      <vt:lpstr>2-Inhibition of Cell Membrane</vt:lpstr>
      <vt:lpstr>3- inhibition of protein synthesis </vt:lpstr>
      <vt:lpstr>3- examples of inhibition of protein synthesis </vt:lpstr>
      <vt:lpstr>الشريحة 11</vt:lpstr>
      <vt:lpstr>الشريحة 12</vt:lpstr>
      <vt:lpstr>3-inhibition of protein synthesis </vt:lpstr>
      <vt:lpstr>3- inhibition of protein synthesis </vt:lpstr>
      <vt:lpstr>3- inhibition of protein synthesis </vt:lpstr>
      <vt:lpstr>3- inhibition of protein synthesis </vt:lpstr>
      <vt:lpstr>الشريحة 17</vt:lpstr>
      <vt:lpstr>4-Interference with metabolism process  </vt:lpstr>
      <vt:lpstr>5-Inhibithion the synthesis  of nucleic acids (DNA &amp; RNA)  </vt:lpstr>
      <vt:lpstr>5-Inhibithion the synthesis  of nucleic acids (DNA &amp; RNA)  </vt:lpstr>
      <vt:lpstr>Antiparastic agents </vt:lpstr>
      <vt:lpstr>Antifungal Agents</vt:lpstr>
      <vt:lpstr>Antiviral Agents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Antibiotics Work?</dc:title>
  <dc:creator>saad</dc:creator>
  <cp:lastModifiedBy>DR.Ahmed Saker 2O14</cp:lastModifiedBy>
  <cp:revision>120</cp:revision>
  <dcterms:created xsi:type="dcterms:W3CDTF">2006-08-16T00:00:00Z</dcterms:created>
  <dcterms:modified xsi:type="dcterms:W3CDTF">2017-04-08T18:47:13Z</dcterms:modified>
</cp:coreProperties>
</file>