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86" r:id="rId3"/>
    <p:sldId id="258" r:id="rId4"/>
    <p:sldId id="259" r:id="rId5"/>
    <p:sldId id="285" r:id="rId6"/>
    <p:sldId id="260" r:id="rId7"/>
    <p:sldId id="261" r:id="rId8"/>
    <p:sldId id="262" r:id="rId9"/>
    <p:sldId id="263" r:id="rId10"/>
    <p:sldId id="264" r:id="rId11"/>
    <p:sldId id="287"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89" r:id="rId25"/>
    <p:sldId id="288" r:id="rId26"/>
    <p:sldId id="278" r:id="rId27"/>
    <p:sldId id="291" r:id="rId28"/>
    <p:sldId id="279" r:id="rId29"/>
    <p:sldId id="280" r:id="rId30"/>
    <p:sldId id="281" r:id="rId31"/>
    <p:sldId id="282" r:id="rId32"/>
    <p:sldId id="292" r:id="rId33"/>
    <p:sldId id="283"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4660"/>
  </p:normalViewPr>
  <p:slideViewPr>
    <p:cSldViewPr snapToGrid="0">
      <p:cViewPr varScale="1">
        <p:scale>
          <a:sx n="84" d="100"/>
          <a:sy n="84"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AD5115-FA3A-4227-B27E-DA7C10B8E2F3}"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223906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D5115-FA3A-4227-B27E-DA7C10B8E2F3}"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351885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D5115-FA3A-4227-B27E-DA7C10B8E2F3}"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110001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D5115-FA3A-4227-B27E-DA7C10B8E2F3}"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79642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D5115-FA3A-4227-B27E-DA7C10B8E2F3}"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123913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AD5115-FA3A-4227-B27E-DA7C10B8E2F3}"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415827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AD5115-FA3A-4227-B27E-DA7C10B8E2F3}"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37992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AD5115-FA3A-4227-B27E-DA7C10B8E2F3}" type="datetimeFigureOut">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300856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D5115-FA3A-4227-B27E-DA7C10B8E2F3}" type="datetimeFigureOut">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309791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D5115-FA3A-4227-B27E-DA7C10B8E2F3}"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7557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D5115-FA3A-4227-B27E-DA7C10B8E2F3}"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336B9-97A3-4CEC-BCF9-32294F9C3F8A}" type="slidenum">
              <a:rPr lang="en-US" smtClean="0"/>
              <a:t>‹#›</a:t>
            </a:fld>
            <a:endParaRPr lang="en-US"/>
          </a:p>
        </p:txBody>
      </p:sp>
    </p:spTree>
    <p:extLst>
      <p:ext uri="{BB962C8B-B14F-4D97-AF65-F5344CB8AC3E}">
        <p14:creationId xmlns:p14="http://schemas.microsoft.com/office/powerpoint/2010/main" val="9664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D5115-FA3A-4227-B27E-DA7C10B8E2F3}" type="datetimeFigureOut">
              <a:rPr lang="en-US" smtClean="0"/>
              <a:t>4/13/2016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336B9-97A3-4CEC-BCF9-32294F9C3F8A}" type="slidenum">
              <a:rPr lang="en-US" smtClean="0"/>
              <a:t>‹#›</a:t>
            </a:fld>
            <a:endParaRPr lang="en-US"/>
          </a:p>
        </p:txBody>
      </p:sp>
    </p:spTree>
    <p:extLst>
      <p:ext uri="{BB962C8B-B14F-4D97-AF65-F5344CB8AC3E}">
        <p14:creationId xmlns:p14="http://schemas.microsoft.com/office/powerpoint/2010/main" val="460712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http://www.nanotechetc.com/wp-content/uploads/2013/12/snipge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571" y="205740"/>
            <a:ext cx="10603229" cy="6412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1659" y="354330"/>
            <a:ext cx="6764803" cy="2391424"/>
          </a:xfrm>
          <a:prstGeom prst="rect">
            <a:avLst/>
          </a:prstGeom>
          <a:noFill/>
        </p:spPr>
        <p:txBody>
          <a:bodyPr wrap="square" rtlCol="0">
            <a:spAutoFit/>
          </a:bodyPr>
          <a:lstStyle/>
          <a:p>
            <a:r>
              <a:rPr lang="en-US" sz="2490" b="1" dirty="0" smtClean="0">
                <a:solidFill>
                  <a:srgbClr val="FF0000"/>
                </a:solidFill>
              </a:rPr>
              <a:t>GENETIC ENGINEERING</a:t>
            </a:r>
          </a:p>
          <a:p>
            <a:r>
              <a:rPr lang="en-US" sz="2490" b="1" dirty="0" smtClean="0">
                <a:solidFill>
                  <a:srgbClr val="FF0000"/>
                </a:solidFill>
              </a:rPr>
              <a:t>College of Science/ biology department</a:t>
            </a:r>
          </a:p>
          <a:p>
            <a:r>
              <a:rPr lang="en-US" sz="2490" b="1" dirty="0" smtClean="0">
                <a:solidFill>
                  <a:srgbClr val="FF0000"/>
                </a:solidFill>
              </a:rPr>
              <a:t>fourth class</a:t>
            </a:r>
          </a:p>
          <a:p>
            <a:r>
              <a:rPr lang="en-US" sz="2490" b="1" dirty="0" smtClean="0">
                <a:solidFill>
                  <a:srgbClr val="FF0000"/>
                </a:solidFill>
              </a:rPr>
              <a:t>Assistant professor Dr. </a:t>
            </a:r>
            <a:r>
              <a:rPr lang="en-US" sz="2490" b="1" dirty="0" err="1">
                <a:solidFill>
                  <a:srgbClr val="FF0000"/>
                </a:solidFill>
              </a:rPr>
              <a:t>M</a:t>
            </a:r>
            <a:r>
              <a:rPr lang="en-US" sz="2490" b="1" dirty="0" err="1" smtClean="0">
                <a:solidFill>
                  <a:srgbClr val="FF0000"/>
                </a:solidFill>
              </a:rPr>
              <a:t>unim</a:t>
            </a:r>
            <a:r>
              <a:rPr lang="en-US" sz="2490" b="1" dirty="0" smtClean="0">
                <a:solidFill>
                  <a:srgbClr val="FF0000"/>
                </a:solidFill>
              </a:rPr>
              <a:t> </a:t>
            </a:r>
            <a:r>
              <a:rPr lang="en-US" sz="2490" b="1" dirty="0" err="1" smtClean="0">
                <a:solidFill>
                  <a:srgbClr val="FF0000"/>
                </a:solidFill>
              </a:rPr>
              <a:t>Radwan</a:t>
            </a:r>
            <a:r>
              <a:rPr lang="en-US" sz="2490" b="1" dirty="0" smtClean="0">
                <a:solidFill>
                  <a:srgbClr val="FF0000"/>
                </a:solidFill>
              </a:rPr>
              <a:t> Ali</a:t>
            </a:r>
          </a:p>
          <a:p>
            <a:r>
              <a:rPr lang="en-US" sz="2490" b="1" dirty="0" smtClean="0">
                <a:solidFill>
                  <a:srgbClr val="FF0000"/>
                </a:solidFill>
              </a:rPr>
              <a:t>Lecture seven </a:t>
            </a:r>
          </a:p>
          <a:p>
            <a:endParaRPr lang="en-US" sz="2490" b="1" dirty="0" smtClean="0">
              <a:solidFill>
                <a:srgbClr val="FF0000"/>
              </a:solidFill>
            </a:endParaRPr>
          </a:p>
        </p:txBody>
      </p:sp>
    </p:spTree>
    <p:extLst>
      <p:ext uri="{BB962C8B-B14F-4D97-AF65-F5344CB8AC3E}">
        <p14:creationId xmlns:p14="http://schemas.microsoft.com/office/powerpoint/2010/main" val="1638345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b="1" i="1" dirty="0">
                <a:solidFill>
                  <a:srgbClr val="FF0000"/>
                </a:solidFill>
              </a:rPr>
              <a:t>In vitro </a:t>
            </a:r>
            <a:r>
              <a:rPr lang="en-US" sz="3600" b="1" dirty="0">
                <a:solidFill>
                  <a:srgbClr val="FF0000"/>
                </a:solidFill>
              </a:rPr>
              <a:t>packaging </a:t>
            </a:r>
            <a:r>
              <a:rPr lang="en-US" sz="3600" b="1" dirty="0" smtClean="0">
                <a:solidFill>
                  <a:srgbClr val="FF0000"/>
                </a:solidFill>
              </a:rPr>
              <a:t>: </a:t>
            </a:r>
            <a:r>
              <a:rPr lang="en-US" dirty="0" smtClean="0"/>
              <a:t>Another </a:t>
            </a:r>
            <a:r>
              <a:rPr lang="en-US" dirty="0"/>
              <a:t>method of introducing a recombinant DNA molecule, constructed with a phage vector, is </a:t>
            </a:r>
            <a:r>
              <a:rPr lang="en-US" i="1" dirty="0"/>
              <a:t>in vitro </a:t>
            </a:r>
            <a:r>
              <a:rPr lang="en-US" dirty="0"/>
              <a:t>packaging. To introduce such recombinants into the host cell, they are first “packaged” into phage particles </a:t>
            </a:r>
            <a:r>
              <a:rPr lang="en-US" i="1" dirty="0"/>
              <a:t>in vitro</a:t>
            </a:r>
            <a:r>
              <a:rPr lang="en-US" dirty="0"/>
              <a:t>, and then the bacteria are infected (transfected) with the packaged recombinant.</a:t>
            </a:r>
          </a:p>
          <a:p>
            <a:endParaRPr lang="en-US" dirty="0"/>
          </a:p>
        </p:txBody>
      </p:sp>
    </p:spTree>
    <p:extLst>
      <p:ext uri="{BB962C8B-B14F-4D97-AF65-F5344CB8AC3E}">
        <p14:creationId xmlns:p14="http://schemas.microsoft.com/office/powerpoint/2010/main" val="21464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image.slidesharecdn.com/bacterialanimationandmanagement-150326094732-conversion-gate01/95/bacterial-animation-and-management-48-638.jpg?cb=14273633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 y="153940"/>
            <a:ext cx="11144250" cy="664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7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Transformation of non-bacterial cells: </a:t>
            </a:r>
            <a:r>
              <a:rPr lang="en-US" dirty="0"/>
              <a:t/>
            </a:r>
            <a:br>
              <a:rPr lang="en-US" dirty="0"/>
            </a:br>
            <a:endParaRPr lang="en-US" dirty="0"/>
          </a:p>
        </p:txBody>
      </p:sp>
      <p:sp>
        <p:nvSpPr>
          <p:cNvPr id="3" name="Content Placeholder 2"/>
          <p:cNvSpPr>
            <a:spLocks noGrp="1"/>
          </p:cNvSpPr>
          <p:nvPr>
            <p:ph idx="1"/>
          </p:nvPr>
        </p:nvSpPr>
        <p:spPr>
          <a:xfrm>
            <a:off x="388620" y="1165860"/>
            <a:ext cx="11224260" cy="5692140"/>
          </a:xfrm>
        </p:spPr>
        <p:txBody>
          <a:bodyPr>
            <a:normAutofit/>
          </a:bodyPr>
          <a:lstStyle/>
          <a:p>
            <a:r>
              <a:rPr lang="en-US" dirty="0"/>
              <a:t>Ways of introducing DNA into yeast, fungi, animals and plants are also needed if these organisms are to be used as hosts for gene cloning . The uptake of DNA into eukaryotic cells is </a:t>
            </a:r>
            <a:r>
              <a:rPr lang="en-US" b="1" dirty="0">
                <a:solidFill>
                  <a:srgbClr val="FF0000"/>
                </a:solidFill>
              </a:rPr>
              <a:t>more challenging </a:t>
            </a:r>
            <a:r>
              <a:rPr lang="en-US" dirty="0"/>
              <a:t>than bacterial transformation, and the efficiency of the </a:t>
            </a:r>
            <a:r>
              <a:rPr lang="en-US" b="1" dirty="0">
                <a:solidFill>
                  <a:srgbClr val="FF0000"/>
                </a:solidFill>
              </a:rPr>
              <a:t>process is much lower</a:t>
            </a:r>
            <a:r>
              <a:rPr lang="en-US" dirty="0"/>
              <a:t>. For example, in yeast and plant cells the cell wall must be digested with </a:t>
            </a:r>
            <a:r>
              <a:rPr lang="en-US" b="1" dirty="0">
                <a:solidFill>
                  <a:schemeClr val="accent6">
                    <a:lumMod val="50000"/>
                  </a:schemeClr>
                </a:solidFill>
              </a:rPr>
              <a:t>degradative</a:t>
            </a:r>
            <a:r>
              <a:rPr lang="en-US" dirty="0"/>
              <a:t> enzymes to yield fragile </a:t>
            </a:r>
            <a:r>
              <a:rPr lang="en-US" b="1" dirty="0">
                <a:solidFill>
                  <a:srgbClr val="00B050"/>
                </a:solidFill>
              </a:rPr>
              <a:t>protoplasts</a:t>
            </a:r>
            <a:r>
              <a:rPr lang="en-US" dirty="0"/>
              <a:t>, which may then take up DNA quite readily. The cell walls are re-synthesized once the degrading enzymes are removed. In contrast, animal cells in culture, which have no cell wall, will take up DNA at low efficiency if it is precipitated on their surface with calcium phosphate. Treating the cells with </a:t>
            </a:r>
            <a:r>
              <a:rPr lang="en-US" b="1" dirty="0">
                <a:solidFill>
                  <a:srgbClr val="FF0000"/>
                </a:solidFill>
              </a:rPr>
              <a:t>a high voltage</a:t>
            </a:r>
            <a:r>
              <a:rPr lang="en-US" dirty="0"/>
              <a:t>, which is believed to </a:t>
            </a:r>
            <a:r>
              <a:rPr lang="en-US" b="1" dirty="0">
                <a:solidFill>
                  <a:srgbClr val="FF0000"/>
                </a:solidFill>
              </a:rPr>
              <a:t>open transient pores </a:t>
            </a:r>
            <a:r>
              <a:rPr lang="en-US" dirty="0"/>
              <a:t>in the cell membrane, may increase the efficiency of the process. </a:t>
            </a:r>
          </a:p>
        </p:txBody>
      </p:sp>
    </p:spTree>
    <p:extLst>
      <p:ext uri="{BB962C8B-B14F-4D97-AF65-F5344CB8AC3E}">
        <p14:creationId xmlns:p14="http://schemas.microsoft.com/office/powerpoint/2010/main" val="396536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8610"/>
            <a:ext cx="10896600" cy="5868353"/>
          </a:xfrm>
        </p:spPr>
        <p:txBody>
          <a:bodyPr>
            <a:normAutofit/>
          </a:bodyPr>
          <a:lstStyle/>
          <a:p>
            <a:r>
              <a:rPr lang="en-US" sz="3600" dirty="0" smtClean="0"/>
              <a:t>This process is referred to as</a:t>
            </a:r>
            <a:r>
              <a:rPr lang="en-US" sz="3600" b="1" dirty="0" smtClean="0">
                <a:solidFill>
                  <a:srgbClr val="FF0000"/>
                </a:solidFill>
              </a:rPr>
              <a:t> electroporation </a:t>
            </a:r>
            <a:r>
              <a:rPr lang="en-US" sz="3600" dirty="0" smtClean="0"/>
              <a:t>and can also be used to introduce cloned genes into bacterial cells. In addition, direct physical methods have been used. DNA may be </a:t>
            </a:r>
            <a:r>
              <a:rPr lang="en-US" sz="3600" b="1" dirty="0" smtClean="0">
                <a:solidFill>
                  <a:srgbClr val="FF0000"/>
                </a:solidFill>
              </a:rPr>
              <a:t>microinjected</a:t>
            </a:r>
            <a:r>
              <a:rPr lang="en-US" sz="3600" dirty="0" smtClean="0"/>
              <a:t> directly into the cytoplasm or even the nucleus of individual animal or plant cells in culture. Alternatively, DNA may be introduced by the bombardment of the target cells with metallic </a:t>
            </a:r>
            <a:r>
              <a:rPr lang="en-US" sz="3600" dirty="0" err="1" smtClean="0"/>
              <a:t>microprojectiles</a:t>
            </a:r>
            <a:r>
              <a:rPr lang="en-US" sz="3600" dirty="0" smtClean="0"/>
              <a:t> coated with DNA. This technique is referred to as </a:t>
            </a:r>
            <a:r>
              <a:rPr lang="en-US" sz="3600" b="1" dirty="0" smtClean="0">
                <a:solidFill>
                  <a:srgbClr val="FF0000"/>
                </a:solidFill>
              </a:rPr>
              <a:t>biolistics</a:t>
            </a:r>
            <a:r>
              <a:rPr lang="en-US" sz="3600" dirty="0" smtClean="0"/>
              <a:t> .</a:t>
            </a:r>
          </a:p>
          <a:p>
            <a:endParaRPr lang="en-US" sz="3600" dirty="0"/>
          </a:p>
        </p:txBody>
      </p:sp>
    </p:spTree>
    <p:extLst>
      <p:ext uri="{BB962C8B-B14F-4D97-AF65-F5344CB8AC3E}">
        <p14:creationId xmlns:p14="http://schemas.microsoft.com/office/powerpoint/2010/main" val="77168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 LIBRARIES </a:t>
            </a:r>
            <a:r>
              <a:rPr lang="en-US" dirty="0"/>
              <a:t/>
            </a:r>
            <a:br>
              <a:rPr lang="en-US" dirty="0"/>
            </a:br>
            <a:endParaRPr lang="en-US" dirty="0"/>
          </a:p>
        </p:txBody>
      </p:sp>
      <p:sp>
        <p:nvSpPr>
          <p:cNvPr id="3" name="Content Placeholder 2"/>
          <p:cNvSpPr>
            <a:spLocks noGrp="1"/>
          </p:cNvSpPr>
          <p:nvPr>
            <p:ph idx="1"/>
          </p:nvPr>
        </p:nvSpPr>
        <p:spPr>
          <a:xfrm>
            <a:off x="388620" y="1017270"/>
            <a:ext cx="10965180" cy="5159693"/>
          </a:xfrm>
        </p:spPr>
        <p:txBody>
          <a:bodyPr>
            <a:noAutofit/>
          </a:bodyPr>
          <a:lstStyle/>
          <a:p>
            <a:r>
              <a:rPr lang="en-US" sz="3200" dirty="0"/>
              <a:t>A gene library is a collection of different DNA sequences from an organism each of which has been cloned into a vector for ease of purification, storage and analysis. Gene libraries are used for two main purposes: (</a:t>
            </a:r>
            <a:r>
              <a:rPr lang="en-US" sz="3200" dirty="0" err="1"/>
              <a:t>i</a:t>
            </a:r>
            <a:r>
              <a:rPr lang="en-US" sz="3200" dirty="0"/>
              <a:t>) the cloning of individual genes (e.g. genes associated with certain genetic disorders), and (ii) the construction of physical maps of genomes . There are essentially two types of gene libraries that can be made depending on the source of DNA used. If the DNA is genomic DNA, the library is called </a:t>
            </a:r>
            <a:r>
              <a:rPr lang="en-US" sz="3200" b="1" dirty="0">
                <a:solidFill>
                  <a:srgbClr val="FF0000"/>
                </a:solidFill>
              </a:rPr>
              <a:t>a genomic library</a:t>
            </a:r>
            <a:r>
              <a:rPr lang="en-US" sz="3200" dirty="0"/>
              <a:t>. If the DNA is a copy of an mRNA population, that is cDNA, then the library is called </a:t>
            </a:r>
            <a:r>
              <a:rPr lang="en-US" sz="3200" b="1" dirty="0">
                <a:solidFill>
                  <a:srgbClr val="FF0000"/>
                </a:solidFill>
              </a:rPr>
              <a:t>a cDNA library</a:t>
            </a:r>
            <a:r>
              <a:rPr lang="en-US" sz="3200" dirty="0"/>
              <a:t>.</a:t>
            </a:r>
          </a:p>
          <a:p>
            <a:endParaRPr lang="en-US" sz="3200" dirty="0"/>
          </a:p>
        </p:txBody>
      </p:sp>
    </p:spTree>
    <p:extLst>
      <p:ext uri="{BB962C8B-B14F-4D97-AF65-F5344CB8AC3E}">
        <p14:creationId xmlns:p14="http://schemas.microsoft.com/office/powerpoint/2010/main" val="136776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Basic steps in the construction of a gene library: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1. Extraction of genomic DNA of the organism of interest. </a:t>
            </a:r>
          </a:p>
          <a:p>
            <a:r>
              <a:rPr lang="en-US" dirty="0"/>
              <a:t>2. The extracted DNA is cut into gene-size pieces with restriction enzymes. </a:t>
            </a:r>
          </a:p>
          <a:p>
            <a:r>
              <a:rPr lang="en-US" dirty="0"/>
              <a:t>3. The appropriate vector (for this purpose a plasmid) is cut with the same restriction enzyme. </a:t>
            </a:r>
          </a:p>
          <a:p>
            <a:r>
              <a:rPr lang="en-US" dirty="0"/>
              <a:t>4. The gene-sized DNA and cut plasmids are combined into one test tube. Some of the enzyme cut DNA pieces will combine with the cut vectors and form recombinant DNA. </a:t>
            </a:r>
          </a:p>
          <a:p>
            <a:r>
              <a:rPr lang="en-US" dirty="0"/>
              <a:t>5. The recombinant plasmids are then transferred into bacteria using either electroporation or heat shock (transformation). </a:t>
            </a:r>
          </a:p>
          <a:p>
            <a:endParaRPr lang="en-US" dirty="0"/>
          </a:p>
        </p:txBody>
      </p:sp>
    </p:spTree>
    <p:extLst>
      <p:ext uri="{BB962C8B-B14F-4D97-AF65-F5344CB8AC3E}">
        <p14:creationId xmlns:p14="http://schemas.microsoft.com/office/powerpoint/2010/main" val="295166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210" y="422910"/>
            <a:ext cx="10816590" cy="5754053"/>
          </a:xfrm>
        </p:spPr>
        <p:txBody>
          <a:bodyPr>
            <a:normAutofit/>
          </a:bodyPr>
          <a:lstStyle/>
          <a:p>
            <a:r>
              <a:rPr lang="en-US" dirty="0"/>
              <a:t>6. The bacteria are grown on a culture dish and allowed to grow into colonies. All the colonies on all the plates (cultures) are called a gene library. </a:t>
            </a:r>
          </a:p>
          <a:p>
            <a:r>
              <a:rPr lang="en-US" dirty="0"/>
              <a:t>7. The gene library is then screened in order to discover which bacterial colony is making copies of the one gene you are interested in. Library screening identifies colonies which have that particular gene. Screening can be based on detecting the DNA sequence of the cloned gene, detecting a protein that the gene encodes, or the use of linked DNA markers. </a:t>
            </a:r>
          </a:p>
          <a:p>
            <a:r>
              <a:rPr lang="en-US" dirty="0"/>
              <a:t>8. When the bacterial colony containing the desired gene is located, the bacteria can be propagated to make millions of copies of the recombinant plasmid that contains the gene. Furthermore, the plasmids can be extracted for the next steps of genetic engineering, gene modification, and transformation.</a:t>
            </a:r>
          </a:p>
          <a:p>
            <a:endParaRPr lang="en-US" dirty="0"/>
          </a:p>
        </p:txBody>
      </p:sp>
    </p:spTree>
    <p:extLst>
      <p:ext uri="{BB962C8B-B14F-4D97-AF65-F5344CB8AC3E}">
        <p14:creationId xmlns:p14="http://schemas.microsoft.com/office/powerpoint/2010/main" val="178280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43310" cy="1325563"/>
          </a:xfrm>
        </p:spPr>
        <p:txBody>
          <a:bodyPr/>
          <a:lstStyle/>
          <a:p>
            <a:r>
              <a:rPr lang="en-US" b="1" dirty="0"/>
              <a:t>SCREENING AND SELECTION FOR RECOMBINANTS</a:t>
            </a:r>
            <a:endParaRPr lang="en-US" dirty="0"/>
          </a:p>
        </p:txBody>
      </p:sp>
      <p:sp>
        <p:nvSpPr>
          <p:cNvPr id="3" name="Content Placeholder 2"/>
          <p:cNvSpPr>
            <a:spLocks noGrp="1"/>
          </p:cNvSpPr>
          <p:nvPr>
            <p:ph idx="1"/>
          </p:nvPr>
        </p:nvSpPr>
        <p:spPr>
          <a:xfrm>
            <a:off x="480060" y="1371600"/>
            <a:ext cx="11487150" cy="5372100"/>
          </a:xfrm>
        </p:spPr>
        <p:txBody>
          <a:bodyPr/>
          <a:lstStyle/>
          <a:p>
            <a:r>
              <a:rPr lang="en-US" dirty="0"/>
              <a:t>The art of cloning is to find the one particular transformed cell that contains the cloning vector with the gene of interest (referred to as a recombinant cell). It is thus most important to be able to </a:t>
            </a:r>
            <a:r>
              <a:rPr lang="en-US" b="1" dirty="0">
                <a:solidFill>
                  <a:srgbClr val="FF0000"/>
                </a:solidFill>
              </a:rPr>
              <a:t>select recombinant cells from transformed cells</a:t>
            </a:r>
            <a:r>
              <a:rPr lang="en-US" dirty="0"/>
              <a:t> (containing the vector without insert DNA) . If this goal has been achieved the gene in question is said to have been cloned. </a:t>
            </a:r>
          </a:p>
          <a:p>
            <a:r>
              <a:rPr lang="en-US" dirty="0"/>
              <a:t>Although there are many different procedures by which the desired clone can be obtained, all are variations of two basic concepts : </a:t>
            </a:r>
          </a:p>
          <a:p>
            <a:endParaRPr lang="en-US" dirty="0"/>
          </a:p>
        </p:txBody>
      </p:sp>
    </p:spTree>
    <p:extLst>
      <p:ext uri="{BB962C8B-B14F-4D97-AF65-F5344CB8AC3E}">
        <p14:creationId xmlns:p14="http://schemas.microsoft.com/office/powerpoint/2010/main" val="97184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b="1" dirty="0"/>
              <a:t>Direct selection</a:t>
            </a:r>
            <a:r>
              <a:rPr lang="en-US" dirty="0"/>
              <a:t>, which means that the cloning experiment is designed in such a way that the clones obtained are the clones containing the required gene. Almost invariably, selection occurs at the plating-out stage. Direct selection is the method of choice, as it is quick and usually unambiguous. However, it is not applicable to all genes. </a:t>
            </a:r>
          </a:p>
          <a:p>
            <a:r>
              <a:rPr lang="en-US" dirty="0"/>
              <a:t>• </a:t>
            </a:r>
            <a:r>
              <a:rPr lang="en-US" b="1" dirty="0"/>
              <a:t>Identification of the clone from a gene library</a:t>
            </a:r>
            <a:r>
              <a:rPr lang="en-US" dirty="0"/>
              <a:t>, which entails an initial “shotgun” cloning experiment, to produce a clone library representing all or most of the genes present in the cell, followed by analysis of the individual clones to identify the correct one. </a:t>
            </a:r>
          </a:p>
          <a:p>
            <a:endParaRPr lang="en-US" dirty="0"/>
          </a:p>
        </p:txBody>
      </p:sp>
    </p:spTree>
    <p:extLst>
      <p:ext uri="{BB962C8B-B14F-4D97-AF65-F5344CB8AC3E}">
        <p14:creationId xmlns:p14="http://schemas.microsoft.com/office/powerpoint/2010/main" val="155805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Direct selection: </a:t>
            </a:r>
            <a:endParaRPr lang="en-US" dirty="0"/>
          </a:p>
          <a:p>
            <a:r>
              <a:rPr lang="en-US" dirty="0"/>
              <a:t>Most cloning vectors are designed so that the insertion of a DNA fragment into the vector destroys the integrity of one of the genes present on the molecule. This is referred to as </a:t>
            </a:r>
            <a:r>
              <a:rPr lang="en-US" b="1" dirty="0">
                <a:solidFill>
                  <a:srgbClr val="FF0000"/>
                </a:solidFill>
              </a:rPr>
              <a:t>insertional inactivation </a:t>
            </a:r>
            <a:r>
              <a:rPr lang="en-US" dirty="0"/>
              <a:t>. Two examples will be discussed: (</a:t>
            </a:r>
            <a:r>
              <a:rPr lang="en-US" dirty="0" err="1"/>
              <a:t>i</a:t>
            </a:r>
            <a:r>
              <a:rPr lang="en-US" dirty="0"/>
              <a:t>) direct antibiotic resistance screening, and (ii) blue-white </a:t>
            </a:r>
            <a:r>
              <a:rPr lang="en-US" dirty="0" err="1"/>
              <a:t>colour</a:t>
            </a:r>
            <a:r>
              <a:rPr lang="en-US" dirty="0"/>
              <a:t> screening. </a:t>
            </a:r>
          </a:p>
          <a:p>
            <a:endParaRPr lang="en-US" dirty="0"/>
          </a:p>
        </p:txBody>
      </p:sp>
    </p:spTree>
    <p:extLst>
      <p:ext uri="{BB962C8B-B14F-4D97-AF65-F5344CB8AC3E}">
        <p14:creationId xmlns:p14="http://schemas.microsoft.com/office/powerpoint/2010/main" val="314822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amrls.cvm.msu.edu/microbiology/molecular-basis-for-antimicrobial-resistance/acquired-resistance/resolveuid/bb99c7e2043a33ca6fbe240417b91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4320"/>
            <a:ext cx="11887200" cy="658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2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Direct antibiotic resistance screening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Most cloning vectors are designed so that the insertion of a DNA fragment into the vector destroys the integrity of one of the genes present on the molecule (usually an antibiotic resistance gene). For instance, if the vector carries an ampicillin resistance gene (</a:t>
            </a:r>
            <a:r>
              <a:rPr lang="en-US" i="1" dirty="0" err="1"/>
              <a:t>ampr</a:t>
            </a:r>
            <a:r>
              <a:rPr lang="en-US" dirty="0"/>
              <a:t>), it will confer ampicillin resistance to the </a:t>
            </a:r>
            <a:r>
              <a:rPr lang="en-US" i="1" dirty="0"/>
              <a:t>E. coli </a:t>
            </a:r>
            <a:r>
              <a:rPr lang="en-US" dirty="0"/>
              <a:t>cells if the transformation process was successful. This would mean that when the clones are plated out on ampicillin-containing medium, only cells containing a plasmid would be resistant to the antibiotic and, therefore, be able to grow. However, this does not show whether the cell contains the recombinant plasmid (with the inserted gene of interest) or only the re-ligated vector (without the inserted gene of interest). </a:t>
            </a:r>
          </a:p>
          <a:p>
            <a:endParaRPr lang="en-US" dirty="0"/>
          </a:p>
        </p:txBody>
      </p:sp>
    </p:spTree>
    <p:extLst>
      <p:ext uri="{BB962C8B-B14F-4D97-AF65-F5344CB8AC3E}">
        <p14:creationId xmlns:p14="http://schemas.microsoft.com/office/powerpoint/2010/main" val="264027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365760" y="560070"/>
            <a:ext cx="11418569" cy="5955030"/>
          </a:xfrm>
          <a:prstGeom prst="rect">
            <a:avLst/>
          </a:prstGeom>
        </p:spPr>
      </p:pic>
    </p:spTree>
    <p:extLst>
      <p:ext uri="{BB962C8B-B14F-4D97-AF65-F5344CB8AC3E}">
        <p14:creationId xmlns:p14="http://schemas.microsoft.com/office/powerpoint/2010/main" val="352341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Blue-white </a:t>
            </a:r>
            <a:r>
              <a:rPr lang="en-US" b="1" dirty="0" err="1"/>
              <a:t>colour</a:t>
            </a:r>
            <a:r>
              <a:rPr lang="en-US" b="1" dirty="0"/>
              <a:t> screening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This method also involves the insertional inactivation of a gene and uses the production of a blue compound as an indicator . The gene is </a:t>
            </a:r>
            <a:r>
              <a:rPr lang="en-US" sz="3600" b="1" i="1" dirty="0" err="1">
                <a:solidFill>
                  <a:srgbClr val="FF0000"/>
                </a:solidFill>
              </a:rPr>
              <a:t>lacZ</a:t>
            </a:r>
            <a:r>
              <a:rPr lang="en-US" dirty="0"/>
              <a:t>, which encodes the enzyme ß-galactosidase, and is under the control of the </a:t>
            </a:r>
            <a:r>
              <a:rPr lang="en-US" i="1" dirty="0"/>
              <a:t>lac </a:t>
            </a:r>
            <a:r>
              <a:rPr lang="en-US" dirty="0"/>
              <a:t>promoter. If the host </a:t>
            </a:r>
            <a:r>
              <a:rPr lang="en-US" i="1" dirty="0"/>
              <a:t>E. coli </a:t>
            </a:r>
            <a:r>
              <a:rPr lang="en-US" dirty="0"/>
              <a:t>strain is expressing the lac repressor, expression of a </a:t>
            </a:r>
            <a:r>
              <a:rPr lang="en-US" i="1" dirty="0" err="1"/>
              <a:t>lacZ</a:t>
            </a:r>
            <a:r>
              <a:rPr lang="en-US" i="1" dirty="0"/>
              <a:t> </a:t>
            </a:r>
            <a:r>
              <a:rPr lang="en-US" dirty="0"/>
              <a:t>gene on the vector may be induced using IPTG (isopropyl- ß-D-</a:t>
            </a:r>
            <a:r>
              <a:rPr lang="en-US" dirty="0" err="1"/>
              <a:t>thiogalactopyranoside</a:t>
            </a:r>
            <a:r>
              <a:rPr lang="en-US" dirty="0"/>
              <a:t>), and the expressed enzyme can utilize the synthetic substrate X-gal (5-bromo-4-chlore-3-indolyl- ß-D-</a:t>
            </a:r>
            <a:r>
              <a:rPr lang="en-US" dirty="0" err="1"/>
              <a:t>galactopyranoside</a:t>
            </a:r>
            <a:r>
              <a:rPr lang="en-US" dirty="0"/>
              <a:t>) to yield a blue product.</a:t>
            </a:r>
          </a:p>
        </p:txBody>
      </p:sp>
    </p:spTree>
    <p:extLst>
      <p:ext uri="{BB962C8B-B14F-4D97-AF65-F5344CB8AC3E}">
        <p14:creationId xmlns:p14="http://schemas.microsoft.com/office/powerpoint/2010/main" val="2511792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Insertion of a DNA fragment into the </a:t>
            </a:r>
            <a:r>
              <a:rPr lang="en-US" i="1" dirty="0" err="1"/>
              <a:t>lacZ</a:t>
            </a:r>
            <a:r>
              <a:rPr lang="en-US" i="1" dirty="0"/>
              <a:t> </a:t>
            </a:r>
            <a:r>
              <a:rPr lang="en-US" dirty="0"/>
              <a:t>gene (insertional inactivation of </a:t>
            </a:r>
            <a:r>
              <a:rPr lang="en-US" i="1" dirty="0" err="1"/>
              <a:t>lacZ</a:t>
            </a:r>
            <a:r>
              <a:rPr lang="en-US" dirty="0"/>
              <a:t>) in the production of a recombinant plasmid would prevent the development of the blue </a:t>
            </a:r>
            <a:r>
              <a:rPr lang="en-US" dirty="0" err="1"/>
              <a:t>colour</a:t>
            </a:r>
            <a:r>
              <a:rPr lang="en-US" dirty="0"/>
              <a:t>. In this method, the transformed cells are spread onto a plate containing an antibiotic (to select for </a:t>
            </a:r>
            <a:r>
              <a:rPr lang="en-US" dirty="0" err="1"/>
              <a:t>transformants</a:t>
            </a:r>
            <a:r>
              <a:rPr lang="en-US" dirty="0"/>
              <a:t> in the usual way), IPTG and X-gal, to yield a mixture of blue and white colonies. The white colonies have no expressed ß-galactosidase and are hence likely to </a:t>
            </a:r>
            <a:r>
              <a:rPr lang="en-US" b="1" dirty="0">
                <a:solidFill>
                  <a:srgbClr val="FF0000"/>
                </a:solidFill>
              </a:rPr>
              <a:t>contain the inserted target fragment</a:t>
            </a:r>
            <a:r>
              <a:rPr lang="en-US" dirty="0"/>
              <a:t>. The blue colonies probably contain </a:t>
            </a:r>
            <a:r>
              <a:rPr lang="en-US" dirty="0" err="1"/>
              <a:t>religated</a:t>
            </a:r>
            <a:r>
              <a:rPr lang="en-US" dirty="0"/>
              <a:t> vector.</a:t>
            </a:r>
          </a:p>
          <a:p>
            <a:endParaRPr lang="en-US" dirty="0"/>
          </a:p>
        </p:txBody>
      </p:sp>
    </p:spTree>
    <p:extLst>
      <p:ext uri="{BB962C8B-B14F-4D97-AF65-F5344CB8AC3E}">
        <p14:creationId xmlns:p14="http://schemas.microsoft.com/office/powerpoint/2010/main" val="3637047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web.pdx.edu/~newmanl/plasmid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1" y="107994"/>
            <a:ext cx="6664642" cy="4702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biology.arizona.edu/molecular_bio/problem_sets/recombinant_dna_technology/graphics/05t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6" y="107994"/>
            <a:ext cx="5517191" cy="41229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biology.arizona.edu/molecular_bio/problem_sets/recombinant_dna_technology/graphics/05t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823" y="4230902"/>
            <a:ext cx="4225960" cy="223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2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s://passel.unl.edu/Image/siteImages/Fig14LG.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947056"/>
            <a:ext cx="8138160" cy="500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23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Identification of the clone from a gene library: </a:t>
            </a:r>
            <a:r>
              <a:rPr lang="en-US" dirty="0"/>
              <a:t/>
            </a:r>
            <a:br>
              <a:rPr lang="en-US" dirty="0"/>
            </a:br>
            <a:endParaRPr lang="en-US" dirty="0"/>
          </a:p>
        </p:txBody>
      </p:sp>
      <p:sp>
        <p:nvSpPr>
          <p:cNvPr id="3" name="Content Placeholder 2"/>
          <p:cNvSpPr>
            <a:spLocks noGrp="1"/>
          </p:cNvSpPr>
          <p:nvPr>
            <p:ph idx="1"/>
          </p:nvPr>
        </p:nvSpPr>
        <p:spPr>
          <a:xfrm>
            <a:off x="457200" y="1211580"/>
            <a:ext cx="10896600" cy="5360670"/>
          </a:xfrm>
        </p:spPr>
        <p:txBody>
          <a:bodyPr/>
          <a:lstStyle/>
          <a:p>
            <a:r>
              <a:rPr lang="en-US" dirty="0"/>
              <a:t>Many different techniques are available for screening a library. The most important approaches involve screening by nucleic acid hybridization and screening by functional analysis. Nucleic acid hybridization requires some prior knowledge of the DNA sequence either of the gene to be cloned or of stretches of DNA in the vicinity of the gene to be cloned. </a:t>
            </a:r>
            <a:r>
              <a:rPr lang="en-US" b="1" dirty="0">
                <a:solidFill>
                  <a:srgbClr val="FF0000"/>
                </a:solidFill>
              </a:rPr>
              <a:t>Functional screening involves the use of expression vectors that allow cells containing the vector with the desired gene to express the corresponding protein</a:t>
            </a:r>
            <a:r>
              <a:rPr lang="en-US" dirty="0"/>
              <a:t>. Under these circumstances, cells containing a vector with the desired gene can be identified by means of </a:t>
            </a:r>
            <a:r>
              <a:rPr lang="en-US" b="1" dirty="0">
                <a:solidFill>
                  <a:srgbClr val="FF0000"/>
                </a:solidFill>
              </a:rPr>
              <a:t>antibodies</a:t>
            </a:r>
            <a:r>
              <a:rPr lang="en-US" dirty="0"/>
              <a:t> directed against the protein.  </a:t>
            </a:r>
          </a:p>
          <a:p>
            <a:endParaRPr lang="en-US" dirty="0"/>
          </a:p>
        </p:txBody>
      </p:sp>
    </p:spTree>
    <p:extLst>
      <p:ext uri="{BB962C8B-B14F-4D97-AF65-F5344CB8AC3E}">
        <p14:creationId xmlns:p14="http://schemas.microsoft.com/office/powerpoint/2010/main" val="404778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6"/>
          <p:cNvPicPr>
            <a:picLocks noGrp="1" noChangeAspect="1"/>
          </p:cNvPicPr>
          <p:nvPr>
            <p:ph idx="1"/>
          </p:nvPr>
        </p:nvPicPr>
        <p:blipFill>
          <a:blip r:embed="rId2"/>
          <a:stretch>
            <a:fillRect/>
          </a:stretch>
        </p:blipFill>
        <p:spPr>
          <a:xfrm>
            <a:off x="1771312" y="1177290"/>
            <a:ext cx="8241368" cy="4153694"/>
          </a:xfrm>
          <a:prstGeom prst="rect">
            <a:avLst/>
          </a:prstGeom>
        </p:spPr>
      </p:pic>
    </p:spTree>
    <p:extLst>
      <p:ext uri="{BB962C8B-B14F-4D97-AF65-F5344CB8AC3E}">
        <p14:creationId xmlns:p14="http://schemas.microsoft.com/office/powerpoint/2010/main" val="310952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Nucleic acid hybridization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Detection of an individual clone in a library can be achieved by employing strategies of nucleic acid hybridization in which short chemically synthesized labeled oligonucleotides (</a:t>
            </a:r>
            <a:r>
              <a:rPr lang="en-US" b="1" dirty="0">
                <a:solidFill>
                  <a:srgbClr val="FF0000"/>
                </a:solidFill>
              </a:rPr>
              <a:t>probes</a:t>
            </a:r>
            <a:r>
              <a:rPr lang="en-US" dirty="0"/>
              <a:t>) are used to detect complementary sequences in individual cells or phages containing an insert. The success of colony or plaque hybridization will depend on the availability of a DNA molecule that can be used as probe. </a:t>
            </a:r>
            <a:r>
              <a:rPr lang="en-US" b="1" dirty="0">
                <a:solidFill>
                  <a:srgbClr val="FF0000"/>
                </a:solidFill>
              </a:rPr>
              <a:t>This probe must share at least a part of the sequence of the cloned gene</a:t>
            </a:r>
            <a:r>
              <a:rPr lang="en-US" dirty="0"/>
              <a:t>. If the gene itself is not available, it can be derived, for example, from known protein sequences, or so-called degenerate oligonucleotides (mixtures of oligonucleotides that differ from each other by base substitutions at identical and/or different positions) can be used. </a:t>
            </a:r>
          </a:p>
        </p:txBody>
      </p:sp>
    </p:spTree>
    <p:extLst>
      <p:ext uri="{BB962C8B-B14F-4D97-AF65-F5344CB8AC3E}">
        <p14:creationId xmlns:p14="http://schemas.microsoft.com/office/powerpoint/2010/main" val="2993456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610" y="171450"/>
            <a:ext cx="11045190" cy="6005513"/>
          </a:xfrm>
        </p:spPr>
        <p:txBody>
          <a:bodyPr>
            <a:normAutofit/>
          </a:bodyPr>
          <a:lstStyle/>
          <a:p>
            <a:r>
              <a:rPr lang="en-US" sz="3200" dirty="0"/>
              <a:t>The first step of a hybridization screening experiment involves the transfer of the DNA in the plaque or colony to a nylon or nitrocellulose membrane. The bacteria on the membrane are lysed to release their DNA, and the DNA is denatured with alkali to produce single strands that are bounded to the membrane by heat treatment or UV irradiation. The membrane is then immersed in a solution containing a nucleic acid probe (usually radioactively labeled) and incubated to allow the probe to hybridize to its complementary sequence. After hybridization, the membrane is washed to remove </a:t>
            </a:r>
            <a:r>
              <a:rPr lang="en-US" sz="3200" dirty="0" err="1"/>
              <a:t>unhybridized</a:t>
            </a:r>
            <a:r>
              <a:rPr lang="en-US" sz="3200" dirty="0"/>
              <a:t> probe, and regions where the probe has hybridized are visualized with autoradiography .</a:t>
            </a:r>
          </a:p>
          <a:p>
            <a:endParaRPr lang="en-US" sz="3200" dirty="0"/>
          </a:p>
        </p:txBody>
      </p:sp>
    </p:spTree>
    <p:extLst>
      <p:ext uri="{BB962C8B-B14F-4D97-AF65-F5344CB8AC3E}">
        <p14:creationId xmlns:p14="http://schemas.microsoft.com/office/powerpoint/2010/main" val="193052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365125"/>
            <a:ext cx="11182350" cy="1806575"/>
          </a:xfrm>
        </p:spPr>
        <p:txBody>
          <a:bodyPr>
            <a:normAutofit fontScale="90000"/>
          </a:bodyPr>
          <a:lstStyle/>
          <a:p>
            <a:r>
              <a:rPr lang="en-US" b="1" dirty="0" smtClean="0"/>
              <a:t>INTRODUCTION OF DNA INTO HOST CELLS</a:t>
            </a:r>
            <a:br>
              <a:rPr lang="en-US" b="1" dirty="0" smtClean="0"/>
            </a:br>
            <a:r>
              <a:rPr lang="en-US" b="1" dirty="0"/>
              <a:t>Transformation: The uptake of DNA by bacterial cells</a:t>
            </a: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171450" y="1348740"/>
            <a:ext cx="12020550" cy="5509260"/>
          </a:xfrm>
        </p:spPr>
        <p:txBody>
          <a:bodyPr>
            <a:normAutofit/>
          </a:bodyPr>
          <a:lstStyle/>
          <a:p>
            <a:r>
              <a:rPr lang="en-US" sz="3000" b="1" dirty="0">
                <a:solidFill>
                  <a:srgbClr val="FF0000"/>
                </a:solidFill>
              </a:rPr>
              <a:t>Transformation is the process of uptake of foreign DNA </a:t>
            </a:r>
            <a:r>
              <a:rPr lang="en-US" sz="3000" dirty="0"/>
              <a:t>(normally plasmids) </a:t>
            </a:r>
            <a:r>
              <a:rPr lang="en-US" sz="3000" b="1" dirty="0">
                <a:solidFill>
                  <a:srgbClr val="FF0000"/>
                </a:solidFill>
              </a:rPr>
              <a:t>by bacteria</a:t>
            </a:r>
            <a:r>
              <a:rPr lang="en-US" sz="3000" dirty="0" smtClean="0"/>
              <a:t>.</a:t>
            </a:r>
          </a:p>
          <a:p>
            <a:r>
              <a:rPr lang="en-US" sz="3000" dirty="0" smtClean="0"/>
              <a:t> </a:t>
            </a:r>
            <a:r>
              <a:rPr lang="en-US" sz="3000" dirty="0"/>
              <a:t>In nature, transformation is probably </a:t>
            </a:r>
            <a:r>
              <a:rPr lang="en-US" sz="3000" b="1" dirty="0">
                <a:solidFill>
                  <a:srgbClr val="FF0000"/>
                </a:solidFill>
              </a:rPr>
              <a:t>not a major </a:t>
            </a:r>
            <a:r>
              <a:rPr lang="en-US" sz="3000" dirty="0"/>
              <a:t>process by which bacteria obtain genetic material. This is reflected by the fact that only a few species (notably members of the genera </a:t>
            </a:r>
            <a:r>
              <a:rPr lang="en-US" sz="3000" i="1" dirty="0"/>
              <a:t>Bacillus </a:t>
            </a:r>
            <a:r>
              <a:rPr lang="en-US" sz="3000" dirty="0"/>
              <a:t>and </a:t>
            </a:r>
            <a:r>
              <a:rPr lang="en-US" sz="3000" i="1" dirty="0"/>
              <a:t>Streptococcus</a:t>
            </a:r>
            <a:r>
              <a:rPr lang="en-US" sz="3000" dirty="0"/>
              <a:t>) can be transformed with ease in the laboratory, and studies have revealed that these species possess sophisticated mechanisms for DNA binding and uptake. Under normal circumstances, most bacterial species (including </a:t>
            </a:r>
            <a:r>
              <a:rPr lang="en-US" sz="3000" i="1" dirty="0"/>
              <a:t>E. coli</a:t>
            </a:r>
            <a:r>
              <a:rPr lang="en-US" sz="3000" dirty="0"/>
              <a:t>) will only take up </a:t>
            </a:r>
            <a:r>
              <a:rPr lang="en-US" sz="3000" b="1" dirty="0">
                <a:solidFill>
                  <a:srgbClr val="FF0000"/>
                </a:solidFill>
              </a:rPr>
              <a:t>limited amounts of DNA</a:t>
            </a:r>
            <a:r>
              <a:rPr lang="en-US" sz="3000" dirty="0"/>
              <a:t>. In order to transform these species efficiently, the bacteria have to undergo some form of physical and/or chemical treatment that will enhance their ability to take up DNA. Cells that have undergone treatment are referred to as </a:t>
            </a:r>
            <a:r>
              <a:rPr lang="en-US" sz="3200" b="1" dirty="0">
                <a:solidFill>
                  <a:srgbClr val="FF0000"/>
                </a:solidFill>
              </a:rPr>
              <a:t>competent cells </a:t>
            </a:r>
            <a:r>
              <a:rPr lang="en-US" sz="3000" dirty="0"/>
              <a:t>. </a:t>
            </a:r>
            <a:endParaRPr lang="en-US" sz="3000" b="1" dirty="0">
              <a:solidFill>
                <a:srgbClr val="FF0000"/>
              </a:solidFill>
            </a:endParaRPr>
          </a:p>
        </p:txBody>
      </p:sp>
    </p:spTree>
    <p:extLst>
      <p:ext uri="{BB962C8B-B14F-4D97-AF65-F5344CB8AC3E}">
        <p14:creationId xmlns:p14="http://schemas.microsoft.com/office/powerpoint/2010/main" val="3354847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114300" y="365124"/>
            <a:ext cx="11738609" cy="6492875"/>
          </a:xfrm>
          <a:prstGeom prst="rect">
            <a:avLst/>
          </a:prstGeom>
        </p:spPr>
      </p:pic>
    </p:spTree>
    <p:extLst>
      <p:ext uri="{BB962C8B-B14F-4D97-AF65-F5344CB8AC3E}">
        <p14:creationId xmlns:p14="http://schemas.microsoft.com/office/powerpoint/2010/main" val="714947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Functional screening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desired gene can also be identified by the activities of the encoded gene product. In this case, one uses a so-called expression library that has been established by cloning DNA (cDNA in the case of eukaryotes) fragments into special cloning vectors allowing the functional expression of cloned DNA fragments. Functional gene products and hence the desired clones can then be detected either by antibodies (</a:t>
            </a:r>
            <a:r>
              <a:rPr lang="en-US" dirty="0">
                <a:solidFill>
                  <a:srgbClr val="FF0000"/>
                </a:solidFill>
              </a:rPr>
              <a:t>immunological screening</a:t>
            </a:r>
            <a:r>
              <a:rPr lang="en-US" dirty="0"/>
              <a:t>) or other </a:t>
            </a:r>
            <a:r>
              <a:rPr lang="en-US" dirty="0">
                <a:solidFill>
                  <a:srgbClr val="FF0000"/>
                </a:solidFill>
              </a:rPr>
              <a:t>ligands</a:t>
            </a:r>
            <a:r>
              <a:rPr lang="en-US" dirty="0"/>
              <a:t> that specifically recognize the encoded proteins or by exploiting a bioactivity of the gene product, if known . </a:t>
            </a:r>
          </a:p>
          <a:p>
            <a:endParaRPr lang="en-US" dirty="0"/>
          </a:p>
        </p:txBody>
      </p:sp>
    </p:spTree>
    <p:extLst>
      <p:ext uri="{BB962C8B-B14F-4D97-AF65-F5344CB8AC3E}">
        <p14:creationId xmlns:p14="http://schemas.microsoft.com/office/powerpoint/2010/main" val="178109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6" name="Picture 8" descr="https://encrypted-tbn2.gstatic.com/images?q=tbn:ANd9GcQcakqAj6XURsJkxNZHP5EGwXziPwCt1UagUE0clUnxwQHyua-C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94526"/>
            <a:ext cx="8698230" cy="573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37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320040"/>
            <a:ext cx="10942320" cy="5856923"/>
          </a:xfrm>
        </p:spPr>
        <p:txBody>
          <a:bodyPr>
            <a:normAutofit/>
          </a:bodyPr>
          <a:lstStyle/>
          <a:p>
            <a:r>
              <a:rPr lang="en-US" sz="3600" dirty="0"/>
              <a:t>The procedure of immunological screening has similarities to hybridization screening, discussed before, though in this instance it is the protein encoded by the DNA (or cDNA) rather than the DNA itself that is detected on the membrane. The membrane is treated to covalently attach the protein, and immersed in a solution containing the antibodies. When the antibody has bound to its epitope, it is detected by other antibodies and/or chemicals that recognize it.</a:t>
            </a:r>
          </a:p>
          <a:p>
            <a:endParaRPr lang="en-US" sz="3600" dirty="0"/>
          </a:p>
        </p:txBody>
      </p:sp>
    </p:spTree>
    <p:extLst>
      <p:ext uri="{BB962C8B-B14F-4D97-AF65-F5344CB8AC3E}">
        <p14:creationId xmlns:p14="http://schemas.microsoft.com/office/powerpoint/2010/main" val="4207767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Chromosome walking </a:t>
            </a:r>
            <a:r>
              <a:rPr lang="en-US" dirty="0"/>
              <a:t/>
            </a:r>
            <a:br>
              <a:rPr lang="en-US" dirty="0"/>
            </a:br>
            <a:endParaRPr lang="en-US" dirty="0"/>
          </a:p>
        </p:txBody>
      </p:sp>
      <p:sp>
        <p:nvSpPr>
          <p:cNvPr id="3" name="Content Placeholder 2"/>
          <p:cNvSpPr>
            <a:spLocks noGrp="1"/>
          </p:cNvSpPr>
          <p:nvPr>
            <p:ph idx="1"/>
          </p:nvPr>
        </p:nvSpPr>
        <p:spPr>
          <a:xfrm>
            <a:off x="125730" y="948690"/>
            <a:ext cx="3783330" cy="5228273"/>
          </a:xfrm>
        </p:spPr>
        <p:txBody>
          <a:bodyPr>
            <a:normAutofit/>
          </a:bodyPr>
          <a:lstStyle/>
          <a:p>
            <a:r>
              <a:rPr lang="en-US" b="1" dirty="0"/>
              <a:t>Chromosome walking </a:t>
            </a:r>
            <a:endParaRPr lang="en-US" dirty="0"/>
          </a:p>
          <a:p>
            <a:r>
              <a:rPr lang="en-US" dirty="0"/>
              <a:t>Often, a genomic clone may not include all of the sequence for a particular gene so it is necessary to isolate overlapping clones that cover the genomic region of interest. This process is known as chromosome walking.</a:t>
            </a:r>
          </a:p>
          <a:p>
            <a:endParaRPr lang="en-US" dirty="0"/>
          </a:p>
        </p:txBody>
      </p:sp>
      <p:pic>
        <p:nvPicPr>
          <p:cNvPr id="5" name="Picture 4"/>
          <p:cNvPicPr>
            <a:picLocks noChangeAspect="1"/>
          </p:cNvPicPr>
          <p:nvPr/>
        </p:nvPicPr>
        <p:blipFill>
          <a:blip r:embed="rId2"/>
          <a:stretch>
            <a:fillRect/>
          </a:stretch>
        </p:blipFill>
        <p:spPr>
          <a:xfrm>
            <a:off x="4183380" y="228599"/>
            <a:ext cx="8983980" cy="6737985"/>
          </a:xfrm>
          <a:prstGeom prst="rect">
            <a:avLst/>
          </a:prstGeom>
        </p:spPr>
      </p:pic>
    </p:spTree>
    <p:extLst>
      <p:ext uri="{BB962C8B-B14F-4D97-AF65-F5344CB8AC3E}">
        <p14:creationId xmlns:p14="http://schemas.microsoft.com/office/powerpoint/2010/main" val="253176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411480"/>
            <a:ext cx="11068050" cy="5765483"/>
          </a:xfrm>
        </p:spPr>
        <p:txBody>
          <a:bodyPr>
            <a:normAutofit/>
          </a:bodyPr>
          <a:lstStyle/>
          <a:p>
            <a:r>
              <a:rPr lang="en-US" sz="3600" dirty="0"/>
              <a:t>It was discovered in the early 1970s (cited by Old &amp; Primrose, 1994) that </a:t>
            </a:r>
            <a:r>
              <a:rPr lang="en-US" sz="3600" i="1" dirty="0"/>
              <a:t>E. coli </a:t>
            </a:r>
            <a:r>
              <a:rPr lang="en-US" sz="3600" dirty="0"/>
              <a:t>cells treated with solutions containing </a:t>
            </a:r>
            <a:r>
              <a:rPr lang="en-US" sz="3600" b="1" dirty="0">
                <a:solidFill>
                  <a:srgbClr val="FF0000"/>
                </a:solidFill>
              </a:rPr>
              <a:t>Ca2+ ions </a:t>
            </a:r>
            <a:r>
              <a:rPr lang="en-US" sz="3600" dirty="0"/>
              <a:t>were rendered susceptible to take up </a:t>
            </a:r>
            <a:r>
              <a:rPr lang="en-US" sz="3600" b="1" dirty="0">
                <a:solidFill>
                  <a:srgbClr val="FF0000"/>
                </a:solidFill>
              </a:rPr>
              <a:t>exogenous DNA</a:t>
            </a:r>
            <a:r>
              <a:rPr lang="en-US" sz="3600" dirty="0"/>
              <a:t>. The precise mechanism of this is not understood. Ca2+ ions possibly cause the DNA to </a:t>
            </a:r>
            <a:r>
              <a:rPr lang="en-US" sz="3600" dirty="0">
                <a:solidFill>
                  <a:schemeClr val="accent6">
                    <a:lumMod val="75000"/>
                  </a:schemeClr>
                </a:solidFill>
              </a:rPr>
              <a:t>precipitate on the outside of the cells</a:t>
            </a:r>
            <a:r>
              <a:rPr lang="en-US" sz="3600" dirty="0"/>
              <a:t>, or perhaps they are responsible for some kind of </a:t>
            </a:r>
            <a:r>
              <a:rPr lang="en-US" sz="3600" dirty="0">
                <a:solidFill>
                  <a:schemeClr val="accent6">
                    <a:lumMod val="75000"/>
                  </a:schemeClr>
                </a:solidFill>
              </a:rPr>
              <a:t>change in the cell wall </a:t>
            </a:r>
            <a:r>
              <a:rPr lang="en-US" sz="3600" dirty="0"/>
              <a:t>that improves DNA binding. Thus, treatment with Ca2+ ions affects </a:t>
            </a:r>
            <a:r>
              <a:rPr lang="en-US" sz="3600" b="1" dirty="0">
                <a:solidFill>
                  <a:srgbClr val="FF0000"/>
                </a:solidFill>
              </a:rPr>
              <a:t>only</a:t>
            </a:r>
            <a:r>
              <a:rPr lang="en-US" sz="3600" dirty="0"/>
              <a:t> DNA binding, and not the actual uptake of DNA .</a:t>
            </a:r>
          </a:p>
        </p:txBody>
      </p:sp>
    </p:spTree>
    <p:extLst>
      <p:ext uri="{BB962C8B-B14F-4D97-AF65-F5344CB8AC3E}">
        <p14:creationId xmlns:p14="http://schemas.microsoft.com/office/powerpoint/2010/main" val="380895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classes.midlandstech.edu/carterp/Courses/bio225/chap08/10th_ed_figures/figure_08_25_label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1" y="63855"/>
            <a:ext cx="8046720" cy="65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24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610" y="445770"/>
            <a:ext cx="11045190" cy="5731193"/>
          </a:xfrm>
        </p:spPr>
        <p:txBody>
          <a:bodyPr>
            <a:noAutofit/>
          </a:bodyPr>
          <a:lstStyle/>
          <a:p>
            <a:r>
              <a:rPr lang="en-US" sz="3600" dirty="0"/>
              <a:t>Furthermore, when DNA is added to treated cells, it remains attached to the exterior, and is not at this stage transported into the cytoplasm. The actual movement of the DNA into competent cells is stimulated by </a:t>
            </a:r>
            <a:r>
              <a:rPr lang="en-US" sz="3600" b="1" dirty="0">
                <a:solidFill>
                  <a:srgbClr val="FF0000"/>
                </a:solidFill>
              </a:rPr>
              <a:t>briefly rising the temperature to 42°C </a:t>
            </a:r>
            <a:r>
              <a:rPr lang="en-US" sz="3600" dirty="0"/>
              <a:t>(referred to as </a:t>
            </a:r>
            <a:r>
              <a:rPr lang="en-US" sz="3600" b="1" dirty="0">
                <a:solidFill>
                  <a:srgbClr val="FF0000"/>
                </a:solidFill>
              </a:rPr>
              <a:t>heat shock</a:t>
            </a:r>
            <a:r>
              <a:rPr lang="en-US" sz="3600" dirty="0"/>
              <a:t>) . This process induces enzymes involved in the repair of DNA and other cellular components, which allow the cell to recover from the unusual conditions of the transformation process, and increases the efficiency. After this, cells are incubated in a growth medium and finally spread out on an agar plate and incubated until single colonies of bacteria grow.</a:t>
            </a:r>
          </a:p>
          <a:p>
            <a:endParaRPr lang="en-US" sz="3600" dirty="0"/>
          </a:p>
        </p:txBody>
      </p:sp>
    </p:spTree>
    <p:extLst>
      <p:ext uri="{BB962C8B-B14F-4D97-AF65-F5344CB8AC3E}">
        <p14:creationId xmlns:p14="http://schemas.microsoft.com/office/powerpoint/2010/main" val="140844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514350" y="240030"/>
            <a:ext cx="11452860" cy="6492240"/>
          </a:xfrm>
          <a:prstGeom prst="rect">
            <a:avLst/>
          </a:prstGeom>
        </p:spPr>
      </p:pic>
    </p:spTree>
    <p:extLst>
      <p:ext uri="{BB962C8B-B14F-4D97-AF65-F5344CB8AC3E}">
        <p14:creationId xmlns:p14="http://schemas.microsoft.com/office/powerpoint/2010/main" val="87784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125"/>
            <a:ext cx="10896600" cy="5811838"/>
          </a:xfrm>
        </p:spPr>
        <p:txBody>
          <a:bodyPr>
            <a:noAutofit/>
          </a:bodyPr>
          <a:lstStyle/>
          <a:p>
            <a:r>
              <a:rPr lang="en-US" sz="3600" dirty="0"/>
              <a:t>The quality of a given preparation of competent cells may be measured by determining the </a:t>
            </a:r>
            <a:r>
              <a:rPr lang="en-US" sz="3600" b="1" dirty="0">
                <a:solidFill>
                  <a:srgbClr val="FF0000"/>
                </a:solidFill>
              </a:rPr>
              <a:t>transformation efficiency</a:t>
            </a:r>
            <a:r>
              <a:rPr lang="en-US" sz="3600" dirty="0"/>
              <a:t>. This can be defined </a:t>
            </a:r>
            <a:r>
              <a:rPr lang="en-US" sz="3600" dirty="0">
                <a:solidFill>
                  <a:srgbClr val="FF0000"/>
                </a:solidFill>
              </a:rPr>
              <a:t>as the number of colonies formed (on a selective plate) per microgram of input DNA, where that DNA is a pure plasmid, most commonly the vector to be used in a cloning experiment</a:t>
            </a:r>
            <a:r>
              <a:rPr lang="en-US" sz="3600" dirty="0"/>
              <a:t>. Transformation efficiencies can range from 10</a:t>
            </a:r>
            <a:r>
              <a:rPr lang="en-US" sz="3600" baseline="30000" dirty="0"/>
              <a:t>3</a:t>
            </a:r>
            <a:r>
              <a:rPr lang="en-US" sz="3600" dirty="0"/>
              <a:t> per </a:t>
            </a:r>
            <a:r>
              <a:rPr lang="en-US" sz="3600" dirty="0" err="1"/>
              <a:t>μg</a:t>
            </a:r>
            <a:r>
              <a:rPr lang="en-US" sz="3600" dirty="0"/>
              <a:t> for crude transformation protocols, to more than 10</a:t>
            </a:r>
            <a:r>
              <a:rPr lang="en-US" sz="3600" baseline="30000" dirty="0"/>
              <a:t>8</a:t>
            </a:r>
            <a:r>
              <a:rPr lang="en-US" sz="3600" dirty="0"/>
              <a:t> per </a:t>
            </a:r>
            <a:r>
              <a:rPr lang="en-US" sz="3600" dirty="0" err="1"/>
              <a:t>μg</a:t>
            </a:r>
            <a:r>
              <a:rPr lang="en-US" sz="3600" dirty="0"/>
              <a:t> for very carefully prepared competent cells to be used in the construction of libraries. A transformation efficiency of 10</a:t>
            </a:r>
            <a:r>
              <a:rPr lang="en-US" sz="3600" baseline="30000" dirty="0"/>
              <a:t>5</a:t>
            </a:r>
            <a:r>
              <a:rPr lang="en-US" sz="3600" dirty="0"/>
              <a:t> per </a:t>
            </a:r>
            <a:r>
              <a:rPr lang="en-US" sz="3600" dirty="0" err="1"/>
              <a:t>μg</a:t>
            </a:r>
            <a:r>
              <a:rPr lang="en-US" sz="3600" dirty="0"/>
              <a:t> would be adequate for a simple cloning experiment.</a:t>
            </a:r>
          </a:p>
          <a:p>
            <a:endParaRPr lang="en-US" sz="3600" dirty="0"/>
          </a:p>
        </p:txBody>
      </p:sp>
    </p:spTree>
    <p:extLst>
      <p:ext uri="{BB962C8B-B14F-4D97-AF65-F5344CB8AC3E}">
        <p14:creationId xmlns:p14="http://schemas.microsoft.com/office/powerpoint/2010/main" val="64048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of phage DNA into bacterial cells: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 recombinant DNA molecule, constructed with a phage vector, can be introduced into a bacterial cell by transfection or </a:t>
            </a:r>
            <a:r>
              <a:rPr lang="en-US" i="1" dirty="0"/>
              <a:t>in vitro </a:t>
            </a:r>
            <a:r>
              <a:rPr lang="en-US" dirty="0"/>
              <a:t>packaging. </a:t>
            </a:r>
          </a:p>
          <a:p>
            <a:r>
              <a:rPr lang="en-US" sz="3600" b="1" dirty="0">
                <a:solidFill>
                  <a:srgbClr val="FF0000"/>
                </a:solidFill>
              </a:rPr>
              <a:t>Transfection</a:t>
            </a:r>
            <a:r>
              <a:rPr lang="en-US" b="1" dirty="0"/>
              <a:t> </a:t>
            </a:r>
            <a:r>
              <a:rPr lang="en-US" dirty="0" smtClean="0"/>
              <a:t>: The </a:t>
            </a:r>
            <a:r>
              <a:rPr lang="en-US" dirty="0"/>
              <a:t>process of transfection is equivalent to transformation, the only difference being that phage DNA rather than a plasmid is involved. As with transformation, the purified recombinant phage molecule is added to competent </a:t>
            </a:r>
            <a:r>
              <a:rPr lang="en-US" i="1" dirty="0"/>
              <a:t>E. coli </a:t>
            </a:r>
            <a:r>
              <a:rPr lang="en-US" dirty="0"/>
              <a:t>cells and DNA uptake is induced by heat shock .</a:t>
            </a:r>
          </a:p>
          <a:p>
            <a:endParaRPr lang="en-US" dirty="0"/>
          </a:p>
        </p:txBody>
      </p:sp>
    </p:spTree>
    <p:extLst>
      <p:ext uri="{BB962C8B-B14F-4D97-AF65-F5344CB8AC3E}">
        <p14:creationId xmlns:p14="http://schemas.microsoft.com/office/powerpoint/2010/main" val="3727469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1527</TotalTime>
  <Words>2465</Words>
  <Application>Microsoft Office PowerPoint</Application>
  <PresentationFormat>Widescreen</PresentationFormat>
  <Paragraphs>52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INTRODUCTION OF DNA INTO HOST CELLS Transformation: The uptake of DNA by bacterial cells  </vt:lpstr>
      <vt:lpstr>PowerPoint Presentation</vt:lpstr>
      <vt:lpstr>PowerPoint Presentation</vt:lpstr>
      <vt:lpstr>PowerPoint Presentation</vt:lpstr>
      <vt:lpstr>PowerPoint Presentation</vt:lpstr>
      <vt:lpstr>PowerPoint Presentation</vt:lpstr>
      <vt:lpstr>Introduction of phage DNA into bacterial cells: </vt:lpstr>
      <vt:lpstr>PowerPoint Presentation</vt:lpstr>
      <vt:lpstr>PowerPoint Presentation</vt:lpstr>
      <vt:lpstr>Transformation of non-bacterial cells:  </vt:lpstr>
      <vt:lpstr>PowerPoint Presentation</vt:lpstr>
      <vt:lpstr>GENE LIBRARIES  </vt:lpstr>
      <vt:lpstr>Basic steps in the construction of a gene library:  </vt:lpstr>
      <vt:lpstr>PowerPoint Presentation</vt:lpstr>
      <vt:lpstr>SCREENING AND SELECTION FOR RECOMBINANTS</vt:lpstr>
      <vt:lpstr>PowerPoint Presentation</vt:lpstr>
      <vt:lpstr>PowerPoint Presentation</vt:lpstr>
      <vt:lpstr>Direct antibiotic resistance screening  </vt:lpstr>
      <vt:lpstr>PowerPoint Presentation</vt:lpstr>
      <vt:lpstr>Blue-white colour screening  </vt:lpstr>
      <vt:lpstr>PowerPoint Presentation</vt:lpstr>
      <vt:lpstr>PowerPoint Presentation</vt:lpstr>
      <vt:lpstr>PowerPoint Presentation</vt:lpstr>
      <vt:lpstr>Identification of the clone from a gene library:  </vt:lpstr>
      <vt:lpstr>PowerPoint Presentation</vt:lpstr>
      <vt:lpstr>Nucleic acid hybridization  </vt:lpstr>
      <vt:lpstr>PowerPoint Presentation</vt:lpstr>
      <vt:lpstr>PowerPoint Presentation</vt:lpstr>
      <vt:lpstr>Functional screening  </vt:lpstr>
      <vt:lpstr>PowerPoint Presentation</vt:lpstr>
      <vt:lpstr>PowerPoint Presentation</vt:lpstr>
      <vt:lpstr>Chromosome walking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sausan</dc:creator>
  <cp:lastModifiedBy>sausan</cp:lastModifiedBy>
  <cp:revision>20</cp:revision>
  <dcterms:created xsi:type="dcterms:W3CDTF">2016-04-10T19:18:37Z</dcterms:created>
  <dcterms:modified xsi:type="dcterms:W3CDTF">2016-04-13T03:36:53Z</dcterms:modified>
</cp:coreProperties>
</file>