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4" r:id="rId4"/>
    <p:sldId id="284" r:id="rId5"/>
    <p:sldId id="261" r:id="rId6"/>
    <p:sldId id="265" r:id="rId7"/>
    <p:sldId id="262" r:id="rId8"/>
    <p:sldId id="279" r:id="rId9"/>
    <p:sldId id="263" r:id="rId10"/>
    <p:sldId id="283" r:id="rId11"/>
    <p:sldId id="266" r:id="rId12"/>
    <p:sldId id="267" r:id="rId13"/>
    <p:sldId id="271" r:id="rId14"/>
    <p:sldId id="269" r:id="rId15"/>
    <p:sldId id="272" r:id="rId16"/>
    <p:sldId id="273" r:id="rId17"/>
    <p:sldId id="280" r:id="rId18"/>
    <p:sldId id="274" r:id="rId19"/>
    <p:sldId id="281"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7D0363"/>
    <a:srgbClr val="0099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85" d="100"/>
          <a:sy n="85" d="100"/>
        </p:scale>
        <p:origin x="1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AC0570A-7DA2-42E4-8D74-E28B9F303573}" type="slidenum">
              <a:rPr lang="en-US" smtClean="0"/>
              <a:pPr/>
              <a:t>‹#›</a:t>
            </a:fld>
            <a:endParaRPr lang="en-US"/>
          </a:p>
        </p:txBody>
      </p:sp>
    </p:spTree>
    <p:extLst>
      <p:ext uri="{BB962C8B-B14F-4D97-AF65-F5344CB8AC3E}">
        <p14:creationId xmlns:p14="http://schemas.microsoft.com/office/powerpoint/2010/main" val="2242692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AC0570A-7DA2-42E4-8D74-E28B9F303573}" type="slidenum">
              <a:rPr lang="en-US" smtClean="0"/>
              <a:pPr/>
              <a:t>‹#›</a:t>
            </a:fld>
            <a:endParaRPr lang="en-US"/>
          </a:p>
        </p:txBody>
      </p:sp>
    </p:spTree>
    <p:extLst>
      <p:ext uri="{BB962C8B-B14F-4D97-AF65-F5344CB8AC3E}">
        <p14:creationId xmlns:p14="http://schemas.microsoft.com/office/powerpoint/2010/main" val="76204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AC0570A-7DA2-42E4-8D74-E28B9F303573}"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944824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AC0570A-7DA2-42E4-8D74-E28B9F303573}" type="slidenum">
              <a:rPr lang="en-US" smtClean="0"/>
              <a:pPr/>
              <a:t>‹#›</a:t>
            </a:fld>
            <a:endParaRPr lang="en-US"/>
          </a:p>
        </p:txBody>
      </p:sp>
    </p:spTree>
    <p:extLst>
      <p:ext uri="{BB962C8B-B14F-4D97-AF65-F5344CB8AC3E}">
        <p14:creationId xmlns:p14="http://schemas.microsoft.com/office/powerpoint/2010/main" val="1892769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AC0570A-7DA2-42E4-8D74-E28B9F303573}"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8033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AC0570A-7DA2-42E4-8D74-E28B9F303573}" type="slidenum">
              <a:rPr lang="en-US" smtClean="0"/>
              <a:pPr/>
              <a:t>‹#›</a:t>
            </a:fld>
            <a:endParaRPr lang="en-US"/>
          </a:p>
        </p:txBody>
      </p:sp>
    </p:spTree>
    <p:extLst>
      <p:ext uri="{BB962C8B-B14F-4D97-AF65-F5344CB8AC3E}">
        <p14:creationId xmlns:p14="http://schemas.microsoft.com/office/powerpoint/2010/main" val="3322220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C0570A-7DA2-42E4-8D74-E28B9F303573}" type="slidenum">
              <a:rPr lang="en-US" smtClean="0"/>
              <a:pPr/>
              <a:t>‹#›</a:t>
            </a:fld>
            <a:endParaRPr lang="en-US"/>
          </a:p>
        </p:txBody>
      </p:sp>
    </p:spTree>
    <p:extLst>
      <p:ext uri="{BB962C8B-B14F-4D97-AF65-F5344CB8AC3E}">
        <p14:creationId xmlns:p14="http://schemas.microsoft.com/office/powerpoint/2010/main" val="3289626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C0570A-7DA2-42E4-8D74-E28B9F303573}" type="slidenum">
              <a:rPr lang="en-US" smtClean="0"/>
              <a:pPr/>
              <a:t>‹#›</a:t>
            </a:fld>
            <a:endParaRPr lang="en-US"/>
          </a:p>
        </p:txBody>
      </p:sp>
    </p:spTree>
    <p:extLst>
      <p:ext uri="{BB962C8B-B14F-4D97-AF65-F5344CB8AC3E}">
        <p14:creationId xmlns:p14="http://schemas.microsoft.com/office/powerpoint/2010/main" val="315573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C0570A-7DA2-42E4-8D74-E28B9F303573}" type="slidenum">
              <a:rPr lang="en-US" smtClean="0"/>
              <a:pPr/>
              <a:t>‹#›</a:t>
            </a:fld>
            <a:endParaRPr lang="en-US"/>
          </a:p>
        </p:txBody>
      </p:sp>
    </p:spTree>
    <p:extLst>
      <p:ext uri="{BB962C8B-B14F-4D97-AF65-F5344CB8AC3E}">
        <p14:creationId xmlns:p14="http://schemas.microsoft.com/office/powerpoint/2010/main" val="419974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AC0570A-7DA2-42E4-8D74-E28B9F303573}" type="slidenum">
              <a:rPr lang="en-US" smtClean="0"/>
              <a:pPr/>
              <a:t>‹#›</a:t>
            </a:fld>
            <a:endParaRPr lang="en-US"/>
          </a:p>
        </p:txBody>
      </p:sp>
    </p:spTree>
    <p:extLst>
      <p:ext uri="{BB962C8B-B14F-4D97-AF65-F5344CB8AC3E}">
        <p14:creationId xmlns:p14="http://schemas.microsoft.com/office/powerpoint/2010/main" val="290428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AC0570A-7DA2-42E4-8D74-E28B9F303573}" type="slidenum">
              <a:rPr lang="en-US" smtClean="0"/>
              <a:pPr/>
              <a:t>‹#›</a:t>
            </a:fld>
            <a:endParaRPr lang="en-US"/>
          </a:p>
        </p:txBody>
      </p:sp>
    </p:spTree>
    <p:extLst>
      <p:ext uri="{BB962C8B-B14F-4D97-AF65-F5344CB8AC3E}">
        <p14:creationId xmlns:p14="http://schemas.microsoft.com/office/powerpoint/2010/main" val="178796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AC0570A-7DA2-42E4-8D74-E28B9F303573}" type="slidenum">
              <a:rPr lang="en-US" smtClean="0"/>
              <a:pPr/>
              <a:t>‹#›</a:t>
            </a:fld>
            <a:endParaRPr lang="en-US"/>
          </a:p>
        </p:txBody>
      </p:sp>
    </p:spTree>
    <p:extLst>
      <p:ext uri="{BB962C8B-B14F-4D97-AF65-F5344CB8AC3E}">
        <p14:creationId xmlns:p14="http://schemas.microsoft.com/office/powerpoint/2010/main" val="207618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AC0570A-7DA2-42E4-8D74-E28B9F303573}" type="slidenum">
              <a:rPr lang="en-US" smtClean="0"/>
              <a:pPr/>
              <a:t>‹#›</a:t>
            </a:fld>
            <a:endParaRPr lang="en-US"/>
          </a:p>
        </p:txBody>
      </p:sp>
    </p:spTree>
    <p:extLst>
      <p:ext uri="{BB962C8B-B14F-4D97-AF65-F5344CB8AC3E}">
        <p14:creationId xmlns:p14="http://schemas.microsoft.com/office/powerpoint/2010/main" val="131485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AC0570A-7DA2-42E4-8D74-E28B9F303573}" type="slidenum">
              <a:rPr lang="en-US" smtClean="0"/>
              <a:pPr/>
              <a:t>‹#›</a:t>
            </a:fld>
            <a:endParaRPr lang="en-US"/>
          </a:p>
        </p:txBody>
      </p:sp>
    </p:spTree>
    <p:extLst>
      <p:ext uri="{BB962C8B-B14F-4D97-AF65-F5344CB8AC3E}">
        <p14:creationId xmlns:p14="http://schemas.microsoft.com/office/powerpoint/2010/main" val="181566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AC0570A-7DA2-42E4-8D74-E28B9F303573}" type="slidenum">
              <a:rPr lang="en-US" smtClean="0"/>
              <a:pPr/>
              <a:t>‹#›</a:t>
            </a:fld>
            <a:endParaRPr lang="en-US"/>
          </a:p>
        </p:txBody>
      </p:sp>
    </p:spTree>
    <p:extLst>
      <p:ext uri="{BB962C8B-B14F-4D97-AF65-F5344CB8AC3E}">
        <p14:creationId xmlns:p14="http://schemas.microsoft.com/office/powerpoint/2010/main" val="267559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AC0570A-7DA2-42E4-8D74-E28B9F303573}" type="slidenum">
              <a:rPr lang="en-US" smtClean="0"/>
              <a:pPr/>
              <a:t>‹#›</a:t>
            </a:fld>
            <a:endParaRPr lang="en-US"/>
          </a:p>
        </p:txBody>
      </p:sp>
    </p:spTree>
    <p:extLst>
      <p:ext uri="{BB962C8B-B14F-4D97-AF65-F5344CB8AC3E}">
        <p14:creationId xmlns:p14="http://schemas.microsoft.com/office/powerpoint/2010/main" val="404269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536360-1548-494B-AA5F-A2A3D4C1623C}" type="datetimeFigureOut">
              <a:rPr lang="en-US" smtClean="0">
                <a:solidFill>
                  <a:prstClr val="black">
                    <a:tint val="75000"/>
                  </a:prstClr>
                </a:solidFill>
              </a:rPr>
              <a:pPr/>
              <a:t>3/15/2016</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AC0570A-7DA2-42E4-8D74-E28B9F303573}" type="slidenum">
              <a:rPr lang="en-US" smtClean="0"/>
              <a:pPr/>
              <a:t>‹#›</a:t>
            </a:fld>
            <a:endParaRPr lang="en-US"/>
          </a:p>
        </p:txBody>
      </p:sp>
    </p:spTree>
    <p:extLst>
      <p:ext uri="{BB962C8B-B14F-4D97-AF65-F5344CB8AC3E}">
        <p14:creationId xmlns:p14="http://schemas.microsoft.com/office/powerpoint/2010/main" val="3459247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http://www.nanotechetc.com/wp-content/uploads/2013/12/snipgen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8771" y="125730"/>
            <a:ext cx="10603229" cy="64122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51659" y="354330"/>
            <a:ext cx="6764803" cy="2391424"/>
          </a:xfrm>
          <a:prstGeom prst="rect">
            <a:avLst/>
          </a:prstGeom>
          <a:noFill/>
        </p:spPr>
        <p:txBody>
          <a:bodyPr wrap="square" rtlCol="0">
            <a:spAutoFit/>
          </a:bodyPr>
          <a:lstStyle/>
          <a:p>
            <a:r>
              <a:rPr lang="en-US" sz="2490" b="1" dirty="0">
                <a:solidFill>
                  <a:srgbClr val="FF0000"/>
                </a:solidFill>
              </a:rPr>
              <a:t>GENETIC ENGINEERING</a:t>
            </a:r>
          </a:p>
          <a:p>
            <a:r>
              <a:rPr lang="en-US" sz="2490" b="1" dirty="0">
                <a:solidFill>
                  <a:srgbClr val="FF0000"/>
                </a:solidFill>
              </a:rPr>
              <a:t>College of Science/ biology department</a:t>
            </a:r>
          </a:p>
          <a:p>
            <a:r>
              <a:rPr lang="en-US" sz="2490" b="1" dirty="0">
                <a:solidFill>
                  <a:srgbClr val="FF0000"/>
                </a:solidFill>
              </a:rPr>
              <a:t>fourth class</a:t>
            </a:r>
          </a:p>
          <a:p>
            <a:r>
              <a:rPr lang="en-US" sz="2490" b="1" dirty="0">
                <a:solidFill>
                  <a:srgbClr val="FF0000"/>
                </a:solidFill>
              </a:rPr>
              <a:t>Assistant professor Dr. </a:t>
            </a:r>
            <a:r>
              <a:rPr lang="en-US" sz="2490" b="1" dirty="0" err="1">
                <a:solidFill>
                  <a:srgbClr val="FF0000"/>
                </a:solidFill>
              </a:rPr>
              <a:t>Munim</a:t>
            </a:r>
            <a:r>
              <a:rPr lang="en-US" sz="2490" b="1" dirty="0">
                <a:solidFill>
                  <a:srgbClr val="FF0000"/>
                </a:solidFill>
              </a:rPr>
              <a:t> </a:t>
            </a:r>
            <a:r>
              <a:rPr lang="en-US" sz="2490" b="1" dirty="0" err="1">
                <a:solidFill>
                  <a:srgbClr val="FF0000"/>
                </a:solidFill>
              </a:rPr>
              <a:t>Radwan</a:t>
            </a:r>
            <a:r>
              <a:rPr lang="en-US" sz="2490" b="1" dirty="0">
                <a:solidFill>
                  <a:srgbClr val="FF0000"/>
                </a:solidFill>
              </a:rPr>
              <a:t> </a:t>
            </a:r>
            <a:r>
              <a:rPr lang="en-US" sz="2490" b="1" dirty="0" smtClean="0">
                <a:solidFill>
                  <a:srgbClr val="FF0000"/>
                </a:solidFill>
              </a:rPr>
              <a:t>Ali</a:t>
            </a:r>
          </a:p>
          <a:p>
            <a:r>
              <a:rPr lang="en-US" sz="2490" b="1" dirty="0" smtClean="0">
                <a:solidFill>
                  <a:srgbClr val="FF0000"/>
                </a:solidFill>
              </a:rPr>
              <a:t>Lecture four</a:t>
            </a:r>
            <a:endParaRPr lang="en-US" sz="2490" b="1" dirty="0">
              <a:solidFill>
                <a:srgbClr val="FF0000"/>
              </a:solidFill>
            </a:endParaRPr>
          </a:p>
          <a:p>
            <a:endParaRPr lang="en-US" sz="2490" b="1" dirty="0">
              <a:solidFill>
                <a:srgbClr val="FF0000"/>
              </a:solidFill>
            </a:endParaRPr>
          </a:p>
        </p:txBody>
      </p:sp>
    </p:spTree>
    <p:extLst>
      <p:ext uri="{BB962C8B-B14F-4D97-AF65-F5344CB8AC3E}">
        <p14:creationId xmlns:p14="http://schemas.microsoft.com/office/powerpoint/2010/main" val="111328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images.slideplayer.com/12/3467412/slides/slide_5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3400" y="190298"/>
            <a:ext cx="9182100" cy="654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742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1" y="0"/>
            <a:ext cx="11287442" cy="674370"/>
          </a:xfrm>
        </p:spPr>
        <p:txBody>
          <a:bodyPr>
            <a:normAutofit fontScale="90000"/>
          </a:bodyPr>
          <a:lstStyle/>
          <a:p>
            <a:pPr>
              <a:lnSpc>
                <a:spcPct val="115000"/>
              </a:lnSpc>
              <a:spcBef>
                <a:spcPts val="0"/>
              </a:spcBef>
              <a:spcAft>
                <a:spcPts val="1000"/>
              </a:spcAft>
              <a:tabLst>
                <a:tab pos="768350" algn="l"/>
              </a:tabLst>
            </a:pPr>
            <a:r>
              <a:rPr lang="en-US" b="1" dirty="0" err="1">
                <a:latin typeface="Times New Roman" panose="02020603050405020304" pitchFamily="18" charset="0"/>
                <a:ea typeface="Calibri" panose="020F0502020204030204" pitchFamily="34" charset="0"/>
                <a:cs typeface="Arial" panose="020B0604020202020204" pitchFamily="34" charset="0"/>
              </a:rPr>
              <a:t>Methylase</a:t>
            </a:r>
            <a:r>
              <a:rPr lang="en-US" b="1" dirty="0">
                <a:latin typeface="Times New Roman" panose="02020603050405020304" pitchFamily="18" charset="0"/>
                <a:ea typeface="Calibri" panose="020F0502020204030204" pitchFamily="34" charset="0"/>
                <a:cs typeface="Arial" panose="020B0604020202020204" pitchFamily="34" charset="0"/>
              </a:rPr>
              <a:t>:</a:t>
            </a:r>
            <a:r>
              <a:rPr lang="en-US" sz="3200" b="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
            </a:r>
            <a:br>
              <a:rPr lang="en-US" sz="24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0" y="674370"/>
            <a:ext cx="12192000" cy="5726430"/>
          </a:xfrm>
        </p:spPr>
        <p:txBody>
          <a:bodyPr>
            <a:noAutofit/>
          </a:bodyPr>
          <a:lstStyle/>
          <a:p>
            <a:pPr marL="0" algn="just">
              <a:lnSpc>
                <a:spcPct val="115000"/>
              </a:lnSpc>
              <a:spcBef>
                <a:spcPts val="0"/>
              </a:spcBef>
              <a:spcAft>
                <a:spcPts val="1000"/>
              </a:spcAft>
              <a:tabLst>
                <a:tab pos="768350" algn="l"/>
              </a:tabLst>
            </a:pPr>
            <a:r>
              <a:rPr lang="en-US" sz="2800" dirty="0">
                <a:latin typeface="Times New Roman" panose="02020603050405020304" pitchFamily="18" charset="0"/>
                <a:ea typeface="Calibri" panose="020F0502020204030204" pitchFamily="34" charset="0"/>
                <a:cs typeface="Arial" panose="020B0604020202020204" pitchFamily="34" charset="0"/>
              </a:rPr>
              <a:t>Methyltransferase or </a:t>
            </a:r>
            <a:r>
              <a:rPr lang="en-US" sz="2800" dirty="0" err="1">
                <a:latin typeface="Times New Roman" panose="02020603050405020304" pitchFamily="18" charset="0"/>
                <a:ea typeface="Calibri" panose="020F0502020204030204" pitchFamily="34" charset="0"/>
                <a:cs typeface="Arial" panose="020B0604020202020204" pitchFamily="34" charset="0"/>
              </a:rPr>
              <a:t>methylase</a:t>
            </a:r>
            <a:r>
              <a:rPr lang="en-US" sz="2800" dirty="0">
                <a:latin typeface="Times New Roman" panose="02020603050405020304" pitchFamily="18" charset="0"/>
                <a:ea typeface="Calibri" panose="020F0502020204030204" pitchFamily="34" charset="0"/>
                <a:cs typeface="Arial" panose="020B0604020202020204" pitchFamily="34" charset="0"/>
              </a:rPr>
              <a:t> catalyzes the </a:t>
            </a: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transfer</a:t>
            </a:r>
            <a:r>
              <a:rPr lang="en-US" sz="2800" dirty="0">
                <a:latin typeface="Times New Roman" panose="02020603050405020304" pitchFamily="18" charset="0"/>
                <a:ea typeface="Calibri" panose="020F0502020204030204" pitchFamily="34" charset="0"/>
                <a:cs typeface="Arial" panose="020B0604020202020204" pitchFamily="34" charset="0"/>
              </a:rPr>
              <a:t> of methyl group </a:t>
            </a: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(-CH3) </a:t>
            </a:r>
            <a:r>
              <a:rPr lang="en-US" sz="2800" dirty="0">
                <a:latin typeface="Times New Roman" panose="02020603050405020304" pitchFamily="18" charset="0"/>
                <a:ea typeface="Calibri" panose="020F0502020204030204" pitchFamily="34" charset="0"/>
                <a:cs typeface="Arial" panose="020B0604020202020204" pitchFamily="34" charset="0"/>
              </a:rPr>
              <a:t>to its substrate. The process of transfer of methyl group to its substrate is called methylation.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tabLst>
                <a:tab pos="768350" algn="l"/>
              </a:tabLst>
            </a:pPr>
            <a:r>
              <a:rPr lang="en-US" sz="2800" dirty="0">
                <a:latin typeface="Times New Roman" panose="02020603050405020304" pitchFamily="18" charset="0"/>
                <a:ea typeface="Calibri" panose="020F0502020204030204" pitchFamily="34" charset="0"/>
                <a:cs typeface="Arial" panose="020B0604020202020204" pitchFamily="34" charset="0"/>
              </a:rPr>
              <a:t>Methylation is a common phenomenon in DNA and protein structure.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tabLst>
                <a:tab pos="768350" algn="l"/>
              </a:tabLst>
            </a:pPr>
            <a:r>
              <a:rPr lang="en-US" sz="2800" dirty="0">
                <a:latin typeface="Times New Roman" panose="02020603050405020304" pitchFamily="18" charset="0"/>
                <a:ea typeface="Calibri" panose="020F0502020204030204" pitchFamily="34" charset="0"/>
                <a:cs typeface="Arial" panose="020B0604020202020204" pitchFamily="34" charset="0"/>
              </a:rPr>
              <a:t>Methyltransferase uses a reactive methyl group that is bound to sulfur in </a:t>
            </a:r>
            <a:r>
              <a:rPr lang="en-US" sz="2800" dirty="0" err="1">
                <a:latin typeface="Times New Roman" panose="02020603050405020304" pitchFamily="18" charset="0"/>
                <a:ea typeface="Calibri" panose="020F0502020204030204" pitchFamily="34" charset="0"/>
                <a:cs typeface="Arial" panose="020B0604020202020204" pitchFamily="34" charset="0"/>
              </a:rPr>
              <a:t>Sadenosyl</a:t>
            </a:r>
            <a:r>
              <a:rPr lang="en-US" sz="2800" dirty="0">
                <a:latin typeface="Times New Roman" panose="02020603050405020304" pitchFamily="18" charset="0"/>
                <a:ea typeface="Calibri" panose="020F0502020204030204" pitchFamily="34" charset="0"/>
                <a:cs typeface="Arial" panose="020B0604020202020204" pitchFamily="34" charset="0"/>
              </a:rPr>
              <a:t> methionine (SAM) which acts as the methyl donor.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tabLst>
                <a:tab pos="768350" algn="l"/>
              </a:tabLst>
            </a:pPr>
            <a:r>
              <a:rPr lang="en-US" sz="2800" dirty="0">
                <a:latin typeface="Times New Roman" panose="02020603050405020304" pitchFamily="18" charset="0"/>
                <a:ea typeface="Calibri" panose="020F0502020204030204" pitchFamily="34" charset="0"/>
                <a:cs typeface="Arial" panose="020B0604020202020204" pitchFamily="34" charset="0"/>
              </a:rPr>
              <a:t> Methylation normally occurs on cytosine (C) residue in DNA sequence. In protein, methylation occurs on nitrogen atom either on N-terminus or on the side chain of protein.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tabLst>
                <a:tab pos="768350" algn="l"/>
              </a:tabLst>
            </a:pPr>
            <a:r>
              <a:rPr lang="en-US" sz="2800" dirty="0">
                <a:latin typeface="Times New Roman" panose="02020603050405020304" pitchFamily="18" charset="0"/>
                <a:ea typeface="Calibri" panose="020F0502020204030204" pitchFamily="34" charset="0"/>
                <a:cs typeface="Arial" panose="020B0604020202020204" pitchFamily="34" charset="0"/>
              </a:rPr>
              <a:t> DNA methylation regulates gene or silence gene without changing DNA sequences, as a part of epigenetic regulation. </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sz="2800" dirty="0"/>
          </a:p>
        </p:txBody>
      </p:sp>
    </p:spTree>
    <p:extLst>
      <p:ext uri="{BB962C8B-B14F-4D97-AF65-F5344CB8AC3E}">
        <p14:creationId xmlns:p14="http://schemas.microsoft.com/office/powerpoint/2010/main" val="502790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1206500"/>
            <a:ext cx="11034712" cy="8051800"/>
          </a:xfrm>
        </p:spPr>
        <p:txBody>
          <a:bodyPr>
            <a:normAutofit/>
          </a:bodyPr>
          <a:lstStyle/>
          <a:p>
            <a:pPr marL="0" lvl="0" algn="just">
              <a:lnSpc>
                <a:spcPct val="115000"/>
              </a:lnSpc>
              <a:spcBef>
                <a:spcPts val="0"/>
              </a:spcBef>
              <a:spcAft>
                <a:spcPts val="1000"/>
              </a:spcAft>
              <a:buClr>
                <a:srgbClr val="A53010"/>
              </a:buClr>
              <a:tabLst>
                <a:tab pos="768350" algn="l"/>
              </a:tabLst>
            </a:pPr>
            <a:r>
              <a:rPr lang="en-US" sz="24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In bacterial system, methylation plays a major role in preventing their genome from degradation by restriction enzymes. It is a part of restriction – modification system in bacteria. Methyltransferase can be classified in three groups:</a:t>
            </a:r>
            <a:endParaRPr lang="en-US" sz="2400" b="1"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endParaRPr>
          </a:p>
          <a:p>
            <a:pPr marL="0" lvl="0" algn="just">
              <a:lnSpc>
                <a:spcPct val="115000"/>
              </a:lnSpc>
              <a:spcBef>
                <a:spcPts val="0"/>
              </a:spcBef>
              <a:spcAft>
                <a:spcPts val="1000"/>
              </a:spcAft>
              <a:buClr>
                <a:srgbClr val="A53010"/>
              </a:buClr>
              <a:tabLst>
                <a:tab pos="768350" algn="l"/>
              </a:tabLst>
            </a:pPr>
            <a:r>
              <a:rPr lang="en-US" sz="24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 a) m6A-generates N6 </a:t>
            </a:r>
            <a:r>
              <a:rPr lang="en-US" sz="2400" b="1" dirty="0" err="1">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methyladenosine</a:t>
            </a:r>
            <a:r>
              <a:rPr lang="en-US" sz="24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a:t>
            </a:r>
            <a:endParaRPr lang="en-US" sz="2400" b="1"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endParaRPr>
          </a:p>
          <a:p>
            <a:pPr marL="0" lvl="0" algn="just">
              <a:lnSpc>
                <a:spcPct val="115000"/>
              </a:lnSpc>
              <a:spcBef>
                <a:spcPts val="0"/>
              </a:spcBef>
              <a:spcAft>
                <a:spcPts val="1000"/>
              </a:spcAft>
              <a:buClr>
                <a:srgbClr val="A53010"/>
              </a:buClr>
              <a:tabLst>
                <a:tab pos="768350" algn="l"/>
              </a:tabLst>
            </a:pPr>
            <a:r>
              <a:rPr lang="en-US" sz="24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 b) m4C-generates N4 </a:t>
            </a:r>
            <a:r>
              <a:rPr lang="en-US" sz="2400" b="1" dirty="0" err="1">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methylcytosine</a:t>
            </a:r>
            <a:r>
              <a:rPr lang="en-US" sz="24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 </a:t>
            </a:r>
            <a:endParaRPr lang="en-US" sz="2400" b="1"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endParaRPr>
          </a:p>
          <a:p>
            <a:pPr marL="0" lvl="0" algn="just">
              <a:lnSpc>
                <a:spcPct val="115000"/>
              </a:lnSpc>
              <a:spcBef>
                <a:spcPts val="0"/>
              </a:spcBef>
              <a:spcAft>
                <a:spcPts val="1000"/>
              </a:spcAft>
              <a:buClr>
                <a:srgbClr val="A53010"/>
              </a:buClr>
              <a:tabLst>
                <a:tab pos="768350" algn="l"/>
              </a:tabLst>
            </a:pPr>
            <a:r>
              <a:rPr lang="en-US" sz="24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c) m5C-generatesN5 </a:t>
            </a:r>
            <a:r>
              <a:rPr lang="en-US" sz="2400" b="1" dirty="0" err="1">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methylcytosine</a:t>
            </a:r>
            <a:r>
              <a:rPr lang="en-US" sz="24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 </a:t>
            </a:r>
            <a:endParaRPr lang="en-US" sz="2400" b="1"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endParaRPr>
          </a:p>
          <a:p>
            <a:pPr marL="0" lvl="0" algn="just">
              <a:lnSpc>
                <a:spcPct val="115000"/>
              </a:lnSpc>
              <a:spcBef>
                <a:spcPts val="0"/>
              </a:spcBef>
              <a:spcAft>
                <a:spcPts val="1000"/>
              </a:spcAft>
              <a:buClr>
                <a:srgbClr val="A53010"/>
              </a:buClr>
              <a:tabLst>
                <a:tab pos="768350" algn="l"/>
              </a:tabLst>
            </a:pPr>
            <a:r>
              <a:rPr lang="en-US" sz="24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m6A and m4C methyltransferase are primarily found in prokaryotes. These enzymes are responsible for methylation of DNA sequences in order to prevent the host from digesting its own genome via its restriction enzyme.</a:t>
            </a:r>
            <a:endParaRPr lang="en-US" sz="2400" b="1"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endParaRPr>
          </a:p>
          <a:p>
            <a:endParaRPr lang="en-US" sz="2400" b="1" dirty="0"/>
          </a:p>
        </p:txBody>
      </p:sp>
    </p:spTree>
    <p:extLst>
      <p:ext uri="{BB962C8B-B14F-4D97-AF65-F5344CB8AC3E}">
        <p14:creationId xmlns:p14="http://schemas.microsoft.com/office/powerpoint/2010/main" val="31770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417320" y="548640"/>
            <a:ext cx="9052560" cy="5703570"/>
          </a:xfrm>
          <a:prstGeom prst="rect">
            <a:avLst/>
          </a:prstGeom>
        </p:spPr>
      </p:pic>
    </p:spTree>
    <p:extLst>
      <p:ext uri="{BB962C8B-B14F-4D97-AF65-F5344CB8AC3E}">
        <p14:creationId xmlns:p14="http://schemas.microsoft.com/office/powerpoint/2010/main" val="2289563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ligase</a:t>
            </a:r>
            <a:endParaRPr lang="en-US" dirty="0"/>
          </a:p>
        </p:txBody>
      </p:sp>
      <p:sp>
        <p:nvSpPr>
          <p:cNvPr id="3" name="Content Placeholder 2"/>
          <p:cNvSpPr>
            <a:spLocks noGrp="1"/>
          </p:cNvSpPr>
          <p:nvPr>
            <p:ph idx="1"/>
          </p:nvPr>
        </p:nvSpPr>
        <p:spPr>
          <a:xfrm>
            <a:off x="381000" y="1219200"/>
            <a:ext cx="11123612" cy="4692022"/>
          </a:xfrm>
        </p:spPr>
        <p:txBody>
          <a:bodyPr>
            <a:noAutofit/>
          </a:bodyPr>
          <a:lstStyle/>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DNA ligase </a:t>
            </a:r>
            <a:r>
              <a:rPr lang="en-US" sz="2400" dirty="0" err="1">
                <a:latin typeface="Times New Roman" panose="02020603050405020304" pitchFamily="18" charset="0"/>
                <a:ea typeface="Calibri" panose="020F0502020204030204" pitchFamily="34" charset="0"/>
                <a:cs typeface="Arial" panose="020B0604020202020204" pitchFamily="34" charset="0"/>
              </a:rPr>
              <a:t>catalyses</a:t>
            </a:r>
            <a:r>
              <a:rPr lang="en-US" sz="2400" dirty="0">
                <a:latin typeface="Times New Roman" panose="02020603050405020304" pitchFamily="18" charset="0"/>
                <a:ea typeface="Calibri" panose="020F0502020204030204" pitchFamily="34" charset="0"/>
                <a:cs typeface="Arial" panose="020B0604020202020204" pitchFamily="34" charset="0"/>
              </a:rPr>
              <a:t> the formation of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phosphodiester bond </a:t>
            </a:r>
            <a:r>
              <a:rPr lang="en-US" sz="2400" dirty="0">
                <a:latin typeface="Times New Roman" panose="02020603050405020304" pitchFamily="18" charset="0"/>
                <a:ea typeface="Calibri" panose="020F0502020204030204" pitchFamily="34" charset="0"/>
                <a:cs typeface="Arial" panose="020B0604020202020204" pitchFamily="34" charset="0"/>
              </a:rPr>
              <a:t>between two </a:t>
            </a:r>
            <a:r>
              <a:rPr lang="en-US" sz="2400" dirty="0" err="1">
                <a:latin typeface="Times New Roman" panose="02020603050405020304" pitchFamily="18" charset="0"/>
                <a:ea typeface="Calibri" panose="020F0502020204030204" pitchFamily="34" charset="0"/>
                <a:cs typeface="Arial" panose="020B0604020202020204" pitchFamily="34" charset="0"/>
              </a:rPr>
              <a:t>deoxynucleotide</a:t>
            </a:r>
            <a:r>
              <a:rPr lang="en-US" sz="2400" dirty="0">
                <a:latin typeface="Times New Roman" panose="02020603050405020304" pitchFamily="18" charset="0"/>
                <a:ea typeface="Calibri" panose="020F0502020204030204" pitchFamily="34" charset="0"/>
                <a:cs typeface="Arial" panose="020B0604020202020204" pitchFamily="34" charset="0"/>
              </a:rPr>
              <a:t> residues of two DNA strands.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 DNA ligase enzyme requires a free hydroxyl group at the 3´ -end of one DNA chain and a phosphate group at the 5´-end of the other and requires energy in the process.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 The role of DNA ligase is to seal nicks in the backbone of double-stranded DNA after lagging strand formation to join the </a:t>
            </a:r>
            <a:r>
              <a:rPr lang="en-US" sz="2400" dirty="0" err="1">
                <a:latin typeface="Times New Roman" panose="02020603050405020304" pitchFamily="18" charset="0"/>
                <a:ea typeface="Calibri" panose="020F0502020204030204" pitchFamily="34" charset="0"/>
                <a:cs typeface="Arial" panose="020B0604020202020204" pitchFamily="34" charset="0"/>
              </a:rPr>
              <a:t>okazaki</a:t>
            </a:r>
            <a:r>
              <a:rPr lang="en-US" sz="2400" dirty="0">
                <a:latin typeface="Times New Roman" panose="02020603050405020304" pitchFamily="18" charset="0"/>
                <a:ea typeface="Calibri" panose="020F0502020204030204" pitchFamily="34" charset="0"/>
                <a:cs typeface="Arial" panose="020B0604020202020204" pitchFamily="34" charset="0"/>
              </a:rPr>
              <a:t> fragments. This joining process is essential for the normal synthesis of DNA and for repairing damaged DNA. It has been exploited by genetic engineers to join DNA chains to form recombinant DNA molecules. Usually single stranded break are repaired using the complimentary strand as the template but sometimes double stranded breaks can also be repaired with the help of DNA ligase IV. </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269475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78" y="152400"/>
            <a:ext cx="11245034" cy="1752600"/>
          </a:xfrm>
        </p:spPr>
        <p:txBody>
          <a:bodyPr/>
          <a:lstStyle/>
          <a:p>
            <a:pPr lvl="0" indent="-342900">
              <a:lnSpc>
                <a:spcPct val="115000"/>
              </a:lnSpc>
              <a:spcBef>
                <a:spcPts val="0"/>
              </a:spcBef>
              <a:spcAft>
                <a:spcPts val="1000"/>
              </a:spcAft>
            </a:pPr>
            <a:r>
              <a:rPr lang="en-US" sz="32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Application: </a:t>
            </a:r>
            <a:r>
              <a:rPr lang="en-US" sz="1400"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rPr>
              <a:t/>
            </a:r>
            <a:br>
              <a:rPr lang="en-US" sz="1400"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259578" y="1231900"/>
            <a:ext cx="11245033" cy="4679321"/>
          </a:xfrm>
        </p:spPr>
        <p:txBody>
          <a:bodyPr>
            <a:normAutofit/>
          </a:bodyPr>
          <a:lstStyle/>
          <a:p>
            <a:pPr lvl="0" algn="just">
              <a:lnSpc>
                <a:spcPct val="115000"/>
              </a:lnSpc>
              <a:spcBef>
                <a:spcPts val="0"/>
              </a:spcBef>
              <a:spcAft>
                <a:spcPts val="1000"/>
              </a:spcAft>
              <a:buFont typeface="+mj-lt"/>
              <a:buAutoNum type="arabicPeriod"/>
            </a:pPr>
            <a:r>
              <a:rPr lang="en-US" sz="2400" dirty="0" smtClean="0">
                <a:latin typeface="Times New Roman" panose="02020603050405020304" pitchFamily="18" charset="0"/>
                <a:ea typeface="Calibri" panose="020F0502020204030204" pitchFamily="34" charset="0"/>
                <a:cs typeface="Arial" panose="020B0604020202020204" pitchFamily="34" charset="0"/>
              </a:rPr>
              <a:t>DNA </a:t>
            </a:r>
            <a:r>
              <a:rPr lang="en-US" sz="2400" dirty="0">
                <a:latin typeface="Times New Roman" panose="02020603050405020304" pitchFamily="18" charset="0"/>
                <a:ea typeface="Calibri" panose="020F0502020204030204" pitchFamily="34" charset="0"/>
                <a:cs typeface="Arial" panose="020B0604020202020204" pitchFamily="34" charset="0"/>
              </a:rPr>
              <a:t>ligase enzyme is used by cells to join the “</a:t>
            </a:r>
            <a:r>
              <a:rPr lang="en-US" sz="2400" dirty="0" err="1">
                <a:latin typeface="Times New Roman" panose="02020603050405020304" pitchFamily="18" charset="0"/>
                <a:ea typeface="Calibri" panose="020F0502020204030204" pitchFamily="34" charset="0"/>
                <a:cs typeface="Arial" panose="020B0604020202020204" pitchFamily="34" charset="0"/>
              </a:rPr>
              <a:t>okazaki</a:t>
            </a:r>
            <a:r>
              <a:rPr lang="en-US" sz="2400" dirty="0">
                <a:latin typeface="Times New Roman" panose="02020603050405020304" pitchFamily="18" charset="0"/>
                <a:ea typeface="Calibri" panose="020F0502020204030204" pitchFamily="34" charset="0"/>
                <a:cs typeface="Arial" panose="020B0604020202020204" pitchFamily="34" charset="0"/>
              </a:rPr>
              <a:t> fragments” during DNA replication process. In molecular cloning, ligase enzyme has been routinely used to construct a recombinant DNA. Followings are some of the examples of application of ligase enzyme in molecular </a:t>
            </a:r>
            <a:r>
              <a:rPr lang="en-US" sz="2400" dirty="0" err="1">
                <a:latin typeface="Times New Roman" panose="02020603050405020304" pitchFamily="18" charset="0"/>
                <a:ea typeface="Calibri" panose="020F0502020204030204" pitchFamily="34" charset="0"/>
                <a:cs typeface="Arial" panose="020B0604020202020204" pitchFamily="34" charset="0"/>
              </a:rPr>
              <a:t>cloning.Joining</a:t>
            </a:r>
            <a:r>
              <a:rPr lang="en-US" sz="2400" dirty="0">
                <a:latin typeface="Times New Roman" panose="02020603050405020304" pitchFamily="18" charset="0"/>
                <a:ea typeface="Calibri" panose="020F0502020204030204" pitchFamily="34" charset="0"/>
                <a:cs typeface="Arial" panose="020B0604020202020204" pitchFamily="34" charset="0"/>
              </a:rPr>
              <a:t> of adapters and linkers to blunt end DNA molecule. </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buFont typeface="+mj-lt"/>
              <a:buAutoNum type="arabicPeriod"/>
            </a:pPr>
            <a:r>
              <a:rPr lang="en-US" sz="2400" dirty="0">
                <a:latin typeface="Times New Roman" panose="02020603050405020304" pitchFamily="18" charset="0"/>
                <a:ea typeface="Calibri" panose="020F0502020204030204" pitchFamily="34" charset="0"/>
                <a:cs typeface="Arial" panose="020B0604020202020204" pitchFamily="34" charset="0"/>
              </a:rPr>
              <a:t>Cloning of restricted DNA to vector to construct recombinant vector.</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pic>
        <p:nvPicPr>
          <p:cNvPr id="4" name="Picture 3"/>
          <p:cNvPicPr/>
          <p:nvPr/>
        </p:nvPicPr>
        <p:blipFill>
          <a:blip r:embed="rId2"/>
          <a:stretch>
            <a:fillRect/>
          </a:stretch>
        </p:blipFill>
        <p:spPr>
          <a:xfrm>
            <a:off x="1879601" y="4102100"/>
            <a:ext cx="8648700" cy="2755900"/>
          </a:xfrm>
          <a:prstGeom prst="rect">
            <a:avLst/>
          </a:prstGeom>
        </p:spPr>
      </p:pic>
    </p:spTree>
    <p:extLst>
      <p:ext uri="{BB962C8B-B14F-4D97-AF65-F5344CB8AC3E}">
        <p14:creationId xmlns:p14="http://schemas.microsoft.com/office/powerpoint/2010/main" val="724739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0"/>
            <a:ext cx="11352212" cy="1905000"/>
          </a:xfrm>
        </p:spPr>
        <p:txBody>
          <a:bodyPr/>
          <a:lstStyle/>
          <a:p>
            <a:r>
              <a:rPr lang="en-US" b="1" dirty="0">
                <a:latin typeface="Times New Roman" panose="02020603050405020304" pitchFamily="18" charset="0"/>
                <a:ea typeface="Calibri" panose="020F0502020204030204" pitchFamily="34" charset="0"/>
              </a:rPr>
              <a:t>Polynucleotide Kinase</a:t>
            </a:r>
            <a:endParaRPr lang="en-US" dirty="0"/>
          </a:p>
        </p:txBody>
      </p:sp>
      <p:sp>
        <p:nvSpPr>
          <p:cNvPr id="3" name="Content Placeholder 2"/>
          <p:cNvSpPr>
            <a:spLocks noGrp="1"/>
          </p:cNvSpPr>
          <p:nvPr>
            <p:ph idx="1"/>
          </p:nvPr>
        </p:nvSpPr>
        <p:spPr>
          <a:xfrm>
            <a:off x="342900" y="1320800"/>
            <a:ext cx="11161712" cy="5537200"/>
          </a:xfrm>
        </p:spPr>
        <p:txBody>
          <a:bodyPr>
            <a:noAutofit/>
          </a:bodyPr>
          <a:lstStyle/>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PNK is a </a:t>
            </a:r>
            <a:r>
              <a:rPr lang="en-US" sz="2400" dirty="0" err="1">
                <a:latin typeface="Times New Roman" panose="02020603050405020304" pitchFamily="18" charset="0"/>
                <a:ea typeface="Calibri" panose="020F0502020204030204" pitchFamily="34" charset="0"/>
                <a:cs typeface="Arial" panose="020B0604020202020204" pitchFamily="34" charset="0"/>
              </a:rPr>
              <a:t>homotetramer</a:t>
            </a:r>
            <a:r>
              <a:rPr lang="en-US" sz="2400" dirty="0">
                <a:latin typeface="Times New Roman" panose="02020603050405020304" pitchFamily="18" charset="0"/>
                <a:ea typeface="Calibri" panose="020F0502020204030204" pitchFamily="34" charset="0"/>
                <a:cs typeface="Arial" panose="020B0604020202020204" pitchFamily="34" charset="0"/>
              </a:rPr>
              <a:t> with phosphatase activity at 3’ end and kinase activity at 5’ end with a tunnel like active site. The active site has side chains which interact with NTP donor’s beta-phosphate and 3’ phosphate of acceptor with an acid which activated 5’ –OH. Lys-15 and Ser-16 are important for the kinase activity of the enzyme.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The basic residues of active site of PNK interact with the negatively charged phosphates of the DNA.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 Polynucleotide kinase (PNK) catalyzes the transfer of a phosphate group (PO4 -2 ) from γ position of ATP to the 5' end of either DNA or RNA and nucleoside monophosphate.</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PNK can convert 3' PO4/5' OH ends into 3' PO4/5' PO4 ends which blocks further ligation by ligase enzyme.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 PNK is used to label the ends of DNA or RNA with radioactive phosphate group. </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2072649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thno.org/v02/p0139/thnov02p0139g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482601"/>
            <a:ext cx="9359900" cy="598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657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012" y="609600"/>
            <a:ext cx="11657365" cy="5858933"/>
          </a:xfrm>
        </p:spPr>
        <p:txBody>
          <a:bodyPr>
            <a:normAutofit/>
          </a:bodyPr>
          <a:lstStyle/>
          <a:p>
            <a:pPr marL="0" algn="just">
              <a:lnSpc>
                <a:spcPct val="115000"/>
              </a:lnSpc>
              <a:spcBef>
                <a:spcPts val="0"/>
              </a:spcBef>
              <a:spcAft>
                <a:spcPts val="1000"/>
              </a:spcAft>
            </a:pP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T4</a:t>
            </a:r>
            <a:r>
              <a:rPr lang="en-US" sz="2400" dirty="0">
                <a:latin typeface="Times New Roman" panose="02020603050405020304" pitchFamily="18" charset="0"/>
                <a:ea typeface="Calibri" panose="020F0502020204030204" pitchFamily="34" charset="0"/>
                <a:cs typeface="Arial" panose="020B0604020202020204" pitchFamily="34" charset="0"/>
              </a:rPr>
              <a:t> polynucleotide kinase is the most widely used </a:t>
            </a:r>
            <a:r>
              <a:rPr lang="en-US" sz="3200" dirty="0">
                <a:solidFill>
                  <a:srgbClr val="FF0000"/>
                </a:solidFill>
                <a:latin typeface="Times New Roman" panose="02020603050405020304" pitchFamily="18" charset="0"/>
                <a:ea typeface="Calibri" panose="020F0502020204030204" pitchFamily="34" charset="0"/>
                <a:cs typeface="Arial" panose="020B0604020202020204" pitchFamily="34" charset="0"/>
              </a:rPr>
              <a:t>PNK</a:t>
            </a:r>
            <a:r>
              <a:rPr lang="en-US" sz="2400" dirty="0">
                <a:latin typeface="Times New Roman" panose="02020603050405020304" pitchFamily="18" charset="0"/>
                <a:ea typeface="Calibri" panose="020F0502020204030204" pitchFamily="34" charset="0"/>
                <a:cs typeface="Arial" panose="020B0604020202020204" pitchFamily="34" charset="0"/>
              </a:rPr>
              <a:t> in molecular cloning experiments, which was isolated from </a:t>
            </a:r>
            <a:r>
              <a:rPr lang="en-US" sz="2400" b="1" dirty="0">
                <a:solidFill>
                  <a:srgbClr val="7D0363"/>
                </a:solidFill>
                <a:latin typeface="Times New Roman" panose="02020603050405020304" pitchFamily="18" charset="0"/>
                <a:ea typeface="Calibri" panose="020F0502020204030204" pitchFamily="34" charset="0"/>
                <a:cs typeface="Arial" panose="020B0604020202020204" pitchFamily="34" charset="0"/>
              </a:rPr>
              <a:t>T4 bacteriophage infected E.coli</a:t>
            </a:r>
            <a:r>
              <a:rPr lang="en-US" sz="2400" dirty="0">
                <a:latin typeface="Times New Roman" panose="02020603050405020304" pitchFamily="18" charset="0"/>
                <a:ea typeface="Calibri" panose="020F0502020204030204" pitchFamily="34"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There are </a:t>
            </a:r>
            <a:r>
              <a:rPr lang="en-US" sz="2400" b="1" dirty="0">
                <a:solidFill>
                  <a:srgbClr val="00B0F0"/>
                </a:solidFill>
                <a:latin typeface="Times New Roman" panose="02020603050405020304" pitchFamily="18" charset="0"/>
                <a:ea typeface="Calibri" panose="020F0502020204030204" pitchFamily="34" charset="0"/>
                <a:cs typeface="Arial" panose="020B0604020202020204" pitchFamily="34" charset="0"/>
              </a:rPr>
              <a:t>two major uses of PNK</a:t>
            </a:r>
            <a:r>
              <a:rPr lang="en-US" sz="2400" dirty="0">
                <a:latin typeface="Times New Roman" panose="02020603050405020304" pitchFamily="18" charset="0"/>
                <a:ea typeface="Calibri" panose="020F0502020204030204" pitchFamily="34" charset="0"/>
                <a:cs typeface="Arial" panose="020B0604020202020204" pitchFamily="34" charset="0"/>
              </a:rPr>
              <a:t>: The </a:t>
            </a: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linkers</a:t>
            </a:r>
            <a:r>
              <a:rPr lang="en-US" sz="2400" dirty="0">
                <a:latin typeface="Times New Roman" panose="02020603050405020304" pitchFamily="18" charset="0"/>
                <a:ea typeface="Calibri" panose="020F0502020204030204" pitchFamily="34" charset="0"/>
                <a:cs typeface="Arial" panose="020B0604020202020204" pitchFamily="34" charset="0"/>
              </a:rPr>
              <a:t> and </a:t>
            </a: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adopters</a:t>
            </a:r>
            <a:r>
              <a:rPr lang="en-US" sz="2400" dirty="0">
                <a:latin typeface="Times New Roman" panose="02020603050405020304" pitchFamily="18" charset="0"/>
                <a:ea typeface="Calibri" panose="020F0502020204030204" pitchFamily="34" charset="0"/>
                <a:cs typeface="Arial" panose="020B0604020202020204" pitchFamily="34" charset="0"/>
              </a:rPr>
              <a:t> are phosphorylated along with the fragments of DNA before ligation, which requires a 5' phosphate. This includes products of polymerase chain reaction, which are generated by using non-phosphorylated primers. PNK is also used for </a:t>
            </a: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radio labelling </a:t>
            </a:r>
            <a:r>
              <a:rPr lang="en-US" sz="2400" dirty="0">
                <a:latin typeface="Times New Roman" panose="02020603050405020304" pitchFamily="18" charset="0"/>
                <a:ea typeface="Calibri" panose="020F0502020204030204" pitchFamily="34" charset="0"/>
                <a:cs typeface="Arial" panose="020B0604020202020204" pitchFamily="34" charset="0"/>
              </a:rPr>
              <a:t>oligonucleotides, generally with </a:t>
            </a:r>
            <a:r>
              <a:rPr lang="en-US" sz="2400" baseline="30000" dirty="0">
                <a:latin typeface="Times New Roman" panose="02020603050405020304" pitchFamily="18" charset="0"/>
                <a:ea typeface="Calibri" panose="020F0502020204030204" pitchFamily="34" charset="0"/>
                <a:cs typeface="Arial" panose="020B0604020202020204" pitchFamily="34" charset="0"/>
              </a:rPr>
              <a:t>32</a:t>
            </a:r>
            <a:r>
              <a:rPr lang="en-US" sz="2400" dirty="0">
                <a:latin typeface="Times New Roman" panose="02020603050405020304" pitchFamily="18" charset="0"/>
                <a:ea typeface="Calibri" panose="020F0502020204030204" pitchFamily="34" charset="0"/>
                <a:cs typeface="Arial" panose="020B0604020202020204" pitchFamily="34" charset="0"/>
              </a:rPr>
              <a:t>P for preparing hybridization probes.</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pic>
        <p:nvPicPr>
          <p:cNvPr id="4" name="Picture 3"/>
          <p:cNvPicPr>
            <a:picLocks noChangeAspect="1"/>
          </p:cNvPicPr>
          <p:nvPr/>
        </p:nvPicPr>
        <p:blipFill>
          <a:blip r:embed="rId2"/>
          <a:stretch>
            <a:fillRect/>
          </a:stretch>
        </p:blipFill>
        <p:spPr>
          <a:xfrm>
            <a:off x="5816600" y="3840843"/>
            <a:ext cx="5410200" cy="2718707"/>
          </a:xfrm>
          <a:prstGeom prst="rect">
            <a:avLst/>
          </a:prstGeom>
        </p:spPr>
      </p:pic>
    </p:spTree>
    <p:extLst>
      <p:ext uri="{BB962C8B-B14F-4D97-AF65-F5344CB8AC3E}">
        <p14:creationId xmlns:p14="http://schemas.microsoft.com/office/powerpoint/2010/main" val="84737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biosiva.50webs.org/dna%20cl4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41300"/>
            <a:ext cx="8813800" cy="638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132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prstClr val="black">
                    <a:lumMod val="85000"/>
                    <a:lumOff val="15000"/>
                  </a:prstClr>
                </a:solidFill>
                <a:latin typeface="Times New Roman" panose="02020603050405020304" pitchFamily="18" charset="0"/>
                <a:ea typeface="Calibri" panose="020F0502020204030204" pitchFamily="34" charset="0"/>
                <a:cs typeface="Arial" panose="020B0604020202020204" pitchFamily="34" charset="0"/>
              </a:rPr>
              <a:t>ENZYMES IN MODIFICATION</a:t>
            </a:r>
            <a:endParaRPr lang="en-US" dirty="0"/>
          </a:p>
        </p:txBody>
      </p:sp>
      <p:sp>
        <p:nvSpPr>
          <p:cNvPr id="3" name="Content Placeholder 2"/>
          <p:cNvSpPr>
            <a:spLocks noGrp="1"/>
          </p:cNvSpPr>
          <p:nvPr>
            <p:ph idx="1"/>
          </p:nvPr>
        </p:nvSpPr>
        <p:spPr>
          <a:xfrm>
            <a:off x="654756" y="1485900"/>
            <a:ext cx="10849856" cy="4425322"/>
          </a:xfrm>
        </p:spPr>
        <p:txBody>
          <a:bodyPr>
            <a:normAutofit/>
          </a:bodyPr>
          <a:lstStyle/>
          <a:p>
            <a:pPr marL="0" lvl="0" algn="just">
              <a:lnSpc>
                <a:spcPct val="115000"/>
              </a:lnSpc>
              <a:spcBef>
                <a:spcPts val="0"/>
              </a:spcBef>
              <a:spcAft>
                <a:spcPts val="1000"/>
              </a:spcAft>
              <a:buClr>
                <a:srgbClr val="A53010"/>
              </a:buClr>
            </a:pPr>
            <a:r>
              <a:rPr lang="en-US" sz="24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Polynucleotide phosphorylase: was first discovered from extracts of </a:t>
            </a:r>
            <a:r>
              <a:rPr lang="en-US" sz="2400" b="1" dirty="0" err="1">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Azotobacter</a:t>
            </a:r>
            <a:r>
              <a:rPr lang="en-US" sz="24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 agile by Grunberg-</a:t>
            </a:r>
            <a:r>
              <a:rPr lang="en-US" sz="2400" b="1" dirty="0" err="1">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Manago</a:t>
            </a:r>
            <a:r>
              <a:rPr lang="en-US" sz="24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 and Ochoa. catalyzes the synthesis of long chain </a:t>
            </a:r>
            <a:r>
              <a:rPr lang="en-US" sz="2400" b="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polyribonucleotides</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(RNA) in 5’ to 3’ direction </a:t>
            </a:r>
            <a:r>
              <a:rPr lang="en-US" sz="24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from nucleotide diphosphates as precursors and reversibly catalyzes </a:t>
            </a:r>
            <a:r>
              <a:rPr lang="en-US" sz="2400" b="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phosphorolytic</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cleavage </a:t>
            </a:r>
            <a:r>
              <a:rPr lang="en-US" sz="24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of </a:t>
            </a:r>
            <a:r>
              <a:rPr lang="en-US" sz="2400" b="1" dirty="0" err="1">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polyribonucleotides</a:t>
            </a:r>
            <a:r>
              <a:rPr lang="en-US" sz="24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 in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3’ to 5’ direction </a:t>
            </a:r>
            <a:r>
              <a:rPr lang="en-US" sz="24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with a release of orthophosphate in presence of inorganic phosphate. </a:t>
            </a:r>
            <a:endParaRPr lang="en-US" sz="2400" b="1"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endParaRPr>
          </a:p>
          <a:p>
            <a:pPr marL="0" lvl="0" algn="just">
              <a:lnSpc>
                <a:spcPct val="115000"/>
              </a:lnSpc>
              <a:spcBef>
                <a:spcPts val="0"/>
              </a:spcBef>
              <a:spcAft>
                <a:spcPts val="1000"/>
              </a:spcAft>
              <a:buClr>
                <a:srgbClr val="A53010"/>
              </a:buClr>
            </a:pPr>
            <a:r>
              <a:rPr lang="en-US" sz="2400" b="1" dirty="0" err="1">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PNPase</a:t>
            </a:r>
            <a:r>
              <a:rPr lang="en-US" sz="2400" b="1"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 is a bifunctional enzyme and functions in mRNA processing and degradation inside the cell. </a:t>
            </a:r>
            <a:endParaRPr lang="en-US" sz="2400" b="1"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endParaRPr>
          </a:p>
          <a:p>
            <a:pPr lvl="0">
              <a:buClr>
                <a:srgbClr val="A53010"/>
              </a:buClr>
            </a:pPr>
            <a:endParaRPr lang="en-US" sz="2400" dirty="0">
              <a:solidFill>
                <a:prstClr val="black">
                  <a:lumMod val="75000"/>
                  <a:lumOff val="25000"/>
                </a:prstClr>
              </a:solidFill>
            </a:endParaRPr>
          </a:p>
          <a:p>
            <a:endParaRPr lang="en-US" sz="2400" dirty="0"/>
          </a:p>
        </p:txBody>
      </p:sp>
      <p:pic>
        <p:nvPicPr>
          <p:cNvPr id="2050" name="Picture 2" descr="https://upload.wikimedia.org/wikipedia/en/d/d3/Mature_mR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779" y="4584252"/>
            <a:ext cx="6366511" cy="2188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3770" y="4500563"/>
            <a:ext cx="1954530" cy="369332"/>
          </a:xfrm>
          <a:prstGeom prst="rect">
            <a:avLst/>
          </a:prstGeom>
          <a:noFill/>
        </p:spPr>
        <p:txBody>
          <a:bodyPr wrap="square" rtlCol="0">
            <a:spAutoFit/>
          </a:bodyPr>
          <a:lstStyle/>
          <a:p>
            <a:r>
              <a:rPr lang="en-US" b="1" dirty="0" smtClean="0"/>
              <a:t>RNA structure</a:t>
            </a:r>
            <a:endParaRPr lang="en-US" b="1" dirty="0"/>
          </a:p>
        </p:txBody>
      </p:sp>
    </p:spTree>
    <p:extLst>
      <p:ext uri="{BB962C8B-B14F-4D97-AF65-F5344CB8AC3E}">
        <p14:creationId xmlns:p14="http://schemas.microsoft.com/office/powerpoint/2010/main" val="749294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47" y="0"/>
            <a:ext cx="8911687" cy="1280890"/>
          </a:xfrm>
        </p:spPr>
        <p:txBody>
          <a:bodyPr>
            <a:normAutofit fontScale="90000"/>
          </a:bodyPr>
          <a:lstStyle/>
          <a:p>
            <a:pPr>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Arial" panose="020B0604020202020204" pitchFamily="34" charset="0"/>
              </a:rPr>
              <a:t>Ribonuclease (</a:t>
            </a:r>
            <a:r>
              <a:rPr lang="en-US" sz="4400" b="1" dirty="0">
                <a:latin typeface="Times New Roman" panose="02020603050405020304" pitchFamily="18" charset="0"/>
                <a:ea typeface="Calibri" panose="020F0502020204030204" pitchFamily="34" charset="0"/>
                <a:cs typeface="Arial" panose="020B0604020202020204" pitchFamily="34" charset="0"/>
              </a:rPr>
              <a:t>RNase</a:t>
            </a:r>
            <a:r>
              <a:rPr lang="en-US" b="1" dirty="0">
                <a:latin typeface="Times New Roman" panose="02020603050405020304" pitchFamily="18" charset="0"/>
                <a:ea typeface="Calibri" panose="020F0502020204030204" pitchFamily="34" charset="0"/>
                <a:cs typeface="Arial" panose="020B0604020202020204" pitchFamily="34" charset="0"/>
              </a:rPr>
              <a:t>):</a:t>
            </a:r>
            <a:r>
              <a:rPr lang="en-US" sz="2400" dirty="0">
                <a:latin typeface="Calibri" panose="020F0502020204030204" pitchFamily="34" charset="0"/>
                <a:ea typeface="Calibri" panose="020F0502020204030204" pitchFamily="34" charset="0"/>
                <a:cs typeface="Arial" panose="020B0604020202020204" pitchFamily="34" charset="0"/>
              </a:rPr>
              <a:t/>
            </a:r>
            <a:br>
              <a:rPr lang="en-US" sz="24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270933" y="1004711"/>
            <a:ext cx="11233679" cy="5853289"/>
          </a:xfrm>
        </p:spPr>
        <p:txBody>
          <a:bodyPr>
            <a:noAutofit/>
          </a:bodyPr>
          <a:lstStyle/>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Nuclease that can catalyze hydrolysis of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ribonucleotides</a:t>
            </a:r>
            <a:r>
              <a:rPr lang="en-US" sz="2400" dirty="0">
                <a:latin typeface="Times New Roman" panose="02020603050405020304" pitchFamily="18" charset="0"/>
                <a:ea typeface="Calibri" panose="020F0502020204030204" pitchFamily="34" charset="0"/>
                <a:cs typeface="Arial" panose="020B0604020202020204" pitchFamily="34" charset="0"/>
              </a:rPr>
              <a:t> from either single stranded or double stranded RNA sequence are called ribonucleotides (RNase).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 RNase are classified into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two types </a:t>
            </a:r>
            <a:r>
              <a:rPr lang="en-US" sz="2400" dirty="0">
                <a:latin typeface="Times New Roman" panose="02020603050405020304" pitchFamily="18" charset="0"/>
                <a:ea typeface="Calibri" panose="020F0502020204030204" pitchFamily="34" charset="0"/>
                <a:cs typeface="Arial" panose="020B0604020202020204" pitchFamily="34" charset="0"/>
              </a:rPr>
              <a:t>depending on position of cleavage, i.e.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endoribonuclease</a:t>
            </a:r>
            <a:r>
              <a:rPr lang="en-US" sz="2400" dirty="0">
                <a:latin typeface="Times New Roman" panose="02020603050405020304" pitchFamily="18" charset="0"/>
                <a:ea typeface="Calibri" panose="020F0502020204030204" pitchFamily="34" charset="0"/>
                <a:cs typeface="Arial" panose="020B0604020202020204" pitchFamily="34" charset="0"/>
              </a:rPr>
              <a:t> (cleave internal bond) and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exoribonuclease</a:t>
            </a:r>
            <a:r>
              <a:rPr lang="en-US" sz="2400" dirty="0">
                <a:latin typeface="Times New Roman" panose="02020603050405020304" pitchFamily="18" charset="0"/>
                <a:ea typeface="Calibri" panose="020F0502020204030204" pitchFamily="34" charset="0"/>
                <a:cs typeface="Arial" panose="020B0604020202020204" pitchFamily="34" charset="0"/>
              </a:rPr>
              <a:t> (cleave terminal bond).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 RNase is important for RNA </a:t>
            </a:r>
            <a:r>
              <a:rPr lang="en-US" sz="3200" b="1" dirty="0">
                <a:solidFill>
                  <a:srgbClr val="009900"/>
                </a:solidFill>
                <a:latin typeface="Times New Roman" panose="02020603050405020304" pitchFamily="18" charset="0"/>
                <a:ea typeface="Calibri" panose="020F0502020204030204" pitchFamily="34" charset="0"/>
                <a:cs typeface="Arial" panose="020B0604020202020204" pitchFamily="34" charset="0"/>
              </a:rPr>
              <a:t>maturation</a:t>
            </a:r>
            <a:r>
              <a:rPr lang="en-US" sz="3200" b="1" dirty="0">
                <a:solidFill>
                  <a:srgbClr val="92D050"/>
                </a:solidFill>
                <a:latin typeface="Times New Roman" panose="02020603050405020304" pitchFamily="18" charset="0"/>
                <a:ea typeface="Calibri" panose="020F0502020204030204" pitchFamily="34" charset="0"/>
                <a:cs typeface="Arial" panose="020B0604020202020204" pitchFamily="34" charset="0"/>
              </a:rPr>
              <a:t> </a:t>
            </a:r>
            <a:r>
              <a:rPr lang="en-US" sz="3200" b="1" dirty="0">
                <a:solidFill>
                  <a:srgbClr val="FFFF00"/>
                </a:solidFill>
                <a:latin typeface="Times New Roman" panose="02020603050405020304" pitchFamily="18" charset="0"/>
                <a:ea typeface="Calibri" panose="020F0502020204030204" pitchFamily="34" charset="0"/>
                <a:cs typeface="Arial" panose="020B0604020202020204" pitchFamily="34" charset="0"/>
              </a:rPr>
              <a:t>and</a:t>
            </a:r>
            <a:r>
              <a:rPr lang="en-US" sz="3200" b="1" dirty="0">
                <a:solidFill>
                  <a:srgbClr val="92D050"/>
                </a:solidFill>
                <a:latin typeface="Times New Roman" panose="02020603050405020304" pitchFamily="18" charset="0"/>
                <a:ea typeface="Calibri" panose="020F0502020204030204" pitchFamily="34" charset="0"/>
                <a:cs typeface="Arial" panose="020B0604020202020204" pitchFamily="34" charset="0"/>
              </a:rPr>
              <a:t> </a:t>
            </a:r>
            <a:r>
              <a:rPr lang="en-US" sz="3200" b="1" dirty="0">
                <a:solidFill>
                  <a:srgbClr val="009900"/>
                </a:solidFill>
                <a:latin typeface="Times New Roman" panose="02020603050405020304" pitchFamily="18" charset="0"/>
                <a:ea typeface="Calibri" panose="020F0502020204030204" pitchFamily="34" charset="0"/>
                <a:cs typeface="Arial" panose="020B0604020202020204" pitchFamily="34" charset="0"/>
              </a:rPr>
              <a:t>processing</a:t>
            </a:r>
            <a:r>
              <a:rPr lang="en-US" sz="3200" dirty="0">
                <a:solidFill>
                  <a:srgbClr val="009900"/>
                </a:solidFill>
                <a:latin typeface="Times New Roman" panose="02020603050405020304" pitchFamily="18" charset="0"/>
                <a:ea typeface="Calibri" panose="020F0502020204030204" pitchFamily="34" charset="0"/>
                <a:cs typeface="Arial" panose="020B0604020202020204" pitchFamily="34" charset="0"/>
              </a:rPr>
              <a:t>. </a:t>
            </a:r>
            <a:endParaRPr lang="en-US" sz="3200" dirty="0">
              <a:solidFill>
                <a:srgbClr val="009900"/>
              </a:solidFill>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RNaseA</a:t>
            </a:r>
            <a:r>
              <a:rPr lang="en-US" sz="2400" dirty="0">
                <a:latin typeface="Times New Roman" panose="02020603050405020304" pitchFamily="18" charset="0"/>
                <a:ea typeface="Calibri" panose="020F0502020204030204" pitchFamily="34" charset="0"/>
                <a:cs typeface="Arial" panose="020B0604020202020204" pitchFamily="34" charset="0"/>
              </a:rPr>
              <a:t> and </a:t>
            </a:r>
            <a:r>
              <a:rPr lang="en-US" sz="2400" dirty="0" err="1">
                <a:latin typeface="Times New Roman" panose="02020603050405020304" pitchFamily="18" charset="0"/>
                <a:ea typeface="Calibri" panose="020F0502020204030204" pitchFamily="34" charset="0"/>
                <a:cs typeface="Arial" panose="020B0604020202020204" pitchFamily="34" charset="0"/>
              </a:rPr>
              <a:t>RNaseH</a:t>
            </a:r>
            <a:r>
              <a:rPr lang="en-US" sz="2400" dirty="0">
                <a:latin typeface="Times New Roman" panose="02020603050405020304" pitchFamily="18" charset="0"/>
                <a:ea typeface="Calibri" panose="020F0502020204030204" pitchFamily="34" charset="0"/>
                <a:cs typeface="Arial" panose="020B0604020202020204" pitchFamily="34" charset="0"/>
              </a:rPr>
              <a:t> play important role in initial </a:t>
            </a:r>
            <a:r>
              <a:rPr lang="en-US" sz="3200" b="1" dirty="0" smtClean="0">
                <a:solidFill>
                  <a:srgbClr val="009900"/>
                </a:solidFill>
                <a:latin typeface="Times New Roman" panose="02020603050405020304" pitchFamily="18" charset="0"/>
                <a:ea typeface="Calibri" panose="020F0502020204030204" pitchFamily="34" charset="0"/>
                <a:cs typeface="Arial" panose="020B0604020202020204" pitchFamily="34" charset="0"/>
              </a:rPr>
              <a:t>defense</a:t>
            </a:r>
            <a:r>
              <a:rPr lang="en-US" sz="2400" dirty="0" smtClean="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mechanism against RNA viral infection</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Application: </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nSpc>
                <a:spcPct val="115000"/>
              </a:lnSpc>
              <a:spcBef>
                <a:spcPts val="0"/>
              </a:spcBef>
              <a:spcAft>
                <a:spcPts val="1000"/>
              </a:spcAft>
              <a:buFont typeface="+mj-lt"/>
              <a:buAutoNum type="arabicPeriod"/>
            </a:pPr>
            <a:r>
              <a:rPr lang="en-US" sz="2400" dirty="0" err="1">
                <a:latin typeface="Times New Roman" panose="02020603050405020304" pitchFamily="18" charset="0"/>
                <a:ea typeface="Calibri" panose="020F0502020204030204" pitchFamily="34" charset="0"/>
                <a:cs typeface="Arial" panose="020B0604020202020204" pitchFamily="34" charset="0"/>
              </a:rPr>
              <a:t>RNaseA</a:t>
            </a:r>
            <a:r>
              <a:rPr lang="en-US" sz="2400" dirty="0">
                <a:latin typeface="Times New Roman" panose="02020603050405020304" pitchFamily="18" charset="0"/>
                <a:ea typeface="Calibri" panose="020F0502020204030204" pitchFamily="34" charset="0"/>
                <a:cs typeface="Arial" panose="020B0604020202020204" pitchFamily="34" charset="0"/>
              </a:rPr>
              <a:t> is used to remove </a:t>
            </a:r>
            <a:r>
              <a:rPr lang="en-US" sz="2800" b="1" dirty="0">
                <a:solidFill>
                  <a:srgbClr val="009900"/>
                </a:solidFill>
                <a:latin typeface="Times New Roman" panose="02020603050405020304" pitchFamily="18" charset="0"/>
                <a:ea typeface="Calibri" panose="020F0502020204030204" pitchFamily="34" charset="0"/>
                <a:cs typeface="Arial" panose="020B0604020202020204" pitchFamily="34" charset="0"/>
              </a:rPr>
              <a:t>RNA contamination </a:t>
            </a:r>
            <a:r>
              <a:rPr lang="en-US" sz="2400" dirty="0">
                <a:latin typeface="Times New Roman" panose="02020603050405020304" pitchFamily="18" charset="0"/>
                <a:ea typeface="Calibri" panose="020F0502020204030204" pitchFamily="34" charset="0"/>
                <a:cs typeface="Arial" panose="020B0604020202020204" pitchFamily="34" charset="0"/>
              </a:rPr>
              <a:t>from DNA sample.</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nSpc>
                <a:spcPct val="115000"/>
              </a:lnSpc>
              <a:spcBef>
                <a:spcPts val="0"/>
              </a:spcBef>
              <a:spcAft>
                <a:spcPts val="1000"/>
              </a:spcAft>
              <a:buFont typeface="+mj-lt"/>
              <a:buAutoNum type="arabicPeriod"/>
            </a:pPr>
            <a:r>
              <a:rPr lang="en-US" sz="2400" dirty="0">
                <a:latin typeface="Times New Roman" panose="02020603050405020304" pitchFamily="18" charset="0"/>
                <a:ea typeface="Calibri" panose="020F0502020204030204" pitchFamily="34" charset="0"/>
                <a:cs typeface="Arial" panose="020B0604020202020204" pitchFamily="34" charset="0"/>
              </a:rPr>
              <a:t>During </a:t>
            </a:r>
            <a:r>
              <a:rPr lang="en-US" sz="2800" b="1" dirty="0">
                <a:solidFill>
                  <a:srgbClr val="009900"/>
                </a:solidFill>
                <a:latin typeface="Times New Roman" panose="02020603050405020304" pitchFamily="18" charset="0"/>
                <a:ea typeface="Calibri" panose="020F0502020204030204" pitchFamily="34" charset="0"/>
                <a:cs typeface="Arial" panose="020B0604020202020204" pitchFamily="34" charset="0"/>
              </a:rPr>
              <a:t>cDNA</a:t>
            </a:r>
            <a:r>
              <a:rPr lang="en-US" sz="2400" dirty="0">
                <a:latin typeface="Times New Roman" panose="02020603050405020304" pitchFamily="18" charset="0"/>
                <a:ea typeface="Calibri" panose="020F0502020204030204" pitchFamily="34" charset="0"/>
                <a:cs typeface="Arial" panose="020B0604020202020204" pitchFamily="34" charset="0"/>
              </a:rPr>
              <a:t> library preparation from RNA sample, </a:t>
            </a:r>
            <a:r>
              <a:rPr lang="en-US" sz="2400" b="1" dirty="0" err="1">
                <a:solidFill>
                  <a:srgbClr val="009900"/>
                </a:solidFill>
                <a:latin typeface="Times New Roman" panose="02020603050405020304" pitchFamily="18" charset="0"/>
                <a:ea typeface="Calibri" panose="020F0502020204030204" pitchFamily="34" charset="0"/>
                <a:cs typeface="Arial" panose="020B0604020202020204" pitchFamily="34" charset="0"/>
              </a:rPr>
              <a:t>RNaseH</a:t>
            </a:r>
            <a:r>
              <a:rPr lang="en-US" sz="2400" dirty="0">
                <a:latin typeface="Times New Roman" panose="02020603050405020304" pitchFamily="18" charset="0"/>
                <a:ea typeface="Calibri" panose="020F0502020204030204" pitchFamily="34" charset="0"/>
                <a:cs typeface="Arial" panose="020B0604020202020204" pitchFamily="34" charset="0"/>
              </a:rPr>
              <a:t> enzyme is used to cleave RNA strand of DNA-RNA duplex</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224986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ullydog.com/sullysites/qm/classicmeat/images/qmimages/nucleotid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15" y="118427"/>
            <a:ext cx="386715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ronodon.com/images/RNA_stru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 y="2468562"/>
            <a:ext cx="4324985" cy="39581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s.slideplayer.com/19/5893816/slides/slide_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175" y="404813"/>
            <a:ext cx="7202170" cy="540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95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descr="transcrption_unit (1).jpg"/>
          <p:cNvPicPr>
            <a:picLocks noChangeAspect="1"/>
          </p:cNvPicPr>
          <p:nvPr/>
        </p:nvPicPr>
        <p:blipFill>
          <a:blip r:embed="rId2"/>
          <a:stretch>
            <a:fillRect/>
          </a:stretch>
        </p:blipFill>
        <p:spPr>
          <a:xfrm>
            <a:off x="1738489" y="711200"/>
            <a:ext cx="9144000" cy="4820355"/>
          </a:xfrm>
          <a:prstGeom prst="rect">
            <a:avLst/>
          </a:prstGeom>
        </p:spPr>
      </p:pic>
    </p:spTree>
    <p:extLst>
      <p:ext uri="{BB962C8B-B14F-4D97-AF65-F5344CB8AC3E}">
        <p14:creationId xmlns:p14="http://schemas.microsoft.com/office/powerpoint/2010/main" val="105222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480060"/>
            <a:ext cx="10487342" cy="7315200"/>
          </a:xfrm>
        </p:spPr>
        <p:txBody>
          <a:bodyPr>
            <a:normAutofit/>
          </a:bodyPr>
          <a:lstStyle/>
          <a:p>
            <a:pPr marL="0" algn="just">
              <a:lnSpc>
                <a:spcPct val="115000"/>
              </a:lnSpc>
              <a:spcBef>
                <a:spcPts val="0"/>
              </a:spcBef>
              <a:spcAft>
                <a:spcPts val="1000"/>
              </a:spcAft>
            </a:pPr>
            <a:r>
              <a:rPr lang="en-US" sz="2000" dirty="0">
                <a:latin typeface="Times New Roman" panose="02020603050405020304" pitchFamily="18" charset="0"/>
                <a:ea typeface="Calibri" panose="020F0502020204030204" pitchFamily="34" charset="0"/>
                <a:cs typeface="Arial" panose="020B0604020202020204" pitchFamily="34" charset="0"/>
              </a:rPr>
              <a:t>These enzyme can catalyze not only the synthesis of RNA from the mixtures of naturally occurring </a:t>
            </a:r>
            <a:r>
              <a:rPr lang="en-US" sz="2000" dirty="0" err="1">
                <a:latin typeface="Times New Roman" panose="02020603050405020304" pitchFamily="18" charset="0"/>
                <a:ea typeface="Calibri" panose="020F0502020204030204" pitchFamily="34" charset="0"/>
                <a:cs typeface="Arial" panose="020B0604020202020204" pitchFamily="34" charset="0"/>
              </a:rPr>
              <a:t>ribonucleoside</a:t>
            </a:r>
            <a:r>
              <a:rPr lang="en-US" sz="2000" dirty="0">
                <a:latin typeface="Times New Roman" panose="02020603050405020304" pitchFamily="18" charset="0"/>
                <a:ea typeface="Calibri" panose="020F0502020204030204" pitchFamily="34" charset="0"/>
                <a:cs typeface="Arial" panose="020B0604020202020204" pitchFamily="34" charset="0"/>
              </a:rPr>
              <a:t> diphosphates, but also that of non-naturally occurring </a:t>
            </a:r>
            <a:r>
              <a:rPr lang="en-US" sz="2000" dirty="0" err="1">
                <a:latin typeface="Times New Roman" panose="02020603050405020304" pitchFamily="18" charset="0"/>
                <a:ea typeface="Calibri" panose="020F0502020204030204" pitchFamily="34" charset="0"/>
                <a:cs typeface="Arial" panose="020B0604020202020204" pitchFamily="34" charset="0"/>
              </a:rPr>
              <a:t>polyribonucleotides</a:t>
            </a:r>
            <a:r>
              <a:rPr lang="en-US" sz="2000" dirty="0">
                <a:latin typeface="Times New Roman" panose="02020603050405020304" pitchFamily="18" charset="0"/>
                <a:ea typeface="Calibri" panose="020F0502020204030204" pitchFamily="34" charset="0"/>
                <a:cs typeface="Arial" panose="020B0604020202020204" pitchFamily="34" charset="0"/>
              </a:rPr>
              <a:t>.</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In rDNA cloning technology, it has been used to synthesize </a:t>
            </a:r>
            <a:r>
              <a:rPr lang="en-US" sz="2800" b="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radiolabelled</a:t>
            </a:r>
            <a:r>
              <a:rPr lang="en-US" sz="20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 </a:t>
            </a:r>
            <a:r>
              <a:rPr lang="en-US" sz="2000" b="1" dirty="0" err="1">
                <a:solidFill>
                  <a:srgbClr val="002060"/>
                </a:solidFill>
                <a:latin typeface="Times New Roman" panose="02020603050405020304" pitchFamily="18" charset="0"/>
                <a:ea typeface="Calibri" panose="020F0502020204030204" pitchFamily="34" charset="0"/>
                <a:cs typeface="Arial" panose="020B0604020202020204" pitchFamily="34" charset="0"/>
              </a:rPr>
              <a:t>polyribonucleotides</a:t>
            </a:r>
            <a:r>
              <a:rPr lang="en-US" sz="20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 from nucleoside diphosphate monomers</a:t>
            </a:r>
            <a:r>
              <a:rPr lang="en-US" sz="2000" dirty="0" smtClean="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tabLst>
                <a:tab pos="621665" algn="l"/>
              </a:tabLst>
            </a:pP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In E.coli, polynucleotide phosphorylase regulates </a:t>
            </a:r>
            <a:r>
              <a:rPr lang="en-US" sz="2000" b="1" dirty="0">
                <a:solidFill>
                  <a:schemeClr val="tx1"/>
                </a:solidFill>
                <a:latin typeface="Times New Roman" panose="02020603050405020304" pitchFamily="18" charset="0"/>
                <a:ea typeface="Calibri" panose="020F0502020204030204" pitchFamily="34" charset="0"/>
                <a:cs typeface="Arial" panose="020B0604020202020204" pitchFamily="34" charset="0"/>
              </a:rPr>
              <a:t>mRNA processing </a:t>
            </a: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either by </a:t>
            </a:r>
            <a:r>
              <a:rPr lang="en-US" sz="2000" b="1" dirty="0">
                <a:solidFill>
                  <a:srgbClr val="009900"/>
                </a:solidFill>
                <a:latin typeface="Times New Roman" panose="02020603050405020304" pitchFamily="18" charset="0"/>
                <a:ea typeface="Calibri" panose="020F0502020204030204" pitchFamily="34" charset="0"/>
                <a:cs typeface="Arial" panose="020B0604020202020204" pitchFamily="34" charset="0"/>
              </a:rPr>
              <a:t>adding</a:t>
            </a: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ribonucleotides to </a:t>
            </a:r>
            <a:r>
              <a:rPr lang="en-US" sz="2000" b="1" dirty="0">
                <a:solidFill>
                  <a:srgbClr val="009900"/>
                </a:solidFill>
                <a:latin typeface="Times New Roman" panose="02020603050405020304" pitchFamily="18" charset="0"/>
                <a:ea typeface="Calibri" panose="020F0502020204030204" pitchFamily="34" charset="0"/>
                <a:cs typeface="Arial" panose="020B0604020202020204" pitchFamily="34" charset="0"/>
              </a:rPr>
              <a:t>the 3’ end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or by </a:t>
            </a:r>
            <a:r>
              <a:rPr lang="en-US" sz="2000" b="1" dirty="0">
                <a:solidFill>
                  <a:srgbClr val="009900"/>
                </a:solidFill>
                <a:latin typeface="Times New Roman" panose="02020603050405020304" pitchFamily="18" charset="0"/>
                <a:ea typeface="Calibri" panose="020F0502020204030204" pitchFamily="34" charset="0"/>
                <a:cs typeface="Arial" panose="020B0604020202020204" pitchFamily="34" charset="0"/>
              </a:rPr>
              <a:t>cleaving</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 bases in </a:t>
            </a:r>
            <a:r>
              <a:rPr lang="en-US" sz="2000" b="1" dirty="0">
                <a:solidFill>
                  <a:srgbClr val="009900"/>
                </a:solidFill>
                <a:latin typeface="Times New Roman" panose="02020603050405020304" pitchFamily="18" charset="0"/>
                <a:ea typeface="Calibri" panose="020F0502020204030204" pitchFamily="34" charset="0"/>
                <a:cs typeface="Arial" panose="020B0604020202020204" pitchFamily="34" charset="0"/>
              </a:rPr>
              <a:t>3’ to 5’ direction</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The function of </a:t>
            </a:r>
            <a:r>
              <a:rPr lang="en-US" sz="2000" dirty="0" err="1">
                <a:solidFill>
                  <a:schemeClr val="tx1"/>
                </a:solidFill>
                <a:latin typeface="Times New Roman" panose="02020603050405020304" pitchFamily="18" charset="0"/>
                <a:ea typeface="Calibri" panose="020F0502020204030204" pitchFamily="34" charset="0"/>
                <a:cs typeface="Arial" panose="020B0604020202020204" pitchFamily="34" charset="0"/>
              </a:rPr>
              <a:t>PNPase</a:t>
            </a: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 depends upon inorganic phosphate</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2000" b="1" dirty="0">
                <a:solidFill>
                  <a:srgbClr val="3399FF"/>
                </a:solidFill>
                <a:latin typeface="Times New Roman" panose="02020603050405020304" pitchFamily="18" charset="0"/>
                <a:ea typeface="Calibri" panose="020F0502020204030204" pitchFamily="34" charset="0"/>
                <a:cs typeface="Arial" panose="020B0604020202020204" pitchFamily="34" charset="0"/>
              </a:rPr>
              <a:t>(Pi) concentration </a:t>
            </a: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inside the cell. The transcripts are </a:t>
            </a:r>
            <a:r>
              <a:rPr lang="en-US" sz="2000" dirty="0" err="1">
                <a:solidFill>
                  <a:schemeClr val="tx1"/>
                </a:solidFill>
                <a:latin typeface="Times New Roman" panose="02020603050405020304" pitchFamily="18" charset="0"/>
                <a:ea typeface="Calibri" panose="020F0502020204030204" pitchFamily="34" charset="0"/>
                <a:cs typeface="Arial" panose="020B0604020202020204" pitchFamily="34" charset="0"/>
              </a:rPr>
              <a:t>polyadenylated</a:t>
            </a: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 using enzyme </a:t>
            </a:r>
            <a:r>
              <a:rPr lang="en-US" sz="2000" b="1" dirty="0">
                <a:solidFill>
                  <a:schemeClr val="accent1"/>
                </a:solidFill>
                <a:latin typeface="Times New Roman" panose="02020603050405020304" pitchFamily="18" charset="0"/>
                <a:ea typeface="Calibri" panose="020F0502020204030204" pitchFamily="34" charset="0"/>
                <a:cs typeface="Arial" panose="020B0604020202020204" pitchFamily="34" charset="0"/>
              </a:rPr>
              <a:t>polyadenylate polymerase I (PAPI). </a:t>
            </a: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After primary </a:t>
            </a:r>
            <a:r>
              <a:rPr lang="en-US" sz="2000" dirty="0" err="1">
                <a:solidFill>
                  <a:schemeClr val="tx1"/>
                </a:solidFill>
                <a:latin typeface="Times New Roman" panose="02020603050405020304" pitchFamily="18" charset="0"/>
                <a:ea typeface="Calibri" panose="020F0502020204030204" pitchFamily="34" charset="0"/>
                <a:cs typeface="Arial" panose="020B0604020202020204" pitchFamily="34" charset="0"/>
              </a:rPr>
              <a:t>polyadenylylation</a:t>
            </a: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 of the transcript by PAP I,</a:t>
            </a:r>
            <a:r>
              <a:rPr lang="en-US" sz="2800"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r>
              <a:rPr lang="en-US" sz="2800" b="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PNPase</a:t>
            </a:r>
            <a:r>
              <a:rPr lang="en-US" sz="2800"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may bind to the 3′ end of the poly(A) tail. </a:t>
            </a:r>
            <a:r>
              <a:rPr lang="en-US" sz="2800" b="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PNPase</a:t>
            </a: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 works either </a:t>
            </a:r>
            <a:r>
              <a:rPr lang="en-US" sz="2000"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degradatively</a:t>
            </a: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 or biosynthetically inside the cell depending on the Pi concentration. Under </a:t>
            </a:r>
            <a:r>
              <a:rPr lang="en-US" sz="2000" b="1" u="sng" dirty="0">
                <a:solidFill>
                  <a:srgbClr val="FFC000"/>
                </a:solidFill>
                <a:latin typeface="Times New Roman" panose="02020603050405020304" pitchFamily="18" charset="0"/>
                <a:ea typeface="Calibri" panose="020F0502020204030204" pitchFamily="34" charset="0"/>
                <a:cs typeface="Arial" panose="020B0604020202020204" pitchFamily="34" charset="0"/>
              </a:rPr>
              <a:t>high Pi </a:t>
            </a: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concentration, </a:t>
            </a:r>
            <a:r>
              <a:rPr lang="en-US" sz="2000" b="1" dirty="0">
                <a:solidFill>
                  <a:srgbClr val="FFC000"/>
                </a:solidFill>
                <a:latin typeface="Times New Roman" panose="02020603050405020304" pitchFamily="18" charset="0"/>
                <a:ea typeface="Calibri" panose="020F0502020204030204" pitchFamily="34" charset="0"/>
                <a:cs typeface="Arial" panose="020B0604020202020204" pitchFamily="34" charset="0"/>
              </a:rPr>
              <a:t>it degrades the poly(A) tail releasing adenine diphosphates</a:t>
            </a: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 If the </a:t>
            </a:r>
            <a:r>
              <a:rPr lang="en-US" sz="2000" b="1" u="sng" dirty="0">
                <a:solidFill>
                  <a:srgbClr val="00B0F0"/>
                </a:solidFill>
                <a:latin typeface="Times New Roman" panose="02020603050405020304" pitchFamily="18" charset="0"/>
                <a:ea typeface="Calibri" panose="020F0502020204030204" pitchFamily="34" charset="0"/>
                <a:cs typeface="Arial" panose="020B0604020202020204" pitchFamily="34" charset="0"/>
              </a:rPr>
              <a:t>Pi concentration is low</a:t>
            </a: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 PAP I</a:t>
            </a:r>
            <a:r>
              <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initiates addition of one or more nucleotides to the existing poly (A) tail and in the process generates inorganic phosphate. On dissociation of </a:t>
            </a:r>
            <a:r>
              <a:rPr lang="en-US" sz="2000" dirty="0" err="1">
                <a:solidFill>
                  <a:schemeClr val="tx1"/>
                </a:solidFill>
                <a:latin typeface="Times New Roman" panose="02020603050405020304" pitchFamily="18" charset="0"/>
                <a:ea typeface="Calibri" panose="020F0502020204030204" pitchFamily="34" charset="0"/>
                <a:cs typeface="Arial" panose="020B0604020202020204" pitchFamily="34" charset="0"/>
              </a:rPr>
              <a:t>PNPase</a:t>
            </a:r>
            <a:r>
              <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rPr>
              <a:t>, the 3′ end again is available to PAP I for further polymerization.</a:t>
            </a:r>
            <a:endPar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299361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501862" y="0"/>
            <a:ext cx="5829299" cy="4031933"/>
          </a:xfrm>
          <a:prstGeom prst="rect">
            <a:avLst/>
          </a:prstGeom>
        </p:spPr>
      </p:pic>
      <p:pic>
        <p:nvPicPr>
          <p:cNvPr id="3074" name="Picture 2" descr="http://bio3400.nicerweb.com/Locked/media/ch13/13_03-polynucleotide_phosphoryl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25" y="4248150"/>
            <a:ext cx="91821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atic.diffen.com/uploadz/thumb/b/b9/Nucleotides.png/500px-Nucleotid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437" y="194311"/>
            <a:ext cx="6864563"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480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Times New Roman" panose="02020603050405020304" pitchFamily="18" charset="0"/>
                <a:ea typeface="Calibri" panose="020F0502020204030204" pitchFamily="34" charset="0"/>
              </a:rPr>
              <a:t>Deoxyribonuclease</a:t>
            </a:r>
            <a:r>
              <a:rPr lang="en-US" b="1" dirty="0">
                <a:latin typeface="Times New Roman" panose="02020603050405020304" pitchFamily="18" charset="0"/>
                <a:ea typeface="Calibri" panose="020F0502020204030204" pitchFamily="34" charset="0"/>
              </a:rPr>
              <a:t> (DNase)</a:t>
            </a:r>
            <a:endParaRPr lang="en-US" b="1" dirty="0"/>
          </a:p>
        </p:txBody>
      </p:sp>
      <p:sp>
        <p:nvSpPr>
          <p:cNvPr id="3" name="Content Placeholder 2"/>
          <p:cNvSpPr>
            <a:spLocks noGrp="1"/>
          </p:cNvSpPr>
          <p:nvPr>
            <p:ph idx="1"/>
          </p:nvPr>
        </p:nvSpPr>
        <p:spPr>
          <a:xfrm>
            <a:off x="445770" y="1268730"/>
            <a:ext cx="11058842" cy="4642492"/>
          </a:xfrm>
        </p:spPr>
        <p:txBody>
          <a:bodyPr>
            <a:normAutofit/>
          </a:bodyPr>
          <a:lstStyle/>
          <a:p>
            <a:pPr marL="0" algn="just">
              <a:lnSpc>
                <a:spcPct val="115000"/>
              </a:lnSpc>
              <a:spcBef>
                <a:spcPts val="0"/>
              </a:spcBef>
              <a:spcAft>
                <a:spcPts val="1000"/>
              </a:spcAft>
              <a:tabLst>
                <a:tab pos="621665" algn="l"/>
              </a:tabLst>
            </a:pPr>
            <a:r>
              <a:rPr lang="en-US" sz="2000" dirty="0">
                <a:latin typeface="Times New Roman" panose="02020603050405020304" pitchFamily="18" charset="0"/>
                <a:ea typeface="Calibri" panose="020F0502020204030204" pitchFamily="34" charset="0"/>
                <a:cs typeface="Arial" panose="020B0604020202020204" pitchFamily="34" charset="0"/>
              </a:rPr>
              <a:t>A nuclease enzyme that can catalyze the </a:t>
            </a: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hydrolytic cleavage of phosphodiester </a:t>
            </a:r>
            <a:r>
              <a:rPr lang="en-US" sz="2000" dirty="0">
                <a:latin typeface="Times New Roman" panose="02020603050405020304" pitchFamily="18" charset="0"/>
                <a:ea typeface="Calibri" panose="020F0502020204030204" pitchFamily="34" charset="0"/>
                <a:cs typeface="Arial" panose="020B0604020202020204" pitchFamily="34" charset="0"/>
              </a:rPr>
              <a:t>bonds in the DNA backbone are known as </a:t>
            </a:r>
            <a:r>
              <a:rPr lang="en-US" sz="2000" dirty="0" err="1">
                <a:latin typeface="Times New Roman" panose="02020603050405020304" pitchFamily="18" charset="0"/>
                <a:ea typeface="Calibri" panose="020F0502020204030204" pitchFamily="34" charset="0"/>
                <a:cs typeface="Arial" panose="020B0604020202020204" pitchFamily="34" charset="0"/>
              </a:rPr>
              <a:t>deoxyribonuclease</a:t>
            </a:r>
            <a:r>
              <a:rPr lang="en-US" sz="2000" dirty="0">
                <a:latin typeface="Times New Roman" panose="02020603050405020304" pitchFamily="18" charset="0"/>
                <a:ea typeface="Calibri" panose="020F0502020204030204" pitchFamily="34" charset="0"/>
                <a:cs typeface="Arial" panose="020B0604020202020204" pitchFamily="34" charset="0"/>
              </a:rPr>
              <a:t> (DNase).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tabLst>
                <a:tab pos="621665" algn="l"/>
              </a:tabLst>
            </a:pPr>
            <a:r>
              <a:rPr lang="en-US" sz="2000" dirty="0">
                <a:latin typeface="Times New Roman" panose="02020603050405020304" pitchFamily="18" charset="0"/>
                <a:ea typeface="Calibri" panose="020F0502020204030204" pitchFamily="34" charset="0"/>
                <a:cs typeface="Arial" panose="020B0604020202020204" pitchFamily="34" charset="0"/>
              </a:rPr>
              <a:t> Based on the position of action, these enzymes are broadly classified as </a:t>
            </a:r>
            <a:r>
              <a:rPr lang="en-US" sz="2000" b="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endo</a:t>
            </a:r>
            <a:r>
              <a:rPr lang="en-US" sz="2000" b="1" dirty="0" err="1">
                <a:latin typeface="Times New Roman" panose="02020603050405020304" pitchFamily="18" charset="0"/>
                <a:ea typeface="Calibri" panose="020F0502020204030204" pitchFamily="34" charset="0"/>
                <a:cs typeface="Arial" panose="020B0604020202020204" pitchFamily="34" charset="0"/>
              </a:rPr>
              <a:t>deoxyribonuclease</a:t>
            </a:r>
            <a:r>
              <a:rPr lang="en-US" sz="2000" dirty="0">
                <a:latin typeface="Times New Roman" panose="02020603050405020304" pitchFamily="18" charset="0"/>
                <a:ea typeface="Calibri" panose="020F0502020204030204" pitchFamily="34" charset="0"/>
                <a:cs typeface="Arial" panose="020B0604020202020204" pitchFamily="34" charset="0"/>
              </a:rPr>
              <a:t> (</a:t>
            </a: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cleave DNA sequence internally</a:t>
            </a:r>
            <a:r>
              <a:rPr lang="en-US" sz="2000" dirty="0">
                <a:latin typeface="Times New Roman" panose="02020603050405020304" pitchFamily="18" charset="0"/>
                <a:ea typeface="Calibri" panose="020F0502020204030204" pitchFamily="34" charset="0"/>
                <a:cs typeface="Arial" panose="020B0604020202020204" pitchFamily="34" charset="0"/>
              </a:rPr>
              <a:t>) and </a:t>
            </a: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exo</a:t>
            </a:r>
            <a:r>
              <a:rPr lang="en-US" sz="2000" b="1" dirty="0">
                <a:latin typeface="Times New Roman" panose="02020603050405020304" pitchFamily="18" charset="0"/>
                <a:ea typeface="Calibri" panose="020F0502020204030204" pitchFamily="34" charset="0"/>
                <a:cs typeface="Arial" panose="020B0604020202020204" pitchFamily="34" charset="0"/>
              </a:rPr>
              <a:t>deoxyribonuclease</a:t>
            </a:r>
            <a:r>
              <a:rPr lang="en-US" sz="2000" dirty="0">
                <a:latin typeface="Times New Roman" panose="02020603050405020304" pitchFamily="18" charset="0"/>
                <a:ea typeface="Calibri" panose="020F0502020204030204" pitchFamily="34" charset="0"/>
                <a:cs typeface="Arial" panose="020B0604020202020204" pitchFamily="34" charset="0"/>
              </a:rPr>
              <a:t> (</a:t>
            </a: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cleave the terminal nucleotides</a:t>
            </a:r>
            <a:r>
              <a:rPr lang="en-US" sz="2000"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tabLst>
                <a:tab pos="621665" algn="l"/>
              </a:tabLst>
            </a:pPr>
            <a:r>
              <a:rPr lang="en-US" sz="2000" dirty="0">
                <a:latin typeface="Times New Roman" panose="02020603050405020304" pitchFamily="18" charset="0"/>
                <a:ea typeface="Calibri" panose="020F0502020204030204" pitchFamily="34" charset="0"/>
                <a:cs typeface="Arial" panose="020B0604020202020204" pitchFamily="34" charset="0"/>
              </a:rPr>
              <a:t>Unlike restriction enzymes, </a:t>
            </a:r>
            <a:r>
              <a:rPr lang="en-US" sz="2400" b="1" dirty="0">
                <a:solidFill>
                  <a:srgbClr val="FF3399"/>
                </a:solidFill>
                <a:latin typeface="Times New Roman" panose="02020603050405020304" pitchFamily="18" charset="0"/>
                <a:ea typeface="Calibri" panose="020F0502020204030204" pitchFamily="34" charset="0"/>
                <a:cs typeface="Arial" panose="020B0604020202020204" pitchFamily="34" charset="0"/>
              </a:rPr>
              <a:t>DNase does not have any specific recognition/restriction</a:t>
            </a:r>
            <a:r>
              <a:rPr lang="en-US" sz="2400" dirty="0">
                <a:solidFill>
                  <a:srgbClr val="FF3399"/>
                </a:solidFill>
                <a:latin typeface="Times New Roman" panose="02020603050405020304" pitchFamily="18" charset="0"/>
                <a:ea typeface="Calibri" panose="020F0502020204030204" pitchFamily="34" charset="0"/>
                <a:cs typeface="Arial" panose="020B0604020202020204" pitchFamily="34" charset="0"/>
              </a:rPr>
              <a:t> </a:t>
            </a:r>
            <a:r>
              <a:rPr lang="en-US" sz="2000" dirty="0">
                <a:latin typeface="Times New Roman" panose="02020603050405020304" pitchFamily="18" charset="0"/>
                <a:ea typeface="Calibri" panose="020F0502020204030204" pitchFamily="34" charset="0"/>
                <a:cs typeface="Arial" panose="020B0604020202020204" pitchFamily="34" charset="0"/>
              </a:rPr>
              <a:t>site and cleave DNA sequence at random locations.</a:t>
            </a:r>
            <a:endParaRPr lang="en-US" sz="2000" dirty="0">
              <a:latin typeface="Calibri" panose="020F0502020204030204" pitchFamily="34" charset="0"/>
              <a:ea typeface="Calibri" panose="020F0502020204030204" pitchFamily="34" charset="0"/>
              <a:cs typeface="Arial" panose="020B0604020202020204" pitchFamily="34" charset="0"/>
            </a:endParaRPr>
          </a:p>
          <a:p>
            <a:endParaRPr lang="en-US" sz="2000" dirty="0"/>
          </a:p>
        </p:txBody>
      </p:sp>
      <p:pic>
        <p:nvPicPr>
          <p:cNvPr id="4100" name="Picture 4" descr="https://encrypted-tbn0.gstatic.com/images?q=tbn:ANd9GcSK09LP3VZw-hd0dFHs5iY-t8KmIqceVRYzK_m5y5rdDx4K1W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845" y="3524170"/>
            <a:ext cx="5204178" cy="3231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09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sartorius.com/typo3temp/pics/Sartorius_0337_PG12_15007be37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729" y="146757"/>
            <a:ext cx="9846381" cy="624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995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79" y="-508000"/>
            <a:ext cx="11278834" cy="2413000"/>
          </a:xfrm>
        </p:spPr>
        <p:txBody>
          <a:bodyPr>
            <a:normAutofit/>
          </a:bodyPr>
          <a:lstStyle/>
          <a:p>
            <a:pPr marL="0" marR="0" rtl="1">
              <a:lnSpc>
                <a:spcPct val="115000"/>
              </a:lnSpc>
              <a:spcBef>
                <a:spcPts val="0"/>
              </a:spcBef>
              <a:spcAft>
                <a:spcPts val="1000"/>
              </a:spcAft>
            </a:pPr>
            <a:r>
              <a:rPr lang="en-US" sz="2800" dirty="0">
                <a:latin typeface="Calibri" panose="020F0502020204030204" pitchFamily="34" charset="0"/>
                <a:ea typeface="Calibri" panose="020F0502020204030204" pitchFamily="34" charset="0"/>
                <a:cs typeface="Arial" panose="020B0604020202020204" pitchFamily="34" charset="0"/>
              </a:rPr>
              <a:t/>
            </a:r>
            <a:br>
              <a:rPr lang="en-US" sz="2800" dirty="0">
                <a:latin typeface="Calibri" panose="020F0502020204030204" pitchFamily="34" charset="0"/>
                <a:ea typeface="Calibri" panose="020F0502020204030204" pitchFamily="34" charset="0"/>
                <a:cs typeface="Arial" panose="020B0604020202020204" pitchFamily="34" charset="0"/>
              </a:rPr>
            </a:br>
            <a:r>
              <a:rPr lang="en-US" b="1" dirty="0">
                <a:latin typeface="Times New Roman" panose="02020603050405020304" pitchFamily="18" charset="0"/>
                <a:ea typeface="Calibri" panose="020F0502020204030204" pitchFamily="34" charset="0"/>
              </a:rPr>
              <a:t>Phosphatase</a:t>
            </a:r>
            <a:endParaRPr lang="en-US" dirty="0"/>
          </a:p>
        </p:txBody>
      </p:sp>
      <p:sp>
        <p:nvSpPr>
          <p:cNvPr id="3" name="Content Placeholder 2"/>
          <p:cNvSpPr>
            <a:spLocks noGrp="1"/>
          </p:cNvSpPr>
          <p:nvPr>
            <p:ph idx="1"/>
          </p:nvPr>
        </p:nvSpPr>
        <p:spPr>
          <a:xfrm>
            <a:off x="342900" y="1264356"/>
            <a:ext cx="11161712" cy="4646866"/>
          </a:xfrm>
        </p:spPr>
        <p:txBody>
          <a:bodyPr>
            <a:normAutofit/>
          </a:bodyPr>
          <a:lstStyle/>
          <a:p>
            <a:pPr marL="0" algn="just">
              <a:lnSpc>
                <a:spcPct val="115000"/>
              </a:lnSpc>
              <a:spcBef>
                <a:spcPts val="0"/>
              </a:spcBef>
              <a:spcAft>
                <a:spcPts val="1000"/>
              </a:spcAft>
            </a:pPr>
            <a:r>
              <a:rPr lang="en-US" sz="2400" dirty="0" err="1">
                <a:latin typeface="Times New Roman" panose="02020603050405020304" pitchFamily="18" charset="0"/>
                <a:ea typeface="Calibri" panose="020F0502020204030204" pitchFamily="34" charset="0"/>
                <a:cs typeface="Arial" panose="020B0604020202020204" pitchFamily="34" charset="0"/>
              </a:rPr>
              <a:t>catalyses</a:t>
            </a:r>
            <a:r>
              <a:rPr lang="en-US" sz="2400" dirty="0">
                <a:latin typeface="Times New Roman" panose="02020603050405020304" pitchFamily="18" charset="0"/>
                <a:ea typeface="Calibri" panose="020F0502020204030204" pitchFamily="34" charset="0"/>
                <a:cs typeface="Arial" panose="020B0604020202020204" pitchFamily="34" charset="0"/>
              </a:rPr>
              <a:t> the cleavage of a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phosphate (PO4 -2 ) </a:t>
            </a:r>
            <a:r>
              <a:rPr lang="en-US" sz="2400" dirty="0">
                <a:latin typeface="Times New Roman" panose="02020603050405020304" pitchFamily="18" charset="0"/>
                <a:ea typeface="Calibri" panose="020F0502020204030204" pitchFamily="34" charset="0"/>
                <a:cs typeface="Arial" panose="020B0604020202020204" pitchFamily="34" charset="0"/>
              </a:rPr>
              <a:t>group from substrate by using a water molecule (hydrolytic cleavage).  This reaction is not reversible.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On the basis of their activity there are two types of phosphatase </a:t>
            </a:r>
            <a:r>
              <a:rPr lang="en-US" sz="2400" dirty="0" err="1">
                <a:latin typeface="Times New Roman" panose="02020603050405020304" pitchFamily="18" charset="0"/>
                <a:ea typeface="Calibri" panose="020F0502020204030204" pitchFamily="34" charset="0"/>
                <a:cs typeface="Arial" panose="020B0604020202020204" pitchFamily="34" charset="0"/>
              </a:rPr>
              <a:t>i.e</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acid phosphatase </a:t>
            </a:r>
            <a:r>
              <a:rPr lang="en-US" sz="2400" dirty="0">
                <a:latin typeface="Times New Roman" panose="02020603050405020304" pitchFamily="18" charset="0"/>
                <a:ea typeface="Calibri" panose="020F0502020204030204" pitchFamily="34" charset="0"/>
                <a:cs typeface="Arial" panose="020B0604020202020204" pitchFamily="34" charset="0"/>
              </a:rPr>
              <a:t>and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alkaline phosphatase</a:t>
            </a:r>
            <a:r>
              <a:rPr lang="en-US" sz="2400" dirty="0">
                <a:latin typeface="Times New Roman" panose="02020603050405020304" pitchFamily="18" charset="0"/>
                <a:ea typeface="Calibri" panose="020F0502020204030204" pitchFamily="34" charset="0"/>
                <a:cs typeface="Arial" panose="020B0604020202020204" pitchFamily="34" charset="0"/>
              </a:rPr>
              <a:t>. In both forms the alkaline phosphatase are most common. Special class of phosphatase that remove a phosphate group from protein, called “Phosphoprotein phosphatase”</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pic>
        <p:nvPicPr>
          <p:cNvPr id="4" name="Picture 3"/>
          <p:cNvPicPr>
            <a:picLocks noChangeAspect="1"/>
          </p:cNvPicPr>
          <p:nvPr/>
        </p:nvPicPr>
        <p:blipFill>
          <a:blip r:embed="rId2"/>
          <a:stretch>
            <a:fillRect/>
          </a:stretch>
        </p:blipFill>
        <p:spPr>
          <a:xfrm>
            <a:off x="666044" y="3928533"/>
            <a:ext cx="10838567" cy="2437648"/>
          </a:xfrm>
          <a:prstGeom prst="rect">
            <a:avLst/>
          </a:prstGeom>
        </p:spPr>
      </p:pic>
    </p:spTree>
    <p:extLst>
      <p:ext uri="{BB962C8B-B14F-4D97-AF65-F5344CB8AC3E}">
        <p14:creationId xmlns:p14="http://schemas.microsoft.com/office/powerpoint/2010/main" val="121269742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465</TotalTime>
  <Words>1253</Words>
  <Application>Microsoft Office PowerPoint</Application>
  <PresentationFormat>Widescreen</PresentationFormat>
  <Paragraphs>52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Times New Roman</vt:lpstr>
      <vt:lpstr>Wingdings 3</vt:lpstr>
      <vt:lpstr>Wisp</vt:lpstr>
      <vt:lpstr>PowerPoint Presentation</vt:lpstr>
      <vt:lpstr>ENZYMES IN MODIFICATION</vt:lpstr>
      <vt:lpstr>PowerPoint Presentation</vt:lpstr>
      <vt:lpstr>PowerPoint Presentation</vt:lpstr>
      <vt:lpstr>PowerPoint Presentation</vt:lpstr>
      <vt:lpstr>PowerPoint Presentation</vt:lpstr>
      <vt:lpstr>Deoxyribonuclease (DNase)</vt:lpstr>
      <vt:lpstr>PowerPoint Presentation</vt:lpstr>
      <vt:lpstr> Phosphatase</vt:lpstr>
      <vt:lpstr>PowerPoint Presentation</vt:lpstr>
      <vt:lpstr>Methylase:  </vt:lpstr>
      <vt:lpstr>PowerPoint Presentation</vt:lpstr>
      <vt:lpstr>PowerPoint Presentation</vt:lpstr>
      <vt:lpstr>ligase</vt:lpstr>
      <vt:lpstr>Application:  </vt:lpstr>
      <vt:lpstr>Polynucleotide Kinase</vt:lpstr>
      <vt:lpstr>PowerPoint Presentation</vt:lpstr>
      <vt:lpstr>PowerPoint Presentation</vt:lpstr>
      <vt:lpstr>PowerPoint Presentation</vt:lpstr>
      <vt:lpstr>Ribonuclease (RNase):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sausan</dc:creator>
  <cp:lastModifiedBy>sausan</cp:lastModifiedBy>
  <cp:revision>24</cp:revision>
  <dcterms:created xsi:type="dcterms:W3CDTF">2016-03-12T11:03:44Z</dcterms:created>
  <dcterms:modified xsi:type="dcterms:W3CDTF">2016-03-15T21:37:46Z</dcterms:modified>
</cp:coreProperties>
</file>