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9"/>
  </p:notesMasterIdLst>
  <p:sldIdLst>
    <p:sldId id="256" r:id="rId2"/>
    <p:sldId id="268" r:id="rId3"/>
    <p:sldId id="257" r:id="rId4"/>
    <p:sldId id="274" r:id="rId5"/>
    <p:sldId id="266" r:id="rId6"/>
    <p:sldId id="275" r:id="rId7"/>
    <p:sldId id="284" r:id="rId8"/>
    <p:sldId id="271" r:id="rId9"/>
    <p:sldId id="272" r:id="rId10"/>
    <p:sldId id="267" r:id="rId11"/>
    <p:sldId id="276" r:id="rId12"/>
    <p:sldId id="281" r:id="rId13"/>
    <p:sldId id="277" r:id="rId14"/>
    <p:sldId id="278" r:id="rId15"/>
    <p:sldId id="282" r:id="rId16"/>
    <p:sldId id="27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2161F-0B09-4D85-AC27-1277B4A4299E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342BA6E5-73DB-4A03-ABC6-00DE3A8A481E}">
      <dgm:prSet phldrT="[Text]" custT="1"/>
      <dgm:spPr/>
      <dgm:t>
        <a:bodyPr/>
        <a:lstStyle/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Analysis of weather observations </a:t>
          </a:r>
          <a:endParaRPr lang="en-US" sz="2400" dirty="0"/>
        </a:p>
      </dgm:t>
    </dgm:pt>
    <dgm:pt modelId="{012AEB81-A278-4396-BFC3-409BEC3F8E2D}" type="parTrans" cxnId="{53A0B0B1-B9EF-46F8-AB27-3915A602488F}">
      <dgm:prSet/>
      <dgm:spPr/>
      <dgm:t>
        <a:bodyPr/>
        <a:lstStyle/>
        <a:p>
          <a:endParaRPr lang="en-US"/>
        </a:p>
      </dgm:t>
    </dgm:pt>
    <dgm:pt modelId="{825B93A1-F4F7-457F-829A-84B23AA3C113}" type="sibTrans" cxnId="{53A0B0B1-B9EF-46F8-AB27-3915A602488F}">
      <dgm:prSet/>
      <dgm:spPr/>
      <dgm:t>
        <a:bodyPr/>
        <a:lstStyle/>
        <a:p>
          <a:endParaRPr lang="en-US"/>
        </a:p>
      </dgm:t>
    </dgm:pt>
    <dgm:pt modelId="{6F5A3417-481F-40B5-BEE6-B13F53F426B6}">
      <dgm:prSet phldrT="[Text]" custT="1"/>
      <dgm:spPr/>
      <dgm:t>
        <a:bodyPr/>
        <a:lstStyle/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Interpretation of numerical fields </a:t>
          </a:r>
          <a:endParaRPr lang="en-US" sz="2400" dirty="0"/>
        </a:p>
      </dgm:t>
    </dgm:pt>
    <dgm:pt modelId="{DF637332-7764-426A-B28E-1FB57EDDA7C8}" type="parTrans" cxnId="{593785CE-B3AB-444E-8693-11C00FCD6F9B}">
      <dgm:prSet/>
      <dgm:spPr/>
      <dgm:t>
        <a:bodyPr/>
        <a:lstStyle/>
        <a:p>
          <a:endParaRPr lang="en-US"/>
        </a:p>
      </dgm:t>
    </dgm:pt>
    <dgm:pt modelId="{F589C59C-80DB-44B9-B1AE-CF7B058CAA0B}" type="sibTrans" cxnId="{593785CE-B3AB-444E-8693-11C00FCD6F9B}">
      <dgm:prSet/>
      <dgm:spPr/>
      <dgm:t>
        <a:bodyPr/>
        <a:lstStyle/>
        <a:p>
          <a:endParaRPr lang="en-US"/>
        </a:p>
      </dgm:t>
    </dgm:pt>
    <dgm:pt modelId="{E892D4C2-B49E-4A00-B2FD-6A5C7BD8B5B9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Combining the analyzed observations and numerical parameters with conceptual models </a:t>
          </a:r>
          <a:endParaRPr lang="en-US" sz="2400" dirty="0"/>
        </a:p>
      </dgm:t>
    </dgm:pt>
    <dgm:pt modelId="{78281FEE-8825-46A6-83F8-43077794A2F2}" type="parTrans" cxnId="{93B7C257-6248-4053-B65C-333AAF91314D}">
      <dgm:prSet/>
      <dgm:spPr/>
      <dgm:t>
        <a:bodyPr/>
        <a:lstStyle/>
        <a:p>
          <a:endParaRPr lang="en-US"/>
        </a:p>
      </dgm:t>
    </dgm:pt>
    <dgm:pt modelId="{95C1B1D9-3FDF-4E02-8644-A6CA5E9B08FC}" type="sibTrans" cxnId="{93B7C257-6248-4053-B65C-333AAF91314D}">
      <dgm:prSet/>
      <dgm:spPr/>
      <dgm:t>
        <a:bodyPr/>
        <a:lstStyle/>
        <a:p>
          <a:endParaRPr lang="en-US"/>
        </a:p>
      </dgm:t>
    </dgm:pt>
    <dgm:pt modelId="{2EC5AA81-0A3C-43FB-9BA1-8552D2C4D965}" type="pres">
      <dgm:prSet presAssocID="{5252161F-0B09-4D85-AC27-1277B4A4299E}" presName="CompostProcess" presStyleCnt="0">
        <dgm:presLayoutVars>
          <dgm:dir/>
          <dgm:resizeHandles val="exact"/>
        </dgm:presLayoutVars>
      </dgm:prSet>
      <dgm:spPr/>
    </dgm:pt>
    <dgm:pt modelId="{288DF719-1250-4DDB-B112-04DFD0480A73}" type="pres">
      <dgm:prSet presAssocID="{5252161F-0B09-4D85-AC27-1277B4A4299E}" presName="arrow" presStyleLbl="bgShp" presStyleIdx="0" presStyleCnt="1"/>
      <dgm:spPr/>
    </dgm:pt>
    <dgm:pt modelId="{7FB1B780-FDC8-4526-AC6F-ECB774C3BF1F}" type="pres">
      <dgm:prSet presAssocID="{5252161F-0B09-4D85-AC27-1277B4A4299E}" presName="linearProcess" presStyleCnt="0"/>
      <dgm:spPr/>
    </dgm:pt>
    <dgm:pt modelId="{6228A7D1-742D-452C-9ADC-7E33F5D25E58}" type="pres">
      <dgm:prSet presAssocID="{342BA6E5-73DB-4A03-ABC6-00DE3A8A481E}" presName="textNode" presStyleLbl="node1" presStyleIdx="0" presStyleCnt="3" custScaleX="68960" custScaleY="11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54502-57A1-42F2-96D2-3A4B501525DC}" type="pres">
      <dgm:prSet presAssocID="{825B93A1-F4F7-457F-829A-84B23AA3C113}" presName="sibTrans" presStyleCnt="0"/>
      <dgm:spPr/>
    </dgm:pt>
    <dgm:pt modelId="{71FB4698-D30D-4360-BF3C-DEEDF20C1D2D}" type="pres">
      <dgm:prSet presAssocID="{6F5A3417-481F-40B5-BEE6-B13F53F426B6}" presName="textNode" presStyleLbl="node1" presStyleIdx="1" presStyleCnt="3" custScaleX="76432" custScaleY="11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E3A5-4FFF-4D8E-BBAF-7A0DCE619F24}" type="pres">
      <dgm:prSet presAssocID="{F589C59C-80DB-44B9-B1AE-CF7B058CAA0B}" presName="sibTrans" presStyleCnt="0"/>
      <dgm:spPr/>
    </dgm:pt>
    <dgm:pt modelId="{F708A4C0-B029-4B8E-AFB0-50F679BD05E9}" type="pres">
      <dgm:prSet presAssocID="{E892D4C2-B49E-4A00-B2FD-6A5C7BD8B5B9}" presName="textNode" presStyleLbl="node1" presStyleIdx="2" presStyleCnt="3" custScaleY="130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1E145-1FA0-4962-87E1-497AB2986F63}" type="presOf" srcId="{5252161F-0B09-4D85-AC27-1277B4A4299E}" destId="{2EC5AA81-0A3C-43FB-9BA1-8552D2C4D965}" srcOrd="0" destOrd="0" presId="urn:microsoft.com/office/officeart/2005/8/layout/hProcess9"/>
    <dgm:cxn modelId="{280DAE52-3A29-49CF-A97A-B5BD3F9C739B}" type="presOf" srcId="{E892D4C2-B49E-4A00-B2FD-6A5C7BD8B5B9}" destId="{F708A4C0-B029-4B8E-AFB0-50F679BD05E9}" srcOrd="0" destOrd="0" presId="urn:microsoft.com/office/officeart/2005/8/layout/hProcess9"/>
    <dgm:cxn modelId="{22DA4287-823E-499A-9F56-058B52DCE98F}" type="presOf" srcId="{342BA6E5-73DB-4A03-ABC6-00DE3A8A481E}" destId="{6228A7D1-742D-452C-9ADC-7E33F5D25E58}" srcOrd="0" destOrd="0" presId="urn:microsoft.com/office/officeart/2005/8/layout/hProcess9"/>
    <dgm:cxn modelId="{93B7C257-6248-4053-B65C-333AAF91314D}" srcId="{5252161F-0B09-4D85-AC27-1277B4A4299E}" destId="{E892D4C2-B49E-4A00-B2FD-6A5C7BD8B5B9}" srcOrd="2" destOrd="0" parTransId="{78281FEE-8825-46A6-83F8-43077794A2F2}" sibTransId="{95C1B1D9-3FDF-4E02-8644-A6CA5E9B08FC}"/>
    <dgm:cxn modelId="{24385063-7DDE-41AB-BD4C-C4FFE83E8B47}" type="presOf" srcId="{6F5A3417-481F-40B5-BEE6-B13F53F426B6}" destId="{71FB4698-D30D-4360-BF3C-DEEDF20C1D2D}" srcOrd="0" destOrd="0" presId="urn:microsoft.com/office/officeart/2005/8/layout/hProcess9"/>
    <dgm:cxn modelId="{53A0B0B1-B9EF-46F8-AB27-3915A602488F}" srcId="{5252161F-0B09-4D85-AC27-1277B4A4299E}" destId="{342BA6E5-73DB-4A03-ABC6-00DE3A8A481E}" srcOrd="0" destOrd="0" parTransId="{012AEB81-A278-4396-BFC3-409BEC3F8E2D}" sibTransId="{825B93A1-F4F7-457F-829A-84B23AA3C113}"/>
    <dgm:cxn modelId="{593785CE-B3AB-444E-8693-11C00FCD6F9B}" srcId="{5252161F-0B09-4D85-AC27-1277B4A4299E}" destId="{6F5A3417-481F-40B5-BEE6-B13F53F426B6}" srcOrd="1" destOrd="0" parTransId="{DF637332-7764-426A-B28E-1FB57EDDA7C8}" sibTransId="{F589C59C-80DB-44B9-B1AE-CF7B058CAA0B}"/>
    <dgm:cxn modelId="{88E08559-C30D-4276-9BA5-0F40868C4D57}" type="presParOf" srcId="{2EC5AA81-0A3C-43FB-9BA1-8552D2C4D965}" destId="{288DF719-1250-4DDB-B112-04DFD0480A73}" srcOrd="0" destOrd="0" presId="urn:microsoft.com/office/officeart/2005/8/layout/hProcess9"/>
    <dgm:cxn modelId="{2100E6A7-FF2B-4F0E-AB81-4D00B95E206E}" type="presParOf" srcId="{2EC5AA81-0A3C-43FB-9BA1-8552D2C4D965}" destId="{7FB1B780-FDC8-4526-AC6F-ECB774C3BF1F}" srcOrd="1" destOrd="0" presId="urn:microsoft.com/office/officeart/2005/8/layout/hProcess9"/>
    <dgm:cxn modelId="{1F2394AF-A760-48F2-958A-AA057BC65FB2}" type="presParOf" srcId="{7FB1B780-FDC8-4526-AC6F-ECB774C3BF1F}" destId="{6228A7D1-742D-452C-9ADC-7E33F5D25E58}" srcOrd="0" destOrd="0" presId="urn:microsoft.com/office/officeart/2005/8/layout/hProcess9"/>
    <dgm:cxn modelId="{7F247E00-629F-4DCA-A10C-E3AA276520BD}" type="presParOf" srcId="{7FB1B780-FDC8-4526-AC6F-ECB774C3BF1F}" destId="{AB554502-57A1-42F2-96D2-3A4B501525DC}" srcOrd="1" destOrd="0" presId="urn:microsoft.com/office/officeart/2005/8/layout/hProcess9"/>
    <dgm:cxn modelId="{B4F6C8B7-E587-41A4-8D6B-E6516E8359A0}" type="presParOf" srcId="{7FB1B780-FDC8-4526-AC6F-ECB774C3BF1F}" destId="{71FB4698-D30D-4360-BF3C-DEEDF20C1D2D}" srcOrd="2" destOrd="0" presId="urn:microsoft.com/office/officeart/2005/8/layout/hProcess9"/>
    <dgm:cxn modelId="{6181170A-C02B-40B5-9E9F-3766E58265EC}" type="presParOf" srcId="{7FB1B780-FDC8-4526-AC6F-ECB774C3BF1F}" destId="{CF53E3A5-4FFF-4D8E-BBAF-7A0DCE619F24}" srcOrd="3" destOrd="0" presId="urn:microsoft.com/office/officeart/2005/8/layout/hProcess9"/>
    <dgm:cxn modelId="{5061FB49-BB38-4F06-A42A-AAFE7132ED81}" type="presParOf" srcId="{7FB1B780-FDC8-4526-AC6F-ECB774C3BF1F}" destId="{F708A4C0-B029-4B8E-AFB0-50F679BD05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C7EC4-737B-40E2-A39C-69AB26B5669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E2183-DF41-414D-816F-54F4A554E4C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analysis </a:t>
          </a:r>
          <a:endParaRPr lang="en-US" sz="2400" dirty="0">
            <a:solidFill>
              <a:schemeClr val="tx1"/>
            </a:solidFill>
          </a:endParaRPr>
        </a:p>
      </dgm:t>
    </dgm:pt>
    <dgm:pt modelId="{99624832-0DEC-4506-AC9A-57B4B8959A33}" type="parTrans" cxnId="{7EF6E201-2902-4732-AE60-7817872EB781}">
      <dgm:prSet/>
      <dgm:spPr/>
      <dgm:t>
        <a:bodyPr/>
        <a:lstStyle/>
        <a:p>
          <a:endParaRPr lang="en-US"/>
        </a:p>
      </dgm:t>
    </dgm:pt>
    <dgm:pt modelId="{14CB97B3-0511-45C2-984F-0B1BCFD7DF59}" type="sibTrans" cxnId="{7EF6E201-2902-4732-AE60-7817872EB781}">
      <dgm:prSet/>
      <dgm:spPr/>
      <dgm:t>
        <a:bodyPr/>
        <a:lstStyle/>
        <a:p>
          <a:endParaRPr lang="en-US"/>
        </a:p>
      </dgm:t>
    </dgm:pt>
    <dgm:pt modelId="{C4F76D19-BC76-437E-9A55-327F0B21ED14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current state of the troposphere</a:t>
          </a:r>
          <a:endParaRPr lang="en-US" dirty="0"/>
        </a:p>
      </dgm:t>
    </dgm:pt>
    <dgm:pt modelId="{9868737A-263E-45CB-940E-A5AD6CFA4D28}" type="parTrans" cxnId="{B7CA62B7-0AE1-4CF1-BFF8-02222BADA3C1}">
      <dgm:prSet/>
      <dgm:spPr/>
      <dgm:t>
        <a:bodyPr/>
        <a:lstStyle/>
        <a:p>
          <a:endParaRPr lang="en-US"/>
        </a:p>
      </dgm:t>
    </dgm:pt>
    <dgm:pt modelId="{007F8FDA-469C-4B9E-8059-F1D60D013522}" type="sibTrans" cxnId="{B7CA62B7-0AE1-4CF1-BFF8-02222BADA3C1}">
      <dgm:prSet/>
      <dgm:spPr/>
      <dgm:t>
        <a:bodyPr/>
        <a:lstStyle/>
        <a:p>
          <a:endParaRPr lang="en-US"/>
        </a:p>
      </dgm:t>
    </dgm:pt>
    <dgm:pt modelId="{584E96C5-510C-44D9-A2EE-319D68BB504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diagnostic laws of physics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F650E-03A6-42EC-811C-2DD2C3E704F8}" type="parTrans" cxnId="{CAD63597-5B99-4804-808C-79080A822A3E}">
      <dgm:prSet/>
      <dgm:spPr/>
      <dgm:t>
        <a:bodyPr/>
        <a:lstStyle/>
        <a:p>
          <a:endParaRPr lang="en-US"/>
        </a:p>
      </dgm:t>
    </dgm:pt>
    <dgm:pt modelId="{1855D612-900A-492C-A6BB-C9227D526829}" type="sibTrans" cxnId="{CAD63597-5B99-4804-808C-79080A822A3E}">
      <dgm:prSet/>
      <dgm:spPr/>
      <dgm:t>
        <a:bodyPr/>
        <a:lstStyle/>
        <a:p>
          <a:endParaRPr lang="en-US"/>
        </a:p>
      </dgm:t>
    </dgm:pt>
    <dgm:pt modelId="{8F72AA95-5AD6-4B7C-92DD-9D104A47BFA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understanding the state of the troposphere</a:t>
          </a:r>
          <a:endParaRPr lang="en-US" dirty="0"/>
        </a:p>
      </dgm:t>
    </dgm:pt>
    <dgm:pt modelId="{EE0AA569-E615-4C42-AD5B-CD145AAA9861}" type="parTrans" cxnId="{09050E34-0E75-421F-80F2-A60D8B10C97F}">
      <dgm:prSet/>
      <dgm:spPr/>
      <dgm:t>
        <a:bodyPr/>
        <a:lstStyle/>
        <a:p>
          <a:endParaRPr lang="en-US"/>
        </a:p>
      </dgm:t>
    </dgm:pt>
    <dgm:pt modelId="{61D8432E-BCCC-4458-BE80-EB257C1F2F5B}" type="sibTrans" cxnId="{09050E34-0E75-421F-80F2-A60D8B10C97F}">
      <dgm:prSet/>
      <dgm:spPr/>
      <dgm:t>
        <a:bodyPr/>
        <a:lstStyle/>
        <a:p>
          <a:endParaRPr lang="en-US"/>
        </a:p>
      </dgm:t>
    </dgm:pt>
    <dgm:pt modelId="{9C2D42D8-BEDF-4516-909C-90D57B40D41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prognostic laws of physics 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DC589B-CDAD-4FE2-B2D3-C18F40FFFF69}" type="parTrans" cxnId="{7F79053D-D5F6-42DA-B4D4-3CFEEA405081}">
      <dgm:prSet/>
      <dgm:spPr/>
      <dgm:t>
        <a:bodyPr/>
        <a:lstStyle/>
        <a:p>
          <a:endParaRPr lang="en-US"/>
        </a:p>
      </dgm:t>
    </dgm:pt>
    <dgm:pt modelId="{A79A849C-C7FE-436C-B7DD-2018838B78D2}" type="sibTrans" cxnId="{7F79053D-D5F6-42DA-B4D4-3CFEEA405081}">
      <dgm:prSet/>
      <dgm:spPr/>
      <dgm:t>
        <a:bodyPr/>
        <a:lstStyle/>
        <a:p>
          <a:endParaRPr lang="en-US"/>
        </a:p>
      </dgm:t>
    </dgm:pt>
    <dgm:pt modelId="{3F35BA6D-B228-4619-B716-683EEA6254C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future state of the troposphere </a:t>
          </a:r>
          <a:endParaRPr lang="en-US" dirty="0"/>
        </a:p>
      </dgm:t>
    </dgm:pt>
    <dgm:pt modelId="{75851AB1-0EB4-43E1-963B-15EBAF53F7F8}" type="parTrans" cxnId="{EEF66E4A-5F05-4195-AEBE-8E93367161C6}">
      <dgm:prSet/>
      <dgm:spPr/>
      <dgm:t>
        <a:bodyPr/>
        <a:lstStyle/>
        <a:p>
          <a:endParaRPr lang="en-US"/>
        </a:p>
      </dgm:t>
    </dgm:pt>
    <dgm:pt modelId="{17B83FDA-2B21-4742-BCB3-70131A3CB532}" type="sibTrans" cxnId="{EEF66E4A-5F05-4195-AEBE-8E93367161C6}">
      <dgm:prSet/>
      <dgm:spPr/>
      <dgm:t>
        <a:bodyPr/>
        <a:lstStyle/>
        <a:p>
          <a:endParaRPr lang="en-US"/>
        </a:p>
      </dgm:t>
    </dgm:pt>
    <dgm:pt modelId="{0CAC02D0-B278-49E2-B328-E849EDB79AAA}" type="pres">
      <dgm:prSet presAssocID="{B6DC7EC4-737B-40E2-A39C-69AB26B56693}" presName="Name0" presStyleCnt="0">
        <dgm:presLayoutVars>
          <dgm:dir/>
          <dgm:animLvl val="lvl"/>
          <dgm:resizeHandles val="exact"/>
        </dgm:presLayoutVars>
      </dgm:prSet>
      <dgm:spPr/>
    </dgm:pt>
    <dgm:pt modelId="{C5A46439-5854-4FC2-87C0-4042E5EDCA9D}" type="pres">
      <dgm:prSet presAssocID="{9C2D42D8-BEDF-4516-909C-90D57B40D41C}" presName="boxAndChildren" presStyleCnt="0"/>
      <dgm:spPr/>
    </dgm:pt>
    <dgm:pt modelId="{D3179D7F-118A-4AF3-A862-3CA10429BBB4}" type="pres">
      <dgm:prSet presAssocID="{9C2D42D8-BEDF-4516-909C-90D57B40D41C}" presName="parentTextBox" presStyleLbl="node1" presStyleIdx="0" presStyleCnt="3"/>
      <dgm:spPr/>
      <dgm:t>
        <a:bodyPr/>
        <a:lstStyle/>
        <a:p>
          <a:endParaRPr lang="en-US"/>
        </a:p>
      </dgm:t>
    </dgm:pt>
    <dgm:pt modelId="{2AFA4895-6A66-4A59-83E2-1DB6A53B4D61}" type="pres">
      <dgm:prSet presAssocID="{9C2D42D8-BEDF-4516-909C-90D57B40D41C}" presName="entireBox" presStyleLbl="node1" presStyleIdx="0" presStyleCnt="3"/>
      <dgm:spPr/>
      <dgm:t>
        <a:bodyPr/>
        <a:lstStyle/>
        <a:p>
          <a:endParaRPr lang="en-US"/>
        </a:p>
      </dgm:t>
    </dgm:pt>
    <dgm:pt modelId="{B03C3ECC-81C2-469D-BE71-F652B2931A8B}" type="pres">
      <dgm:prSet presAssocID="{9C2D42D8-BEDF-4516-909C-90D57B40D41C}" presName="descendantBox" presStyleCnt="0"/>
      <dgm:spPr/>
    </dgm:pt>
    <dgm:pt modelId="{4028AADB-3D18-40F7-8B4A-86F5531D7764}" type="pres">
      <dgm:prSet presAssocID="{3F35BA6D-B228-4619-B716-683EEA6254C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0139B-3474-451A-A98B-0752AF991272}" type="pres">
      <dgm:prSet presAssocID="{1855D612-900A-492C-A6BB-C9227D526829}" presName="sp" presStyleCnt="0"/>
      <dgm:spPr/>
    </dgm:pt>
    <dgm:pt modelId="{866F288C-3409-4397-9967-EEC49D902C30}" type="pres">
      <dgm:prSet presAssocID="{584E96C5-510C-44D9-A2EE-319D68BB5047}" presName="arrowAndChildren" presStyleCnt="0"/>
      <dgm:spPr/>
    </dgm:pt>
    <dgm:pt modelId="{8D7D1F77-BBA7-45BA-87DD-0C7E1F12B25F}" type="pres">
      <dgm:prSet presAssocID="{584E96C5-510C-44D9-A2EE-319D68BB504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A24DA21-4449-4225-861A-31647A696682}" type="pres">
      <dgm:prSet presAssocID="{584E96C5-510C-44D9-A2EE-319D68BB5047}" presName="arrow" presStyleLbl="node1" presStyleIdx="1" presStyleCnt="3"/>
      <dgm:spPr/>
      <dgm:t>
        <a:bodyPr/>
        <a:lstStyle/>
        <a:p>
          <a:endParaRPr lang="en-US"/>
        </a:p>
      </dgm:t>
    </dgm:pt>
    <dgm:pt modelId="{E8284C62-9583-40D2-B38A-910C44EA68D0}" type="pres">
      <dgm:prSet presAssocID="{584E96C5-510C-44D9-A2EE-319D68BB5047}" presName="descendantArrow" presStyleCnt="0"/>
      <dgm:spPr/>
    </dgm:pt>
    <dgm:pt modelId="{182D5CF7-E174-470A-B3AC-76031DAB1E1A}" type="pres">
      <dgm:prSet presAssocID="{8F72AA95-5AD6-4B7C-92DD-9D104A47BFA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33945-CF51-4B8D-A9E1-E19015F68833}" type="pres">
      <dgm:prSet presAssocID="{14CB97B3-0511-45C2-984F-0B1BCFD7DF59}" presName="sp" presStyleCnt="0"/>
      <dgm:spPr/>
    </dgm:pt>
    <dgm:pt modelId="{85256F73-438C-4512-8E3E-E4BF1AF3F0BF}" type="pres">
      <dgm:prSet presAssocID="{3AEE2183-DF41-414D-816F-54F4A554E4C6}" presName="arrowAndChildren" presStyleCnt="0"/>
      <dgm:spPr/>
    </dgm:pt>
    <dgm:pt modelId="{B2751DE0-CE4A-45B7-A1C6-76CD4AA51E9B}" type="pres">
      <dgm:prSet presAssocID="{3AEE2183-DF41-414D-816F-54F4A554E4C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3C81BD0-9E6F-486B-AE4C-C0CF6AE9B5DF}" type="pres">
      <dgm:prSet presAssocID="{3AEE2183-DF41-414D-816F-54F4A554E4C6}" presName="arrow" presStyleLbl="node1" presStyleIdx="2" presStyleCnt="3" custLinFactNeighborY="-2666"/>
      <dgm:spPr/>
      <dgm:t>
        <a:bodyPr/>
        <a:lstStyle/>
        <a:p>
          <a:endParaRPr lang="en-US"/>
        </a:p>
      </dgm:t>
    </dgm:pt>
    <dgm:pt modelId="{5021DB62-4318-41C0-B489-356C6E83C835}" type="pres">
      <dgm:prSet presAssocID="{3AEE2183-DF41-414D-816F-54F4A554E4C6}" presName="descendantArrow" presStyleCnt="0"/>
      <dgm:spPr/>
    </dgm:pt>
    <dgm:pt modelId="{4E6F8894-77BC-43E5-9C77-F7A98A71B2D3}" type="pres">
      <dgm:prSet presAssocID="{C4F76D19-BC76-437E-9A55-327F0B21ED1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E4F66-9717-497F-9660-EB6AF98723EE}" type="presOf" srcId="{3AEE2183-DF41-414D-816F-54F4A554E4C6}" destId="{B2751DE0-CE4A-45B7-A1C6-76CD4AA51E9B}" srcOrd="0" destOrd="0" presId="urn:microsoft.com/office/officeart/2005/8/layout/process4"/>
    <dgm:cxn modelId="{EEF66E4A-5F05-4195-AEBE-8E93367161C6}" srcId="{9C2D42D8-BEDF-4516-909C-90D57B40D41C}" destId="{3F35BA6D-B228-4619-B716-683EEA6254CD}" srcOrd="0" destOrd="0" parTransId="{75851AB1-0EB4-43E1-963B-15EBAF53F7F8}" sibTransId="{17B83FDA-2B21-4742-BCB3-70131A3CB532}"/>
    <dgm:cxn modelId="{989A8FFA-DEBA-447D-BED7-A6D307100910}" type="presOf" srcId="{9C2D42D8-BEDF-4516-909C-90D57B40D41C}" destId="{2AFA4895-6A66-4A59-83E2-1DB6A53B4D61}" srcOrd="1" destOrd="0" presId="urn:microsoft.com/office/officeart/2005/8/layout/process4"/>
    <dgm:cxn modelId="{A37009BF-4C8D-42CA-A2AC-6D8D320695D8}" type="presOf" srcId="{584E96C5-510C-44D9-A2EE-319D68BB5047}" destId="{8D7D1F77-BBA7-45BA-87DD-0C7E1F12B25F}" srcOrd="0" destOrd="0" presId="urn:microsoft.com/office/officeart/2005/8/layout/process4"/>
    <dgm:cxn modelId="{BF2967AD-F47B-4701-8033-6FCB00A0C32E}" type="presOf" srcId="{9C2D42D8-BEDF-4516-909C-90D57B40D41C}" destId="{D3179D7F-118A-4AF3-A862-3CA10429BBB4}" srcOrd="0" destOrd="0" presId="urn:microsoft.com/office/officeart/2005/8/layout/process4"/>
    <dgm:cxn modelId="{7F79053D-D5F6-42DA-B4D4-3CFEEA405081}" srcId="{B6DC7EC4-737B-40E2-A39C-69AB26B56693}" destId="{9C2D42D8-BEDF-4516-909C-90D57B40D41C}" srcOrd="2" destOrd="0" parTransId="{3CDC589B-CDAD-4FE2-B2D3-C18F40FFFF69}" sibTransId="{A79A849C-C7FE-436C-B7DD-2018838B78D2}"/>
    <dgm:cxn modelId="{B7CA62B7-0AE1-4CF1-BFF8-02222BADA3C1}" srcId="{3AEE2183-DF41-414D-816F-54F4A554E4C6}" destId="{C4F76D19-BC76-437E-9A55-327F0B21ED14}" srcOrd="0" destOrd="0" parTransId="{9868737A-263E-45CB-940E-A5AD6CFA4D28}" sibTransId="{007F8FDA-469C-4B9E-8059-F1D60D013522}"/>
    <dgm:cxn modelId="{09050E34-0E75-421F-80F2-A60D8B10C97F}" srcId="{584E96C5-510C-44D9-A2EE-319D68BB5047}" destId="{8F72AA95-5AD6-4B7C-92DD-9D104A47BFA6}" srcOrd="0" destOrd="0" parTransId="{EE0AA569-E615-4C42-AD5B-CD145AAA9861}" sibTransId="{61D8432E-BCCC-4458-BE80-EB257C1F2F5B}"/>
    <dgm:cxn modelId="{CAD63597-5B99-4804-808C-79080A822A3E}" srcId="{B6DC7EC4-737B-40E2-A39C-69AB26B56693}" destId="{584E96C5-510C-44D9-A2EE-319D68BB5047}" srcOrd="1" destOrd="0" parTransId="{8D5F650E-03A6-42EC-811C-2DD2C3E704F8}" sibTransId="{1855D612-900A-492C-A6BB-C9227D526829}"/>
    <dgm:cxn modelId="{929098B4-A479-4BDB-BE00-4AE153F69D6F}" type="presOf" srcId="{3AEE2183-DF41-414D-816F-54F4A554E4C6}" destId="{63C81BD0-9E6F-486B-AE4C-C0CF6AE9B5DF}" srcOrd="1" destOrd="0" presId="urn:microsoft.com/office/officeart/2005/8/layout/process4"/>
    <dgm:cxn modelId="{D8BD5E8B-2636-4977-A049-921826B9C53A}" type="presOf" srcId="{B6DC7EC4-737B-40E2-A39C-69AB26B56693}" destId="{0CAC02D0-B278-49E2-B328-E849EDB79AAA}" srcOrd="0" destOrd="0" presId="urn:microsoft.com/office/officeart/2005/8/layout/process4"/>
    <dgm:cxn modelId="{7EF6E201-2902-4732-AE60-7817872EB781}" srcId="{B6DC7EC4-737B-40E2-A39C-69AB26B56693}" destId="{3AEE2183-DF41-414D-816F-54F4A554E4C6}" srcOrd="0" destOrd="0" parTransId="{99624832-0DEC-4506-AC9A-57B4B8959A33}" sibTransId="{14CB97B3-0511-45C2-984F-0B1BCFD7DF59}"/>
    <dgm:cxn modelId="{0D371384-AE97-46D0-A438-B855C6E57CC8}" type="presOf" srcId="{C4F76D19-BC76-437E-9A55-327F0B21ED14}" destId="{4E6F8894-77BC-43E5-9C77-F7A98A71B2D3}" srcOrd="0" destOrd="0" presId="urn:microsoft.com/office/officeart/2005/8/layout/process4"/>
    <dgm:cxn modelId="{DE60DF10-862A-40F1-AA90-8F79FF5A0073}" type="presOf" srcId="{8F72AA95-5AD6-4B7C-92DD-9D104A47BFA6}" destId="{182D5CF7-E174-470A-B3AC-76031DAB1E1A}" srcOrd="0" destOrd="0" presId="urn:microsoft.com/office/officeart/2005/8/layout/process4"/>
    <dgm:cxn modelId="{A6934788-4FD4-47F7-AA34-D46E130A0BC0}" type="presOf" srcId="{584E96C5-510C-44D9-A2EE-319D68BB5047}" destId="{2A24DA21-4449-4225-861A-31647A696682}" srcOrd="1" destOrd="0" presId="urn:microsoft.com/office/officeart/2005/8/layout/process4"/>
    <dgm:cxn modelId="{7E1459F4-7602-47C2-9F9A-6FF48E9FAACF}" type="presOf" srcId="{3F35BA6D-B228-4619-B716-683EEA6254CD}" destId="{4028AADB-3D18-40F7-8B4A-86F5531D7764}" srcOrd="0" destOrd="0" presId="urn:microsoft.com/office/officeart/2005/8/layout/process4"/>
    <dgm:cxn modelId="{40870259-8616-4235-8A4D-AAEB16C7BC05}" type="presParOf" srcId="{0CAC02D0-B278-49E2-B328-E849EDB79AAA}" destId="{C5A46439-5854-4FC2-87C0-4042E5EDCA9D}" srcOrd="0" destOrd="0" presId="urn:microsoft.com/office/officeart/2005/8/layout/process4"/>
    <dgm:cxn modelId="{005FC299-91DB-42D8-8681-B2F7648D5D5B}" type="presParOf" srcId="{C5A46439-5854-4FC2-87C0-4042E5EDCA9D}" destId="{D3179D7F-118A-4AF3-A862-3CA10429BBB4}" srcOrd="0" destOrd="0" presId="urn:microsoft.com/office/officeart/2005/8/layout/process4"/>
    <dgm:cxn modelId="{4864342A-DA4E-4D04-87B9-A71C3090D1E4}" type="presParOf" srcId="{C5A46439-5854-4FC2-87C0-4042E5EDCA9D}" destId="{2AFA4895-6A66-4A59-83E2-1DB6A53B4D61}" srcOrd="1" destOrd="0" presId="urn:microsoft.com/office/officeart/2005/8/layout/process4"/>
    <dgm:cxn modelId="{EF105148-68BA-431D-8BCE-688DD7546E77}" type="presParOf" srcId="{C5A46439-5854-4FC2-87C0-4042E5EDCA9D}" destId="{B03C3ECC-81C2-469D-BE71-F652B2931A8B}" srcOrd="2" destOrd="0" presId="urn:microsoft.com/office/officeart/2005/8/layout/process4"/>
    <dgm:cxn modelId="{4AABE3DA-C682-470D-B9B6-86603FB173DB}" type="presParOf" srcId="{B03C3ECC-81C2-469D-BE71-F652B2931A8B}" destId="{4028AADB-3D18-40F7-8B4A-86F5531D7764}" srcOrd="0" destOrd="0" presId="urn:microsoft.com/office/officeart/2005/8/layout/process4"/>
    <dgm:cxn modelId="{79402A6E-D025-4B2E-9BFF-A981137096DE}" type="presParOf" srcId="{0CAC02D0-B278-49E2-B328-E849EDB79AAA}" destId="{C2E0139B-3474-451A-A98B-0752AF991272}" srcOrd="1" destOrd="0" presId="urn:microsoft.com/office/officeart/2005/8/layout/process4"/>
    <dgm:cxn modelId="{AF0E4BB1-22E6-4EFA-87D2-B4AC9F2FF965}" type="presParOf" srcId="{0CAC02D0-B278-49E2-B328-E849EDB79AAA}" destId="{866F288C-3409-4397-9967-EEC49D902C30}" srcOrd="2" destOrd="0" presId="urn:microsoft.com/office/officeart/2005/8/layout/process4"/>
    <dgm:cxn modelId="{E6AFDFE9-437B-4E2E-9A55-61C3F34B4F90}" type="presParOf" srcId="{866F288C-3409-4397-9967-EEC49D902C30}" destId="{8D7D1F77-BBA7-45BA-87DD-0C7E1F12B25F}" srcOrd="0" destOrd="0" presId="urn:microsoft.com/office/officeart/2005/8/layout/process4"/>
    <dgm:cxn modelId="{1102E02F-E83C-424F-AAA6-42CEE13780BE}" type="presParOf" srcId="{866F288C-3409-4397-9967-EEC49D902C30}" destId="{2A24DA21-4449-4225-861A-31647A696682}" srcOrd="1" destOrd="0" presId="urn:microsoft.com/office/officeart/2005/8/layout/process4"/>
    <dgm:cxn modelId="{4912ABD6-42D7-43BD-AEF9-E5620EC8F682}" type="presParOf" srcId="{866F288C-3409-4397-9967-EEC49D902C30}" destId="{E8284C62-9583-40D2-B38A-910C44EA68D0}" srcOrd="2" destOrd="0" presId="urn:microsoft.com/office/officeart/2005/8/layout/process4"/>
    <dgm:cxn modelId="{2889B757-1A5B-42FF-B052-27A3DCCF64BC}" type="presParOf" srcId="{E8284C62-9583-40D2-B38A-910C44EA68D0}" destId="{182D5CF7-E174-470A-B3AC-76031DAB1E1A}" srcOrd="0" destOrd="0" presId="urn:microsoft.com/office/officeart/2005/8/layout/process4"/>
    <dgm:cxn modelId="{10B5FAB3-10E9-4EDB-9598-BB8B8742EDA3}" type="presParOf" srcId="{0CAC02D0-B278-49E2-B328-E849EDB79AAA}" destId="{6E133945-CF51-4B8D-A9E1-E19015F68833}" srcOrd="3" destOrd="0" presId="urn:microsoft.com/office/officeart/2005/8/layout/process4"/>
    <dgm:cxn modelId="{FECE8921-6E42-498F-9388-37360EF271A8}" type="presParOf" srcId="{0CAC02D0-B278-49E2-B328-E849EDB79AAA}" destId="{85256F73-438C-4512-8E3E-E4BF1AF3F0BF}" srcOrd="4" destOrd="0" presId="urn:microsoft.com/office/officeart/2005/8/layout/process4"/>
    <dgm:cxn modelId="{9C1E281C-D247-49AC-967F-A2558DAF1147}" type="presParOf" srcId="{85256F73-438C-4512-8E3E-E4BF1AF3F0BF}" destId="{B2751DE0-CE4A-45B7-A1C6-76CD4AA51E9B}" srcOrd="0" destOrd="0" presId="urn:microsoft.com/office/officeart/2005/8/layout/process4"/>
    <dgm:cxn modelId="{3EECA49F-740B-41E4-8A2B-83795199847C}" type="presParOf" srcId="{85256F73-438C-4512-8E3E-E4BF1AF3F0BF}" destId="{63C81BD0-9E6F-486B-AE4C-C0CF6AE9B5DF}" srcOrd="1" destOrd="0" presId="urn:microsoft.com/office/officeart/2005/8/layout/process4"/>
    <dgm:cxn modelId="{15A05090-59F0-4751-A998-E1BF39CFEEE4}" type="presParOf" srcId="{85256F73-438C-4512-8E3E-E4BF1AF3F0BF}" destId="{5021DB62-4318-41C0-B489-356C6E83C835}" srcOrd="2" destOrd="0" presId="urn:microsoft.com/office/officeart/2005/8/layout/process4"/>
    <dgm:cxn modelId="{748ACBF8-17B3-422C-A757-AEC5BB2C9EE0}" type="presParOf" srcId="{5021DB62-4318-41C0-B489-356C6E83C835}" destId="{4E6F8894-77BC-43E5-9C77-F7A98A71B2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F719-1250-4DDB-B112-04DFD0480A73}">
      <dsp:nvSpPr>
        <dsp:cNvPr id="0" name=""/>
        <dsp:cNvSpPr/>
      </dsp:nvSpPr>
      <dsp:spPr>
        <a:xfrm>
          <a:off x="648071" y="0"/>
          <a:ext cx="7344816" cy="3312368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8A7D1-742D-452C-9ADC-7E33F5D25E58}">
      <dsp:nvSpPr>
        <dsp:cNvPr id="0" name=""/>
        <dsp:cNvSpPr/>
      </dsp:nvSpPr>
      <dsp:spPr>
        <a:xfrm>
          <a:off x="1913" y="864097"/>
          <a:ext cx="2224323" cy="1584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Analysis of weather observations </a:t>
          </a:r>
          <a:endParaRPr lang="en-US" sz="2400" kern="1200" dirty="0"/>
        </a:p>
      </dsp:txBody>
      <dsp:txXfrm>
        <a:off x="79246" y="941430"/>
        <a:ext cx="2069657" cy="1429507"/>
      </dsp:txXfrm>
    </dsp:sp>
    <dsp:sp modelId="{71FB4698-D30D-4360-BF3C-DEEDF20C1D2D}">
      <dsp:nvSpPr>
        <dsp:cNvPr id="0" name=""/>
        <dsp:cNvSpPr/>
      </dsp:nvSpPr>
      <dsp:spPr>
        <a:xfrm>
          <a:off x="2587210" y="864097"/>
          <a:ext cx="2465334" cy="1584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Interpretation of numerical fields </a:t>
          </a:r>
          <a:endParaRPr lang="en-US" sz="2400" kern="1200" dirty="0"/>
        </a:p>
      </dsp:txBody>
      <dsp:txXfrm>
        <a:off x="2664543" y="941430"/>
        <a:ext cx="2310668" cy="1429507"/>
      </dsp:txXfrm>
    </dsp:sp>
    <dsp:sp modelId="{F708A4C0-B029-4B8E-AFB0-50F679BD05E9}">
      <dsp:nvSpPr>
        <dsp:cNvPr id="0" name=""/>
        <dsp:cNvSpPr/>
      </dsp:nvSpPr>
      <dsp:spPr>
        <a:xfrm>
          <a:off x="5413519" y="792086"/>
          <a:ext cx="3225526" cy="17281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Combining the analyzed observations and numerical parameters with conceptual models </a:t>
          </a:r>
          <a:endParaRPr lang="en-US" sz="2400" kern="1200" dirty="0"/>
        </a:p>
      </dsp:txBody>
      <dsp:txXfrm>
        <a:off x="5497882" y="876449"/>
        <a:ext cx="3056800" cy="1559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4895-6A66-4A59-83E2-1DB6A53B4D61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prognostic laws of physics 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59187"/>
        <a:ext cx="6096000" cy="542210"/>
      </dsp:txXfrm>
    </dsp:sp>
    <dsp:sp modelId="{4028AADB-3D18-40F7-8B4A-86F5531D7764}">
      <dsp:nvSpPr>
        <dsp:cNvPr id="0" name=""/>
        <dsp:cNvSpPr/>
      </dsp:nvSpPr>
      <dsp:spPr>
        <a:xfrm>
          <a:off x="0" y="3581316"/>
          <a:ext cx="6096000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the future state of the troposphere </a:t>
          </a:r>
          <a:endParaRPr lang="en-US" sz="2600" kern="1200" dirty="0"/>
        </a:p>
      </dsp:txBody>
      <dsp:txXfrm>
        <a:off x="0" y="3581316"/>
        <a:ext cx="6096000" cy="461883"/>
      </dsp:txXfrm>
    </dsp:sp>
    <dsp:sp modelId="{2A24DA21-4449-4225-861A-31647A696682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diagnostic laws of physics 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1529953"/>
        <a:ext cx="6096000" cy="542047"/>
      </dsp:txXfrm>
    </dsp:sp>
    <dsp:sp modelId="{182D5CF7-E174-470A-B3AC-76031DAB1E1A}">
      <dsp:nvSpPr>
        <dsp:cNvPr id="0" name=""/>
        <dsp:cNvSpPr/>
      </dsp:nvSpPr>
      <dsp:spPr>
        <a:xfrm>
          <a:off x="0" y="2072001"/>
          <a:ext cx="60960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understanding the state of the troposphere</a:t>
          </a:r>
          <a:endParaRPr lang="en-US" sz="2600" kern="1200" dirty="0"/>
        </a:p>
      </dsp:txBody>
      <dsp:txXfrm>
        <a:off x="0" y="2072001"/>
        <a:ext cx="6096000" cy="461744"/>
      </dsp:txXfrm>
    </dsp:sp>
    <dsp:sp modelId="{63C81BD0-9E6F-486B-AE4C-C0CF6AE9B5DF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analysis </a:t>
          </a:r>
          <a:endParaRPr lang="en-US" sz="2400" kern="1200" dirty="0">
            <a:solidFill>
              <a:schemeClr val="tx1"/>
            </a:solidFill>
          </a:endParaRPr>
        </a:p>
      </dsp:txBody>
      <dsp:txXfrm rot="-10800000">
        <a:off x="0" y="0"/>
        <a:ext cx="6096000" cy="542047"/>
      </dsp:txXfrm>
    </dsp:sp>
    <dsp:sp modelId="{4E6F8894-77BC-43E5-9C77-F7A98A71B2D3}">
      <dsp:nvSpPr>
        <dsp:cNvPr id="0" name=""/>
        <dsp:cNvSpPr/>
      </dsp:nvSpPr>
      <dsp:spPr>
        <a:xfrm>
          <a:off x="0" y="542766"/>
          <a:ext cx="60960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the current state of the troposphere</a:t>
          </a:r>
          <a:endParaRPr lang="en-US" sz="2600" kern="1200" dirty="0"/>
        </a:p>
      </dsp:txBody>
      <dsp:txXfrm>
        <a:off x="0" y="542766"/>
        <a:ext cx="6096000" cy="4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1F06-EC7D-4D6E-8CE6-9C6F65123C1A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21AE-3F9E-49D3-90CE-20BA5C2E2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8A45-F86F-4E9E-A98B-D54E491126A5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74D3-69F0-4C20-AB3E-104A952F548C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4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3995-72A2-4181-8A30-F2033F3BF5C0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DB1-6879-4594-8479-CE0A5E9B5D27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8A2-5B5C-4D28-9344-4BA545E850AB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4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3BF1-712D-4F11-BD9E-716C3084F6FA}" type="datetime1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6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0E65-6918-4739-A480-355FF5B40815}" type="datetime1">
              <a:rPr lang="en-GB" smtClean="0"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3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8748-637B-4DC4-9548-328C179322BB}" type="datetime1">
              <a:rPr lang="en-GB" smtClean="0"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7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EB22-6501-4192-8F54-0F35B4CFC5BB}" type="datetime1">
              <a:rPr lang="en-GB" smtClean="0"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5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B6B6-9F0A-48C1-BD8D-AE384CE47A15}" type="datetime1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4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AA3-78C7-48AD-A1DF-066F9CDC14E8}" type="datetime1">
              <a:rPr lang="en-GB" smtClean="0"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7A40-015C-4AA8-818A-50BBCB8CBEF3}" type="datetime1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2F06-76DA-49C1-A587-D9C61287D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1043608" y="332656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Synoptic Meteorology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84712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AL-MUSTANSIRIYAH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8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endParaRPr lang="en-GB" sz="8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61985"/>
            <a:ext cx="5760640" cy="35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8"/>
            <a:ext cx="7991468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404664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Motion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1.1 summarizes the various scales of motion and their average life span.)</a:t>
            </a:r>
          </a:p>
        </p:txBody>
      </p:sp>
    </p:spTree>
    <p:extLst>
      <p:ext uri="{BB962C8B-B14F-4D97-AF65-F5344CB8AC3E}">
        <p14:creationId xmlns:p14="http://schemas.microsoft.com/office/powerpoint/2010/main" val="40084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836712"/>
            <a:ext cx="912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tasks of a synoptic meteorologist: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and interpretation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5568303"/>
              </p:ext>
            </p:extLst>
          </p:nvPr>
        </p:nvGraphicFramePr>
        <p:xfrm>
          <a:off x="251520" y="1556792"/>
          <a:ext cx="86409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5203"/>
            <a:ext cx="5244244" cy="254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274578"/>
            <a:ext cx="9129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Synoptic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interpretation of the state of the troposphere,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four-dimensional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 of the state of the weather: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simultaneous consideration of observations and numerical prediction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fields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3733487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33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Observations includes: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Synop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observations: automatic, flight and road weather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soundings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satellite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images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images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airplanes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" y="3068960"/>
            <a:ext cx="9143482" cy="37856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lot of observational data goes straight into the initial conditions of models. In particular, information from satellites is used to patch up the sparse network of oceanic observations.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Synop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observations are analyzed.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means: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visualizing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parameters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defining the areas where a given phenomenon may occur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identifying observational errors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achieving an unambiguous interpretation of the data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analysis will also suggest which numerical parameters are to be paid attention to!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14135" r="10754" b="12457"/>
          <a:stretch/>
        </p:blipFill>
        <p:spPr bwMode="auto">
          <a:xfrm>
            <a:off x="6372200" y="1124744"/>
            <a:ext cx="17870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46" y="4797152"/>
            <a:ext cx="1241218" cy="12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" y="16892"/>
            <a:ext cx="9143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analyzing surface SYNOP observations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isobars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tendency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isallobars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(areas with precipitation, fog/mist, thunder, showers, etc.)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convergence zones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Isotherms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things (as required); wildfires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sizable dust clouds,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762"/>
            <a:ext cx="4176464" cy="35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325304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trough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ridge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Saddle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36705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91653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Conceptual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models: 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representations of the properties of weather systems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necessarily unequivocal; weather systems are formed, die out, undergo change and are not always clear with regard to every parameter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surface, season and time of day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about a system's development over time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manuals of conceptual models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SatManu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käsitemallit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but interpreting the weather is subjective.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5283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3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1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we need manual analysis and interpretation?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Conceptual models cannot be identified automatically with existing equipment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spot errors in the model and anticipate developments that differ from the model’s predictions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conditions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relevant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taken into account (surface, season, history, etc.)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infer observational errors and the effects of sub-synoptic scale weather and environmental phenomena better than programs.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lines and conceptual models on a map improves one’s understanding of the issue at hand more than simply looking at finished products.</a:t>
            </a:r>
          </a:p>
        </p:txBody>
      </p:sp>
    </p:spTree>
    <p:extLst>
      <p:ext uri="{BB962C8B-B14F-4D97-AF65-F5344CB8AC3E}">
        <p14:creationId xmlns:p14="http://schemas.microsoft.com/office/powerpoint/2010/main" val="377094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1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analyzed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chart can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chart for oneself and colleagues such as Surface charts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such 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Weather charts for magazines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Briefing charts for aviation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charts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shipping</a:t>
            </a:r>
          </a:p>
        </p:txBody>
      </p:sp>
    </p:spTree>
    <p:extLst>
      <p:ext uri="{BB962C8B-B14F-4D97-AF65-F5344CB8AC3E}">
        <p14:creationId xmlns:p14="http://schemas.microsoft.com/office/powerpoint/2010/main" val="35273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7455"/>
            <a:ext cx="6096000" cy="4727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3039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ndalus" pitchFamily="18" charset="-78"/>
                <a:cs typeface="Andalus" pitchFamily="18" charset="-78"/>
              </a:rPr>
              <a:t>Welcome Students In The New Course </a:t>
            </a:r>
          </a:p>
          <a:p>
            <a:pPr algn="ctr"/>
            <a:r>
              <a:rPr lang="en-US" sz="2500" b="1" dirty="0" smtClean="0">
                <a:latin typeface="Andalus" pitchFamily="18" charset="-78"/>
                <a:cs typeface="Andalus" pitchFamily="18" charset="-78"/>
              </a:rPr>
              <a:t>and In The First Lecture </a:t>
            </a:r>
            <a:r>
              <a:rPr lang="en-US" sz="2500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</a:t>
            </a:r>
            <a:endParaRPr lang="en-US" sz="25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5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38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1694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Contouring 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lines and types, pressure analysis, Low and high pressure systems 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extensions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discontinuity, waves.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3" y="2897068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air masses, formation methods of air masses, prevailing air masses,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inversions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39391" y="15007"/>
            <a:ext cx="4488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333300"/>
                </a:solidFill>
                <a:latin typeface="Times New Roman" pitchFamily="18" charset="0"/>
              </a:rPr>
              <a:t>What are covered in this </a:t>
            </a:r>
            <a:r>
              <a:rPr lang="en-US" altLang="en-US" sz="2400" b="1" dirty="0" smtClean="0">
                <a:solidFill>
                  <a:srgbClr val="333300"/>
                </a:solidFill>
                <a:latin typeface="Times New Roman" pitchFamily="18" charset="0"/>
              </a:rPr>
              <a:t>course?</a:t>
            </a:r>
            <a:endParaRPr lang="en-US" altLang="en-US" sz="2400" b="1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539586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of Frontal Low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model, Structure of open wave, subtropical and polar jet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986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 warm front, warm front circulation, cold front, cold front circulation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horizontal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vertical structure of cold front, frontal theory, rule of locating fronts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weather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1594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Stream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its types (subtropical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polar jet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streams).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512" y="3326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7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G., Lackmann,2011:MidlatitudeSynopticMeteorologyDynamics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Analysis &amp;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Forecasting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American Meteorological Society, 345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C.D.,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Ahrens, 2008:Essentials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Meteorology.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Thomson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Brooks/Cole, 504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2013: Synoptic Meteorology,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Eumetrain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190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www.meted.ucar.edu/index.php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dirty="0" smtClean="0">
                <a:cs typeface="+mj-cs"/>
              </a:rPr>
              <a:t>منعم الجبوري وسناء عبدالجبار، 2010 </a:t>
            </a:r>
            <a:r>
              <a:rPr lang="ar-IQ" sz="2400" dirty="0">
                <a:cs typeface="+mj-cs"/>
              </a:rPr>
              <a:t>:تجارب عملیة في الرصد والتحلیل والتنبؤ. مؤسسة مصر </a:t>
            </a:r>
            <a:r>
              <a:rPr lang="ar-IQ" sz="2400" dirty="0" smtClean="0">
                <a:cs typeface="+mj-cs"/>
              </a:rPr>
              <a:t>– مرتضى</a:t>
            </a:r>
            <a:r>
              <a:rPr lang="ar-IQ" sz="2400" dirty="0">
                <a:cs typeface="+mj-cs"/>
              </a:rPr>
              <a:t>، بغداد. </a:t>
            </a:r>
            <a:r>
              <a:rPr lang="ar-IQ" sz="2400" dirty="0" smtClean="0">
                <a:cs typeface="+mj-cs"/>
              </a:rPr>
              <a:t>284 ص.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5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3808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26" y="476672"/>
            <a:ext cx="9147625" cy="63709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a broad but robust picture of the general state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concerning the state of the troposphere is taken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account: observations and the parameters produced by numerical models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from “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Synoptikos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a Greek word, means “presenting a summary of the principal parts or a general view of the whole”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“view together</a:t>
            </a:r>
            <a:r>
              <a:rPr lang="en-US" sz="2400" dirty="0" smtClean="0"/>
              <a:t>”.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us, it means that you take everything you learned from physical meteorology, dynamic meteorology, remote sensing, and put them together.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will help a meteorologist to understand the state of the troposphere; what is happening and why, and what might be taking place in the near future.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8" y="3026569"/>
            <a:ext cx="9129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atmosphere is the mass of air surrounding the earth and bound to it more or less permanently by the earth's gravitational attraction, and is the most unstable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of the climate system, and its processes contribute to the variability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on a wide range of spatial and temporal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Meteorologists arrange circulations according to their size, start from tiny gusts to giant storms which is called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motion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42088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04664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 meteorology traditionally involves the study of weather systems, such as extra-tropical high and low pressure systems, jet streams and associated waves, and fronts.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332656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smoke rising into the otherwise clean air from a chimney in the industrial section of a large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city. Within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smoke, small chaotic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(tiny eddies) cause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 tumble and turn.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constitute the smallest scale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in which eddies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diameters of a few meters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and they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by convection or by the wind blowing past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usually short-lived, lasting only a few minutes at best.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910" r="66653"/>
          <a:stretch/>
        </p:blipFill>
        <p:spPr bwMode="auto">
          <a:xfrm>
            <a:off x="6648432" y="375633"/>
            <a:ext cx="2117622" cy="368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65" y="620683"/>
            <a:ext cx="66988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 rises, it drifts toward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town. Here the smoke rises even higher and is carried back toward the industrial section. This circulation of city air constitutes the next larger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“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(meaning middle scale).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winds range from a few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about a hundred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 Generally, they last longer than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motions, often many minutes, hours, or in some cases as long as a day.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circulations include local winds (which form along shorelines and mountains), as well as thunderstorms, tornadoes, and small tropical storms.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r="33335"/>
          <a:stretch/>
        </p:blipFill>
        <p:spPr bwMode="auto">
          <a:xfrm>
            <a:off x="6696365" y="620683"/>
            <a:ext cx="2412139" cy="367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02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look for the smokestack on a surface weather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map, neither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smokestack nor the circulation of city air shows up. All that we see are the circulations around high and low pressure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 We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looking at the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scale,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cyclonic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scale at which atmospheric phenomena at horizontal dimensions that are much larger than their vertical dimensions. It is the typical weather map scale that shows features such as high- and low pressure areas and fronts over a distance spanning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continent).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magnitude dominate regions of hundreds to even thousands of square kilometres and, although the life spans of these features vary,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typically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for days and sometimes weeks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6" r="3329"/>
          <a:stretch/>
        </p:blipFill>
        <p:spPr bwMode="auto">
          <a:xfrm>
            <a:off x="6830238" y="474345"/>
            <a:ext cx="2278266" cy="30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wind patterns are seen at the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</a:t>
            </a:r>
            <a:r>
              <a:rPr lang="en-GB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(global)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Here, we have wind patterns ranging over the entire earth.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7152</TotalTime>
  <Words>1329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Course of Synoptic Meteorology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</dc:creator>
  <cp:lastModifiedBy>sama</cp:lastModifiedBy>
  <cp:revision>84</cp:revision>
  <dcterms:created xsi:type="dcterms:W3CDTF">2017-02-20T15:37:41Z</dcterms:created>
  <dcterms:modified xsi:type="dcterms:W3CDTF">2018-02-19T18:46:10Z</dcterms:modified>
</cp:coreProperties>
</file>