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8" r:id="rId8"/>
    <p:sldId id="265" r:id="rId9"/>
    <p:sldId id="283" r:id="rId10"/>
    <p:sldId id="269" r:id="rId11"/>
    <p:sldId id="270" r:id="rId12"/>
    <p:sldId id="280" r:id="rId13"/>
    <p:sldId id="266" r:id="rId14"/>
    <p:sldId id="272" r:id="rId15"/>
    <p:sldId id="273" r:id="rId16"/>
    <p:sldId id="274" r:id="rId17"/>
    <p:sldId id="275" r:id="rId18"/>
    <p:sldId id="276" r:id="rId19"/>
    <p:sldId id="281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765" autoAdjust="0"/>
    <p:restoredTop sz="97674" autoAdjust="0"/>
  </p:normalViewPr>
  <p:slideViewPr>
    <p:cSldViewPr>
      <p:cViewPr>
        <p:scale>
          <a:sx n="52" d="100"/>
          <a:sy n="52" d="100"/>
        </p:scale>
        <p:origin x="-10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20BE-1F4A-4E18-AF57-9322DC5EDBCD}" type="datetimeFigureOut">
              <a:rPr lang="en-US" smtClean="0"/>
              <a:pPr/>
              <a:t>13-Mar-16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A24C-0191-485D-AFCA-168001348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Sulfonamide_(chemistry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rofonline.com/chemistry/nucleotides-nucleic-acids-atp-rna-dna.html" TargetMode="External"/><Relationship Id="rId2" Type="http://schemas.openxmlformats.org/officeDocument/2006/relationships/hyperlink" Target="http://www.scienceprofonline.com/chemistry/what-is-an-enzyme-catalyst-catalytic-protei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cinenet.com/urinary_tract_infection/article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holera" TargetMode="External"/><Relationship Id="rId13" Type="http://schemas.openxmlformats.org/officeDocument/2006/relationships/hyperlink" Target="https://en.wikipedia.org/wiki/Diarrhea" TargetMode="External"/><Relationship Id="rId18" Type="http://schemas.openxmlformats.org/officeDocument/2006/relationships/image" Target="../media/image4.gif"/><Relationship Id="rId3" Type="http://schemas.openxmlformats.org/officeDocument/2006/relationships/hyperlink" Target="https://en.wikipedia.org/wiki/Bacterial_infection" TargetMode="External"/><Relationship Id="rId7" Type="http://schemas.openxmlformats.org/officeDocument/2006/relationships/hyperlink" Target="https://en.wikipedia.org/wiki/Respiratory_tract_infections" TargetMode="External"/><Relationship Id="rId12" Type="http://schemas.openxmlformats.org/officeDocument/2006/relationships/hyperlink" Target="https://en.wikipedia.org/wiki/Vomiting" TargetMode="External"/><Relationship Id="rId17" Type="http://schemas.openxmlformats.org/officeDocument/2006/relationships/hyperlink" Target="https://en.wikipedia.org/wiki/Kernicterus" TargetMode="External"/><Relationship Id="rId2" Type="http://schemas.openxmlformats.org/officeDocument/2006/relationships/hyperlink" Target="https://en.wikipedia.org/wiki/Antibiotic" TargetMode="External"/><Relationship Id="rId16" Type="http://schemas.openxmlformats.org/officeDocument/2006/relationships/hyperlink" Target="https://en.wikipedia.org/wiki/Bilirub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Travelers'_diarrhea" TargetMode="External"/><Relationship Id="rId11" Type="http://schemas.openxmlformats.org/officeDocument/2006/relationships/hyperlink" Target="https://en.wikipedia.org/wiki/Nausea" TargetMode="External"/><Relationship Id="rId5" Type="http://schemas.openxmlformats.org/officeDocument/2006/relationships/hyperlink" Target="https://en.wikipedia.org/wiki/MRSA" TargetMode="External"/><Relationship Id="rId15" Type="http://schemas.openxmlformats.org/officeDocument/2006/relationships/hyperlink" Target="https://en.wikipedia.org/wiki/Clostridium_difficile_diarrhea" TargetMode="External"/><Relationship Id="rId10" Type="http://schemas.openxmlformats.org/officeDocument/2006/relationships/hyperlink" Target="https://en.wikipedia.org/wiki/HIV/AIDS" TargetMode="External"/><Relationship Id="rId4" Type="http://schemas.openxmlformats.org/officeDocument/2006/relationships/hyperlink" Target="https://en.wikipedia.org/wiki/Urinary_tract_infections" TargetMode="External"/><Relationship Id="rId9" Type="http://schemas.openxmlformats.org/officeDocument/2006/relationships/hyperlink" Target="https://en.wikipedia.org/wiki/Pneumocystis_pneumonia" TargetMode="External"/><Relationship Id="rId14" Type="http://schemas.openxmlformats.org/officeDocument/2006/relationships/hyperlink" Target="https://en.wikipedia.org/wiki/Allergic_reac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001000" cy="1828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 lecture in Antibiotics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class \biology department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4495800" cy="3657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Antimicrobial agents  </a:t>
            </a:r>
            <a:r>
              <a:rPr lang="en-US" dirty="0" err="1" smtClean="0">
                <a:solidFill>
                  <a:srgbClr val="C00000"/>
                </a:solidFill>
              </a:rPr>
              <a:t>Sulpha</a:t>
            </a:r>
            <a:r>
              <a:rPr lang="en-US" dirty="0" smtClean="0">
                <a:solidFill>
                  <a:srgbClr val="C00000"/>
                </a:solidFill>
              </a:rPr>
              <a:t> drug &amp;</a:t>
            </a:r>
            <a:r>
              <a:rPr lang="en-US" dirty="0" err="1" smtClean="0">
                <a:solidFill>
                  <a:srgbClr val="C00000"/>
                </a:solidFill>
              </a:rPr>
              <a:t>Quinolones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Prepared by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dirty="0" err="1" smtClean="0">
                <a:solidFill>
                  <a:srgbClr val="002060"/>
                </a:solidFill>
              </a:rPr>
              <a:t>Dr.Sawsan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Sajid</a:t>
            </a:r>
            <a:r>
              <a:rPr lang="en-US" dirty="0" smtClean="0">
                <a:solidFill>
                  <a:srgbClr val="002060"/>
                </a:solidFill>
              </a:rPr>
              <a:t> AL-</a:t>
            </a:r>
            <a:r>
              <a:rPr lang="en-US" dirty="0" err="1" smtClean="0">
                <a:solidFill>
                  <a:srgbClr val="002060"/>
                </a:solidFill>
              </a:rPr>
              <a:t>Jubori</a:t>
            </a:r>
            <a:endParaRPr lang="en-US" dirty="0" smtClean="0">
              <a:solidFill>
                <a:srgbClr val="002060"/>
              </a:solidFill>
            </a:endParaRPr>
          </a:p>
          <a:p>
            <a:pPr algn="l"/>
            <a:r>
              <a:rPr lang="en-US" dirty="0" err="1" smtClean="0">
                <a:solidFill>
                  <a:srgbClr val="002060"/>
                </a:solidFill>
              </a:rPr>
              <a:t>Dr.Saad</a:t>
            </a:r>
            <a:r>
              <a:rPr lang="en-US" dirty="0" smtClean="0">
                <a:solidFill>
                  <a:srgbClr val="002060"/>
                </a:solidFill>
              </a:rPr>
              <a:t> L. Hammed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133600"/>
            <a:ext cx="4114800" cy="4724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Generational Classification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ar-IQ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Quinolones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solidFill>
                <a:srgbClr val="2C099B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s-VE" sz="2000" dirty="0" smtClean="0"/>
              <a:t>	</a:t>
            </a:r>
            <a:r>
              <a:rPr lang="ar-IQ" sz="2600" dirty="0" smtClean="0"/>
              <a:t> -- </a:t>
            </a:r>
            <a:r>
              <a:rPr lang="en-US" sz="2600" dirty="0" smtClean="0"/>
              <a:t>Active against </a:t>
            </a:r>
            <a:r>
              <a:rPr lang="es-VE" sz="2600" dirty="0" err="1" smtClean="0">
                <a:latin typeface="Times New Roman" pitchFamily="18" charset="0"/>
                <a:cs typeface="Times New Roman" pitchFamily="18" charset="0"/>
              </a:rPr>
              <a:t>Gram-negative</a:t>
            </a:r>
            <a:r>
              <a:rPr lang="es-VE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VE" sz="26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s-VE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2600" i="1" dirty="0" err="1" smtClean="0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es-VE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VE" sz="2600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s-VE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protein bound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Mostly used in UTIs</a:t>
            </a:r>
          </a:p>
          <a:p>
            <a:r>
              <a:rPr lang="en-US" sz="3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Fluoroquinolones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33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en-US" sz="33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4</a:t>
            </a:r>
            <a:r>
              <a:rPr lang="en-US" sz="33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generation)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Modified 1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generation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quinolones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Not highly protein bound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Wide distribution to urine and other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tissues;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limited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CSF penetration.</a:t>
            </a:r>
            <a:endParaRPr lang="en-US" sz="2600" b="1" dirty="0" smtClean="0">
              <a:solidFill>
                <a:srgbClr val="2C099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2C099B"/>
                </a:solidFill>
                <a:latin typeface="Times New Roman" pitchFamily="18" charset="0"/>
                <a:cs typeface="Times New Roman" pitchFamily="18" charset="0"/>
              </a:rPr>
              <a:t>Second Generation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Gram-negative, some gram-positive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mycobacteria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2C099B"/>
                </a:solidFill>
                <a:latin typeface="Times New Roman" pitchFamily="18" charset="0"/>
                <a:cs typeface="Times New Roman" pitchFamily="18" charset="0"/>
              </a:rPr>
              <a:t>Third and Fourth </a:t>
            </a:r>
            <a:r>
              <a:rPr lang="en-US" sz="2600" b="1" dirty="0" smtClean="0">
                <a:solidFill>
                  <a:srgbClr val="2C099B"/>
                </a:solidFill>
                <a:latin typeface="Times New Roman" pitchFamily="18" charset="0"/>
                <a:cs typeface="Times New Roman" pitchFamily="18" charset="0"/>
              </a:rPr>
              <a:t>Generation</a:t>
            </a:r>
            <a:endParaRPr lang="en-US" sz="2600" b="1" dirty="0" smtClean="0">
              <a:solidFill>
                <a:srgbClr val="2C099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Have increased activity against gram-positive pathogens including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They are also active against many agents causing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zoonotic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infection and against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ycobacteria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 smtClean="0">
              <a:solidFill>
                <a:srgbClr val="2C099B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Generational Classification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2C099B"/>
                </a:solidFill>
              </a:rPr>
              <a:t>First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Cinoxacin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Nalidixic</a:t>
            </a:r>
            <a:r>
              <a:rPr lang="en-US" sz="1800" b="1" dirty="0" smtClean="0"/>
              <a:t>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Oxolinic</a:t>
            </a:r>
            <a:r>
              <a:rPr lang="en-US" sz="1800" b="1" dirty="0" smtClean="0"/>
              <a:t> acid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2C099B"/>
                </a:solidFill>
              </a:rPr>
              <a:t>Second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Ciprofloxacin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Enoxacin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Fleroxacin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Lomefloxacin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Levofloxacin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Norfloxacin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Ofloxacin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rulfloxacin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endParaRPr lang="en-US" sz="1800" b="1" dirty="0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2C099B"/>
                </a:solidFill>
              </a:rPr>
              <a:t>Third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Gatifloxacin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FF0000"/>
                </a:solidFill>
              </a:rPr>
              <a:t>Grepafloxacin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Pazufloxacin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FF0000"/>
                </a:solidFill>
              </a:rPr>
              <a:t>Sparfloxacin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Tosufloxacin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2C099B"/>
                </a:solidFill>
              </a:rPr>
              <a:t>Fourth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Clinafloxacin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00B050"/>
                </a:solidFill>
              </a:rPr>
              <a:t>Gemifloxacin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/>
              <a:t>Moxifloxacin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FF0000"/>
                </a:solidFill>
              </a:rPr>
              <a:t>Trovafloxacin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800" b="1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6719282"/>
              </p:ext>
            </p:extLst>
          </p:nvPr>
        </p:nvGraphicFramePr>
        <p:xfrm>
          <a:off x="0" y="0"/>
          <a:ext cx="90678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3022600"/>
                <a:gridCol w="3022600"/>
              </a:tblGrid>
              <a:tr h="587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Drug Names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Spectrum</a:t>
                      </a:r>
                    </a:p>
                  </a:txBody>
                  <a:tcPr horzOverflow="overflow"/>
                </a:tc>
              </a:tr>
              <a:tr h="979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nalidixic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acid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cinoxacin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Gram- but not Pseudomonas species</a:t>
                      </a:r>
                    </a:p>
                  </a:txBody>
                  <a:tcPr horzOverflow="overflow"/>
                </a:tc>
              </a:tr>
              <a:tr h="207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norfloxacin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ciprofloxacin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enoxacin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ofloxacin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Gram- (including Pseudomonas species), some Gram+ (S.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aureus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and some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atypicals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192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3rd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levofloxacin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sparfloxacin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moxifloxacin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gemifloxacin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Same as 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generation with extended Gram+ and atypical coverage</a:t>
                      </a:r>
                    </a:p>
                  </a:txBody>
                  <a:tcPr horzOverflow="overflow"/>
                </a:tc>
              </a:tr>
              <a:tr h="1293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4th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*trovafloxacin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Same as 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generation with broad anaerobic coverage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Mechanism of </a:t>
            </a:r>
            <a:r>
              <a:rPr lang="en-US" dirty="0" smtClean="0">
                <a:solidFill>
                  <a:srgbClr val="C00000"/>
                </a:solidFill>
              </a:rPr>
              <a:t>Action( Bactericidal)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quinolones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 by inhibiting type 2 bacterial DNA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topoisomerases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gyrase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They bind to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enzyme-DNA complex. This blocks DNA synthesis and cell growth and ultimately has a lethal effect on the cell.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algn="just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Inhibition of bacterial DNA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Gyrase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(Topoisomerase II) </a:t>
            </a:r>
          </a:p>
          <a:p>
            <a:pPr marL="1371600" lvl="2" indent="-457200" algn="just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Formation of quinolone-DNA-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Gyrase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complex</a:t>
            </a:r>
          </a:p>
          <a:p>
            <a:pPr marL="1371600" lvl="2" indent="-457200" algn="just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Induced cleavage of DNA</a:t>
            </a:r>
          </a:p>
          <a:p>
            <a:pPr marL="990600" lvl="1" indent="-533400" algn="just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Inhibition of bacterial Topoisomerase IV</a:t>
            </a:r>
          </a:p>
          <a:p>
            <a:pPr marL="1371600" lvl="2" indent="-457200" algn="just"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Mechanism poorly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understood</a:t>
            </a:r>
            <a:endParaRPr lang="en-US" sz="2000" dirty="0"/>
          </a:p>
          <a:p>
            <a:pPr marL="609600" indent="-609600">
              <a:buFontTx/>
              <a:buNone/>
            </a:pPr>
            <a:r>
              <a:rPr lang="en-US" sz="2000" dirty="0"/>
              <a:t>Mechanism of DNA </a:t>
            </a:r>
            <a:r>
              <a:rPr lang="en-US" sz="2000" dirty="0" err="1"/>
              <a:t>Gyrase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4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91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305719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Spectrum of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fluoroquinolones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are potent bactericidal agents against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various species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Salmonella,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Shigella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Enterobacter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Campylobacter,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Ciprofloxacin is more active than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norfioxacin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against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Fluoroquinolones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also have good activity against staphylococci, including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methicillin­resistant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strains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Several intracellular bacteria are inhibited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fluoroquinolones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include species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Chlamydia,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Legionella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Brucella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Mycobacterium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(including Mycobacterium tuberculosis</a:t>
            </a:r>
            <a:r>
              <a:rPr lang="en-US" i="1" dirty="0" smtClean="0">
                <a:cs typeface="Times New Roman" pitchFamily="18" charset="0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Mechanism of resistance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Resistance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quinolones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develop during therapy via mutations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bacterial chromosomal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genes encoding DNA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gyrase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IV, or by active transport of the drug out of the bacteria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Mechanism of resistance: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Chromosomal: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target enzymes: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gyrase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pPr lvl="1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penetration (Efflux pump):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Pseudomonas, E. coli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Plasmid:  seen in some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and E. coli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Mutations in both target enzymes are needed to produce significant resistance</a:t>
            </a: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MOrQuinol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533400"/>
          <a:ext cx="9144000" cy="632460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354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Disease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5" marR="8625" marT="8626" marB="8626" anchor="b">
                    <a:lnL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Recommendations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5" marR="8625" marT="8626" marB="8626" anchor="b">
                    <a:lnL>
                      <a:noFill/>
                    </a:lnL>
                    <a:lnR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557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RESPIRATORY TRACT INFECTIONS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35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Pharyngitis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otitis media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Not appropriate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Necrotizing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otitis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Ciprofloxacin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8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Pseudomonas</a:t>
                      </a:r>
                      <a:r>
                        <a:rPr lang="es-VE" sz="18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8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aeruginosa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Sinusitis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Third-generation fluoroquinolone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Community-acquired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pneumonia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Third-generation fluoroquinolone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Hospital-</a:t>
                      </a: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acquired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pneumonia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Ciprofloxacin, for susceptible gram-negative pathogens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URINARY TRACT INFECTIONS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69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Cystitis, uncomplicated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effective (second generation most appropriate)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Pyelonephritis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effective (second generation most appropriate)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Prostatitis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effective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SKIN STRUCTURE INFECTIONS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35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Primary cellulitis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Not appropriate as first line therapy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Anaerobic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soft-tissue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infections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s-VE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appropriate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1" marB="9201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0" y="0"/>
            <a:ext cx="6019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uses of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fluoroquinolones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/>
        </p:nvGraphicFramePr>
        <p:xfrm>
          <a:off x="0" y="-1"/>
          <a:ext cx="9144000" cy="685800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385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Disease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5" marR="8625" marT="8625" marB="8625" anchor="b">
                    <a:lnL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Recommendations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25" marR="8625" marT="8625" marB="8625" anchor="b">
                    <a:lnL>
                      <a:noFill/>
                    </a:lnL>
                    <a:lnR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869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OSTEOMYELITIS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3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Gram-negative bacterial infections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Ciprofloxacin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8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BACTERIAL DIARRHEAL DISEASES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Ciprofloxacin used most commonly; all considered likely to be effective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SEXUALLY TRANSMITTED DISEASES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3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Gonorrhea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Resistance testing required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Chlamydia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Ofloxacin, levofloxacin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Chancroid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likely to be effective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Mycoplasma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Ofloxacin, levofloxacin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Syphilis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Not appropriate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MYCOBACTERIAL DISEASES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75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Disseminated </a:t>
                      </a:r>
                      <a:r>
                        <a:rPr lang="es-VE" sz="18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M. avium</a:t>
                      </a:r>
                      <a:r>
                        <a:rPr lang="es-VE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complex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Ciprofloxacin, ofloxacin as fourth agent if needed</a:t>
                      </a:r>
                      <a:endParaRPr lang="es-V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8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8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M. tuberculosis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Ofloxacin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levofloxacin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for drug-resistance or intolerance to first-line agents</a:t>
                      </a:r>
                      <a:endParaRPr lang="es-V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00" marR="9200" marT="9200" marB="9200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15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</a:rPr>
              <a:t>Adverse </a:t>
            </a:r>
            <a:r>
              <a:rPr lang="en-US" sz="3600" b="1" dirty="0" smtClean="0">
                <a:solidFill>
                  <a:srgbClr val="C00000"/>
                </a:solidFill>
              </a:rPr>
              <a:t>effects:  </a:t>
            </a:r>
            <a:endParaRPr lang="ar-IQ" sz="3600" b="1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Gastrointestinal </a:t>
            </a:r>
            <a:r>
              <a:rPr lang="es-VE" sz="2800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Nausea,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vomiting</a:t>
            </a: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nervous system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Headache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صداع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dizziness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دوخه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confusion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ارتباك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insomnia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ارق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delirium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هذيان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hallucinations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  هلوسه </a:t>
            </a: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Cardiovascular: rare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Musculoskeletal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Rupture of tendon (rare)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Damage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growing cartilage (not recommended for use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children)</a:t>
            </a: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Neurologic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Polyneuropathy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(rare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haematological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disorders,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leukopenia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thrombopenia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anemia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photosensitizations, even after a moderated exposure to light; photosensitization was particularly frequent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sparofloxacin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V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39200" cy="662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Ciprofloxacin  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ciprodar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Administration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[Usual Dosage]: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tablet [500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750 mg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8-12h]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Spectrum: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Gram- aerobic rods,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Legionella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pneumophila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other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typical bacteria 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Poor activity against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Strep.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Indications: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Nosocomial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pneumonia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Intra-abdominal infections(typhoid   fever and dysentery)  Uncomplicated/ complicated UTI ,  Anthrax exposure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ADRs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arrhythmias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Nausea, GI upset   Interstitial nephritis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Levofloxacin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Brand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Levaquin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®,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Quixin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Administration [Usual Dosage]: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IV,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ophthalmic Tablet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[500-750 mg q24h]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Spectrum: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Gram-, Gram+ (S.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including MRSA &amp; 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Legionella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pneumophila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atypical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respiratory 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pathogens,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and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Mycobacterium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tuberculosis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Indications: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bronchitis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Nosocomial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pneumonia  and Intra-abdominal infections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ADRs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glucose disturbances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DM  , arrhythmias  Nausea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GI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upset    Interstitial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nephritis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</a:rPr>
              <a:t>Sulfonamide</a:t>
            </a:r>
            <a:r>
              <a:rPr lang="en-US" sz="2800" dirty="0" smtClean="0">
                <a:solidFill>
                  <a:srgbClr val="C00000"/>
                </a:solidFill>
              </a:rPr>
              <a:t> (also called </a:t>
            </a:r>
            <a:r>
              <a:rPr lang="en-US" sz="2800" b="1" dirty="0" err="1" smtClean="0">
                <a:solidFill>
                  <a:srgbClr val="C00000"/>
                </a:solidFill>
              </a:rPr>
              <a:t>sulphonamide</a:t>
            </a:r>
            <a:r>
              <a:rPr lang="en-US" sz="2800" dirty="0" smtClean="0">
                <a:solidFill>
                  <a:srgbClr val="C00000"/>
                </a:solidFill>
              </a:rPr>
              <a:t>, </a:t>
            </a:r>
            <a:r>
              <a:rPr lang="en-US" sz="2800" b="1" dirty="0" smtClean="0">
                <a:solidFill>
                  <a:srgbClr val="C00000"/>
                </a:solidFill>
              </a:rPr>
              <a:t>sulfa drugs</a:t>
            </a:r>
            <a:r>
              <a:rPr lang="en-US" sz="2800" dirty="0" smtClean="0">
                <a:solidFill>
                  <a:srgbClr val="C00000"/>
                </a:solidFill>
              </a:rPr>
              <a:t> or </a:t>
            </a:r>
            <a:r>
              <a:rPr lang="en-US" sz="2800" b="1" dirty="0" err="1" smtClean="0">
                <a:solidFill>
                  <a:srgbClr val="C00000"/>
                </a:solidFill>
              </a:rPr>
              <a:t>sulpha</a:t>
            </a:r>
            <a:r>
              <a:rPr lang="en-US" sz="2800" b="1" dirty="0" smtClean="0">
                <a:solidFill>
                  <a:srgbClr val="C00000"/>
                </a:solidFill>
              </a:rPr>
              <a:t> drugs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Sulfonamides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are synthetic antimicrobial agents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contain the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active antibacterial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  <a:hlinkClick r:id="rId2" tooltip="Sulfonamide (chemistry)"/>
              </a:rPr>
              <a:t>sulfonamide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GB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which is the </a:t>
            </a:r>
            <a:r>
              <a:rPr lang="en-GB" altLang="en-GB" dirty="0" smtClean="0">
                <a:latin typeface="Times New Roman" pitchFamily="18" charset="0"/>
                <a:cs typeface="Times New Roman" pitchFamily="18" charset="0"/>
              </a:rPr>
              <a:t> first synthetic antibacterial agent acting on a wide range of infections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The early used drug related to this  group was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Prontosil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3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red day1933) ,used against staphylococcal septicemia and in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(1935)Gerhard Domagk used it  to cure streptococcal infections in mice and rabbits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By the discovery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of Penicillin G (1929  by Alexander Fleming </a:t>
            </a:r>
          </a:p>
          <a:p>
            <a:pPr algn="just"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nd  shown to be successful  as antibacterial agent in humans( in 1941 ) which </a:t>
            </a:r>
            <a:r>
              <a:rPr lang="en-US" sz="33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Lead  to a decline  </a:t>
            </a:r>
            <a:r>
              <a:rPr lang="ar-IQ" sz="33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تقلليل  </a:t>
            </a:r>
            <a:r>
              <a:rPr lang="en-US" sz="3300" dirty="0" smtClean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in use of sulfa drug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However, sulfa drugs are still used for </a:t>
            </a:r>
          </a:p>
          <a:p>
            <a:pPr algn="just"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malaria, tuberculosis, leprosy, meningitis</a:t>
            </a:r>
          </a:p>
          <a:p>
            <a:pPr algn="just"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pneumonia, scarlet fever, plague, </a:t>
            </a:r>
          </a:p>
          <a:p>
            <a:pPr algn="just"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respiratory, infections, and </a:t>
            </a:r>
          </a:p>
          <a:p>
            <a:pPr algn="just"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intestinal/urinary tract infections</a:t>
            </a:r>
          </a:p>
          <a:p>
            <a:pPr algn="just"/>
            <a:endParaRPr lang="en-US" dirty="0"/>
          </a:p>
          <a:p>
            <a:pPr algn="just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 descr="prontosil-1511173B5452C3681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7338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t2.gstatic.com/images?q=tbn:ANd9GcQayreIDjhqITFwm-AuFZB1BlUR_xSOf_-FprELHdWBwjC_Sl8x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09600"/>
            <a:ext cx="274819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12 Señal de prohibido"/>
          <p:cNvSpPr/>
          <p:nvPr/>
        </p:nvSpPr>
        <p:spPr>
          <a:xfrm>
            <a:off x="2895600" y="0"/>
            <a:ext cx="2895600" cy="2667000"/>
          </a:xfrm>
          <a:prstGeom prst="noSmoking">
            <a:avLst>
              <a:gd name="adj" fmla="val 6616"/>
            </a:avLst>
          </a:prstGeom>
          <a:solidFill>
            <a:srgbClr val="C00000">
              <a:alpha val="31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schemeClr val="tx1"/>
              </a:solidFill>
            </a:endParaRPr>
          </a:p>
        </p:txBody>
      </p:sp>
      <p:pic>
        <p:nvPicPr>
          <p:cNvPr id="4" name="Picture 7" descr="http://t1.gstatic.com/images?q=tbn:ANd9GcSl9tnOtAmAZLB0Zdau3eV2CRHqh_NI8wMd9dL6L1b36HNOGXKW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1924050" cy="2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0 Señal de prohibido"/>
          <p:cNvSpPr/>
          <p:nvPr/>
        </p:nvSpPr>
        <p:spPr>
          <a:xfrm>
            <a:off x="0" y="0"/>
            <a:ext cx="2895600" cy="2667000"/>
          </a:xfrm>
          <a:prstGeom prst="noSmoking">
            <a:avLst>
              <a:gd name="adj" fmla="val 6616"/>
            </a:avLst>
          </a:prstGeom>
          <a:solidFill>
            <a:srgbClr val="C00000">
              <a:alpha val="31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schemeClr val="tx1"/>
              </a:solidFill>
            </a:endParaRPr>
          </a:p>
        </p:txBody>
      </p:sp>
      <p:pic>
        <p:nvPicPr>
          <p:cNvPr id="8" name="Picture 5" descr="http://t2.gstatic.com/images?q=tbn:ANd9GcQYFPly14aQ0dIgfjuizRfcw-HIQOaZPIUKdzhDzGe4a5w0eD50U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3340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Señal de prohibido"/>
          <p:cNvSpPr/>
          <p:nvPr/>
        </p:nvSpPr>
        <p:spPr>
          <a:xfrm>
            <a:off x="5715000" y="0"/>
            <a:ext cx="2895600" cy="2819400"/>
          </a:xfrm>
          <a:prstGeom prst="noSmoking">
            <a:avLst>
              <a:gd name="adj" fmla="val 6616"/>
            </a:avLst>
          </a:prstGeom>
          <a:solidFill>
            <a:srgbClr val="C00000">
              <a:alpha val="31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81940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Don’t use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fluoroquinolones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pregnant women nor to children under 18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might causes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Cartilage erosion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arthropathy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have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reported) .</a:t>
            </a: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Fluoroquinolones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such as ciprofloxacin have traditionally not been used in infants because of concern about adverse effects on the infants' developing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joints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calcium in milk might decrease absorption of the small amounts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fluoroquinolones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096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Sulfa mode of action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Antibacterial sulfonamides </a:t>
            </a:r>
            <a:r>
              <a:rPr lang="en-US" sz="3400" dirty="0" smtClean="0"/>
              <a:t>kill bacteria and fungi by interfering with their metabolism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targeting   their metabolic pathway as competitive inhibitors of the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enzyme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dihydropteroate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DHPS.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Dihydropteroate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activity is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essiantial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in the synthesis of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is required for cells to make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  <a:hlinkClick r:id="rId3"/>
              </a:rPr>
              <a:t>nucleic acids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such as DNA or RNA. So if DNA molecules cannot be built, the cell cannot divide, 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effect is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bacteriostatic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(rather than bactericidal) unless one of sulfa derivatives is mixed with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trimethoprim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this condition it will be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bacteriocidal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ar-IQ" sz="3400" dirty="0" smtClean="0">
                <a:latin typeface="Times New Roman" pitchFamily="18" charset="0"/>
                <a:cs typeface="Times New Roman" pitchFamily="18" charset="0"/>
              </a:rPr>
              <a:t>راجع المحاضرتين السابقتين  فيها التفاصييل كاملة عن المسار الايضي والتثبيطي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 smtClean="0"/>
              <a:t>Because </a:t>
            </a:r>
            <a:r>
              <a:rPr lang="en-US" sz="3400" dirty="0"/>
              <a:t>sulfa drugs concentrate in the urine before being excreted, treating </a:t>
            </a:r>
            <a:r>
              <a:rPr lang="en-US" sz="3400" u="sng" dirty="0">
                <a:hlinkClick r:id="rId4"/>
              </a:rPr>
              <a:t>urinary tract infections</a:t>
            </a:r>
            <a:r>
              <a:rPr lang="en-US" sz="3400" dirty="0"/>
              <a:t> is one of their most </a:t>
            </a:r>
            <a:r>
              <a:rPr lang="en-US" sz="3400" dirty="0" smtClean="0"/>
              <a:t>common uses                  .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dirty="0">
                <a:latin typeface="Times New Roman" pitchFamily="18" charset="0"/>
                <a:cs typeface="Times New Roman" pitchFamily="18" charset="0"/>
              </a:rPr>
            </a:b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Sulfa drugs do not cause the same disruption in animal cells, because our cells do not synthesize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Since we can’t make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we need to consume it, and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dietary requirement.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7525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068327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Examples of </a:t>
            </a:r>
            <a:r>
              <a:rPr lang="en-GB" altLang="en-GB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Sulfonamides</a:t>
            </a:r>
            <a:r>
              <a:rPr lang="ar-IQ" alt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alt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 co –</a:t>
            </a:r>
            <a:r>
              <a:rPr lang="en-US" altLang="en-GB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trimoxazole</a:t>
            </a:r>
            <a:r>
              <a:rPr lang="en-US" alt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bactericidal  </a:t>
            </a:r>
            <a:endParaRPr lang="en-GB" altLang="en-GB" dirty="0">
              <a:latin typeface="+mn-lt"/>
            </a:endParaRPr>
          </a:p>
        </p:txBody>
      </p:sp>
      <p:sp>
        <p:nvSpPr>
          <p:cNvPr id="16394" name="Text Box 3"/>
          <p:cNvSpPr txBox="1">
            <a:spLocks noChangeArrowheads="1"/>
          </p:cNvSpPr>
          <p:nvPr/>
        </p:nvSpPr>
        <p:spPr bwMode="auto">
          <a:xfrm>
            <a:off x="0" y="609601"/>
            <a:ext cx="914400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It is a combination between </a:t>
            </a:r>
            <a:r>
              <a:rPr lang="en-US" sz="2400" b="1" dirty="0" err="1" smtClean="0"/>
              <a:t>Trimethoprim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one part)  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sulfamethoxazole</a:t>
            </a:r>
            <a:r>
              <a:rPr lang="en-US" sz="2400" b="1" dirty="0" smtClean="0"/>
              <a:t> </a:t>
            </a:r>
            <a:r>
              <a:rPr lang="en-US" sz="2400" dirty="0"/>
              <a:t> </a:t>
            </a:r>
            <a:r>
              <a:rPr lang="en-US" sz="2400" b="1" dirty="0" smtClean="0">
                <a:solidFill>
                  <a:srgbClr val="C00000"/>
                </a:solidFill>
              </a:rPr>
              <a:t>(five parts )  </a:t>
            </a:r>
            <a:r>
              <a:rPr lang="ar-IQ" sz="2400" b="1" dirty="0" smtClean="0">
                <a:solidFill>
                  <a:srgbClr val="C00000"/>
                </a:solidFill>
              </a:rPr>
              <a:t>انتبه لنسبة الخلط مهمه </a:t>
            </a:r>
            <a:r>
              <a:rPr lang="en-US" sz="2400" dirty="0" smtClean="0"/>
              <a:t>(</a:t>
            </a:r>
            <a:r>
              <a:rPr lang="en-US" sz="2400" b="1" dirty="0" smtClean="0"/>
              <a:t>TMP/SMX</a:t>
            </a:r>
            <a:r>
              <a:rPr lang="en-US" sz="2400" dirty="0"/>
              <a:t>), also known as </a:t>
            </a:r>
            <a:r>
              <a:rPr lang="en-US" sz="2400" b="1" dirty="0"/>
              <a:t>co-</a:t>
            </a:r>
            <a:r>
              <a:rPr lang="en-US" sz="2400" b="1" dirty="0" err="1"/>
              <a:t>trimoxazole</a:t>
            </a:r>
            <a:r>
              <a:rPr lang="en-US" sz="2400" dirty="0"/>
              <a:t> </a:t>
            </a:r>
            <a:r>
              <a:rPr lang="en-US" sz="2400" dirty="0" smtClean="0"/>
              <a:t>, </a:t>
            </a:r>
            <a:r>
              <a:rPr lang="en-US" sz="2400" dirty="0"/>
              <a:t>is an </a:t>
            </a:r>
            <a:r>
              <a:rPr lang="en-US" sz="2400" dirty="0" smtClean="0">
                <a:hlinkClick r:id="rId2" tooltip="Antibiotic"/>
              </a:rPr>
              <a:t>antimicrobial </a:t>
            </a:r>
            <a:r>
              <a:rPr lang="en-US" sz="2400" dirty="0" smtClean="0"/>
              <a:t>agent </a:t>
            </a:r>
            <a:r>
              <a:rPr lang="en-US" sz="2400" dirty="0"/>
              <a:t> used to treat a variety of </a:t>
            </a:r>
            <a:r>
              <a:rPr lang="en-US" sz="2400" dirty="0">
                <a:hlinkClick r:id="rId3" tooltip="Bacterial infection"/>
              </a:rPr>
              <a:t>bacterial </a:t>
            </a:r>
            <a:r>
              <a:rPr lang="en-US" sz="2400" dirty="0" err="1" smtClean="0">
                <a:hlinkClick r:id="rId3" tooltip="Bacterial infection"/>
              </a:rPr>
              <a:t>infections</a:t>
            </a:r>
            <a:r>
              <a:rPr lang="en-US" sz="2400" dirty="0" err="1" smtClean="0"/>
              <a:t>.It</a:t>
            </a:r>
            <a:r>
              <a:rPr lang="en-US" sz="2400" dirty="0" smtClean="0"/>
              <a:t> </a:t>
            </a:r>
            <a:r>
              <a:rPr lang="en-US" sz="2400" dirty="0"/>
              <a:t>is used for </a:t>
            </a:r>
            <a:r>
              <a:rPr lang="en-US" sz="2400" dirty="0">
                <a:hlinkClick r:id="rId4" tooltip="Urinary tract infections"/>
              </a:rPr>
              <a:t>urinary tract </a:t>
            </a:r>
            <a:r>
              <a:rPr lang="en-US" sz="2400" dirty="0" smtClean="0">
                <a:hlinkClick r:id="rId4" tooltip="Urinary tract infections"/>
              </a:rPr>
              <a:t>infections</a:t>
            </a:r>
            <a:r>
              <a:rPr lang="en-US" sz="2400" dirty="0" smtClean="0"/>
              <a:t>  </a:t>
            </a:r>
            <a:r>
              <a:rPr lang="ar-IQ" sz="2400" dirty="0" smtClean="0"/>
              <a:t>خط علاجي اول لالتهاب المجاري البولية </a:t>
            </a:r>
            <a:r>
              <a:rPr lang="en-US" sz="2400" dirty="0" smtClean="0"/>
              <a:t>,</a:t>
            </a:r>
            <a:r>
              <a:rPr lang="en-US" sz="2400" dirty="0"/>
              <a:t> </a:t>
            </a:r>
            <a:r>
              <a:rPr lang="en-US" sz="2400" dirty="0">
                <a:hlinkClick r:id="rId5" tooltip="MRSA"/>
              </a:rPr>
              <a:t>MRSA</a:t>
            </a:r>
            <a:r>
              <a:rPr lang="en-US" sz="2400" dirty="0"/>
              <a:t> skin infections, </a:t>
            </a:r>
            <a:r>
              <a:rPr lang="en-US" sz="2400" dirty="0">
                <a:hlinkClick r:id="rId6" tooltip="Travelers' diarrhea"/>
              </a:rPr>
              <a:t>travelers' diarrhea</a:t>
            </a:r>
            <a:r>
              <a:rPr lang="en-US" sz="2400" dirty="0"/>
              <a:t>, </a:t>
            </a:r>
            <a:r>
              <a:rPr lang="en-US" sz="2400" dirty="0">
                <a:hlinkClick r:id="rId7" tooltip="Respiratory tract infections"/>
              </a:rPr>
              <a:t>respiratory tract infections</a:t>
            </a:r>
            <a:r>
              <a:rPr lang="en-US" sz="2400" dirty="0"/>
              <a:t>, and </a:t>
            </a:r>
            <a:r>
              <a:rPr lang="en-US" sz="2400" dirty="0" smtClean="0">
                <a:hlinkClick r:id="rId8" tooltip="Cholera"/>
              </a:rPr>
              <a:t>cholera</a:t>
            </a:r>
            <a:r>
              <a:rPr lang="en-US" sz="2400" dirty="0" smtClean="0"/>
              <a:t>. </a:t>
            </a:r>
            <a:r>
              <a:rPr lang="en-US" sz="2400" dirty="0"/>
              <a:t> It may be used both to treat and prevent </a:t>
            </a:r>
            <a:r>
              <a:rPr lang="en-US" sz="2400" dirty="0" err="1">
                <a:hlinkClick r:id="rId9" tooltip="Pneumocystis pneumonia"/>
              </a:rPr>
              <a:t>pneumocystis</a:t>
            </a:r>
            <a:r>
              <a:rPr lang="en-US" sz="2400" dirty="0">
                <a:hlinkClick r:id="rId9" tooltip="Pneumocystis pneumonia"/>
              </a:rPr>
              <a:t> pneumonia</a:t>
            </a:r>
            <a:r>
              <a:rPr lang="en-US" sz="2400" dirty="0"/>
              <a:t> in people with </a:t>
            </a:r>
            <a:r>
              <a:rPr lang="en-US" sz="2400" dirty="0">
                <a:hlinkClick r:id="rId10" tooltip="HIV/AIDS"/>
              </a:rPr>
              <a:t>HIV/AIDS</a:t>
            </a:r>
            <a:r>
              <a:rPr lang="en-US" sz="2400" dirty="0"/>
              <a:t>. It can be given by mouth or intravenously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side effects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: </a:t>
            </a:r>
            <a:r>
              <a:rPr lang="en-US" sz="2400" dirty="0" smtClean="0"/>
              <a:t>include</a:t>
            </a:r>
            <a:r>
              <a:rPr lang="en-US" sz="2400" dirty="0"/>
              <a:t> </a:t>
            </a:r>
            <a:r>
              <a:rPr lang="en-US" sz="2400" dirty="0">
                <a:hlinkClick r:id="rId11" tooltip="Nausea"/>
              </a:rPr>
              <a:t>nausea</a:t>
            </a:r>
            <a:r>
              <a:rPr lang="en-US" sz="2400" dirty="0"/>
              <a:t>, </a:t>
            </a:r>
            <a:r>
              <a:rPr lang="en-US" sz="2400" dirty="0">
                <a:hlinkClick r:id="rId12" tooltip="Vomiting"/>
              </a:rPr>
              <a:t>vomiting</a:t>
            </a:r>
            <a:r>
              <a:rPr lang="en-US" sz="2400" dirty="0"/>
              <a:t>, rash, and </a:t>
            </a:r>
            <a:r>
              <a:rPr lang="en-US" sz="2400" dirty="0">
                <a:hlinkClick r:id="rId13" tooltip="Diarrhea"/>
              </a:rPr>
              <a:t>diarrhea</a:t>
            </a:r>
            <a:r>
              <a:rPr lang="en-US" sz="2400" dirty="0"/>
              <a:t>. Severe </a:t>
            </a:r>
            <a:r>
              <a:rPr lang="en-US" sz="2400" dirty="0">
                <a:hlinkClick r:id="rId14" tooltip="Allergic reaction"/>
              </a:rPr>
              <a:t>allergic reactions</a:t>
            </a:r>
            <a:r>
              <a:rPr lang="en-US" sz="2400" dirty="0"/>
              <a:t> and </a:t>
            </a:r>
            <a:r>
              <a:rPr lang="en-US" sz="2400" i="1" dirty="0">
                <a:hlinkClick r:id="rId15" tooltip="Clostridium difficile diarrhea"/>
              </a:rPr>
              <a:t>Clostridium </a:t>
            </a:r>
            <a:r>
              <a:rPr lang="en-US" sz="2400" i="1" dirty="0" err="1">
                <a:hlinkClick r:id="rId15" tooltip="Clostridium difficile diarrhea"/>
              </a:rPr>
              <a:t>difficile</a:t>
            </a:r>
            <a:r>
              <a:rPr lang="en-US" sz="2400" dirty="0">
                <a:hlinkClick r:id="rId15" tooltip="Clostridium difficile diarrhea"/>
              </a:rPr>
              <a:t> diarrhea</a:t>
            </a:r>
            <a:r>
              <a:rPr lang="en-US" sz="2400" dirty="0"/>
              <a:t> may </a:t>
            </a:r>
            <a:r>
              <a:rPr lang="en-US" sz="2400" dirty="0" smtClean="0"/>
              <a:t>occasionally </a:t>
            </a:r>
            <a:r>
              <a:rPr lang="en-US" sz="2400" dirty="0" err="1" smtClean="0"/>
              <a:t>occur.Because</a:t>
            </a:r>
            <a:r>
              <a:rPr lang="en-US" sz="2400" dirty="0" smtClean="0"/>
              <a:t> sulfonamides displace  </a:t>
            </a:r>
            <a:r>
              <a:rPr lang="en-US" sz="2400" dirty="0" err="1" smtClean="0">
                <a:hlinkClick r:id="rId16" tooltip="Bilirubin"/>
              </a:rPr>
              <a:t>bilirubin</a:t>
            </a:r>
            <a:r>
              <a:rPr lang="en-US" sz="2400" dirty="0" smtClean="0"/>
              <a:t> from albumin, </a:t>
            </a:r>
            <a:r>
              <a:rPr lang="en-US" sz="2400" dirty="0" err="1" smtClean="0">
                <a:hlinkClick r:id="rId17" tooltip="Kernicterus"/>
              </a:rPr>
              <a:t>kernicterus</a:t>
            </a:r>
            <a:r>
              <a:rPr lang="en-US" sz="2400" dirty="0" smtClean="0"/>
              <a:t> (brain damage due to excess </a:t>
            </a:r>
            <a:r>
              <a:rPr lang="en-US" sz="2400" dirty="0" err="1" smtClean="0"/>
              <a:t>bilirubin</a:t>
            </a:r>
            <a:r>
              <a:rPr lang="en-US" sz="2400" dirty="0" smtClean="0"/>
              <a:t>) is an important potential side effect of sulfonamide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>
              <a:buFontTx/>
              <a:buChar char="•"/>
            </a:pPr>
            <a:endParaRPr lang="en-GB" altLang="en-GB" sz="2400" dirty="0">
              <a:latin typeface="Calibri" pitchFamily="34" charset="0"/>
            </a:endParaRPr>
          </a:p>
        </p:txBody>
      </p:sp>
      <p:pic>
        <p:nvPicPr>
          <p:cNvPr id="17" name="Picture 16" descr="bactrim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398ba1d644ccf2cfc86384c01e1650ef_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57800" cy="6477000"/>
          </a:xfrm>
        </p:spPr>
      </p:pic>
      <p:pic>
        <p:nvPicPr>
          <p:cNvPr id="5" name="Picture 4" descr="Cotrimoxazole Syrup Tab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667000"/>
            <a:ext cx="3886200" cy="4191000"/>
          </a:xfrm>
          <a:prstGeom prst="rect">
            <a:avLst/>
          </a:prstGeom>
        </p:spPr>
      </p:pic>
      <p:pic>
        <p:nvPicPr>
          <p:cNvPr id="7" name="Picture 6" descr="11936-cotrimoxazole-ds-septran-bactrim-ds-septr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0"/>
            <a:ext cx="3886200" cy="2667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Examples of </a:t>
            </a:r>
            <a:r>
              <a:rPr lang="en-GB" alt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Sulfonamides</a:t>
            </a:r>
            <a:endParaRPr lang="en-GB" altLang="en-GB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477962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en-GB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" y="1020763"/>
            <a:ext cx="8839200" cy="2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en-GB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34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altLang="en-GB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1=</a:t>
            </a:r>
            <a:r>
              <a:rPr lang="en-GB" altLang="en-GB" sz="2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Sulfadoxine</a:t>
            </a:r>
            <a:endParaRPr lang="en-GB" altLang="en-GB" sz="2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altLang="en-GB" sz="2000" dirty="0" smtClean="0">
                <a:latin typeface="Times New Roman" pitchFamily="18" charset="0"/>
                <a:cs typeface="Times New Roman" pitchFamily="18" charset="0"/>
              </a:rPr>
              <a:t>Belongs to a new generation of </a:t>
            </a:r>
            <a:r>
              <a:rPr lang="en-GB" altLang="en-GB" sz="2000" dirty="0" err="1" smtClean="0">
                <a:latin typeface="Times New Roman" pitchFamily="18" charset="0"/>
                <a:cs typeface="Times New Roman" pitchFamily="18" charset="0"/>
              </a:rPr>
              <a:t>sulfonamides</a:t>
            </a:r>
            <a:endParaRPr lang="en-GB" alt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altLang="en-GB" sz="2000" dirty="0" smtClean="0">
                <a:latin typeface="Times New Roman" pitchFamily="18" charset="0"/>
                <a:cs typeface="Times New Roman" pitchFamily="18" charset="0"/>
              </a:rPr>
              <a:t>Long lasting antibacterial agent</a:t>
            </a:r>
          </a:p>
          <a:p>
            <a:pPr>
              <a:buFontTx/>
              <a:buChar char="•"/>
            </a:pPr>
            <a:r>
              <a:rPr lang="en-GB" altLang="en-GB" sz="2000" dirty="0" smtClean="0">
                <a:latin typeface="Times New Roman" pitchFamily="18" charset="0"/>
                <a:cs typeface="Times New Roman" pitchFamily="18" charset="0"/>
              </a:rPr>
              <a:t>Once weekly dosing regime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dirty="0" smtClean="0">
                <a:latin typeface="Times New Roman" pitchFamily="18" charset="0"/>
                <a:cs typeface="Times New Roman" pitchFamily="18" charset="0"/>
              </a:rPr>
              <a:t>Used for the treatment of </a:t>
            </a:r>
            <a:r>
              <a:rPr lang="en-GB" altLang="en-GB" sz="2000" dirty="0" smtClean="0">
                <a:latin typeface="Times New Roman" pitchFamily="18" charset="0"/>
                <a:cs typeface="Times New Roman" pitchFamily="18" charset="0"/>
              </a:rPr>
              <a:t>malaria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en-GB" sz="2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altLang="en-GB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en-GB" altLang="en-GB" sz="2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Succinyl</a:t>
            </a:r>
            <a:r>
              <a:rPr lang="en-GB" altLang="en-GB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GB" sz="2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sulfathiazol</a:t>
            </a:r>
            <a:endParaRPr lang="en-GB" altLang="en-GB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alt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Acts as a </a:t>
            </a:r>
            <a:r>
              <a:rPr lang="en-GB" altLang="en-GB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prodrug</a:t>
            </a:r>
            <a:r>
              <a:rPr lang="en-GB" alt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of sulfathiazole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alt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Ionized in the alkaline conditions of the intestine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alt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Too polar to cross the gut wall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alt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Concentrated in the gut </a:t>
            </a:r>
            <a:r>
              <a:rPr lang="en-GB" alt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and Slowly </a:t>
            </a:r>
            <a:r>
              <a:rPr lang="en-GB" alt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hydrolysed by enzymes in the gut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alt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Used for gut infections</a:t>
            </a:r>
          </a:p>
          <a:p>
            <a:endParaRPr lang="en-GB" altLang="en-GB" dirty="0" smtClean="0">
              <a:latin typeface="Calibri" pitchFamily="34" charset="0"/>
            </a:endParaRPr>
          </a:p>
          <a:p>
            <a:endParaRPr lang="en-GB" altLang="en-GB" dirty="0" smtClean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3=</a:t>
            </a:r>
            <a:r>
              <a:rPr lang="en-GB" altLang="en-GB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Sulfonamides</a:t>
            </a:r>
            <a:r>
              <a:rPr lang="en-GB" alt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with reduced toxicity</a:t>
            </a:r>
          </a:p>
          <a:p>
            <a:pPr>
              <a:buFontTx/>
              <a:buChar char="•"/>
            </a:pPr>
            <a:r>
              <a:rPr lang="en-GB" altLang="en-GB" sz="2000" dirty="0" err="1" smtClean="0">
                <a:latin typeface="Calibri" pitchFamily="34" charset="0"/>
              </a:rPr>
              <a:t>Thiazole</a:t>
            </a:r>
            <a:r>
              <a:rPr lang="en-GB" altLang="en-GB" sz="2000" dirty="0" smtClean="0">
                <a:latin typeface="Calibri" pitchFamily="34" charset="0"/>
              </a:rPr>
              <a:t> ring is replaced with a </a:t>
            </a:r>
            <a:r>
              <a:rPr lang="en-GB" altLang="en-GB" sz="2000" dirty="0" err="1" smtClean="0">
                <a:latin typeface="Calibri" pitchFamily="34" charset="0"/>
              </a:rPr>
              <a:t>pyrimidine</a:t>
            </a:r>
            <a:r>
              <a:rPr lang="en-GB" altLang="en-GB" sz="2000" dirty="0" smtClean="0">
                <a:latin typeface="Calibri" pitchFamily="34" charset="0"/>
              </a:rPr>
              <a:t> ring</a:t>
            </a:r>
          </a:p>
          <a:p>
            <a:pPr>
              <a:buFontTx/>
              <a:buChar char="•"/>
            </a:pPr>
            <a:r>
              <a:rPr lang="en-GB" altLang="en-GB" sz="2000" dirty="0" smtClean="0">
                <a:latin typeface="Calibri" pitchFamily="34" charset="0"/>
              </a:rPr>
              <a:t>Sulfadiazine and its metabolite are more water soluble</a:t>
            </a:r>
          </a:p>
          <a:p>
            <a:pPr>
              <a:buFontTx/>
              <a:buChar char="•"/>
            </a:pPr>
            <a:r>
              <a:rPr lang="en-GB" altLang="en-GB" sz="2000" dirty="0" smtClean="0">
                <a:latin typeface="Calibri" pitchFamily="34" charset="0"/>
              </a:rPr>
              <a:t>Reduced toxicity</a:t>
            </a:r>
          </a:p>
          <a:p>
            <a:pPr>
              <a:buFontTx/>
              <a:buChar char="•"/>
            </a:pPr>
            <a:r>
              <a:rPr lang="en-GB" altLang="en-GB" sz="2000" dirty="0" smtClean="0">
                <a:latin typeface="Calibri" pitchFamily="34" charset="0"/>
              </a:rPr>
              <a:t>Silver sulfadiazine is used topically to prevent infection of burns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altLang="en-GB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Quinolones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248400" cy="6172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Quinolones</a:t>
            </a:r>
            <a:r>
              <a:rPr lang="en-US" dirty="0" smtClean="0"/>
              <a:t> were first developed in the 1960s and can be classified into generations based on antimicrobial activity.</a:t>
            </a:r>
          </a:p>
          <a:p>
            <a:pPr algn="just"/>
            <a:r>
              <a:rPr lang="en-US" dirty="0" smtClean="0"/>
              <a:t>The first </a:t>
            </a:r>
            <a:r>
              <a:rPr lang="en-US" dirty="0" err="1" smtClean="0"/>
              <a:t>quinolone</a:t>
            </a:r>
            <a:r>
              <a:rPr lang="en-US" dirty="0" smtClean="0"/>
              <a:t> used was </a:t>
            </a:r>
            <a:r>
              <a:rPr lang="en-US" dirty="0" err="1" smtClean="0"/>
              <a:t>nalidixic</a:t>
            </a:r>
            <a:r>
              <a:rPr lang="en-US" dirty="0" smtClean="0"/>
              <a:t> acid </a:t>
            </a:r>
            <a:r>
              <a:rPr lang="en-US" dirty="0" smtClean="0"/>
              <a:t>( 1962</a:t>
            </a:r>
            <a:r>
              <a:rPr lang="en-US" dirty="0" smtClean="0"/>
              <a:t>).was marketed in many countries as </a:t>
            </a:r>
            <a:r>
              <a:rPr lang="en-US" dirty="0" err="1" smtClean="0"/>
              <a:t>Negram</a:t>
            </a:r>
            <a:r>
              <a:rPr lang="en-US" dirty="0" smtClean="0"/>
              <a:t> followed by many derivatives, such as </a:t>
            </a:r>
            <a:r>
              <a:rPr lang="en-US" dirty="0" err="1" smtClean="0"/>
              <a:t>flumequine</a:t>
            </a:r>
            <a:r>
              <a:rPr lang="en-US" dirty="0" smtClean="0"/>
              <a:t> (</a:t>
            </a:r>
            <a:r>
              <a:rPr lang="en-US" dirty="0" err="1" smtClean="0"/>
              <a:t>Apurone</a:t>
            </a:r>
            <a:r>
              <a:rPr lang="en-US" dirty="0" smtClean="0"/>
              <a:t> in France ), which are not marketed now. They had an antibacterial effect on Escherichia coli, Proteus, </a:t>
            </a:r>
            <a:r>
              <a:rPr lang="en-US" dirty="0" err="1" smtClean="0"/>
              <a:t>Enterobacter</a:t>
            </a:r>
            <a:r>
              <a:rPr lang="en-US" dirty="0" smtClean="0"/>
              <a:t> and because of their urinary elimination in high concentrations they were used for treatment of urinary tract infections</a:t>
            </a:r>
          </a:p>
          <a:p>
            <a:pPr algn="just"/>
            <a:r>
              <a:rPr lang="en-US" dirty="0" smtClean="0"/>
              <a:t> it cant reach the blood stream thus it doesn't used to treat systemic infection </a:t>
            </a:r>
          </a:p>
          <a:p>
            <a:pPr>
              <a:buNone/>
            </a:pPr>
            <a:endParaRPr lang="es-VE" dirty="0" smtClean="0"/>
          </a:p>
          <a:p>
            <a:endParaRPr lang="en-US" dirty="0"/>
          </a:p>
        </p:txBody>
      </p:sp>
      <p:pic>
        <p:nvPicPr>
          <p:cNvPr id="6" name="Picture 5" descr="US06437119-20020820-C00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762000"/>
            <a:ext cx="2819400" cy="2895600"/>
          </a:xfrm>
          <a:prstGeom prst="rect">
            <a:avLst/>
          </a:prstGeom>
        </p:spPr>
      </p:pic>
      <p:pic>
        <p:nvPicPr>
          <p:cNvPr id="7" name="Picture 6" descr="vghdp_image-2-1-Nalidixic acid-Urintestin-500mg-00840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Fluoroquinolones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Quinolones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 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with a fluorine atom are called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fluoroquinolones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; Because of their very good diffusion, they act on infections with different locations. The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fluoroquinolones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 used in the treatment of the urinary tract infections are eliminated in the urine in high concentration. The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fluoroquinolones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 used in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urogenital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 infections due to sensitive microorganisms are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norfloxacin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,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enoxacin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 and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lomefloxacin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.</a:t>
            </a:r>
            <a:r>
              <a:rPr lang="ar-IQ" sz="3100" dirty="0" smtClean="0">
                <a:solidFill>
                  <a:srgbClr val="C00000"/>
                </a:solidFill>
                <a:cs typeface="+mj-cs"/>
              </a:rPr>
              <a:t>لاحظو ان هذه المجموعة تصل لمستويات عاليه بل الجسم لذلك تستخدم لعلاج امراض جهازيه وافضل مثل عليها السبرودار او  سايبروفلوكزازين  </a:t>
            </a:r>
            <a:endParaRPr lang="en-US" sz="3100" dirty="0" smtClean="0">
              <a:solidFill>
                <a:srgbClr val="C00000"/>
              </a:solidFill>
              <a:cs typeface="+mj-cs"/>
            </a:endParaRPr>
          </a:p>
          <a:p>
            <a:pPr algn="just"/>
            <a:endParaRPr lang="en-US" sz="3100" dirty="0" smtClean="0">
              <a:solidFill>
                <a:srgbClr val="7030A0"/>
              </a:solidFill>
              <a:cs typeface="+mj-cs"/>
            </a:endParaRPr>
          </a:p>
          <a:p>
            <a:pPr algn="just"/>
            <a:r>
              <a:rPr lang="en-US" sz="3100" dirty="0" smtClean="0">
                <a:solidFill>
                  <a:srgbClr val="7030A0"/>
                </a:solidFill>
                <a:cs typeface="+mj-cs"/>
              </a:rPr>
              <a:t>The microorganisms sensitive to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fluoroquinolones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 are very numerous: Gram-negative bacilli, salmonellas, Escherichia coli,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shigella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, gonococci, Proteus,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Enterobacter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, Helicobacter, Gram-positive bacilli, staphylococci, streptococci…</a:t>
            </a:r>
          </a:p>
          <a:p>
            <a:pPr algn="just"/>
            <a:r>
              <a:rPr lang="en-US" sz="3100" dirty="0" smtClean="0">
                <a:solidFill>
                  <a:srgbClr val="7030A0"/>
                </a:solidFill>
                <a:cs typeface="+mj-cs"/>
              </a:rPr>
              <a:t>The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fluoroquinolones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 indicated in general infections (septicemia) or localized infections (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meningeal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, respiratory,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osteoarticular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,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urogenital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) are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pefloxacin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, ciprofloxacin and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ofloxacin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.</a:t>
            </a:r>
          </a:p>
          <a:p>
            <a:pPr algn="just"/>
            <a:r>
              <a:rPr lang="en-US" sz="3100" dirty="0" smtClean="0">
                <a:solidFill>
                  <a:srgbClr val="7030A0"/>
                </a:solidFill>
                <a:cs typeface="+mj-cs"/>
              </a:rPr>
              <a:t>The 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majority of </a:t>
            </a:r>
            <a:r>
              <a:rPr lang="en-US" sz="3100" dirty="0" err="1" smtClean="0">
                <a:solidFill>
                  <a:srgbClr val="7030A0"/>
                </a:solidFill>
                <a:cs typeface="+mj-cs"/>
              </a:rPr>
              <a:t>fluoroquinolones</a:t>
            </a:r>
            <a:r>
              <a:rPr lang="en-US" sz="3100" dirty="0" smtClean="0">
                <a:solidFill>
                  <a:srgbClr val="7030A0"/>
                </a:solidFill>
                <a:cs typeface="+mj-cs"/>
              </a:rPr>
              <a:t> is active against Mycobacterium tuberculosis and can be useful for the treatment of resistant tuberculosis.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1220</Words>
  <Application>Microsoft Office PowerPoint</Application>
  <PresentationFormat>On-screen Show (4:3)</PresentationFormat>
  <Paragraphs>216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4th  lecture in Antibiotics  4th class \biology department </vt:lpstr>
      <vt:lpstr>Sulfonamide (also called sulphonamide, sulfa drugs or sulpha drugs)</vt:lpstr>
      <vt:lpstr>Sulfa mode of action </vt:lpstr>
      <vt:lpstr>Slide 4</vt:lpstr>
      <vt:lpstr>Slide 5</vt:lpstr>
      <vt:lpstr> </vt:lpstr>
      <vt:lpstr>Examples of Sulfonamides</vt:lpstr>
      <vt:lpstr>Quinolones </vt:lpstr>
      <vt:lpstr>Fluoroquinolones </vt:lpstr>
      <vt:lpstr>Generational Classification</vt:lpstr>
      <vt:lpstr>Generational Classification</vt:lpstr>
      <vt:lpstr>Mechanism of Action( Bactericidal)</vt:lpstr>
      <vt:lpstr>Spectrum of activity</vt:lpstr>
      <vt:lpstr>Mechanism of resistance 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 lecture in Antibiotics  4th class \biology department</dc:title>
  <dc:creator>Dr Sawsan</dc:creator>
  <cp:lastModifiedBy>Dr Sawsan</cp:lastModifiedBy>
  <cp:revision>47</cp:revision>
  <dcterms:created xsi:type="dcterms:W3CDTF">2016-03-12T16:19:03Z</dcterms:created>
  <dcterms:modified xsi:type="dcterms:W3CDTF">2016-03-13T17:46:35Z</dcterms:modified>
</cp:coreProperties>
</file>