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5" r:id="rId5"/>
    <p:sldId id="262" r:id="rId6"/>
    <p:sldId id="263" r:id="rId7"/>
    <p:sldId id="267" r:id="rId8"/>
    <p:sldId id="269" r:id="rId9"/>
    <p:sldId id="271" r:id="rId10"/>
    <p:sldId id="272" r:id="rId11"/>
    <p:sldId id="27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43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073FFB-3644-457E-9F0D-62EA8D9C6720}" type="datetimeFigureOut">
              <a:rPr lang="en-US" smtClean="0"/>
              <a:pPr/>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D3502-4AAE-4E23-AFF8-618077F788F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073FFB-3644-457E-9F0D-62EA8D9C6720}" type="datetimeFigureOut">
              <a:rPr lang="en-US" smtClean="0"/>
              <a:pPr/>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D3502-4AAE-4E23-AFF8-618077F788F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073FFB-3644-457E-9F0D-62EA8D9C6720}" type="datetimeFigureOut">
              <a:rPr lang="en-US" smtClean="0"/>
              <a:pPr/>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D3502-4AAE-4E23-AFF8-618077F788F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073FFB-3644-457E-9F0D-62EA8D9C6720}" type="datetimeFigureOut">
              <a:rPr lang="en-US" smtClean="0"/>
              <a:pPr/>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D3502-4AAE-4E23-AFF8-618077F788F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073FFB-3644-457E-9F0D-62EA8D9C6720}" type="datetimeFigureOut">
              <a:rPr lang="en-US" smtClean="0"/>
              <a:pPr/>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D3502-4AAE-4E23-AFF8-618077F788F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073FFB-3644-457E-9F0D-62EA8D9C6720}" type="datetimeFigureOut">
              <a:rPr lang="en-US" smtClean="0"/>
              <a:pPr/>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7D3502-4AAE-4E23-AFF8-618077F788F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073FFB-3644-457E-9F0D-62EA8D9C6720}" type="datetimeFigureOut">
              <a:rPr lang="en-US" smtClean="0"/>
              <a:pPr/>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7D3502-4AAE-4E23-AFF8-618077F788F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073FFB-3644-457E-9F0D-62EA8D9C6720}" type="datetimeFigureOut">
              <a:rPr lang="en-US" smtClean="0"/>
              <a:pPr/>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7D3502-4AAE-4E23-AFF8-618077F788F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073FFB-3644-457E-9F0D-62EA8D9C6720}" type="datetimeFigureOut">
              <a:rPr lang="en-US" smtClean="0"/>
              <a:pPr/>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7D3502-4AAE-4E23-AFF8-618077F788F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073FFB-3644-457E-9F0D-62EA8D9C6720}" type="datetimeFigureOut">
              <a:rPr lang="en-US" smtClean="0"/>
              <a:pPr/>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7D3502-4AAE-4E23-AFF8-618077F788F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073FFB-3644-457E-9F0D-62EA8D9C6720}" type="datetimeFigureOut">
              <a:rPr lang="en-US" smtClean="0"/>
              <a:pPr/>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7D3502-4AAE-4E23-AFF8-618077F788F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073FFB-3644-457E-9F0D-62EA8D9C6720}" type="datetimeFigureOut">
              <a:rPr lang="en-US" smtClean="0"/>
              <a:pPr/>
              <a:t>4/17/2018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7D3502-4AAE-4E23-AFF8-618077F788F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798641"/>
          </a:xfrm>
        </p:spPr>
        <p:txBody>
          <a:bodyPr>
            <a:normAutofit/>
          </a:bodyPr>
          <a:lstStyle/>
          <a:p>
            <a:r>
              <a:rPr lang="en-US" sz="2000" b="1" i="1" dirty="0" smtClean="0">
                <a:latin typeface="Arial Black" pitchFamily="34" charset="0"/>
              </a:rPr>
              <a:t>Inorganic Spectra</a:t>
            </a:r>
            <a:br>
              <a:rPr lang="en-US" sz="2000" b="1" i="1" dirty="0" smtClean="0">
                <a:latin typeface="Arial Black" pitchFamily="34" charset="0"/>
              </a:rPr>
            </a:br>
            <a:r>
              <a:rPr lang="en-US" sz="2000" b="1" i="1" dirty="0" smtClean="0">
                <a:latin typeface="Bodoni MT" pitchFamily="18" charset="0"/>
                <a:cs typeface="Simplified Arabic Fixed" pitchFamily="49" charset="-78"/>
              </a:rPr>
              <a:t>By Dr. </a:t>
            </a:r>
            <a:r>
              <a:rPr lang="en-US" sz="2000" b="1" i="1" dirty="0" smtClean="0">
                <a:latin typeface="Bodoni MT" pitchFamily="18" charset="0"/>
                <a:cs typeface="Simplified Arabic Fixed" pitchFamily="49" charset="-78"/>
              </a:rPr>
              <a:t>Ahmed Hussein</a:t>
            </a:r>
            <a:endParaRPr lang="en-US" sz="2000" dirty="0"/>
          </a:p>
        </p:txBody>
      </p:sp>
      <p:sp>
        <p:nvSpPr>
          <p:cNvPr id="3" name="Subtitle 2"/>
          <p:cNvSpPr>
            <a:spLocks noGrp="1"/>
          </p:cNvSpPr>
          <p:nvPr>
            <p:ph type="subTitle" idx="1"/>
          </p:nvPr>
        </p:nvSpPr>
        <p:spPr/>
        <p:txBody>
          <a:bodyPr>
            <a:normAutofit/>
          </a:bodyPr>
          <a:lstStyle/>
          <a:p>
            <a:r>
              <a:rPr lang="en-US" sz="2000" b="1" i="1" dirty="0" smtClean="0">
                <a:solidFill>
                  <a:schemeClr val="accent2"/>
                </a:solidFill>
                <a:latin typeface="Algerian" pitchFamily="82" charset="0"/>
              </a:rPr>
              <a:t>Lecture: 2</a:t>
            </a:r>
          </a:p>
          <a:p>
            <a:pPr algn="l"/>
            <a:r>
              <a:rPr lang="en-US" sz="2000" b="1" i="1" dirty="0" smtClean="0">
                <a:solidFill>
                  <a:schemeClr val="accent2"/>
                </a:solidFill>
                <a:latin typeface="Arial Black" pitchFamily="34" charset="0"/>
              </a:rPr>
              <a:t>                   Infra – red spectra of</a:t>
            </a:r>
          </a:p>
          <a:p>
            <a:pPr algn="l"/>
            <a:r>
              <a:rPr lang="en-US" sz="2000" b="1" i="1" dirty="0" smtClean="0">
                <a:solidFill>
                  <a:schemeClr val="accent2"/>
                </a:solidFill>
                <a:latin typeface="Arial Black" pitchFamily="34" charset="0"/>
              </a:rPr>
              <a:t>               coordination compounds</a:t>
            </a:r>
            <a:endParaRPr lang="en-US" sz="2000" dirty="0" smtClean="0"/>
          </a:p>
          <a:p>
            <a:endParaRPr lang="en-US" sz="2000" b="1"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428728" y="5572140"/>
            <a:ext cx="6215106" cy="857256"/>
          </a:xfrm>
        </p:spPr>
        <p:txBody>
          <a:bodyPr>
            <a:normAutofit/>
          </a:bodyPr>
          <a:lstStyle/>
          <a:p>
            <a:r>
              <a:rPr lang="en-US" sz="1600" b="1" i="1" dirty="0" smtClean="0"/>
              <a:t>Fig. – 4  Infra – red spectra of some </a:t>
            </a:r>
            <a:r>
              <a:rPr lang="en-US" sz="1600" b="1" i="1" dirty="0" err="1" smtClean="0"/>
              <a:t>acetylacetonate</a:t>
            </a:r>
            <a:r>
              <a:rPr lang="en-US" sz="1600" b="1" i="1" dirty="0" smtClean="0"/>
              <a:t> metal complexes </a:t>
            </a:r>
            <a:endParaRPr lang="en-US" sz="1600" b="1" i="1" dirty="0"/>
          </a:p>
        </p:txBody>
      </p:sp>
      <p:pic>
        <p:nvPicPr>
          <p:cNvPr id="11" name="Picture Placeholder 10"/>
          <p:cNvPicPr>
            <a:picLocks noGrp="1"/>
          </p:cNvPicPr>
          <p:nvPr>
            <p:ph type="pic" idx="1"/>
          </p:nvPr>
        </p:nvPicPr>
        <p:blipFill>
          <a:blip r:embed="rId2"/>
          <a:srcRect l="11283" r="11283"/>
          <a:stretch>
            <a:fillRect/>
          </a:stretch>
        </p:blipFill>
        <p:spPr bwMode="auto">
          <a:xfrm>
            <a:off x="1792288" y="0"/>
            <a:ext cx="5486400" cy="542926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1600" b="1" dirty="0" smtClean="0"/>
              <a:t>               Complexes of </a:t>
            </a:r>
            <a:r>
              <a:rPr lang="en-US" sz="1600" b="1" i="1" dirty="0" smtClean="0">
                <a:solidFill>
                  <a:srgbClr val="FF0000"/>
                </a:solidFill>
              </a:rPr>
              <a:t>[M(</a:t>
            </a:r>
            <a:r>
              <a:rPr lang="en-US" sz="1600" b="1" i="1" dirty="0" err="1" smtClean="0">
                <a:solidFill>
                  <a:srgbClr val="FF0000"/>
                </a:solidFill>
              </a:rPr>
              <a:t>acac</a:t>
            </a:r>
            <a:r>
              <a:rPr lang="en-US" sz="1600" b="1" i="1" dirty="0" smtClean="0">
                <a:solidFill>
                  <a:srgbClr val="FF0000"/>
                </a:solidFill>
              </a:rPr>
              <a:t>)</a:t>
            </a:r>
            <a:r>
              <a:rPr lang="en-US" sz="1600" b="1" i="1" baseline="-25000" dirty="0" smtClean="0">
                <a:solidFill>
                  <a:srgbClr val="FF0000"/>
                </a:solidFill>
              </a:rPr>
              <a:t> 2 </a:t>
            </a:r>
            <a:r>
              <a:rPr lang="en-US" sz="1600" b="1" i="1" dirty="0" smtClean="0">
                <a:solidFill>
                  <a:srgbClr val="FF0000"/>
                </a:solidFill>
              </a:rPr>
              <a:t>X</a:t>
            </a:r>
            <a:r>
              <a:rPr lang="en-US" sz="1600" b="1" i="1" baseline="-25000" dirty="0" smtClean="0">
                <a:solidFill>
                  <a:srgbClr val="FF0000"/>
                </a:solidFill>
              </a:rPr>
              <a:t> 2</a:t>
            </a:r>
            <a:r>
              <a:rPr lang="en-US" sz="1600" b="1" i="1" dirty="0" smtClean="0">
                <a:solidFill>
                  <a:srgbClr val="FF0000"/>
                </a:solidFill>
              </a:rPr>
              <a:t>] </a:t>
            </a:r>
            <a:r>
              <a:rPr lang="en-US" sz="1600" b="1" dirty="0" smtClean="0"/>
              <a:t>may take the </a:t>
            </a:r>
            <a:r>
              <a:rPr lang="en-US" sz="1600" b="1" i="1" dirty="0" err="1" smtClean="0"/>
              <a:t>cis</a:t>
            </a:r>
            <a:r>
              <a:rPr lang="en-US" sz="1600" b="1" i="1" dirty="0" smtClean="0"/>
              <a:t> –</a:t>
            </a:r>
            <a:r>
              <a:rPr lang="en-US" sz="1600" b="1" dirty="0" smtClean="0"/>
              <a:t>   or </a:t>
            </a:r>
            <a:r>
              <a:rPr lang="en-US" sz="1600" b="1" i="1" dirty="0" smtClean="0"/>
              <a:t>trans -</a:t>
            </a:r>
            <a:r>
              <a:rPr lang="en-US" sz="1600" b="1" dirty="0" smtClean="0"/>
              <a:t>    structure. Although the </a:t>
            </a:r>
            <a:r>
              <a:rPr lang="en-US" sz="1600" b="1" dirty="0" err="1" smtClean="0"/>
              <a:t>steric</a:t>
            </a:r>
            <a:r>
              <a:rPr lang="en-US" sz="1600" b="1" dirty="0" smtClean="0"/>
              <a:t> and electronic consideration will favor the </a:t>
            </a:r>
            <a:r>
              <a:rPr lang="en-US" sz="1600" b="1" i="1" dirty="0" smtClean="0"/>
              <a:t>trans –</a:t>
            </a:r>
            <a:r>
              <a:rPr lang="en-US" sz="1600" b="1" dirty="0" smtClean="0"/>
              <a:t> isomer, the grate stability of </a:t>
            </a:r>
            <a:r>
              <a:rPr lang="en-US" sz="1600" b="1" i="1" dirty="0" err="1" smtClean="0"/>
              <a:t>cis</a:t>
            </a:r>
            <a:r>
              <a:rPr lang="en-US" sz="1600" b="1" i="1" dirty="0" smtClean="0"/>
              <a:t> –</a:t>
            </a:r>
            <a:r>
              <a:rPr lang="en-US" sz="1600" b="1" dirty="0" smtClean="0"/>
              <a:t> isomer is expected in terms of metal – </a:t>
            </a:r>
            <a:r>
              <a:rPr lang="en-US" sz="1600" b="1" dirty="0" err="1" smtClean="0"/>
              <a:t>ligand</a:t>
            </a:r>
            <a:r>
              <a:rPr lang="en-US" sz="1600" b="1" dirty="0" smtClean="0"/>
              <a:t> </a:t>
            </a:r>
            <a:r>
              <a:rPr lang="el-GR" sz="1600" b="1" i="1" dirty="0" smtClean="0"/>
              <a:t>π</a:t>
            </a:r>
            <a:r>
              <a:rPr lang="en-US" sz="1600" b="1" i="1" dirty="0" smtClean="0"/>
              <a:t> - </a:t>
            </a:r>
            <a:r>
              <a:rPr lang="en-US" sz="1600" b="1" dirty="0" smtClean="0"/>
              <a:t>bonding. This is the case of </a:t>
            </a:r>
            <a:r>
              <a:rPr lang="en-US" sz="1600" b="1" i="1" dirty="0" smtClean="0">
                <a:solidFill>
                  <a:srgbClr val="FF0000"/>
                </a:solidFill>
              </a:rPr>
              <a:t>[Ti(</a:t>
            </a:r>
            <a:r>
              <a:rPr lang="en-US" sz="1600" b="1" i="1" dirty="0" err="1" smtClean="0">
                <a:solidFill>
                  <a:srgbClr val="FF0000"/>
                </a:solidFill>
              </a:rPr>
              <a:t>acac</a:t>
            </a:r>
            <a:r>
              <a:rPr lang="en-US" sz="1600" b="1" i="1" dirty="0" smtClean="0">
                <a:solidFill>
                  <a:srgbClr val="FF0000"/>
                </a:solidFill>
              </a:rPr>
              <a:t>)</a:t>
            </a:r>
            <a:r>
              <a:rPr lang="en-US" sz="1600" b="1" i="1" baseline="-25000" dirty="0" smtClean="0">
                <a:solidFill>
                  <a:srgbClr val="FF0000"/>
                </a:solidFill>
              </a:rPr>
              <a:t> 2</a:t>
            </a:r>
            <a:r>
              <a:rPr lang="en-US" sz="1600" b="1" i="1" dirty="0" smtClean="0">
                <a:solidFill>
                  <a:srgbClr val="FF0000"/>
                </a:solidFill>
              </a:rPr>
              <a:t>F</a:t>
            </a:r>
            <a:r>
              <a:rPr lang="en-US" sz="1600" b="1" i="1" baseline="-25000" dirty="0" smtClean="0">
                <a:solidFill>
                  <a:srgbClr val="FF0000"/>
                </a:solidFill>
              </a:rPr>
              <a:t> 2 </a:t>
            </a:r>
            <a:r>
              <a:rPr lang="en-US" sz="1600" b="1" i="1" dirty="0" smtClean="0">
                <a:solidFill>
                  <a:srgbClr val="FF0000"/>
                </a:solidFill>
              </a:rPr>
              <a:t>]</a:t>
            </a:r>
            <a:r>
              <a:rPr lang="en-US" sz="1600" b="1" dirty="0" smtClean="0"/>
              <a:t>, which take the  </a:t>
            </a:r>
            <a:r>
              <a:rPr lang="en-US" sz="1600" b="1" i="1" dirty="0" err="1" smtClean="0"/>
              <a:t>cis</a:t>
            </a:r>
            <a:r>
              <a:rPr lang="en-US" sz="1600" b="1" i="1" dirty="0" smtClean="0"/>
              <a:t> -</a:t>
            </a:r>
            <a:r>
              <a:rPr lang="en-US" sz="1600" b="1" dirty="0" smtClean="0"/>
              <a:t>  configuration  with two </a:t>
            </a:r>
            <a:r>
              <a:rPr lang="en-US" sz="1600" b="1" i="1" dirty="0" smtClean="0">
                <a:solidFill>
                  <a:srgbClr val="00B050"/>
                </a:solidFill>
              </a:rPr>
              <a:t>v(</a:t>
            </a:r>
            <a:r>
              <a:rPr lang="en-US" sz="1600" b="1" i="1" dirty="0" err="1" smtClean="0">
                <a:solidFill>
                  <a:srgbClr val="00B050"/>
                </a:solidFill>
              </a:rPr>
              <a:t>TiF</a:t>
            </a:r>
            <a:r>
              <a:rPr lang="en-US" sz="1600" b="1" i="1" dirty="0" smtClean="0">
                <a:solidFill>
                  <a:srgbClr val="00B050"/>
                </a:solidFill>
              </a:rPr>
              <a:t>) </a:t>
            </a:r>
            <a:r>
              <a:rPr lang="en-US" sz="1600" b="1" dirty="0" smtClean="0"/>
              <a:t>at</a:t>
            </a:r>
            <a:r>
              <a:rPr lang="en-US" sz="1600" b="1" i="1" dirty="0" smtClean="0"/>
              <a:t> </a:t>
            </a:r>
            <a:r>
              <a:rPr lang="en-US" sz="1600" b="1" dirty="0" smtClean="0"/>
              <a:t>633 and 618 </a:t>
            </a:r>
            <a:r>
              <a:rPr lang="en-US" sz="1600" b="1" i="1" dirty="0" smtClean="0"/>
              <a:t>cm</a:t>
            </a:r>
            <a:r>
              <a:rPr lang="en-US" sz="1600" b="1" i="1" baseline="30000" dirty="0" smtClean="0"/>
              <a:t>-1 </a:t>
            </a:r>
            <a:r>
              <a:rPr lang="en-US" sz="1600" b="1" dirty="0" smtClean="0"/>
              <a:t>. In case of </a:t>
            </a:r>
            <a:r>
              <a:rPr lang="en-US" sz="1600" b="1" i="1" dirty="0" smtClean="0">
                <a:solidFill>
                  <a:srgbClr val="FF0000"/>
                </a:solidFill>
              </a:rPr>
              <a:t>[Re(</a:t>
            </a:r>
            <a:r>
              <a:rPr lang="en-US" sz="1600" b="1" i="1" dirty="0" err="1" smtClean="0">
                <a:solidFill>
                  <a:srgbClr val="FF0000"/>
                </a:solidFill>
              </a:rPr>
              <a:t>acac</a:t>
            </a:r>
            <a:r>
              <a:rPr lang="en-US" sz="1600" b="1" i="1" dirty="0" smtClean="0">
                <a:solidFill>
                  <a:srgbClr val="FF0000"/>
                </a:solidFill>
              </a:rPr>
              <a:t>)</a:t>
            </a:r>
            <a:r>
              <a:rPr lang="en-US" sz="1600" b="1" i="1" baseline="-25000" dirty="0" smtClean="0">
                <a:solidFill>
                  <a:srgbClr val="FF0000"/>
                </a:solidFill>
              </a:rPr>
              <a:t> 2 </a:t>
            </a:r>
            <a:r>
              <a:rPr lang="en-US" sz="1600" b="1" i="1" dirty="0" err="1" smtClean="0">
                <a:solidFill>
                  <a:srgbClr val="FF0000"/>
                </a:solidFill>
              </a:rPr>
              <a:t>Cl</a:t>
            </a:r>
            <a:r>
              <a:rPr lang="en-US" sz="1600" b="1" i="1" baseline="-25000" dirty="0" smtClean="0">
                <a:solidFill>
                  <a:srgbClr val="FF0000"/>
                </a:solidFill>
              </a:rPr>
              <a:t> 2 </a:t>
            </a:r>
            <a:r>
              <a:rPr lang="en-US" sz="1600" b="1" dirty="0" smtClean="0">
                <a:solidFill>
                  <a:srgbClr val="FF0000"/>
                </a:solidFill>
              </a:rPr>
              <a:t>]</a:t>
            </a:r>
            <a:r>
              <a:rPr lang="en-US" sz="1600" b="1" dirty="0" smtClean="0"/>
              <a:t>, however, both forms can be isolated , the </a:t>
            </a:r>
            <a:r>
              <a:rPr lang="en-US" sz="1600" b="1" i="1" dirty="0" smtClean="0"/>
              <a:t>trans –</a:t>
            </a:r>
            <a:r>
              <a:rPr lang="en-US" sz="1600" b="1" dirty="0" smtClean="0"/>
              <a:t> isomer exhibit one </a:t>
            </a:r>
            <a:r>
              <a:rPr lang="en-US" sz="1600" b="1" i="1" dirty="0" smtClean="0">
                <a:solidFill>
                  <a:srgbClr val="00B050"/>
                </a:solidFill>
              </a:rPr>
              <a:t>v(</a:t>
            </a:r>
            <a:r>
              <a:rPr lang="en-US" sz="1600" b="1" i="1" dirty="0" err="1" smtClean="0">
                <a:solidFill>
                  <a:srgbClr val="00B050"/>
                </a:solidFill>
              </a:rPr>
              <a:t>ReO</a:t>
            </a:r>
            <a:r>
              <a:rPr lang="en-US" sz="1600" b="1" i="1" dirty="0" smtClean="0">
                <a:solidFill>
                  <a:srgbClr val="00B050"/>
                </a:solidFill>
              </a:rPr>
              <a:t>)</a:t>
            </a:r>
            <a:r>
              <a:rPr lang="en-US" sz="1600" b="1" i="1" dirty="0" smtClean="0"/>
              <a:t> </a:t>
            </a:r>
            <a:r>
              <a:rPr lang="en-US" sz="1600" b="1" dirty="0" smtClean="0"/>
              <a:t>and</a:t>
            </a:r>
            <a:r>
              <a:rPr lang="en-US" sz="1600" b="1" i="1" dirty="0" smtClean="0"/>
              <a:t> </a:t>
            </a:r>
            <a:r>
              <a:rPr lang="en-US" sz="1600" b="1" dirty="0" smtClean="0"/>
              <a:t>one </a:t>
            </a:r>
            <a:r>
              <a:rPr lang="en-US" sz="1600" b="1" i="1" dirty="0" smtClean="0">
                <a:solidFill>
                  <a:srgbClr val="00B050"/>
                </a:solidFill>
              </a:rPr>
              <a:t>v(</a:t>
            </a:r>
            <a:r>
              <a:rPr lang="en-US" sz="1600" b="1" i="1" dirty="0" err="1" smtClean="0">
                <a:solidFill>
                  <a:srgbClr val="00B050"/>
                </a:solidFill>
              </a:rPr>
              <a:t>ReCl</a:t>
            </a:r>
            <a:r>
              <a:rPr lang="en-US" sz="1600" b="1" i="1" dirty="0" smtClean="0">
                <a:solidFill>
                  <a:srgbClr val="00B050"/>
                </a:solidFill>
              </a:rPr>
              <a:t>)</a:t>
            </a:r>
            <a:r>
              <a:rPr lang="en-US" sz="1600" b="1" dirty="0" smtClean="0"/>
              <a:t> at 464 and 309 </a:t>
            </a:r>
            <a:r>
              <a:rPr lang="en-US" sz="1600" b="1" i="1" dirty="0" smtClean="0"/>
              <a:t>cm</a:t>
            </a:r>
            <a:r>
              <a:rPr lang="en-US" sz="1600" b="1" i="1" baseline="30000" dirty="0" smtClean="0"/>
              <a:t>-1 </a:t>
            </a:r>
            <a:r>
              <a:rPr lang="en-US" sz="1600" b="1" dirty="0" smtClean="0"/>
              <a:t> respectively, while each one of these bands split into two  in the </a:t>
            </a:r>
            <a:r>
              <a:rPr lang="en-US" sz="1600" b="1" i="1" dirty="0" err="1" smtClean="0"/>
              <a:t>cis</a:t>
            </a:r>
            <a:r>
              <a:rPr lang="en-US" sz="1600" b="1" i="1" dirty="0" smtClean="0"/>
              <a:t> </a:t>
            </a:r>
            <a:r>
              <a:rPr lang="en-US" sz="1600" b="1" dirty="0" smtClean="0"/>
              <a:t>– isomer( 472 , 460 </a:t>
            </a:r>
            <a:r>
              <a:rPr lang="en-US" sz="1600" b="1" i="1" dirty="0" smtClean="0"/>
              <a:t>cm</a:t>
            </a:r>
            <a:r>
              <a:rPr lang="en-US" sz="1600" b="1" i="1" baseline="30000" dirty="0" smtClean="0"/>
              <a:t>-1 </a:t>
            </a:r>
            <a:r>
              <a:rPr lang="en-US" sz="1600" b="1" dirty="0" smtClean="0"/>
              <a:t> for </a:t>
            </a:r>
            <a:r>
              <a:rPr lang="en-US" sz="1600" b="1" i="1" dirty="0" smtClean="0">
                <a:solidFill>
                  <a:srgbClr val="00B050"/>
                </a:solidFill>
              </a:rPr>
              <a:t>v(</a:t>
            </a:r>
            <a:r>
              <a:rPr lang="en-US" sz="1600" b="1" i="1" dirty="0" err="1" smtClean="0">
                <a:solidFill>
                  <a:srgbClr val="00B050"/>
                </a:solidFill>
              </a:rPr>
              <a:t>ReO</a:t>
            </a:r>
            <a:r>
              <a:rPr lang="en-US" sz="1600" b="1" i="1" dirty="0" smtClean="0">
                <a:solidFill>
                  <a:srgbClr val="00B050"/>
                </a:solidFill>
              </a:rPr>
              <a:t>)</a:t>
            </a:r>
            <a:r>
              <a:rPr lang="en-US" sz="1600" b="1" dirty="0" smtClean="0"/>
              <a:t>  and 346,333 </a:t>
            </a:r>
            <a:r>
              <a:rPr lang="en-US" sz="1600" b="1" i="1" dirty="0" smtClean="0"/>
              <a:t>cm</a:t>
            </a:r>
            <a:r>
              <a:rPr lang="en-US" sz="1600" b="1" i="1" baseline="30000" dirty="0" smtClean="0"/>
              <a:t>-1 </a:t>
            </a:r>
            <a:r>
              <a:rPr lang="en-US" sz="1600" b="1" dirty="0" smtClean="0"/>
              <a:t> for </a:t>
            </a:r>
            <a:r>
              <a:rPr lang="en-US" sz="1600" b="1" i="1" dirty="0" smtClean="0"/>
              <a:t> </a:t>
            </a:r>
            <a:r>
              <a:rPr lang="en-US" sz="1600" b="1" dirty="0" smtClean="0">
                <a:solidFill>
                  <a:srgbClr val="00B050"/>
                </a:solidFill>
              </a:rPr>
              <a:t>v(</a:t>
            </a:r>
            <a:r>
              <a:rPr lang="en-US" sz="1600" b="1" dirty="0" err="1" smtClean="0">
                <a:solidFill>
                  <a:srgbClr val="00B050"/>
                </a:solidFill>
              </a:rPr>
              <a:t>ReCl</a:t>
            </a:r>
            <a:r>
              <a:rPr lang="en-US" sz="1600" b="1" dirty="0" smtClean="0">
                <a:solidFill>
                  <a:srgbClr val="00B050"/>
                </a:solidFill>
              </a:rPr>
              <a:t>)  </a:t>
            </a:r>
            <a:r>
              <a:rPr lang="en-US" sz="1600" b="1" dirty="0" smtClean="0"/>
              <a:t>respectively).</a:t>
            </a:r>
          </a:p>
          <a:p>
            <a:pPr>
              <a:buNone/>
            </a:pPr>
            <a:r>
              <a:rPr lang="en-US" sz="1600" b="1" dirty="0" smtClean="0"/>
              <a:t>                For </a:t>
            </a:r>
            <a:r>
              <a:rPr lang="en-US" sz="1600" b="1" i="1" dirty="0" smtClean="0">
                <a:solidFill>
                  <a:srgbClr val="FF0000"/>
                </a:solidFill>
              </a:rPr>
              <a:t>[VO(</a:t>
            </a:r>
            <a:r>
              <a:rPr lang="en-US" sz="1600" b="1" i="1" dirty="0" err="1" smtClean="0">
                <a:solidFill>
                  <a:srgbClr val="FF0000"/>
                </a:solidFill>
              </a:rPr>
              <a:t>acac</a:t>
            </a:r>
            <a:r>
              <a:rPr lang="en-US" sz="1600" b="1" i="1" dirty="0" smtClean="0">
                <a:solidFill>
                  <a:srgbClr val="FF0000"/>
                </a:solidFill>
              </a:rPr>
              <a:t>)</a:t>
            </a:r>
            <a:r>
              <a:rPr lang="en-US" sz="1600" b="1" i="1" baseline="-25000" dirty="0" smtClean="0">
                <a:solidFill>
                  <a:srgbClr val="FF0000"/>
                </a:solidFill>
              </a:rPr>
              <a:t> 2</a:t>
            </a:r>
            <a:r>
              <a:rPr lang="en-US" sz="1600" b="1" i="1" dirty="0" smtClean="0">
                <a:solidFill>
                  <a:srgbClr val="FF0000"/>
                </a:solidFill>
              </a:rPr>
              <a:t>L]</a:t>
            </a:r>
            <a:r>
              <a:rPr lang="en-US" sz="1600" b="1" dirty="0" smtClean="0"/>
              <a:t>, were L is a substituted pyridine, both </a:t>
            </a:r>
            <a:r>
              <a:rPr lang="en-US" sz="1600" b="1" i="1" dirty="0" err="1" smtClean="0"/>
              <a:t>cis</a:t>
            </a:r>
            <a:r>
              <a:rPr lang="en-US" sz="1600" b="1" i="1" dirty="0" smtClean="0"/>
              <a:t> –</a:t>
            </a:r>
            <a:r>
              <a:rPr lang="en-US" sz="1600" b="1" dirty="0" smtClean="0"/>
              <a:t>  and  </a:t>
            </a:r>
            <a:r>
              <a:rPr lang="en-US" sz="1600" b="1" i="1" dirty="0" smtClean="0"/>
              <a:t>trans –</a:t>
            </a:r>
            <a:r>
              <a:rPr lang="en-US" sz="1600" b="1" dirty="0" smtClean="0"/>
              <a:t> isomer can be expected. They can be distinguished by their infra – red spectra, since </a:t>
            </a:r>
            <a:r>
              <a:rPr lang="en-US" sz="1600" b="1" i="1" dirty="0" smtClean="0">
                <a:solidFill>
                  <a:srgbClr val="00B050"/>
                </a:solidFill>
              </a:rPr>
              <a:t>v(V – O ) </a:t>
            </a:r>
            <a:r>
              <a:rPr lang="en-US" sz="1600" b="1" dirty="0" smtClean="0"/>
              <a:t>and </a:t>
            </a:r>
            <a:r>
              <a:rPr lang="en-US" sz="1600" b="1" i="1" dirty="0" smtClean="0">
                <a:solidFill>
                  <a:srgbClr val="00B050"/>
                </a:solidFill>
              </a:rPr>
              <a:t>v(V = O) </a:t>
            </a:r>
            <a:r>
              <a:rPr lang="en-US" sz="1600" b="1" dirty="0" smtClean="0"/>
              <a:t>of the </a:t>
            </a:r>
            <a:r>
              <a:rPr lang="en-US" sz="1600" b="1" i="1" dirty="0" err="1" smtClean="0"/>
              <a:t>cis</a:t>
            </a:r>
            <a:r>
              <a:rPr lang="en-US" sz="1600" b="1" i="1" dirty="0" smtClean="0"/>
              <a:t> –   </a:t>
            </a:r>
            <a:r>
              <a:rPr lang="en-US" sz="1600" b="1" dirty="0" smtClean="0"/>
              <a:t>isomer are lower than those for </a:t>
            </a:r>
            <a:r>
              <a:rPr lang="en-US" sz="1600" b="1" i="1" dirty="0" smtClean="0"/>
              <a:t>trans –  </a:t>
            </a:r>
            <a:r>
              <a:rPr lang="en-US" sz="1600" b="1" dirty="0" smtClean="0"/>
              <a:t> isomer. In addition to that , in </a:t>
            </a:r>
            <a:r>
              <a:rPr lang="en-US" sz="1600" b="1" i="1" dirty="0" err="1" smtClean="0"/>
              <a:t>cis</a:t>
            </a:r>
            <a:r>
              <a:rPr lang="en-US" sz="1600" b="1" i="1" dirty="0" smtClean="0"/>
              <a:t> – </a:t>
            </a:r>
            <a:r>
              <a:rPr lang="en-US" sz="1600" b="1" dirty="0" smtClean="0"/>
              <a:t> isomer </a:t>
            </a:r>
            <a:r>
              <a:rPr lang="en-US" sz="1600" b="1" i="1" dirty="0" smtClean="0">
                <a:solidFill>
                  <a:srgbClr val="00B050"/>
                </a:solidFill>
              </a:rPr>
              <a:t>v(V – O ) </a:t>
            </a:r>
            <a:r>
              <a:rPr lang="en-US" sz="1600" b="1" dirty="0" smtClean="0"/>
              <a:t>split into two bands. </a:t>
            </a:r>
          </a:p>
          <a:p>
            <a:endParaRPr lang="en-US" sz="1600" b="1" dirty="0"/>
          </a:p>
        </p:txBody>
      </p:sp>
      <p:sp>
        <p:nvSpPr>
          <p:cNvPr id="4" name="Text Placeholder 3"/>
          <p:cNvSpPr>
            <a:spLocks noGrp="1"/>
          </p:cNvSpPr>
          <p:nvPr>
            <p:ph type="body" sz="half" idx="2"/>
          </p:nvPr>
        </p:nvSpPr>
        <p:spPr>
          <a:xfrm>
            <a:off x="457200" y="500042"/>
            <a:ext cx="3008313" cy="5626121"/>
          </a:xfrm>
        </p:spPr>
        <p:txBody>
          <a:bodyPr/>
          <a:lstStyle/>
          <a:p>
            <a:endParaRPr lang="en-US" dirty="0"/>
          </a:p>
        </p:txBody>
      </p:sp>
      <p:pic>
        <p:nvPicPr>
          <p:cNvPr id="1026" name="Picture 2"/>
          <p:cNvPicPr>
            <a:picLocks noChangeAspect="1" noChangeArrowheads="1"/>
          </p:cNvPicPr>
          <p:nvPr/>
        </p:nvPicPr>
        <p:blipFill>
          <a:blip r:embed="rId2"/>
          <a:srcRect/>
          <a:stretch>
            <a:fillRect/>
          </a:stretch>
        </p:blipFill>
        <p:spPr bwMode="auto">
          <a:xfrm>
            <a:off x="500034" y="500043"/>
            <a:ext cx="2928958" cy="2357453"/>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00034" y="3429000"/>
            <a:ext cx="2952752" cy="250033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715436" cy="6000792"/>
          </a:xfrm>
        </p:spPr>
        <p:txBody>
          <a:bodyPr>
            <a:normAutofit fontScale="25000" lnSpcReduction="20000"/>
          </a:bodyPr>
          <a:lstStyle/>
          <a:p>
            <a:pPr marL="1143000" indent="-1143000">
              <a:buNone/>
            </a:pPr>
            <a:r>
              <a:rPr lang="en-US" sz="6200" b="1" dirty="0" smtClean="0"/>
              <a:t>                        </a:t>
            </a:r>
            <a:r>
              <a:rPr lang="en-US" sz="6200" b="1" i="1" u="sng" dirty="0" smtClean="0">
                <a:solidFill>
                  <a:srgbClr val="00B050"/>
                </a:solidFill>
              </a:rPr>
              <a:t>2 – Complexes of </a:t>
            </a:r>
            <a:r>
              <a:rPr lang="en-US" sz="6200" b="1" i="1" u="sng" dirty="0" err="1" smtClean="0">
                <a:solidFill>
                  <a:srgbClr val="00B050"/>
                </a:solidFill>
              </a:rPr>
              <a:t>ethylenediamine</a:t>
            </a:r>
            <a:r>
              <a:rPr lang="en-US" sz="6200" b="1" i="1" u="sng" dirty="0" smtClean="0">
                <a:solidFill>
                  <a:srgbClr val="00B050"/>
                </a:solidFill>
              </a:rPr>
              <a:t> and it`s derivatives:</a:t>
            </a:r>
          </a:p>
          <a:p>
            <a:pPr marL="1143000" indent="-1143000">
              <a:buNone/>
            </a:pPr>
            <a:r>
              <a:rPr lang="en-US" sz="6200" b="1" dirty="0" smtClean="0"/>
              <a:t>                                    The conformation of </a:t>
            </a:r>
            <a:r>
              <a:rPr lang="en-US" sz="6200" b="1" i="1" dirty="0" err="1" smtClean="0">
                <a:solidFill>
                  <a:srgbClr val="00B050"/>
                </a:solidFill>
              </a:rPr>
              <a:t>ethylenediamine</a:t>
            </a:r>
            <a:r>
              <a:rPr lang="en-US" sz="6200" b="1" i="1" dirty="0" smtClean="0">
                <a:solidFill>
                  <a:srgbClr val="00B050"/>
                </a:solidFill>
              </a:rPr>
              <a:t>(en) </a:t>
            </a:r>
            <a:r>
              <a:rPr lang="en-US" sz="6200" b="1" dirty="0" smtClean="0"/>
              <a:t>in metal complexes is of particular interest in coordination chemistry. It was found that the </a:t>
            </a:r>
            <a:r>
              <a:rPr lang="en-US" sz="6200" b="1" i="1" dirty="0" smtClean="0">
                <a:solidFill>
                  <a:srgbClr val="FF0000"/>
                </a:solidFill>
              </a:rPr>
              <a:t>CH</a:t>
            </a:r>
            <a:r>
              <a:rPr lang="en-US" sz="6000" b="1" i="1" baseline="-25000" dirty="0" smtClean="0">
                <a:solidFill>
                  <a:srgbClr val="FF0000"/>
                </a:solidFill>
              </a:rPr>
              <a:t>2</a:t>
            </a:r>
            <a:r>
              <a:rPr lang="en-US" sz="6200" b="1" dirty="0" smtClean="0">
                <a:solidFill>
                  <a:srgbClr val="FF0000"/>
                </a:solidFill>
              </a:rPr>
              <a:t> </a:t>
            </a:r>
            <a:r>
              <a:rPr lang="en-US" sz="6200" b="1" dirty="0" smtClean="0"/>
              <a:t>rocking mode couples strongly with the </a:t>
            </a:r>
            <a:r>
              <a:rPr lang="en-US" sz="6200" b="1" i="1" dirty="0" smtClean="0">
                <a:solidFill>
                  <a:srgbClr val="FF0000"/>
                </a:solidFill>
              </a:rPr>
              <a:t>NH</a:t>
            </a:r>
            <a:r>
              <a:rPr lang="en-US" sz="6000" b="1" i="1" baseline="-25000" dirty="0" smtClean="0">
                <a:solidFill>
                  <a:srgbClr val="FF0000"/>
                </a:solidFill>
              </a:rPr>
              <a:t>2</a:t>
            </a:r>
            <a:r>
              <a:rPr lang="en-US" sz="6200" b="1" dirty="0" smtClean="0">
                <a:solidFill>
                  <a:srgbClr val="FF0000"/>
                </a:solidFill>
              </a:rPr>
              <a:t> </a:t>
            </a:r>
            <a:r>
              <a:rPr lang="en-US" sz="6200" b="1" dirty="0" smtClean="0"/>
              <a:t>rocking and </a:t>
            </a:r>
            <a:r>
              <a:rPr lang="en-US" sz="6200" b="1" i="1" dirty="0" smtClean="0">
                <a:solidFill>
                  <a:srgbClr val="FF0000"/>
                </a:solidFill>
              </a:rPr>
              <a:t>CN</a:t>
            </a:r>
            <a:r>
              <a:rPr lang="en-US" sz="6200" b="1" dirty="0" smtClean="0"/>
              <a:t> stretching modes that appear in the same frequency region. X – ray analysis of the </a:t>
            </a:r>
            <a:r>
              <a:rPr lang="en-US" sz="6400" b="1" i="1" dirty="0" smtClean="0">
                <a:solidFill>
                  <a:srgbClr val="FF0000"/>
                </a:solidFill>
              </a:rPr>
              <a:t>trans</a:t>
            </a:r>
            <a:r>
              <a:rPr lang="en-US" sz="6400" b="1" dirty="0" smtClean="0">
                <a:solidFill>
                  <a:srgbClr val="FF0000"/>
                </a:solidFill>
              </a:rPr>
              <a:t> – [</a:t>
            </a:r>
            <a:r>
              <a:rPr lang="en-US" sz="6400" b="1" i="1" dirty="0" smtClean="0">
                <a:solidFill>
                  <a:srgbClr val="FF0000"/>
                </a:solidFill>
              </a:rPr>
              <a:t>[Co(en)</a:t>
            </a:r>
            <a:r>
              <a:rPr lang="en-US" sz="6400" b="1" i="1" baseline="-25000" dirty="0" smtClean="0">
                <a:solidFill>
                  <a:srgbClr val="FF0000"/>
                </a:solidFill>
              </a:rPr>
              <a:t>2</a:t>
            </a:r>
            <a:r>
              <a:rPr lang="en-US" sz="6400" b="1" i="1" dirty="0" smtClean="0">
                <a:solidFill>
                  <a:srgbClr val="FF0000"/>
                </a:solidFill>
              </a:rPr>
              <a:t>Cl</a:t>
            </a:r>
            <a:r>
              <a:rPr lang="en-US" sz="6400" b="1" i="1" baseline="-25000" dirty="0" smtClean="0">
                <a:solidFill>
                  <a:srgbClr val="FF0000"/>
                </a:solidFill>
              </a:rPr>
              <a:t>2</a:t>
            </a:r>
            <a:r>
              <a:rPr lang="en-US" sz="6400" b="1" i="1" dirty="0" smtClean="0">
                <a:solidFill>
                  <a:srgbClr val="FF0000"/>
                </a:solidFill>
              </a:rPr>
              <a:t>]</a:t>
            </a:r>
            <a:r>
              <a:rPr lang="en-US" sz="6400" b="1" i="1" dirty="0" err="1" smtClean="0">
                <a:solidFill>
                  <a:srgbClr val="FF0000"/>
                </a:solidFill>
              </a:rPr>
              <a:t>Cl</a:t>
            </a:r>
            <a:r>
              <a:rPr lang="en-US" sz="6400" b="1" i="1" dirty="0" smtClean="0">
                <a:solidFill>
                  <a:srgbClr val="FF0000"/>
                </a:solidFill>
              </a:rPr>
              <a:t> </a:t>
            </a:r>
            <a:r>
              <a:rPr lang="en-US" sz="6400" b="1" dirty="0" smtClean="0">
                <a:solidFill>
                  <a:srgbClr val="FF0000"/>
                </a:solidFill>
              </a:rPr>
              <a:t> </a:t>
            </a:r>
            <a:r>
              <a:rPr lang="en-US" sz="6200" b="1" dirty="0" smtClean="0"/>
              <a:t>indicate that the chelating </a:t>
            </a:r>
            <a:r>
              <a:rPr lang="en-US" sz="6200" b="1" dirty="0" err="1" smtClean="0"/>
              <a:t>ethylenediamine</a:t>
            </a:r>
            <a:r>
              <a:rPr lang="en-US" sz="6200" b="1" dirty="0" smtClean="0"/>
              <a:t>  takes the </a:t>
            </a:r>
            <a:r>
              <a:rPr lang="en-US" sz="6200" b="1" i="1" dirty="0" smtClean="0"/>
              <a:t>gauche</a:t>
            </a:r>
            <a:r>
              <a:rPr lang="en-US" sz="6200" b="1" dirty="0" smtClean="0"/>
              <a:t> conformation ( Fig – 1a ). </a:t>
            </a:r>
          </a:p>
          <a:p>
            <a:pPr marL="1143000" indent="-1143000">
              <a:buNone/>
            </a:pPr>
            <a:r>
              <a:rPr lang="en-US" sz="6200" b="1" dirty="0" smtClean="0"/>
              <a:t>                                   The </a:t>
            </a:r>
            <a:r>
              <a:rPr lang="en-US" sz="6200" b="1" i="1" dirty="0" smtClean="0">
                <a:solidFill>
                  <a:srgbClr val="00B050"/>
                </a:solidFill>
              </a:rPr>
              <a:t>M – N </a:t>
            </a:r>
            <a:r>
              <a:rPr lang="en-US" sz="6200" b="1" dirty="0" smtClean="0"/>
              <a:t>stretching vibrations have been assigned in the region ( 410 – 380 </a:t>
            </a:r>
            <a:r>
              <a:rPr lang="en-US" sz="6400" b="1" i="1" dirty="0" smtClean="0"/>
              <a:t>cm</a:t>
            </a:r>
            <a:r>
              <a:rPr lang="en-US" sz="6400" b="1" i="1" baseline="30000" dirty="0" smtClean="0"/>
              <a:t>-1</a:t>
            </a:r>
            <a:r>
              <a:rPr lang="en-US" sz="6000" b="1" i="1" baseline="30000" dirty="0" smtClean="0"/>
              <a:t> </a:t>
            </a:r>
            <a:r>
              <a:rPr lang="en-US" sz="6200" b="1" dirty="0" smtClean="0"/>
              <a:t>) for </a:t>
            </a:r>
            <a:r>
              <a:rPr lang="en-US" sz="6200" b="1" i="1" dirty="0" smtClean="0">
                <a:solidFill>
                  <a:srgbClr val="FF0000"/>
                </a:solidFill>
              </a:rPr>
              <a:t>[M(en)</a:t>
            </a:r>
            <a:r>
              <a:rPr lang="en-US" sz="6600" b="1" i="1" baseline="-25000" dirty="0" smtClean="0">
                <a:solidFill>
                  <a:srgbClr val="FF0000"/>
                </a:solidFill>
              </a:rPr>
              <a:t> 3</a:t>
            </a:r>
            <a:r>
              <a:rPr lang="en-US" sz="6200" b="1" i="1" dirty="0" smtClean="0">
                <a:solidFill>
                  <a:srgbClr val="FF0000"/>
                </a:solidFill>
              </a:rPr>
              <a:t>]</a:t>
            </a:r>
            <a:r>
              <a:rPr lang="en-US" sz="6600" b="1" i="1" baseline="30000" dirty="0" smtClean="0">
                <a:solidFill>
                  <a:srgbClr val="FF0000"/>
                </a:solidFill>
              </a:rPr>
              <a:t>+2</a:t>
            </a:r>
            <a:r>
              <a:rPr lang="en-US" sz="6200" b="1" i="1" dirty="0" smtClean="0">
                <a:solidFill>
                  <a:srgbClr val="FF0000"/>
                </a:solidFill>
              </a:rPr>
              <a:t> </a:t>
            </a:r>
            <a:r>
              <a:rPr lang="en-US" sz="6200" b="1" dirty="0" smtClean="0"/>
              <a:t>ion ( </a:t>
            </a:r>
            <a:r>
              <a:rPr lang="en-US" sz="6200" b="1" i="1" dirty="0" smtClean="0">
                <a:solidFill>
                  <a:srgbClr val="00B050"/>
                </a:solidFill>
              </a:rPr>
              <a:t>M = Zn, </a:t>
            </a:r>
            <a:r>
              <a:rPr lang="en-US" sz="6200" b="1" i="1" dirty="0" err="1" smtClean="0">
                <a:solidFill>
                  <a:srgbClr val="00B050"/>
                </a:solidFill>
              </a:rPr>
              <a:t>Cd</a:t>
            </a:r>
            <a:r>
              <a:rPr lang="en-US" sz="6200" b="1" i="1" dirty="0" smtClean="0">
                <a:solidFill>
                  <a:srgbClr val="00B050"/>
                </a:solidFill>
              </a:rPr>
              <a:t>, Fe, Ni, Co and </a:t>
            </a:r>
            <a:r>
              <a:rPr lang="en-US" sz="6200" b="1" i="1" dirty="0" err="1" smtClean="0">
                <a:solidFill>
                  <a:srgbClr val="00B050"/>
                </a:solidFill>
              </a:rPr>
              <a:t>Mn</a:t>
            </a:r>
            <a:r>
              <a:rPr lang="en-US" sz="6200" b="1" dirty="0" smtClean="0"/>
              <a:t>) and in the region ( 550 – 400 </a:t>
            </a:r>
            <a:r>
              <a:rPr lang="en-US" sz="6400" b="1" i="1" dirty="0" smtClean="0"/>
              <a:t>cm</a:t>
            </a:r>
            <a:r>
              <a:rPr lang="en-US" sz="6400" b="1" i="1" baseline="30000" dirty="0" smtClean="0"/>
              <a:t>-1</a:t>
            </a:r>
            <a:r>
              <a:rPr lang="en-US" sz="6000" b="1" i="1" baseline="30000" dirty="0" smtClean="0"/>
              <a:t> </a:t>
            </a:r>
            <a:r>
              <a:rPr lang="en-US" sz="6200" b="1" dirty="0" smtClean="0"/>
              <a:t>) for </a:t>
            </a:r>
            <a:r>
              <a:rPr lang="en-US" sz="6200" b="1" i="1" dirty="0" smtClean="0">
                <a:solidFill>
                  <a:srgbClr val="00B050"/>
                </a:solidFill>
              </a:rPr>
              <a:t>M = Cu, Pd </a:t>
            </a:r>
            <a:r>
              <a:rPr lang="en-US" sz="6200" b="1" dirty="0" smtClean="0"/>
              <a:t>and</a:t>
            </a:r>
            <a:r>
              <a:rPr lang="en-US" sz="6200" b="1" i="1" dirty="0" smtClean="0">
                <a:solidFill>
                  <a:srgbClr val="00B050"/>
                </a:solidFill>
              </a:rPr>
              <a:t> Pt</a:t>
            </a:r>
            <a:r>
              <a:rPr lang="en-US" sz="6200" b="1" dirty="0" smtClean="0"/>
              <a:t>. For </a:t>
            </a:r>
            <a:r>
              <a:rPr lang="en-US" sz="6200" b="1" i="1" dirty="0" smtClean="0">
                <a:solidFill>
                  <a:srgbClr val="FF0000"/>
                </a:solidFill>
              </a:rPr>
              <a:t>[M(en)</a:t>
            </a:r>
            <a:r>
              <a:rPr lang="en-US" sz="6600" b="1" i="1" baseline="-25000" dirty="0" smtClean="0">
                <a:solidFill>
                  <a:srgbClr val="FF0000"/>
                </a:solidFill>
              </a:rPr>
              <a:t> 2</a:t>
            </a:r>
            <a:r>
              <a:rPr lang="en-US" sz="6200" b="1" i="1" dirty="0" smtClean="0">
                <a:solidFill>
                  <a:srgbClr val="FF0000"/>
                </a:solidFill>
              </a:rPr>
              <a:t>X</a:t>
            </a:r>
            <a:r>
              <a:rPr lang="en-US" sz="6000" b="1" i="1" baseline="-25000" dirty="0" smtClean="0">
                <a:solidFill>
                  <a:srgbClr val="FF0000"/>
                </a:solidFill>
              </a:rPr>
              <a:t>2</a:t>
            </a:r>
            <a:r>
              <a:rPr lang="en-US" sz="6200" b="1" i="1" dirty="0" smtClean="0">
                <a:solidFill>
                  <a:srgbClr val="FF0000"/>
                </a:solidFill>
              </a:rPr>
              <a:t> ]</a:t>
            </a:r>
            <a:r>
              <a:rPr lang="en-US" sz="6200" b="1" dirty="0" smtClean="0"/>
              <a:t>, the stretching band  shifted to 400 – 260</a:t>
            </a:r>
            <a:r>
              <a:rPr lang="en-US" sz="6000" b="1" i="1" dirty="0" smtClean="0"/>
              <a:t> </a:t>
            </a:r>
            <a:r>
              <a:rPr lang="en-US" sz="6400" b="1" i="1" dirty="0" smtClean="0"/>
              <a:t>cm</a:t>
            </a:r>
            <a:r>
              <a:rPr lang="en-US" sz="6400" b="1" i="1" baseline="30000" dirty="0" smtClean="0"/>
              <a:t>-1</a:t>
            </a:r>
            <a:r>
              <a:rPr lang="en-US" sz="6200" b="1" dirty="0" smtClean="0"/>
              <a:t>  for the first group and to 420 – 360 </a:t>
            </a:r>
            <a:r>
              <a:rPr lang="en-US" sz="6400" b="1" i="1" dirty="0" smtClean="0"/>
              <a:t>cm</a:t>
            </a:r>
            <a:r>
              <a:rPr lang="en-US" sz="6400" b="1" i="1" baseline="30000" dirty="0" smtClean="0"/>
              <a:t>-1</a:t>
            </a:r>
            <a:r>
              <a:rPr lang="en-US" sz="6000" b="1" i="1" baseline="30000" dirty="0" smtClean="0"/>
              <a:t> </a:t>
            </a:r>
            <a:r>
              <a:rPr lang="en-US" sz="6200" b="1" dirty="0" smtClean="0"/>
              <a:t> for the second group. To distinguish between </a:t>
            </a:r>
            <a:r>
              <a:rPr lang="en-US" sz="6200" b="1" i="1" dirty="0" err="1" smtClean="0"/>
              <a:t>cis</a:t>
            </a:r>
            <a:r>
              <a:rPr lang="en-US" sz="6200" b="1" i="1" dirty="0" smtClean="0"/>
              <a:t> </a:t>
            </a:r>
            <a:r>
              <a:rPr lang="en-US" sz="6200" b="1" dirty="0" smtClean="0"/>
              <a:t> and  </a:t>
            </a:r>
            <a:r>
              <a:rPr lang="en-US" sz="6200" b="1" i="1" dirty="0" smtClean="0"/>
              <a:t>trans</a:t>
            </a:r>
            <a:r>
              <a:rPr lang="en-US" sz="6200" b="1" dirty="0" smtClean="0"/>
              <a:t>  isomers we should compare the spectra in the region  (1700 – 1500 </a:t>
            </a:r>
            <a:r>
              <a:rPr lang="en-US" sz="6000" b="1" i="1" dirty="0" smtClean="0"/>
              <a:t>cm</a:t>
            </a:r>
            <a:r>
              <a:rPr lang="en-US" sz="6000" b="1" i="1" baseline="30000" dirty="0" smtClean="0"/>
              <a:t>-1 </a:t>
            </a:r>
            <a:r>
              <a:rPr lang="en-US" sz="6200" b="1" dirty="0" smtClean="0"/>
              <a:t>) (</a:t>
            </a:r>
            <a:r>
              <a:rPr lang="en-US" sz="6200" b="1" i="1" dirty="0" smtClean="0">
                <a:solidFill>
                  <a:srgbClr val="FF0000"/>
                </a:solidFill>
              </a:rPr>
              <a:t>NH</a:t>
            </a:r>
            <a:r>
              <a:rPr lang="en-US" sz="6000" b="1" i="1" baseline="-25000" dirty="0" smtClean="0">
                <a:solidFill>
                  <a:srgbClr val="FF0000"/>
                </a:solidFill>
              </a:rPr>
              <a:t>2 </a:t>
            </a:r>
            <a:r>
              <a:rPr lang="en-US" sz="6200" b="1" dirty="0" smtClean="0"/>
              <a:t> bending ), 950 – 850 </a:t>
            </a:r>
            <a:r>
              <a:rPr lang="en-US" sz="6400" b="1" i="1" dirty="0" smtClean="0"/>
              <a:t>cm</a:t>
            </a:r>
            <a:r>
              <a:rPr lang="en-US" sz="6400" b="1" i="1" baseline="30000" dirty="0" smtClean="0"/>
              <a:t>-1</a:t>
            </a:r>
            <a:r>
              <a:rPr lang="en-US" sz="6000" b="1" i="1" baseline="30000" dirty="0" smtClean="0"/>
              <a:t> </a:t>
            </a:r>
            <a:r>
              <a:rPr lang="en-US" sz="6200" b="1" dirty="0" smtClean="0"/>
              <a:t> (</a:t>
            </a:r>
            <a:r>
              <a:rPr lang="en-US" sz="6200" b="1" i="1" dirty="0" smtClean="0">
                <a:solidFill>
                  <a:srgbClr val="FF0000"/>
                </a:solidFill>
              </a:rPr>
              <a:t> CH</a:t>
            </a:r>
            <a:r>
              <a:rPr lang="en-US" sz="6000" b="1" i="1" baseline="-25000" dirty="0" smtClean="0">
                <a:solidFill>
                  <a:srgbClr val="FF0000"/>
                </a:solidFill>
              </a:rPr>
              <a:t>2 </a:t>
            </a:r>
            <a:r>
              <a:rPr lang="en-US" sz="6200" b="1" dirty="0" smtClean="0"/>
              <a:t> rocking) and 610 – </a:t>
            </a:r>
            <a:r>
              <a:rPr lang="en-US" sz="6400" b="1" dirty="0" smtClean="0"/>
              <a:t>500 </a:t>
            </a:r>
            <a:r>
              <a:rPr lang="en-US" sz="6400" b="1" i="1" dirty="0" smtClean="0"/>
              <a:t>cm</a:t>
            </a:r>
            <a:r>
              <a:rPr lang="en-US" sz="6400" b="1" i="1" baseline="30000" dirty="0" smtClean="0"/>
              <a:t>-1 </a:t>
            </a:r>
            <a:r>
              <a:rPr lang="en-US" sz="6200" b="1" dirty="0" smtClean="0"/>
              <a:t> ( </a:t>
            </a:r>
            <a:r>
              <a:rPr lang="en-US" sz="6200" b="1" i="1" dirty="0" smtClean="0">
                <a:solidFill>
                  <a:srgbClr val="00B050"/>
                </a:solidFill>
              </a:rPr>
              <a:t>M – N  </a:t>
            </a:r>
            <a:r>
              <a:rPr lang="en-US" sz="6200" b="1" dirty="0" smtClean="0"/>
              <a:t>stretching). </a:t>
            </a:r>
          </a:p>
          <a:p>
            <a:pPr marL="1143000" indent="-1143000">
              <a:buNone/>
            </a:pPr>
            <a:r>
              <a:rPr lang="en-US" sz="6200" b="1" i="1" dirty="0" smtClean="0">
                <a:solidFill>
                  <a:srgbClr val="00B050"/>
                </a:solidFill>
              </a:rPr>
              <a:t>                                   </a:t>
            </a:r>
            <a:r>
              <a:rPr lang="en-US" sz="6200" b="1" i="1" dirty="0" err="1" smtClean="0">
                <a:solidFill>
                  <a:srgbClr val="00B050"/>
                </a:solidFill>
              </a:rPr>
              <a:t>Ethylenediamine</a:t>
            </a:r>
            <a:r>
              <a:rPr lang="en-US" sz="6200" b="1" i="1" dirty="0" smtClean="0">
                <a:solidFill>
                  <a:srgbClr val="00B050"/>
                </a:solidFill>
              </a:rPr>
              <a:t> </a:t>
            </a:r>
            <a:r>
              <a:rPr lang="en-US" sz="6200" b="1" dirty="0" smtClean="0"/>
              <a:t>take the </a:t>
            </a:r>
            <a:r>
              <a:rPr lang="en-US" sz="6200" b="1" i="1" dirty="0" smtClean="0"/>
              <a:t>trans</a:t>
            </a:r>
            <a:r>
              <a:rPr lang="en-US" sz="6200" b="1" dirty="0" smtClean="0"/>
              <a:t> conformation when it function as a bridging group between two metal atoms ( Fig. – 1b ), the infra – red spectra found to be quite simple when compared with other conformations. </a:t>
            </a:r>
          </a:p>
          <a:p>
            <a:pPr marL="1143000" indent="-1143000">
              <a:buNone/>
            </a:pPr>
            <a:r>
              <a:rPr lang="en-US" sz="6200" b="1" dirty="0" smtClean="0"/>
              <a:t>                                    The Infra – red spectra of </a:t>
            </a:r>
            <a:r>
              <a:rPr lang="en-US" sz="6200" b="1" i="1" dirty="0" err="1" smtClean="0">
                <a:solidFill>
                  <a:srgbClr val="00B050"/>
                </a:solidFill>
              </a:rPr>
              <a:t>diethylenetriamine</a:t>
            </a:r>
            <a:r>
              <a:rPr lang="en-US" sz="6200" b="1" i="1" dirty="0" smtClean="0">
                <a:solidFill>
                  <a:srgbClr val="00B050"/>
                </a:solidFill>
              </a:rPr>
              <a:t> (</a:t>
            </a:r>
            <a:r>
              <a:rPr lang="en-US" sz="6200" b="1" i="1" dirty="0" err="1" smtClean="0">
                <a:solidFill>
                  <a:srgbClr val="00B050"/>
                </a:solidFill>
              </a:rPr>
              <a:t>dien</a:t>
            </a:r>
            <a:r>
              <a:rPr lang="en-US" sz="6200" b="1" i="1" dirty="0" smtClean="0">
                <a:solidFill>
                  <a:srgbClr val="00B050"/>
                </a:solidFill>
              </a:rPr>
              <a:t>) </a:t>
            </a:r>
            <a:r>
              <a:rPr lang="en-US" sz="6200" b="1" dirty="0" smtClean="0"/>
              <a:t>complexes have been reported for </a:t>
            </a:r>
            <a:r>
              <a:rPr lang="en-US" sz="6200" b="1" i="1" dirty="0" smtClean="0">
                <a:solidFill>
                  <a:srgbClr val="FF0000"/>
                </a:solidFill>
              </a:rPr>
              <a:t>[Pd(</a:t>
            </a:r>
            <a:r>
              <a:rPr lang="en-US" sz="6200" b="1" i="1" dirty="0" err="1" smtClean="0">
                <a:solidFill>
                  <a:srgbClr val="FF0000"/>
                </a:solidFill>
              </a:rPr>
              <a:t>dien</a:t>
            </a:r>
            <a:r>
              <a:rPr lang="en-US" sz="6200" b="1" i="1" dirty="0" smtClean="0">
                <a:solidFill>
                  <a:srgbClr val="FF0000"/>
                </a:solidFill>
              </a:rPr>
              <a:t>)X]X </a:t>
            </a:r>
            <a:r>
              <a:rPr lang="en-US" sz="6200" b="1" dirty="0" smtClean="0"/>
              <a:t>and </a:t>
            </a:r>
            <a:r>
              <a:rPr lang="en-US" sz="6200" b="1" i="1" dirty="0" smtClean="0">
                <a:solidFill>
                  <a:srgbClr val="FF0000"/>
                </a:solidFill>
              </a:rPr>
              <a:t>[Co(</a:t>
            </a:r>
            <a:r>
              <a:rPr lang="en-US" sz="6200" b="1" i="1" dirty="0" err="1" smtClean="0">
                <a:solidFill>
                  <a:srgbClr val="FF0000"/>
                </a:solidFill>
              </a:rPr>
              <a:t>dien</a:t>
            </a:r>
            <a:r>
              <a:rPr lang="en-US" sz="6200" b="1" i="1" dirty="0" smtClean="0">
                <a:solidFill>
                  <a:srgbClr val="FF0000"/>
                </a:solidFill>
              </a:rPr>
              <a:t>)(en)X]X</a:t>
            </a:r>
            <a:r>
              <a:rPr lang="en-US" sz="6600" b="1" i="1" baseline="-25000" dirty="0" smtClean="0">
                <a:solidFill>
                  <a:srgbClr val="FF0000"/>
                </a:solidFill>
              </a:rPr>
              <a:t>2</a:t>
            </a:r>
            <a:r>
              <a:rPr lang="en-US" sz="6200" b="1" i="1" dirty="0" smtClean="0">
                <a:solidFill>
                  <a:srgbClr val="FF0000"/>
                </a:solidFill>
              </a:rPr>
              <a:t> </a:t>
            </a:r>
            <a:r>
              <a:rPr lang="en-US" sz="6200" b="1" dirty="0" smtClean="0"/>
              <a:t>. The later exist in four isomeric forms      ( Fig. – 2a ). Their infra – red spectra revealed that  two of these isomers contain </a:t>
            </a:r>
            <a:r>
              <a:rPr lang="en-US" sz="6200" b="1" dirty="0" err="1" smtClean="0"/>
              <a:t>dien</a:t>
            </a:r>
            <a:r>
              <a:rPr lang="en-US" sz="6200" b="1" dirty="0" smtClean="0"/>
              <a:t> in the </a:t>
            </a:r>
            <a:r>
              <a:rPr lang="en-US" sz="6200" b="1" i="1" dirty="0" err="1" smtClean="0">
                <a:solidFill>
                  <a:srgbClr val="00B050"/>
                </a:solidFill>
              </a:rPr>
              <a:t>mer</a:t>
            </a:r>
            <a:r>
              <a:rPr lang="en-US" sz="6200" b="1" i="1" dirty="0" smtClean="0">
                <a:solidFill>
                  <a:srgbClr val="00B050"/>
                </a:solidFill>
              </a:rPr>
              <a:t> –</a:t>
            </a:r>
            <a:r>
              <a:rPr lang="en-US" sz="6200" b="1" dirty="0" smtClean="0"/>
              <a:t>  configurations , while the other two take the </a:t>
            </a:r>
            <a:r>
              <a:rPr lang="en-US" sz="6200" b="1" i="1" dirty="0" err="1" smtClean="0">
                <a:solidFill>
                  <a:srgbClr val="00B050"/>
                </a:solidFill>
              </a:rPr>
              <a:t>fac</a:t>
            </a:r>
            <a:r>
              <a:rPr lang="en-US" sz="6200" b="1" i="1" dirty="0" smtClean="0">
                <a:solidFill>
                  <a:srgbClr val="00B050"/>
                </a:solidFill>
              </a:rPr>
              <a:t> –</a:t>
            </a:r>
            <a:r>
              <a:rPr lang="en-US" sz="6200" b="1" dirty="0" smtClean="0"/>
              <a:t>   configuration .  </a:t>
            </a:r>
          </a:p>
          <a:p>
            <a:pPr marL="1143000" indent="-1143000">
              <a:buNone/>
            </a:pPr>
            <a:r>
              <a:rPr lang="en-US" sz="6200" b="1" dirty="0" smtClean="0"/>
              <a:t>                                     The infra – red spectra of </a:t>
            </a:r>
            <a:r>
              <a:rPr lang="en-US" sz="6200" b="1" i="1" dirty="0" err="1" smtClean="0">
                <a:solidFill>
                  <a:srgbClr val="00B050"/>
                </a:solidFill>
              </a:rPr>
              <a:t>triethylenetetraamine</a:t>
            </a:r>
            <a:r>
              <a:rPr lang="en-US" sz="6200" b="1" i="1" dirty="0" smtClean="0">
                <a:solidFill>
                  <a:srgbClr val="00B050"/>
                </a:solidFill>
              </a:rPr>
              <a:t> ( </a:t>
            </a:r>
            <a:r>
              <a:rPr lang="en-US" sz="6200" b="1" i="1" dirty="0" err="1" smtClean="0">
                <a:solidFill>
                  <a:srgbClr val="00B050"/>
                </a:solidFill>
              </a:rPr>
              <a:t>trien</a:t>
            </a:r>
            <a:r>
              <a:rPr lang="en-US" sz="6200" b="1" i="1" dirty="0" smtClean="0">
                <a:solidFill>
                  <a:srgbClr val="00B050"/>
                </a:solidFill>
              </a:rPr>
              <a:t> ) </a:t>
            </a:r>
            <a:r>
              <a:rPr lang="en-US" sz="6200" b="1" dirty="0" smtClean="0"/>
              <a:t>complexes  as </a:t>
            </a:r>
            <a:r>
              <a:rPr lang="en-US" sz="6200" b="1" i="1" dirty="0" smtClean="0">
                <a:solidFill>
                  <a:srgbClr val="FF0000"/>
                </a:solidFill>
              </a:rPr>
              <a:t>[M(</a:t>
            </a:r>
            <a:r>
              <a:rPr lang="en-US" sz="6200" b="1" i="1" dirty="0" err="1" smtClean="0">
                <a:solidFill>
                  <a:srgbClr val="FF0000"/>
                </a:solidFill>
              </a:rPr>
              <a:t>trien</a:t>
            </a:r>
            <a:r>
              <a:rPr lang="en-US" sz="6200" b="1" i="1" dirty="0" smtClean="0">
                <a:solidFill>
                  <a:srgbClr val="FF0000"/>
                </a:solidFill>
              </a:rPr>
              <a:t>)X</a:t>
            </a:r>
            <a:r>
              <a:rPr lang="en-US" sz="6600" b="1" i="1" baseline="-25000" dirty="0" smtClean="0">
                <a:solidFill>
                  <a:srgbClr val="FF0000"/>
                </a:solidFill>
              </a:rPr>
              <a:t>2 </a:t>
            </a:r>
            <a:r>
              <a:rPr lang="en-US" sz="6200" b="1" i="1" dirty="0" smtClean="0">
                <a:solidFill>
                  <a:srgbClr val="FF0000"/>
                </a:solidFill>
              </a:rPr>
              <a:t>]X </a:t>
            </a:r>
            <a:r>
              <a:rPr lang="en-US" sz="6200" b="1" dirty="0" smtClean="0"/>
              <a:t>, </a:t>
            </a:r>
            <a:r>
              <a:rPr lang="en-US" sz="6200" b="1" i="1" dirty="0" smtClean="0">
                <a:solidFill>
                  <a:srgbClr val="00B050"/>
                </a:solidFill>
              </a:rPr>
              <a:t>M = Cr, Co and </a:t>
            </a:r>
            <a:r>
              <a:rPr lang="en-US" sz="6200" b="1" i="1" dirty="0" err="1" smtClean="0">
                <a:solidFill>
                  <a:srgbClr val="00B050"/>
                </a:solidFill>
              </a:rPr>
              <a:t>Rh</a:t>
            </a:r>
            <a:r>
              <a:rPr lang="en-US" sz="6200" b="1" dirty="0" smtClean="0"/>
              <a:t>, have been measured and their infra – red spectra were reported. These compounds give three isomers ( Fig. – 2b) which can be distinguished, for example , by  </a:t>
            </a:r>
            <a:r>
              <a:rPr lang="en-US" sz="6200" b="1" i="1" dirty="0" smtClean="0">
                <a:solidFill>
                  <a:srgbClr val="FF0000"/>
                </a:solidFill>
              </a:rPr>
              <a:t>CH</a:t>
            </a:r>
            <a:r>
              <a:rPr lang="en-US" sz="6000" b="1" i="1" baseline="-25000" dirty="0" smtClean="0">
                <a:solidFill>
                  <a:srgbClr val="FF0000"/>
                </a:solidFill>
              </a:rPr>
              <a:t>2  </a:t>
            </a:r>
            <a:r>
              <a:rPr lang="en-US" sz="6200" b="1" dirty="0" smtClean="0"/>
              <a:t>rocking  vibration in the region  920 – 870 </a:t>
            </a:r>
            <a:r>
              <a:rPr lang="en-US" sz="6400" b="1" i="1" dirty="0" smtClean="0"/>
              <a:t>cm</a:t>
            </a:r>
            <a:r>
              <a:rPr lang="en-US" sz="6400" b="1" i="1" baseline="30000" dirty="0" smtClean="0"/>
              <a:t>-1</a:t>
            </a:r>
            <a:r>
              <a:rPr lang="en-US" sz="6200" b="1" dirty="0" smtClean="0"/>
              <a:t>. For  </a:t>
            </a:r>
            <a:r>
              <a:rPr lang="en-US" sz="6200" b="1" i="1" dirty="0" smtClean="0">
                <a:solidFill>
                  <a:srgbClr val="00B050"/>
                </a:solidFill>
              </a:rPr>
              <a:t>Co </a:t>
            </a:r>
            <a:r>
              <a:rPr lang="en-US" sz="6200" b="1" dirty="0" smtClean="0"/>
              <a:t> complex       </a:t>
            </a:r>
            <a:r>
              <a:rPr lang="en-US" sz="6200" b="1" i="1" dirty="0" err="1" smtClean="0">
                <a:solidFill>
                  <a:srgbClr val="00B050"/>
                </a:solidFill>
              </a:rPr>
              <a:t>cis</a:t>
            </a:r>
            <a:r>
              <a:rPr lang="en-US" sz="6200" b="1" i="1" dirty="0" smtClean="0">
                <a:solidFill>
                  <a:srgbClr val="00B050"/>
                </a:solidFill>
              </a:rPr>
              <a:t> – </a:t>
            </a:r>
            <a:r>
              <a:rPr lang="el-GR" sz="6200" b="1" i="1" dirty="0" smtClean="0">
                <a:solidFill>
                  <a:srgbClr val="00B050"/>
                </a:solidFill>
              </a:rPr>
              <a:t>α</a:t>
            </a:r>
            <a:r>
              <a:rPr lang="en-US" sz="6200" b="1" i="1" dirty="0" smtClean="0">
                <a:solidFill>
                  <a:srgbClr val="00B050"/>
                </a:solidFill>
              </a:rPr>
              <a:t> –  </a:t>
            </a:r>
            <a:r>
              <a:rPr lang="en-US" sz="6200" b="1" dirty="0" smtClean="0"/>
              <a:t>isomer exhibit two strong bands at 905 and 870 </a:t>
            </a:r>
            <a:r>
              <a:rPr lang="en-US" sz="6400" b="1" i="1" dirty="0" smtClean="0"/>
              <a:t>cm</a:t>
            </a:r>
            <a:r>
              <a:rPr lang="en-US" sz="6400" b="1" i="1" baseline="30000" dirty="0" smtClean="0"/>
              <a:t>-1 </a:t>
            </a:r>
            <a:r>
              <a:rPr lang="en-US" sz="6200" b="1" dirty="0" smtClean="0"/>
              <a:t>, and </a:t>
            </a:r>
            <a:r>
              <a:rPr lang="en-US" sz="6200" b="1" i="1" dirty="0" err="1" smtClean="0">
                <a:solidFill>
                  <a:srgbClr val="00B050"/>
                </a:solidFill>
              </a:rPr>
              <a:t>cis</a:t>
            </a:r>
            <a:r>
              <a:rPr lang="en-US" sz="6200" b="1" i="1" dirty="0" smtClean="0">
                <a:solidFill>
                  <a:srgbClr val="00B050"/>
                </a:solidFill>
              </a:rPr>
              <a:t> – </a:t>
            </a:r>
            <a:r>
              <a:rPr lang="el-GR" sz="6200" b="1" i="1" dirty="0" smtClean="0">
                <a:solidFill>
                  <a:srgbClr val="00B050"/>
                </a:solidFill>
              </a:rPr>
              <a:t>β</a:t>
            </a:r>
            <a:r>
              <a:rPr lang="en-US" sz="6200" b="1" i="1" dirty="0" smtClean="0">
                <a:solidFill>
                  <a:srgbClr val="00B050"/>
                </a:solidFill>
              </a:rPr>
              <a:t> </a:t>
            </a:r>
            <a:r>
              <a:rPr lang="en-US" sz="6200" b="1" dirty="0" smtClean="0"/>
              <a:t>– isomer shoe four bands at 918, 898, 868 and 862 </a:t>
            </a:r>
            <a:r>
              <a:rPr lang="en-US" sz="6400" b="1" i="1" dirty="0" smtClean="0"/>
              <a:t>cm</a:t>
            </a:r>
            <a:r>
              <a:rPr lang="en-US" sz="6400" b="1" i="1" baseline="30000" dirty="0" smtClean="0"/>
              <a:t>-1</a:t>
            </a:r>
            <a:r>
              <a:rPr lang="en-US" sz="6200" b="1" dirty="0" smtClean="0"/>
              <a:t> , while </a:t>
            </a:r>
            <a:r>
              <a:rPr lang="en-US" sz="6200" b="1" i="1" dirty="0" smtClean="0">
                <a:solidFill>
                  <a:srgbClr val="00B050"/>
                </a:solidFill>
              </a:rPr>
              <a:t>trans</a:t>
            </a:r>
            <a:r>
              <a:rPr lang="en-US" sz="6200" b="1" dirty="0" smtClean="0"/>
              <a:t> isomer give only one band at 874 </a:t>
            </a:r>
            <a:r>
              <a:rPr lang="en-US" sz="6400" b="1" i="1" dirty="0" smtClean="0"/>
              <a:t>cm</a:t>
            </a:r>
            <a:r>
              <a:rPr lang="en-US" sz="6400" b="1" i="1" baseline="30000" dirty="0" smtClean="0"/>
              <a:t>-1</a:t>
            </a:r>
            <a:r>
              <a:rPr lang="en-US" sz="6200" b="1" dirty="0" smtClean="0"/>
              <a:t>  with a weak band at 912 </a:t>
            </a:r>
            <a:r>
              <a:rPr lang="en-US" sz="6400" b="1" i="1" dirty="0" smtClean="0"/>
              <a:t>cm</a:t>
            </a:r>
            <a:r>
              <a:rPr lang="en-US" sz="6400" b="1" i="1" baseline="30000" dirty="0" smtClean="0"/>
              <a:t>-1</a:t>
            </a:r>
            <a:r>
              <a:rPr lang="en-US" sz="6000" b="1" i="1" baseline="30000" dirty="0" smtClean="0"/>
              <a:t> </a:t>
            </a:r>
            <a:r>
              <a:rPr lang="en-US" sz="6200" b="1" dirty="0" smtClean="0"/>
              <a:t>.  </a:t>
            </a:r>
          </a:p>
          <a:p>
            <a:pPr marL="1143000" indent="-1143000">
              <a:buNone/>
            </a:pPr>
            <a:endParaRPr lang="en-US" sz="6200" b="1" dirty="0" smtClean="0"/>
          </a:p>
          <a:p>
            <a:pPr marL="514350" indent="-514350">
              <a:buNone/>
            </a:pPr>
            <a:endParaRPr lang="en-US" sz="2600" b="1" dirty="0" smtClean="0"/>
          </a:p>
          <a:p>
            <a:pPr marL="514350" indent="-514350">
              <a:buNone/>
            </a:pPr>
            <a:endParaRPr lang="en-US" sz="2600" b="1" dirty="0" smtClean="0"/>
          </a:p>
          <a:p>
            <a:pPr marL="514350" indent="-514350">
              <a:buNone/>
            </a:pPr>
            <a:endParaRPr lang="en-US" sz="2600" b="1" dirty="0" smtClean="0"/>
          </a:p>
          <a:p>
            <a:pPr>
              <a:buNone/>
            </a:pPr>
            <a:endParaRPr lang="en-US" sz="1600" b="1" dirty="0" smtClean="0"/>
          </a:p>
          <a:p>
            <a:pPr>
              <a:buNone/>
            </a:pPr>
            <a:endParaRPr lang="en-US" sz="1600" b="1" dirty="0" smtClean="0"/>
          </a:p>
          <a:p>
            <a:pPr>
              <a:buNone/>
            </a:pPr>
            <a:endParaRPr lang="en-US" sz="1600" b="1" dirty="0" smtClean="0"/>
          </a:p>
          <a:p>
            <a:pPr>
              <a:buNone/>
            </a:pPr>
            <a:endParaRPr lang="en-US" sz="1600" b="1" dirty="0" smtClean="0"/>
          </a:p>
          <a:p>
            <a:pPr>
              <a:buNone/>
            </a:pPr>
            <a:endParaRPr lang="en-US" sz="1600" b="1" dirty="0" smtClean="0"/>
          </a:p>
          <a:p>
            <a:pPr>
              <a:buNone/>
            </a:pPr>
            <a:r>
              <a:rPr lang="en-US" sz="1600" b="1" dirty="0" smtClean="0"/>
              <a:t> </a:t>
            </a:r>
            <a:endParaRPr lang="en-US" sz="16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1546"/>
            <a:ext cx="8229600" cy="1285884"/>
          </a:xfrm>
        </p:spPr>
        <p:txBody>
          <a:bodyPr>
            <a:normAutofit/>
          </a:bodyPr>
          <a:lstStyle/>
          <a:p>
            <a:r>
              <a:rPr lang="en-US" sz="1600" b="1" i="1" dirty="0" smtClean="0"/>
              <a:t>                               Fig. – 1  a) Rotational isomers of  1,2 – </a:t>
            </a:r>
            <a:r>
              <a:rPr lang="en-US" sz="1600" b="1" i="1" dirty="0" err="1" smtClean="0"/>
              <a:t>disubstituted</a:t>
            </a:r>
            <a:r>
              <a:rPr lang="en-US" sz="1600" b="1" i="1" dirty="0" smtClean="0"/>
              <a:t> ethane </a:t>
            </a:r>
            <a:br>
              <a:rPr lang="en-US" sz="1600" b="1" i="1" dirty="0" smtClean="0"/>
            </a:br>
            <a:r>
              <a:rPr lang="en-US" sz="1600" b="1" i="1" dirty="0" smtClean="0"/>
              <a:t>b) Structure of bridging en  </a:t>
            </a:r>
            <a:br>
              <a:rPr lang="en-US" sz="1600" b="1" i="1" dirty="0" smtClean="0"/>
            </a:br>
            <a:endParaRPr lang="en-US" sz="1600" i="1" dirty="0"/>
          </a:p>
        </p:txBody>
      </p:sp>
      <p:pic>
        <p:nvPicPr>
          <p:cNvPr id="5" name="Picture 2" descr="C:\Documents and Settings\Administrator\My Documents\My Scans\2010-04 (نيسان)\scan0020.jpg"/>
          <p:cNvPicPr>
            <a:picLocks noGrp="1" noChangeAspect="1" noChangeArrowheads="1"/>
          </p:cNvPicPr>
          <p:nvPr>
            <p:ph sz="half" idx="1"/>
          </p:nvPr>
        </p:nvPicPr>
        <p:blipFill>
          <a:blip r:embed="rId2"/>
          <a:srcRect l="53968" t="53938" b="8187"/>
          <a:stretch>
            <a:fillRect/>
          </a:stretch>
        </p:blipFill>
        <p:spPr bwMode="auto">
          <a:xfrm>
            <a:off x="285720" y="2570220"/>
            <a:ext cx="4572032" cy="2585922"/>
          </a:xfrm>
          <a:prstGeom prst="rect">
            <a:avLst/>
          </a:prstGeom>
          <a:noFill/>
        </p:spPr>
      </p:pic>
      <p:pic>
        <p:nvPicPr>
          <p:cNvPr id="6" name="Picture 2" descr="C:\Documents and Settings\Administrator\My Documents\My Scans\2010-04 (نيسان)\scan0018.jpg"/>
          <p:cNvPicPr>
            <a:picLocks noGrp="1" noChangeAspect="1" noChangeArrowheads="1"/>
          </p:cNvPicPr>
          <p:nvPr>
            <p:ph sz="half" idx="2"/>
          </p:nvPr>
        </p:nvPicPr>
        <p:blipFill>
          <a:blip r:embed="rId3"/>
          <a:srcRect l="7471" t="30480" r="15191" b="48260"/>
          <a:stretch>
            <a:fillRect/>
          </a:stretch>
        </p:blipFill>
        <p:spPr bwMode="auto">
          <a:xfrm>
            <a:off x="4857752" y="2571744"/>
            <a:ext cx="4286248" cy="257176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7298"/>
            <a:ext cx="8229600" cy="1143008"/>
          </a:xfrm>
        </p:spPr>
        <p:txBody>
          <a:bodyPr>
            <a:normAutofit/>
          </a:bodyPr>
          <a:lstStyle/>
          <a:p>
            <a:r>
              <a:rPr lang="en-US" sz="1600" b="1" i="1" dirty="0" smtClean="0"/>
              <a:t>Fig. – 2   a)  Structure of </a:t>
            </a:r>
            <a:r>
              <a:rPr lang="en-US" sz="1600" b="1" i="1" dirty="0" smtClean="0">
                <a:solidFill>
                  <a:srgbClr val="FF0000"/>
                </a:solidFill>
              </a:rPr>
              <a:t>[Co(</a:t>
            </a:r>
            <a:r>
              <a:rPr lang="en-US" sz="1600" b="1" i="1" dirty="0" err="1" smtClean="0">
                <a:solidFill>
                  <a:srgbClr val="FF0000"/>
                </a:solidFill>
              </a:rPr>
              <a:t>dien</a:t>
            </a:r>
            <a:r>
              <a:rPr lang="en-US" sz="1600" b="1" i="1" dirty="0" smtClean="0">
                <a:solidFill>
                  <a:srgbClr val="FF0000"/>
                </a:solidFill>
              </a:rPr>
              <a:t>)(en)X]</a:t>
            </a:r>
            <a:br>
              <a:rPr lang="en-US" sz="1600" b="1" i="1" dirty="0" smtClean="0">
                <a:solidFill>
                  <a:srgbClr val="FF0000"/>
                </a:solidFill>
              </a:rPr>
            </a:br>
            <a:r>
              <a:rPr lang="en-US" sz="1600" b="1" i="1" dirty="0" smtClean="0">
                <a:solidFill>
                  <a:srgbClr val="FF0000"/>
                </a:solidFill>
              </a:rPr>
              <a:t>         </a:t>
            </a:r>
            <a:r>
              <a:rPr lang="en-US" sz="1600" b="1" i="1" dirty="0" smtClean="0"/>
              <a:t>  b)  Structure of </a:t>
            </a:r>
            <a:r>
              <a:rPr lang="en-US" sz="1600" b="1" i="1" dirty="0" smtClean="0">
                <a:solidFill>
                  <a:srgbClr val="FF0000"/>
                </a:solidFill>
              </a:rPr>
              <a:t>[M(</a:t>
            </a:r>
            <a:r>
              <a:rPr lang="en-US" sz="1600" b="1" i="1" dirty="0" err="1" smtClean="0">
                <a:solidFill>
                  <a:srgbClr val="FF0000"/>
                </a:solidFill>
              </a:rPr>
              <a:t>trien</a:t>
            </a:r>
            <a:r>
              <a:rPr lang="en-US" sz="1600" b="1" i="1" dirty="0" smtClean="0">
                <a:solidFill>
                  <a:srgbClr val="FF0000"/>
                </a:solidFill>
              </a:rPr>
              <a:t>)X</a:t>
            </a:r>
            <a:r>
              <a:rPr lang="en-US" sz="1600" b="1" i="1" baseline="-25000" dirty="0" smtClean="0">
                <a:solidFill>
                  <a:srgbClr val="FF0000"/>
                </a:solidFill>
              </a:rPr>
              <a:t>2 </a:t>
            </a:r>
            <a:r>
              <a:rPr lang="en-US" sz="1600" b="1" i="1" dirty="0" smtClean="0">
                <a:solidFill>
                  <a:srgbClr val="FF0000"/>
                </a:solidFill>
              </a:rPr>
              <a:t>]X</a:t>
            </a:r>
            <a:r>
              <a:rPr lang="en-US" sz="1600" b="1" i="1" dirty="0" smtClean="0"/>
              <a:t>  </a:t>
            </a:r>
            <a:br>
              <a:rPr lang="en-US" sz="1600" b="1" i="1" dirty="0" smtClean="0"/>
            </a:br>
            <a:r>
              <a:rPr lang="en-US" sz="1600" b="1" i="1" dirty="0" smtClean="0">
                <a:solidFill>
                  <a:srgbClr val="FF0000"/>
                </a:solidFill>
              </a:rPr>
              <a:t/>
            </a:r>
            <a:br>
              <a:rPr lang="en-US" sz="1600" b="1" i="1" dirty="0" smtClean="0">
                <a:solidFill>
                  <a:srgbClr val="FF0000"/>
                </a:solidFill>
              </a:rPr>
            </a:br>
            <a:endParaRPr lang="en-US" sz="1600" b="1" dirty="0"/>
          </a:p>
        </p:txBody>
      </p:sp>
      <p:pic>
        <p:nvPicPr>
          <p:cNvPr id="5" name="Picture 3" descr="C:\Documents and Settings\Administrator\My Documents\My Scans\2010-04 (نيسان)\scan0019.jpg"/>
          <p:cNvPicPr>
            <a:picLocks noGrp="1" noChangeAspect="1" noChangeArrowheads="1"/>
          </p:cNvPicPr>
          <p:nvPr>
            <p:ph sz="half" idx="1"/>
          </p:nvPr>
        </p:nvPicPr>
        <p:blipFill>
          <a:blip r:embed="rId2"/>
          <a:srcRect l="50306" t="8162" b="51853"/>
          <a:stretch>
            <a:fillRect/>
          </a:stretch>
        </p:blipFill>
        <p:spPr bwMode="auto">
          <a:xfrm>
            <a:off x="142844" y="2643182"/>
            <a:ext cx="4495800" cy="2467255"/>
          </a:xfrm>
          <a:prstGeom prst="rect">
            <a:avLst/>
          </a:prstGeom>
          <a:noFill/>
        </p:spPr>
      </p:pic>
      <p:pic>
        <p:nvPicPr>
          <p:cNvPr id="6" name="Picture 3" descr="C:\Documents and Settings\Administrator\My Documents\My Scans\2010-04 (نيسان)\scan0019.jpg"/>
          <p:cNvPicPr>
            <a:picLocks noGrp="1" noChangeAspect="1" noChangeArrowheads="1"/>
          </p:cNvPicPr>
          <p:nvPr>
            <p:ph sz="half" idx="2"/>
          </p:nvPr>
        </p:nvPicPr>
        <p:blipFill>
          <a:blip r:embed="rId2"/>
          <a:srcRect l="52129" t="72979" r="3864" b="6722"/>
          <a:stretch>
            <a:fillRect/>
          </a:stretch>
        </p:blipFill>
        <p:spPr bwMode="auto">
          <a:xfrm>
            <a:off x="4429124" y="2714620"/>
            <a:ext cx="4572032" cy="235745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85728"/>
            <a:ext cx="8786874" cy="6357982"/>
          </a:xfrm>
        </p:spPr>
        <p:txBody>
          <a:bodyPr>
            <a:normAutofit lnSpcReduction="10000"/>
          </a:bodyPr>
          <a:lstStyle/>
          <a:p>
            <a:pPr>
              <a:buNone/>
            </a:pPr>
            <a:r>
              <a:rPr lang="en-US" sz="1600" b="1" i="1" dirty="0" smtClean="0">
                <a:solidFill>
                  <a:srgbClr val="00B050"/>
                </a:solidFill>
              </a:rPr>
              <a:t>        </a:t>
            </a:r>
            <a:r>
              <a:rPr lang="en-US" sz="1600" b="1" i="1" u="sng" dirty="0" smtClean="0">
                <a:solidFill>
                  <a:srgbClr val="00B050"/>
                </a:solidFill>
              </a:rPr>
              <a:t>3 –   Complexes of Pyridine and it`s derivatives:</a:t>
            </a:r>
          </a:p>
          <a:p>
            <a:pPr>
              <a:buNone/>
            </a:pPr>
            <a:r>
              <a:rPr lang="en-US" sz="1600" b="1" dirty="0" smtClean="0"/>
              <a:t>                  In pyridine metal complexes, the </a:t>
            </a:r>
            <a:r>
              <a:rPr lang="en-US" sz="1600" b="1" dirty="0" err="1" smtClean="0"/>
              <a:t>vibrational</a:t>
            </a:r>
            <a:r>
              <a:rPr lang="en-US" sz="1600" b="1" dirty="0" smtClean="0"/>
              <a:t> frequencies of </a:t>
            </a:r>
            <a:r>
              <a:rPr lang="en-US" sz="1600" b="1" i="1" dirty="0" smtClean="0">
                <a:solidFill>
                  <a:srgbClr val="00B050"/>
                </a:solidFill>
              </a:rPr>
              <a:t>M – N  </a:t>
            </a:r>
            <a:r>
              <a:rPr lang="en-US" sz="1600" b="1" dirty="0" smtClean="0"/>
              <a:t>and </a:t>
            </a:r>
            <a:r>
              <a:rPr lang="en-US" sz="1600" b="1" i="1" dirty="0" smtClean="0">
                <a:solidFill>
                  <a:srgbClr val="00B050"/>
                </a:solidFill>
              </a:rPr>
              <a:t>M – X </a:t>
            </a:r>
            <a:r>
              <a:rPr lang="en-US" sz="1600" b="1" dirty="0" smtClean="0"/>
              <a:t>are very useful in elucidating the stereochemistry of the complexes . For example the complex </a:t>
            </a:r>
            <a:r>
              <a:rPr lang="en-US" sz="1600" b="1" i="1" dirty="0" err="1" smtClean="0"/>
              <a:t>fac</a:t>
            </a:r>
            <a:r>
              <a:rPr lang="en-US" sz="1600" b="1" i="1" dirty="0" smtClean="0"/>
              <a:t> – </a:t>
            </a:r>
            <a:r>
              <a:rPr lang="en-US" sz="1600" b="1" i="1" dirty="0" smtClean="0">
                <a:solidFill>
                  <a:srgbClr val="FF0000"/>
                </a:solidFill>
              </a:rPr>
              <a:t>[</a:t>
            </a:r>
            <a:r>
              <a:rPr lang="en-US" sz="1600" b="1" i="1" dirty="0" err="1" smtClean="0">
                <a:solidFill>
                  <a:srgbClr val="FF0000"/>
                </a:solidFill>
              </a:rPr>
              <a:t>Rh</a:t>
            </a:r>
            <a:r>
              <a:rPr lang="en-US" sz="1600" b="1" i="1" dirty="0" smtClean="0">
                <a:solidFill>
                  <a:srgbClr val="FF0000"/>
                </a:solidFill>
              </a:rPr>
              <a:t>(</a:t>
            </a:r>
            <a:r>
              <a:rPr lang="en-US" sz="1600" b="1" i="1" dirty="0" err="1" smtClean="0">
                <a:solidFill>
                  <a:srgbClr val="FF0000"/>
                </a:solidFill>
              </a:rPr>
              <a:t>py</a:t>
            </a:r>
            <a:r>
              <a:rPr lang="en-US" sz="1600" b="1" i="1" dirty="0" smtClean="0">
                <a:solidFill>
                  <a:srgbClr val="FF0000"/>
                </a:solidFill>
              </a:rPr>
              <a:t>)</a:t>
            </a:r>
            <a:r>
              <a:rPr lang="en-US" sz="1600" b="1" i="1" baseline="-25000" dirty="0" smtClean="0">
                <a:solidFill>
                  <a:srgbClr val="FF0000"/>
                </a:solidFill>
              </a:rPr>
              <a:t> 3</a:t>
            </a:r>
            <a:r>
              <a:rPr lang="en-US" sz="1600" b="1" i="1" dirty="0" smtClean="0">
                <a:solidFill>
                  <a:srgbClr val="FF0000"/>
                </a:solidFill>
              </a:rPr>
              <a:t>Cl</a:t>
            </a:r>
            <a:r>
              <a:rPr lang="en-US" sz="1600" b="1" i="1" baseline="-25000" dirty="0" smtClean="0">
                <a:solidFill>
                  <a:srgbClr val="FF0000"/>
                </a:solidFill>
              </a:rPr>
              <a:t>3</a:t>
            </a:r>
            <a:r>
              <a:rPr lang="en-US" sz="1600" b="1" dirty="0" smtClean="0">
                <a:solidFill>
                  <a:srgbClr val="FF0000"/>
                </a:solidFill>
              </a:rPr>
              <a:t>] </a:t>
            </a:r>
            <a:r>
              <a:rPr lang="en-US" sz="1600" b="1" dirty="0" smtClean="0"/>
              <a:t>exhibit two </a:t>
            </a:r>
            <a:r>
              <a:rPr lang="en-US" sz="1600" b="1" i="1" dirty="0" err="1" smtClean="0">
                <a:solidFill>
                  <a:srgbClr val="00B050"/>
                </a:solidFill>
              </a:rPr>
              <a:t>Rh</a:t>
            </a:r>
            <a:r>
              <a:rPr lang="en-US" sz="1600" b="1" i="1" dirty="0" smtClean="0">
                <a:solidFill>
                  <a:srgbClr val="00B050"/>
                </a:solidFill>
              </a:rPr>
              <a:t> – </a:t>
            </a:r>
            <a:r>
              <a:rPr lang="en-US" sz="1600" b="1" i="1" dirty="0" err="1" smtClean="0">
                <a:solidFill>
                  <a:srgbClr val="00B050"/>
                </a:solidFill>
              </a:rPr>
              <a:t>py</a:t>
            </a:r>
            <a:r>
              <a:rPr lang="en-US" sz="1600" b="1" i="1" dirty="0" smtClean="0">
                <a:solidFill>
                  <a:srgbClr val="00B050"/>
                </a:solidFill>
              </a:rPr>
              <a:t> </a:t>
            </a:r>
            <a:r>
              <a:rPr lang="en-US" sz="1600" b="1" dirty="0" smtClean="0"/>
              <a:t>bands , while the </a:t>
            </a:r>
            <a:r>
              <a:rPr lang="en-US" sz="1600" b="1" i="1" dirty="0" err="1" smtClean="0"/>
              <a:t>mer</a:t>
            </a:r>
            <a:r>
              <a:rPr lang="en-US" sz="1600" b="1" i="1" dirty="0" smtClean="0"/>
              <a:t> –</a:t>
            </a:r>
            <a:r>
              <a:rPr lang="en-US" sz="1600" b="1" dirty="0" smtClean="0"/>
              <a:t> isomer show three </a:t>
            </a:r>
            <a:r>
              <a:rPr lang="en-US" sz="1600" b="1" i="1" dirty="0" err="1" smtClean="0">
                <a:solidFill>
                  <a:srgbClr val="00B050"/>
                </a:solidFill>
              </a:rPr>
              <a:t>Rh</a:t>
            </a:r>
            <a:r>
              <a:rPr lang="en-US" sz="1600" b="1" i="1" dirty="0" smtClean="0">
                <a:solidFill>
                  <a:srgbClr val="00B050"/>
                </a:solidFill>
              </a:rPr>
              <a:t> – </a:t>
            </a:r>
            <a:r>
              <a:rPr lang="en-US" sz="1600" b="1" i="1" dirty="0" err="1" smtClean="0">
                <a:solidFill>
                  <a:srgbClr val="00B050"/>
                </a:solidFill>
              </a:rPr>
              <a:t>py</a:t>
            </a:r>
            <a:r>
              <a:rPr lang="en-US" sz="1600" b="1" i="1" dirty="0" smtClean="0">
                <a:solidFill>
                  <a:srgbClr val="00B050"/>
                </a:solidFill>
              </a:rPr>
              <a:t> </a:t>
            </a:r>
            <a:r>
              <a:rPr lang="en-US" sz="1600" b="1" dirty="0" smtClean="0"/>
              <a:t>bands near 250</a:t>
            </a:r>
            <a:r>
              <a:rPr lang="en-US" sz="1600" b="1" i="1" dirty="0" smtClean="0"/>
              <a:t> cm</a:t>
            </a:r>
            <a:r>
              <a:rPr lang="en-US" sz="1600" b="1" i="1" baseline="30000" dirty="0" smtClean="0"/>
              <a:t>-1                   </a:t>
            </a:r>
            <a:r>
              <a:rPr lang="en-US" sz="1600" b="1" dirty="0" smtClean="0"/>
              <a:t>( Fig. – 3 ).</a:t>
            </a:r>
          </a:p>
          <a:p>
            <a:pPr>
              <a:buNone/>
            </a:pPr>
            <a:r>
              <a:rPr lang="en-US" sz="1600" b="1" dirty="0" smtClean="0"/>
              <a:t>                 For </a:t>
            </a:r>
            <a:r>
              <a:rPr lang="en-US" sz="1600" b="1" i="1" dirty="0" err="1" smtClean="0">
                <a:solidFill>
                  <a:srgbClr val="00B050"/>
                </a:solidFill>
              </a:rPr>
              <a:t>cyanopyridine</a:t>
            </a:r>
            <a:r>
              <a:rPr lang="en-US" sz="1600" b="1" dirty="0" smtClean="0"/>
              <a:t> complexes, the infra – red spectra were  used to determine whether the coordination occur through the </a:t>
            </a:r>
            <a:r>
              <a:rPr lang="en-US" sz="1600" b="1" dirty="0" err="1" smtClean="0"/>
              <a:t>nitrile</a:t>
            </a:r>
            <a:r>
              <a:rPr lang="en-US" sz="1600" b="1" dirty="0" smtClean="0"/>
              <a:t> or the pyridine nitrogen. It was found that </a:t>
            </a:r>
            <a:r>
              <a:rPr lang="en-US" sz="1600" b="1" i="1" dirty="0" smtClean="0">
                <a:solidFill>
                  <a:srgbClr val="00B050"/>
                </a:solidFill>
              </a:rPr>
              <a:t>3 –</a:t>
            </a:r>
            <a:r>
              <a:rPr lang="en-US" sz="1600" b="1" dirty="0" smtClean="0"/>
              <a:t> and </a:t>
            </a:r>
            <a:r>
              <a:rPr lang="en-US" sz="1600" b="1" i="1" dirty="0" smtClean="0">
                <a:solidFill>
                  <a:srgbClr val="00B050"/>
                </a:solidFill>
              </a:rPr>
              <a:t>4</a:t>
            </a:r>
            <a:r>
              <a:rPr lang="en-US" sz="1600" b="1" i="1" dirty="0" smtClean="0"/>
              <a:t> </a:t>
            </a:r>
            <a:r>
              <a:rPr lang="en-US" sz="1600" b="1" i="1" dirty="0" smtClean="0">
                <a:solidFill>
                  <a:srgbClr val="00B050"/>
                </a:solidFill>
              </a:rPr>
              <a:t>– </a:t>
            </a:r>
            <a:r>
              <a:rPr lang="en-US" sz="1600" b="1" i="1" dirty="0" err="1" smtClean="0">
                <a:solidFill>
                  <a:srgbClr val="00B050"/>
                </a:solidFill>
              </a:rPr>
              <a:t>cyanopyridine</a:t>
            </a:r>
            <a:r>
              <a:rPr lang="en-US" sz="1600" b="1" i="1" dirty="0" smtClean="0">
                <a:solidFill>
                  <a:srgbClr val="00B050"/>
                </a:solidFill>
              </a:rPr>
              <a:t> </a:t>
            </a:r>
            <a:r>
              <a:rPr lang="en-US" sz="1600" b="1" dirty="0" smtClean="0"/>
              <a:t>complexes coordinate to the metal through the pyridine nitrogen, while the </a:t>
            </a:r>
            <a:r>
              <a:rPr lang="en-US" sz="1600" b="1" i="1" dirty="0" smtClean="0">
                <a:solidFill>
                  <a:srgbClr val="00B050"/>
                </a:solidFill>
              </a:rPr>
              <a:t>2 – </a:t>
            </a:r>
            <a:r>
              <a:rPr lang="en-US" sz="1600" b="1" i="1" dirty="0" err="1" smtClean="0">
                <a:solidFill>
                  <a:srgbClr val="00B050"/>
                </a:solidFill>
              </a:rPr>
              <a:t>cyanopyridine</a:t>
            </a:r>
            <a:r>
              <a:rPr lang="en-US" sz="1600" b="1" i="1" dirty="0" smtClean="0">
                <a:solidFill>
                  <a:srgbClr val="00B050"/>
                </a:solidFill>
              </a:rPr>
              <a:t> </a:t>
            </a:r>
            <a:r>
              <a:rPr lang="en-US" sz="1600" b="1" dirty="0" smtClean="0"/>
              <a:t>coordinate to the metal via the </a:t>
            </a:r>
            <a:r>
              <a:rPr lang="en-US" sz="1600" b="1" dirty="0" err="1" smtClean="0"/>
              <a:t>nitrile</a:t>
            </a:r>
            <a:r>
              <a:rPr lang="en-US" sz="1600" b="1" dirty="0" smtClean="0"/>
              <a:t> nitrogen. </a:t>
            </a:r>
          </a:p>
          <a:p>
            <a:pPr>
              <a:buNone/>
            </a:pPr>
            <a:r>
              <a:rPr lang="en-US" sz="1600" b="1" i="1" dirty="0" smtClean="0">
                <a:solidFill>
                  <a:srgbClr val="00B050"/>
                </a:solidFill>
              </a:rPr>
              <a:t>                 </a:t>
            </a:r>
            <a:r>
              <a:rPr lang="en-US" sz="1600" b="1" i="1" dirty="0" err="1" smtClean="0">
                <a:solidFill>
                  <a:srgbClr val="00B050"/>
                </a:solidFill>
              </a:rPr>
              <a:t>Imidazole</a:t>
            </a:r>
            <a:r>
              <a:rPr lang="en-US" sz="1600" b="1" i="1" dirty="0" smtClean="0">
                <a:solidFill>
                  <a:srgbClr val="00B050"/>
                </a:solidFill>
              </a:rPr>
              <a:t> </a:t>
            </a:r>
            <a:r>
              <a:rPr lang="en-US" sz="1600" b="1" dirty="0" smtClean="0"/>
              <a:t>and it`s derivatives forms a complexes with many transition metals. </a:t>
            </a:r>
            <a:r>
              <a:rPr lang="en-US" sz="1600" b="1" dirty="0" err="1" smtClean="0"/>
              <a:t>Imidazole</a:t>
            </a:r>
            <a:r>
              <a:rPr lang="en-US" sz="1600" b="1" dirty="0" smtClean="0"/>
              <a:t> is </a:t>
            </a:r>
            <a:r>
              <a:rPr lang="en-US" sz="1600" b="1" dirty="0" err="1" smtClean="0"/>
              <a:t>biologicaly</a:t>
            </a:r>
            <a:r>
              <a:rPr lang="en-US" sz="1600" b="1" dirty="0" smtClean="0"/>
              <a:t>  important since </a:t>
            </a:r>
            <a:r>
              <a:rPr lang="en-US" sz="1600" b="1" dirty="0" err="1" smtClean="0"/>
              <a:t>imidazole</a:t>
            </a:r>
            <a:r>
              <a:rPr lang="en-US" sz="1600" b="1" dirty="0" smtClean="0"/>
              <a:t> nitrogen of </a:t>
            </a:r>
            <a:r>
              <a:rPr lang="en-US" sz="1600" b="1" dirty="0" err="1" smtClean="0"/>
              <a:t>histidyl</a:t>
            </a:r>
            <a:r>
              <a:rPr lang="en-US" sz="1600" b="1" dirty="0" smtClean="0"/>
              <a:t> residue coordinate to metal  ion in many </a:t>
            </a:r>
            <a:r>
              <a:rPr lang="en-US" sz="1600" b="1" i="1" dirty="0" err="1" smtClean="0">
                <a:solidFill>
                  <a:srgbClr val="00B050"/>
                </a:solidFill>
              </a:rPr>
              <a:t>metalloprotiens</a:t>
            </a:r>
            <a:r>
              <a:rPr lang="en-US" sz="1600" b="1" dirty="0" smtClean="0"/>
              <a:t>,  thus the identification of the </a:t>
            </a:r>
            <a:r>
              <a:rPr lang="en-US" sz="1600" b="1" i="1" dirty="0" smtClean="0">
                <a:solidFill>
                  <a:srgbClr val="00B050"/>
                </a:solidFill>
              </a:rPr>
              <a:t>v ( M – N ) </a:t>
            </a:r>
            <a:r>
              <a:rPr lang="en-US" sz="1600" b="1" dirty="0" smtClean="0"/>
              <a:t>in biological systems provides  a valuable information about the structure of the active side of a </a:t>
            </a:r>
            <a:r>
              <a:rPr lang="en-US" sz="1600" b="1" i="1" dirty="0" err="1" smtClean="0">
                <a:solidFill>
                  <a:srgbClr val="00B050"/>
                </a:solidFill>
              </a:rPr>
              <a:t>metalloprotiens</a:t>
            </a:r>
            <a:r>
              <a:rPr lang="en-US" sz="1600" b="1" i="1" dirty="0" smtClean="0">
                <a:solidFill>
                  <a:srgbClr val="00B050"/>
                </a:solidFill>
              </a:rPr>
              <a:t>.</a:t>
            </a:r>
          </a:p>
          <a:p>
            <a:pPr>
              <a:buNone/>
            </a:pPr>
            <a:r>
              <a:rPr lang="en-US" sz="1600" b="1" dirty="0" smtClean="0"/>
              <a:t>                Infra – red spectra of </a:t>
            </a:r>
            <a:r>
              <a:rPr lang="en-US" sz="1600" b="1" i="1" dirty="0" smtClean="0">
                <a:solidFill>
                  <a:srgbClr val="00B050"/>
                </a:solidFill>
              </a:rPr>
              <a:t>2,2 – </a:t>
            </a:r>
            <a:r>
              <a:rPr lang="en-US" sz="1600" b="1" i="1" dirty="0" err="1" smtClean="0">
                <a:solidFill>
                  <a:srgbClr val="00B050"/>
                </a:solidFill>
              </a:rPr>
              <a:t>bipyridine</a:t>
            </a:r>
            <a:r>
              <a:rPr lang="en-US" sz="1600" b="1" i="1" dirty="0" smtClean="0">
                <a:solidFill>
                  <a:srgbClr val="00B050"/>
                </a:solidFill>
              </a:rPr>
              <a:t> </a:t>
            </a:r>
            <a:r>
              <a:rPr lang="en-US" sz="1600" b="1" dirty="0" smtClean="0"/>
              <a:t>and it`s analogues showed that the high frequencies bands does not affected in the complexes  since they are not metal sensitive, while the low frequency bands ( </a:t>
            </a:r>
            <a:r>
              <a:rPr lang="en-US" sz="1600" b="1" i="1" dirty="0" smtClean="0">
                <a:solidFill>
                  <a:srgbClr val="00B050"/>
                </a:solidFill>
              </a:rPr>
              <a:t>M – N </a:t>
            </a:r>
            <a:r>
              <a:rPr lang="en-US" sz="1600" b="1" dirty="0" smtClean="0"/>
              <a:t>vibrations ) were affected depending on the oxidation state and the type of the metal ion, which can be summarize as follows :</a:t>
            </a:r>
          </a:p>
          <a:p>
            <a:pPr>
              <a:buNone/>
            </a:pPr>
            <a:r>
              <a:rPr lang="en-US" sz="1600" b="1" dirty="0" smtClean="0"/>
              <a:t>    1 – In terms of MO theory, </a:t>
            </a:r>
            <a:r>
              <a:rPr lang="en-US" sz="1600" b="1" i="1" dirty="0" smtClean="0">
                <a:solidFill>
                  <a:srgbClr val="00B050"/>
                </a:solidFill>
              </a:rPr>
              <a:t>Cr(III), Cr(II), Cr(I), Cr(0), V(II), V(0), Ti(I), Ti(0), Fe(III), Fe(II) </a:t>
            </a:r>
            <a:r>
              <a:rPr lang="en-US" sz="1600" b="1" dirty="0" smtClean="0"/>
              <a:t>and</a:t>
            </a:r>
            <a:r>
              <a:rPr lang="en-US" sz="1600" b="1" i="1" dirty="0" smtClean="0">
                <a:solidFill>
                  <a:srgbClr val="00B050"/>
                </a:solidFill>
              </a:rPr>
              <a:t> Co(III)  </a:t>
            </a:r>
            <a:r>
              <a:rPr lang="en-US" sz="1600" b="1" dirty="0" smtClean="0"/>
              <a:t>have filled or partly filled </a:t>
            </a:r>
            <a:r>
              <a:rPr lang="en-US" sz="1600" b="1" i="1" dirty="0" smtClean="0"/>
              <a:t>t</a:t>
            </a:r>
            <a:r>
              <a:rPr lang="en-US" sz="1600" b="1" i="1" baseline="-25000" dirty="0" smtClean="0"/>
              <a:t>2</a:t>
            </a:r>
            <a:r>
              <a:rPr lang="en-US" sz="1600" b="1" i="1" dirty="0" smtClean="0"/>
              <a:t>g</a:t>
            </a:r>
            <a:r>
              <a:rPr lang="en-US" sz="1600" b="1" dirty="0" smtClean="0"/>
              <a:t> ( bonding)  and empty </a:t>
            </a:r>
            <a:r>
              <a:rPr lang="en-US" sz="1600" b="1" dirty="0" err="1" smtClean="0"/>
              <a:t>eg</a:t>
            </a:r>
            <a:r>
              <a:rPr lang="en-US" sz="1600" b="1" dirty="0" smtClean="0"/>
              <a:t>(</a:t>
            </a:r>
            <a:r>
              <a:rPr lang="en-US" sz="1600" b="1" dirty="0" err="1" smtClean="0"/>
              <a:t>antibonding</a:t>
            </a:r>
            <a:r>
              <a:rPr lang="en-US" sz="1600" b="1" dirty="0" smtClean="0"/>
              <a:t>) </a:t>
            </a:r>
            <a:r>
              <a:rPr lang="en-US" sz="1600" b="1" dirty="0" err="1" smtClean="0"/>
              <a:t>orbitals</a:t>
            </a:r>
            <a:r>
              <a:rPr lang="en-US" sz="1600" b="1" dirty="0" smtClean="0"/>
              <a:t>. The </a:t>
            </a:r>
            <a:r>
              <a:rPr lang="en-US" sz="1600" b="1" i="1" dirty="0" smtClean="0">
                <a:solidFill>
                  <a:srgbClr val="00B050"/>
                </a:solidFill>
              </a:rPr>
              <a:t>v( M – N) </a:t>
            </a:r>
            <a:r>
              <a:rPr lang="en-US" sz="1600" b="1" dirty="0" smtClean="0"/>
              <a:t>for these metal complexes are in the region 300 – 390 </a:t>
            </a:r>
            <a:r>
              <a:rPr lang="en-US" sz="1600" b="1" i="1" dirty="0" smtClean="0"/>
              <a:t>cm</a:t>
            </a:r>
            <a:r>
              <a:rPr lang="en-US" sz="1600" b="1" i="1" baseline="30000" dirty="0" smtClean="0"/>
              <a:t>-1 </a:t>
            </a:r>
            <a:endParaRPr lang="en-US" sz="1600" b="1" dirty="0" smtClean="0"/>
          </a:p>
          <a:p>
            <a:pPr>
              <a:buNone/>
            </a:pPr>
            <a:r>
              <a:rPr lang="en-US" sz="1600" b="1" dirty="0" smtClean="0"/>
              <a:t>    2 – On the other hand, </a:t>
            </a:r>
            <a:r>
              <a:rPr lang="en-US" sz="1600" b="1" i="1" dirty="0" smtClean="0">
                <a:solidFill>
                  <a:srgbClr val="00B050"/>
                </a:solidFill>
              </a:rPr>
              <a:t>Co(II), Co(I), Co(0), </a:t>
            </a:r>
            <a:r>
              <a:rPr lang="en-US" sz="1600" b="1" i="1" dirty="0" err="1" smtClean="0">
                <a:solidFill>
                  <a:srgbClr val="00B050"/>
                </a:solidFill>
              </a:rPr>
              <a:t>Mn</a:t>
            </a:r>
            <a:r>
              <a:rPr lang="en-US" sz="1600" b="1" i="1" dirty="0" smtClean="0">
                <a:solidFill>
                  <a:srgbClr val="00B050"/>
                </a:solidFill>
              </a:rPr>
              <a:t>(II), </a:t>
            </a:r>
            <a:r>
              <a:rPr lang="en-US" sz="1600" b="1" i="1" dirty="0" err="1" smtClean="0">
                <a:solidFill>
                  <a:srgbClr val="00B050"/>
                </a:solidFill>
              </a:rPr>
              <a:t>Mn</a:t>
            </a:r>
            <a:r>
              <a:rPr lang="en-US" sz="1600" b="1" i="1" dirty="0" smtClean="0">
                <a:solidFill>
                  <a:srgbClr val="00B050"/>
                </a:solidFill>
              </a:rPr>
              <a:t>(0), </a:t>
            </a:r>
            <a:r>
              <a:rPr lang="en-US" sz="1600" b="1" i="1" dirty="0" err="1" smtClean="0">
                <a:solidFill>
                  <a:srgbClr val="00B050"/>
                </a:solidFill>
              </a:rPr>
              <a:t>Mn</a:t>
            </a:r>
            <a:r>
              <a:rPr lang="en-US" sz="1600" b="1" i="1" dirty="0" smtClean="0">
                <a:solidFill>
                  <a:srgbClr val="00B050"/>
                </a:solidFill>
              </a:rPr>
              <a:t>(-1), Ni(II), Cu(II) </a:t>
            </a:r>
            <a:r>
              <a:rPr lang="en-US" sz="1600" b="1" dirty="0" smtClean="0"/>
              <a:t>and</a:t>
            </a:r>
            <a:r>
              <a:rPr lang="en-US" sz="1600" b="1" i="1" dirty="0" smtClean="0">
                <a:solidFill>
                  <a:srgbClr val="00B050"/>
                </a:solidFill>
              </a:rPr>
              <a:t> Zn(II) </a:t>
            </a:r>
            <a:r>
              <a:rPr lang="en-US" sz="1600" b="1" dirty="0" smtClean="0"/>
              <a:t>have filled or partly filled </a:t>
            </a:r>
            <a:r>
              <a:rPr lang="en-US" sz="1600" b="1" i="1" dirty="0" err="1" smtClean="0"/>
              <a:t>eg</a:t>
            </a:r>
            <a:r>
              <a:rPr lang="en-US" sz="1600" b="1" dirty="0" smtClean="0"/>
              <a:t> </a:t>
            </a:r>
            <a:r>
              <a:rPr lang="en-US" sz="1600" b="1" dirty="0" err="1" smtClean="0"/>
              <a:t>orbitals</a:t>
            </a:r>
            <a:r>
              <a:rPr lang="en-US" sz="1600" b="1" dirty="0" smtClean="0"/>
              <a:t> The </a:t>
            </a:r>
            <a:r>
              <a:rPr lang="en-US" sz="1600" b="1" i="1" dirty="0" smtClean="0">
                <a:solidFill>
                  <a:srgbClr val="00B050"/>
                </a:solidFill>
              </a:rPr>
              <a:t>v( M – N) </a:t>
            </a:r>
            <a:r>
              <a:rPr lang="en-US" sz="1600" b="1" dirty="0" smtClean="0"/>
              <a:t>for these metal complexes are in the region 180 – 290 </a:t>
            </a:r>
            <a:r>
              <a:rPr lang="en-US" sz="1600" b="1" i="1" dirty="0" smtClean="0"/>
              <a:t>cm</a:t>
            </a:r>
            <a:r>
              <a:rPr lang="en-US" sz="1600" b="1" i="1" baseline="30000" dirty="0" smtClean="0"/>
              <a:t>-1 </a:t>
            </a:r>
            <a:r>
              <a:rPr lang="en-US" sz="1600" b="1" dirty="0" smtClean="0"/>
              <a:t>. </a:t>
            </a:r>
          </a:p>
          <a:p>
            <a:pPr>
              <a:buNone/>
            </a:pPr>
            <a:r>
              <a:rPr lang="en-US" sz="1600" b="1" dirty="0" smtClean="0"/>
              <a:t>    3 – No change in frequencies recorded for </a:t>
            </a:r>
            <a:r>
              <a:rPr lang="en-US" sz="1600" b="1" i="1" dirty="0" smtClean="0">
                <a:solidFill>
                  <a:srgbClr val="00B050"/>
                </a:solidFill>
              </a:rPr>
              <a:t>Cr(II) – Cr(0) </a:t>
            </a:r>
            <a:r>
              <a:rPr lang="en-US" sz="1600" b="1" dirty="0" smtClean="0"/>
              <a:t>and</a:t>
            </a:r>
            <a:r>
              <a:rPr lang="en-US" sz="1600" b="1" i="1" dirty="0" smtClean="0">
                <a:solidFill>
                  <a:srgbClr val="00B050"/>
                </a:solidFill>
              </a:rPr>
              <a:t> Co(II) – Co(0), </a:t>
            </a:r>
            <a:r>
              <a:rPr lang="en-US" sz="1600" b="1" dirty="0" smtClean="0"/>
              <a:t>while a dramatic decrease were recorded for </a:t>
            </a:r>
            <a:r>
              <a:rPr lang="en-US" sz="1600" b="1" i="1" dirty="0" smtClean="0">
                <a:solidFill>
                  <a:srgbClr val="00B050"/>
                </a:solidFill>
              </a:rPr>
              <a:t>Co(III) – Co(II).</a:t>
            </a:r>
          </a:p>
          <a:p>
            <a:pPr>
              <a:buNone/>
            </a:pPr>
            <a:r>
              <a:rPr lang="en-US" sz="1600" b="1" dirty="0" smtClean="0"/>
              <a:t>    4 – The former series in 1 and 2 indicate that the strength of the bond </a:t>
            </a:r>
            <a:r>
              <a:rPr lang="en-US" sz="1600" b="1" i="1" dirty="0" smtClean="0">
                <a:solidFill>
                  <a:srgbClr val="00B050"/>
                </a:solidFill>
              </a:rPr>
              <a:t>M – N </a:t>
            </a:r>
            <a:r>
              <a:rPr lang="en-US" sz="1600" b="1" dirty="0" smtClean="0"/>
              <a:t>not changed.          </a:t>
            </a:r>
          </a:p>
          <a:p>
            <a:endParaRPr lang="en-US" sz="1600" b="1"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a:bodyPr>
          <a:lstStyle/>
          <a:p>
            <a:r>
              <a:rPr lang="en-US" sz="1600" b="1" i="1" dirty="0" smtClean="0"/>
              <a:t>Fig. – 3  Infra – red spectra  of    A) </a:t>
            </a:r>
            <a:r>
              <a:rPr lang="en-US" sz="1600" b="1" i="1" dirty="0" err="1" smtClean="0"/>
              <a:t>fac</a:t>
            </a:r>
            <a:r>
              <a:rPr lang="en-US" sz="1600" b="1" i="1" dirty="0" smtClean="0"/>
              <a:t> –  and  B) </a:t>
            </a:r>
            <a:r>
              <a:rPr lang="en-US" sz="1600" b="1" i="1" dirty="0" err="1" smtClean="0"/>
              <a:t>mer</a:t>
            </a:r>
            <a:r>
              <a:rPr lang="en-US" sz="1600" b="1" i="1" dirty="0" smtClean="0"/>
              <a:t> –   </a:t>
            </a:r>
          </a:p>
          <a:p>
            <a:r>
              <a:rPr lang="en-US" sz="1600" b="1" i="1" dirty="0" smtClean="0"/>
              <a:t>               of  the complex </a:t>
            </a:r>
            <a:r>
              <a:rPr lang="en-US" sz="1600" b="1" i="1" dirty="0" smtClean="0">
                <a:solidFill>
                  <a:srgbClr val="FF0000"/>
                </a:solidFill>
              </a:rPr>
              <a:t>[</a:t>
            </a:r>
            <a:r>
              <a:rPr lang="en-US" sz="1600" b="1" i="1" dirty="0" err="1" smtClean="0">
                <a:solidFill>
                  <a:srgbClr val="FF0000"/>
                </a:solidFill>
              </a:rPr>
              <a:t>Rh</a:t>
            </a:r>
            <a:r>
              <a:rPr lang="en-US" sz="1600" b="1" i="1" dirty="0" smtClean="0">
                <a:solidFill>
                  <a:srgbClr val="FF0000"/>
                </a:solidFill>
              </a:rPr>
              <a:t>(</a:t>
            </a:r>
            <a:r>
              <a:rPr lang="en-US" sz="1600" b="1" i="1" dirty="0" err="1" smtClean="0">
                <a:solidFill>
                  <a:srgbClr val="FF0000"/>
                </a:solidFill>
              </a:rPr>
              <a:t>py</a:t>
            </a:r>
            <a:r>
              <a:rPr lang="en-US" sz="1600" b="1" i="1" dirty="0" smtClean="0">
                <a:solidFill>
                  <a:srgbClr val="FF0000"/>
                </a:solidFill>
              </a:rPr>
              <a:t>)</a:t>
            </a:r>
            <a:r>
              <a:rPr lang="en-US" sz="1600" b="1" i="1" baseline="-25000" dirty="0" smtClean="0">
                <a:solidFill>
                  <a:srgbClr val="FF0000"/>
                </a:solidFill>
              </a:rPr>
              <a:t>3</a:t>
            </a:r>
            <a:r>
              <a:rPr lang="en-US" sz="1600" b="1" i="1" dirty="0" smtClean="0">
                <a:solidFill>
                  <a:srgbClr val="FF0000"/>
                </a:solidFill>
              </a:rPr>
              <a:t>Cl</a:t>
            </a:r>
            <a:r>
              <a:rPr lang="en-US" sz="1600" b="1" i="1" baseline="-25000" dirty="0" smtClean="0">
                <a:solidFill>
                  <a:srgbClr val="FF0000"/>
                </a:solidFill>
              </a:rPr>
              <a:t>3</a:t>
            </a:r>
            <a:r>
              <a:rPr lang="en-US" sz="1600" b="1" dirty="0" smtClean="0">
                <a:solidFill>
                  <a:srgbClr val="FF0000"/>
                </a:solidFill>
              </a:rPr>
              <a:t>]</a:t>
            </a:r>
            <a:r>
              <a:rPr lang="en-US" sz="1600" b="1" i="1" dirty="0" smtClean="0"/>
              <a:t> </a:t>
            </a:r>
            <a:endParaRPr lang="en-US" sz="1600" b="1" i="1" dirty="0"/>
          </a:p>
        </p:txBody>
      </p:sp>
      <p:pic>
        <p:nvPicPr>
          <p:cNvPr id="1028" name="Picture 4"/>
          <p:cNvPicPr>
            <a:picLocks noGrp="1" noChangeAspect="1" noChangeArrowheads="1"/>
          </p:cNvPicPr>
          <p:nvPr>
            <p:ph type="pic" idx="1"/>
          </p:nvPr>
        </p:nvPicPr>
        <p:blipFill>
          <a:blip r:embed="rId2"/>
          <a:srcRect t="5058" b="5058"/>
          <a:stretch>
            <a:fillRect/>
          </a:stretch>
        </p:blipFill>
        <p:spPr bwMode="auto">
          <a:xfrm rot="5400000">
            <a:off x="1809306" y="-405261"/>
            <a:ext cx="5096761" cy="6000794"/>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354668" cy="5853113"/>
          </a:xfrm>
        </p:spPr>
        <p:txBody>
          <a:bodyPr>
            <a:normAutofit/>
          </a:bodyPr>
          <a:lstStyle/>
          <a:p>
            <a:pPr>
              <a:buNone/>
            </a:pPr>
            <a:r>
              <a:rPr lang="en-US" sz="1600" b="1" dirty="0" smtClean="0"/>
              <a:t>              </a:t>
            </a:r>
          </a:p>
          <a:p>
            <a:pPr>
              <a:buNone/>
            </a:pPr>
            <a:r>
              <a:rPr lang="en-US" sz="1600" b="1" dirty="0" smtClean="0"/>
              <a:t>               Depending  upon the nature of alkyl group  </a:t>
            </a:r>
            <a:r>
              <a:rPr lang="en-US" sz="1600" b="1" i="1" dirty="0" smtClean="0">
                <a:solidFill>
                  <a:srgbClr val="00B050"/>
                </a:solidFill>
              </a:rPr>
              <a:t>( R )</a:t>
            </a:r>
            <a:r>
              <a:rPr lang="en-US" sz="1600" b="1" i="1" dirty="0" smtClean="0"/>
              <a:t>,</a:t>
            </a:r>
            <a:r>
              <a:rPr lang="en-US" sz="1600" b="1" i="1" dirty="0" smtClean="0">
                <a:solidFill>
                  <a:srgbClr val="00B050"/>
                </a:solidFill>
              </a:rPr>
              <a:t> </a:t>
            </a:r>
            <a:r>
              <a:rPr lang="en-US" sz="1600" b="1" dirty="0" smtClean="0"/>
              <a:t>an alkyl – substituted  </a:t>
            </a:r>
            <a:r>
              <a:rPr lang="el-GR" sz="1600" b="1" dirty="0" smtClean="0"/>
              <a:t>α</a:t>
            </a:r>
            <a:r>
              <a:rPr lang="en-US" sz="1600" b="1" dirty="0" smtClean="0"/>
              <a:t> – </a:t>
            </a:r>
            <a:r>
              <a:rPr lang="en-US" sz="1600" b="1" dirty="0" err="1" smtClean="0"/>
              <a:t>diimine</a:t>
            </a:r>
            <a:r>
              <a:rPr lang="en-US" sz="1600" b="1" dirty="0" smtClean="0"/>
              <a:t> </a:t>
            </a:r>
            <a:r>
              <a:rPr lang="en-US" sz="1600" b="1" i="1" dirty="0" smtClean="0">
                <a:solidFill>
                  <a:srgbClr val="00B050"/>
                </a:solidFill>
              </a:rPr>
              <a:t>( R – N = CH – CH = N – R )</a:t>
            </a:r>
            <a:r>
              <a:rPr lang="en-US" sz="1600" b="1" dirty="0" smtClean="0"/>
              <a:t> coordinates to the metal </a:t>
            </a:r>
            <a:r>
              <a:rPr lang="en-US" sz="1600" b="1" i="1" dirty="0" smtClean="0">
                <a:solidFill>
                  <a:srgbClr val="00B050"/>
                </a:solidFill>
              </a:rPr>
              <a:t>[Pt(II) </a:t>
            </a:r>
            <a:r>
              <a:rPr lang="en-US" sz="1600" b="1" dirty="0" smtClean="0"/>
              <a:t>or</a:t>
            </a:r>
            <a:r>
              <a:rPr lang="en-US" sz="1600" b="1" i="1" dirty="0" smtClean="0">
                <a:solidFill>
                  <a:srgbClr val="00B050"/>
                </a:solidFill>
              </a:rPr>
              <a:t> Pd(II)]  </a:t>
            </a:r>
            <a:r>
              <a:rPr lang="en-US" sz="1600" b="1" dirty="0" smtClean="0"/>
              <a:t>as </a:t>
            </a:r>
            <a:r>
              <a:rPr lang="en-US" sz="1600" b="1" dirty="0" err="1" smtClean="0"/>
              <a:t>monodentate</a:t>
            </a:r>
            <a:r>
              <a:rPr lang="en-US" sz="1600" b="1" dirty="0" smtClean="0"/>
              <a:t> or </a:t>
            </a:r>
            <a:r>
              <a:rPr lang="en-US" sz="1600" b="1" dirty="0" err="1" smtClean="0"/>
              <a:t>bidentate</a:t>
            </a:r>
            <a:r>
              <a:rPr lang="en-US" sz="1600" b="1" dirty="0" smtClean="0"/>
              <a:t>  (chelating) </a:t>
            </a:r>
            <a:r>
              <a:rPr lang="en-US" sz="1600" b="1" dirty="0" err="1" smtClean="0"/>
              <a:t>ligand</a:t>
            </a:r>
            <a:r>
              <a:rPr lang="en-US" sz="1600" b="1" dirty="0" smtClean="0"/>
              <a:t>. The stretching band for </a:t>
            </a:r>
            <a:r>
              <a:rPr lang="en-US" sz="1600" b="1" i="1" dirty="0" smtClean="0">
                <a:solidFill>
                  <a:srgbClr val="00B050"/>
                </a:solidFill>
              </a:rPr>
              <a:t>C = N </a:t>
            </a:r>
            <a:r>
              <a:rPr lang="en-US" sz="1600" b="1" dirty="0" smtClean="0"/>
              <a:t>was observed at 1615 – 1624</a:t>
            </a:r>
            <a:r>
              <a:rPr lang="en-US" sz="1600" b="1" i="1" dirty="0" smtClean="0"/>
              <a:t> cm</a:t>
            </a:r>
            <a:r>
              <a:rPr lang="en-US" sz="1600" b="1" i="1" baseline="30000" dirty="0" smtClean="0"/>
              <a:t>-1</a:t>
            </a:r>
            <a:r>
              <a:rPr lang="en-US" sz="1600" b="1" dirty="0" smtClean="0"/>
              <a:t> for </a:t>
            </a:r>
            <a:r>
              <a:rPr lang="en-US" sz="1600" b="1" dirty="0" err="1" smtClean="0"/>
              <a:t>monodentate</a:t>
            </a:r>
            <a:r>
              <a:rPr lang="en-US" sz="1600" b="1" dirty="0" smtClean="0"/>
              <a:t>  coordination and at 1590 – 1604 </a:t>
            </a:r>
            <a:r>
              <a:rPr lang="en-US" sz="1600" b="1" i="1" dirty="0" smtClean="0"/>
              <a:t>cm</a:t>
            </a:r>
            <a:r>
              <a:rPr lang="en-US" sz="1600" b="1" i="1" baseline="30000" dirty="0" smtClean="0"/>
              <a:t>-1 </a:t>
            </a:r>
            <a:r>
              <a:rPr lang="en-US" sz="1600" b="1" dirty="0" smtClean="0"/>
              <a:t> for </a:t>
            </a:r>
            <a:r>
              <a:rPr lang="en-US" sz="1600" b="1" dirty="0" err="1" smtClean="0"/>
              <a:t>bidentate</a:t>
            </a:r>
            <a:r>
              <a:rPr lang="en-US" sz="1600" b="1" dirty="0" smtClean="0"/>
              <a:t> coordination.  </a:t>
            </a:r>
          </a:p>
          <a:p>
            <a:pPr>
              <a:buNone/>
            </a:pPr>
            <a:r>
              <a:rPr lang="en-US" sz="1600" b="1" dirty="0" smtClean="0"/>
              <a:t>                The metal </a:t>
            </a:r>
            <a:r>
              <a:rPr lang="en-US" sz="1600" b="1" dirty="0" err="1" smtClean="0"/>
              <a:t>isotop</a:t>
            </a:r>
            <a:r>
              <a:rPr lang="en-US" sz="1600" b="1" dirty="0" smtClean="0"/>
              <a:t> technique has been used to assign the </a:t>
            </a:r>
            <a:r>
              <a:rPr lang="en-US" sz="1600" b="1" i="1" dirty="0" smtClean="0">
                <a:solidFill>
                  <a:srgbClr val="00B050"/>
                </a:solidFill>
              </a:rPr>
              <a:t>M – N </a:t>
            </a:r>
            <a:r>
              <a:rPr lang="en-US" sz="1600" b="1" dirty="0" smtClean="0"/>
              <a:t>vibration of metal complexes with many other </a:t>
            </a:r>
            <a:r>
              <a:rPr lang="en-US" sz="1600" b="1" dirty="0" err="1" smtClean="0"/>
              <a:t>ligand</a:t>
            </a:r>
            <a:r>
              <a:rPr lang="en-US" sz="1600" b="1" dirty="0" smtClean="0"/>
              <a:t> . For example the complex </a:t>
            </a:r>
            <a:r>
              <a:rPr lang="en-US" sz="1600" b="1" i="1" dirty="0" smtClean="0">
                <a:solidFill>
                  <a:srgbClr val="FF0000"/>
                </a:solidFill>
              </a:rPr>
              <a:t>[M(DAPD)] </a:t>
            </a:r>
            <a:r>
              <a:rPr lang="en-US" sz="1600" b="1" dirty="0" smtClean="0"/>
              <a:t>, it was found that the stretching vibration for  </a:t>
            </a:r>
            <a:r>
              <a:rPr lang="en-US" sz="1600" b="1" i="1" dirty="0" smtClean="0">
                <a:solidFill>
                  <a:srgbClr val="00B050"/>
                </a:solidFill>
              </a:rPr>
              <a:t>Ni – N</a:t>
            </a:r>
            <a:r>
              <a:rPr lang="en-US" sz="1600" b="1" i="1" baseline="-25000" dirty="0" smtClean="0">
                <a:solidFill>
                  <a:srgbClr val="00B050"/>
                </a:solidFill>
              </a:rPr>
              <a:t>2</a:t>
            </a:r>
            <a:r>
              <a:rPr lang="en-US" sz="1600" b="1" i="1" dirty="0" smtClean="0">
                <a:solidFill>
                  <a:srgbClr val="00B050"/>
                </a:solidFill>
              </a:rPr>
              <a:t> </a:t>
            </a:r>
            <a:r>
              <a:rPr lang="en-US" sz="1600" b="1" dirty="0" smtClean="0"/>
              <a:t>was higher than </a:t>
            </a:r>
            <a:r>
              <a:rPr lang="en-US" sz="1600" b="1" i="1" dirty="0" smtClean="0">
                <a:solidFill>
                  <a:srgbClr val="00B050"/>
                </a:solidFill>
              </a:rPr>
              <a:t>Ni – N</a:t>
            </a:r>
            <a:r>
              <a:rPr lang="en-US" sz="1600" b="1" i="1" baseline="-25000" dirty="0" smtClean="0">
                <a:solidFill>
                  <a:srgbClr val="00B050"/>
                </a:solidFill>
              </a:rPr>
              <a:t>1</a:t>
            </a:r>
            <a:r>
              <a:rPr lang="en-US" sz="1600" b="1" i="1" dirty="0" smtClean="0">
                <a:solidFill>
                  <a:srgbClr val="00B050"/>
                </a:solidFill>
              </a:rPr>
              <a:t> </a:t>
            </a:r>
            <a:r>
              <a:rPr lang="en-US" sz="1600" b="1" dirty="0" smtClean="0"/>
              <a:t>(why?). </a:t>
            </a:r>
          </a:p>
          <a:p>
            <a:pPr>
              <a:buNone/>
            </a:pPr>
            <a:r>
              <a:rPr lang="en-US" sz="1600" b="1" dirty="0" smtClean="0"/>
              <a:t>               For the complex </a:t>
            </a:r>
            <a:r>
              <a:rPr lang="en-US" sz="1600" b="1" i="1" dirty="0" smtClean="0">
                <a:solidFill>
                  <a:srgbClr val="FF0000"/>
                </a:solidFill>
              </a:rPr>
              <a:t>[M(DMNAPY]</a:t>
            </a:r>
            <a:r>
              <a:rPr lang="en-US" sz="1600" b="1" i="1" dirty="0" smtClean="0"/>
              <a:t>,</a:t>
            </a:r>
            <a:r>
              <a:rPr lang="en-US" sz="1600" b="1" i="1" dirty="0" smtClean="0">
                <a:solidFill>
                  <a:srgbClr val="FF0000"/>
                </a:solidFill>
              </a:rPr>
              <a:t> </a:t>
            </a:r>
            <a:r>
              <a:rPr lang="en-US" sz="1600" b="1" dirty="0" smtClean="0"/>
              <a:t>the </a:t>
            </a:r>
            <a:r>
              <a:rPr lang="en-US" sz="1600" b="1" i="1" dirty="0" smtClean="0">
                <a:solidFill>
                  <a:srgbClr val="00B050"/>
                </a:solidFill>
              </a:rPr>
              <a:t>M – N </a:t>
            </a:r>
            <a:r>
              <a:rPr lang="en-US" sz="1600" b="1" dirty="0" smtClean="0"/>
              <a:t>stretching frequencies  are lower than those of the corresponding </a:t>
            </a:r>
            <a:r>
              <a:rPr lang="en-US" sz="1600" b="1" i="1" dirty="0" err="1" smtClean="0">
                <a:solidFill>
                  <a:srgbClr val="00B050"/>
                </a:solidFill>
              </a:rPr>
              <a:t>tris</a:t>
            </a:r>
            <a:r>
              <a:rPr lang="en-US" sz="1600" b="1" i="1" dirty="0" smtClean="0">
                <a:solidFill>
                  <a:srgbClr val="00B050"/>
                </a:solidFill>
              </a:rPr>
              <a:t> – </a:t>
            </a:r>
            <a:r>
              <a:rPr lang="en-US" sz="1600" b="1" i="1" dirty="0" err="1" smtClean="0">
                <a:solidFill>
                  <a:srgbClr val="00B050"/>
                </a:solidFill>
              </a:rPr>
              <a:t>bipy</a:t>
            </a:r>
            <a:r>
              <a:rPr lang="en-US" sz="1600" b="1" i="1" dirty="0" smtClean="0">
                <a:solidFill>
                  <a:srgbClr val="00B050"/>
                </a:solidFill>
              </a:rPr>
              <a:t> </a:t>
            </a:r>
            <a:r>
              <a:rPr lang="en-US" sz="1600" b="1" dirty="0" smtClean="0"/>
              <a:t>complexes due to the weakening of the </a:t>
            </a:r>
            <a:r>
              <a:rPr lang="en-US" sz="1600" b="1" i="1" dirty="0" smtClean="0">
                <a:solidFill>
                  <a:srgbClr val="00B050"/>
                </a:solidFill>
              </a:rPr>
              <a:t>M – N </a:t>
            </a:r>
            <a:r>
              <a:rPr lang="en-US" sz="1600" b="1" dirty="0" smtClean="0"/>
              <a:t>bond as a result  to the strain of four </a:t>
            </a:r>
            <a:r>
              <a:rPr lang="en-US" sz="1600" b="1" dirty="0" err="1" smtClean="0"/>
              <a:t>membered</a:t>
            </a:r>
            <a:r>
              <a:rPr lang="en-US" sz="1600" b="1" dirty="0" smtClean="0"/>
              <a:t>  </a:t>
            </a:r>
            <a:r>
              <a:rPr lang="en-US" sz="1600" b="1" dirty="0" err="1" smtClean="0"/>
              <a:t>chelate</a:t>
            </a:r>
            <a:r>
              <a:rPr lang="en-US" sz="1600" b="1" dirty="0" smtClean="0"/>
              <a:t> ring  of the </a:t>
            </a:r>
            <a:r>
              <a:rPr lang="en-US" sz="1600" b="1" i="1" dirty="0" smtClean="0">
                <a:solidFill>
                  <a:srgbClr val="FF0000"/>
                </a:solidFill>
              </a:rPr>
              <a:t>[M(DMNAPY] </a:t>
            </a:r>
            <a:r>
              <a:rPr lang="en-US" sz="1600" b="1" dirty="0" smtClean="0"/>
              <a:t>complexes.        </a:t>
            </a:r>
          </a:p>
          <a:p>
            <a:endParaRPr lang="en-US" sz="1600" b="1" dirty="0" smtClean="0"/>
          </a:p>
          <a:p>
            <a:endParaRPr lang="en-US" sz="1600" b="1" dirty="0"/>
          </a:p>
        </p:txBody>
      </p:sp>
      <p:sp>
        <p:nvSpPr>
          <p:cNvPr id="4" name="Text Placeholder 3"/>
          <p:cNvSpPr>
            <a:spLocks noGrp="1"/>
          </p:cNvSpPr>
          <p:nvPr>
            <p:ph type="body" sz="half" idx="2"/>
          </p:nvPr>
        </p:nvSpPr>
        <p:spPr/>
        <p:txBody>
          <a:bodyPr/>
          <a:lstStyle/>
          <a:p>
            <a:endParaRPr lang="en-US" dirty="0"/>
          </a:p>
        </p:txBody>
      </p:sp>
      <p:pic>
        <p:nvPicPr>
          <p:cNvPr id="2050" name="Picture 2"/>
          <p:cNvPicPr>
            <a:picLocks noChangeAspect="1" noChangeArrowheads="1"/>
          </p:cNvPicPr>
          <p:nvPr/>
        </p:nvPicPr>
        <p:blipFill>
          <a:blip r:embed="rId2"/>
          <a:srcRect l="-4034" r="4034"/>
          <a:stretch>
            <a:fillRect/>
          </a:stretch>
        </p:blipFill>
        <p:spPr bwMode="auto">
          <a:xfrm rot="5400000">
            <a:off x="811993" y="1128203"/>
            <a:ext cx="2266937" cy="289085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l="-24511" t="1304" r="-12255" b="57391"/>
          <a:stretch>
            <a:fillRect/>
          </a:stretch>
        </p:blipFill>
        <p:spPr bwMode="auto">
          <a:xfrm rot="5400000">
            <a:off x="785787" y="3500439"/>
            <a:ext cx="2357452" cy="2928958"/>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643306" y="285728"/>
            <a:ext cx="5357850" cy="6143668"/>
          </a:xfrm>
        </p:spPr>
        <p:txBody>
          <a:bodyPr>
            <a:normAutofit/>
          </a:bodyPr>
          <a:lstStyle/>
          <a:p>
            <a:pPr>
              <a:buNone/>
            </a:pPr>
            <a:r>
              <a:rPr lang="en-US" sz="1600" b="1" i="1" dirty="0" smtClean="0">
                <a:solidFill>
                  <a:srgbClr val="00B050"/>
                </a:solidFill>
              </a:rPr>
              <a:t>       </a:t>
            </a:r>
            <a:r>
              <a:rPr lang="en-US" sz="1600" b="1" i="1" u="sng" dirty="0" smtClean="0">
                <a:solidFill>
                  <a:srgbClr val="00B050"/>
                </a:solidFill>
              </a:rPr>
              <a:t>4 – Lattice water and </a:t>
            </a:r>
            <a:r>
              <a:rPr lang="en-US" sz="1600" b="1" i="1" u="sng" dirty="0" err="1" smtClean="0">
                <a:solidFill>
                  <a:srgbClr val="00B050"/>
                </a:solidFill>
              </a:rPr>
              <a:t>Aquo</a:t>
            </a:r>
            <a:r>
              <a:rPr lang="en-US" sz="1600" b="1" i="1" u="sng" dirty="0" smtClean="0">
                <a:solidFill>
                  <a:srgbClr val="00B050"/>
                </a:solidFill>
              </a:rPr>
              <a:t> Complexes :</a:t>
            </a:r>
          </a:p>
          <a:p>
            <a:pPr>
              <a:buNone/>
            </a:pPr>
            <a:r>
              <a:rPr lang="en-US" sz="1600" b="1" dirty="0" smtClean="0"/>
              <a:t>                 Water in inorganic salt may be classified  as lattice or coordinated water . There is ,however, no definite borderline  between the two. The former term  denote water molecules trapped in the crystalline lattice, either by weak hydrogen bonds to the anion or by weak ionic bonds to the metal, or by both ; where as the latter denotes water molecules bonded to the metal through partially covalent bonds. Spectra of water molecules are highly sensitive to their surroundings.</a:t>
            </a:r>
          </a:p>
          <a:p>
            <a:pPr>
              <a:buNone/>
            </a:pPr>
            <a:r>
              <a:rPr lang="en-US" sz="1600" b="1" dirty="0" smtClean="0"/>
              <a:t>                 In general lattice water absorbs at 3350 – 3200 </a:t>
            </a:r>
            <a:r>
              <a:rPr lang="en-US" sz="1600" b="1" i="1" dirty="0" smtClean="0"/>
              <a:t>cm</a:t>
            </a:r>
            <a:r>
              <a:rPr lang="en-US" sz="1600" b="1" i="1" baseline="30000" dirty="0" smtClean="0"/>
              <a:t>-1 </a:t>
            </a:r>
            <a:r>
              <a:rPr lang="en-US" sz="1600" b="1" dirty="0" smtClean="0"/>
              <a:t> ( </a:t>
            </a:r>
            <a:r>
              <a:rPr lang="en-US" sz="1600" b="1" dirty="0" err="1" smtClean="0"/>
              <a:t>antisymmetric</a:t>
            </a:r>
            <a:r>
              <a:rPr lang="en-US" sz="1600" b="1" dirty="0" smtClean="0"/>
              <a:t> and symmetric </a:t>
            </a:r>
            <a:r>
              <a:rPr lang="en-US" sz="1600" b="1" i="1" dirty="0" smtClean="0">
                <a:solidFill>
                  <a:srgbClr val="00B050"/>
                </a:solidFill>
              </a:rPr>
              <a:t>OH</a:t>
            </a:r>
            <a:r>
              <a:rPr lang="en-US" sz="1600" b="1" dirty="0" smtClean="0"/>
              <a:t> stretching) and at 1630 – 1600 </a:t>
            </a:r>
            <a:r>
              <a:rPr lang="en-US" sz="1600" b="1" i="1" dirty="0" smtClean="0"/>
              <a:t>cm</a:t>
            </a:r>
            <a:r>
              <a:rPr lang="en-US" sz="1600" b="1" i="1" baseline="30000" dirty="0" smtClean="0"/>
              <a:t>-1 </a:t>
            </a:r>
            <a:r>
              <a:rPr lang="en-US" sz="1600" b="1" dirty="0" smtClean="0"/>
              <a:t> (</a:t>
            </a:r>
            <a:r>
              <a:rPr lang="en-US" sz="1600" b="1" i="1" dirty="0" smtClean="0">
                <a:solidFill>
                  <a:srgbClr val="00B050"/>
                </a:solidFill>
              </a:rPr>
              <a:t>HOH</a:t>
            </a:r>
            <a:r>
              <a:rPr lang="en-US" sz="1600" b="1" dirty="0" smtClean="0"/>
              <a:t> bending). Rotational oscillations of water molecules  can be classified into three types  depending on the directions of the principal action of rotation ( left figure). In addition to the three fundamental modes of the free water molecules, coordinated water exhibits other modes .</a:t>
            </a:r>
          </a:p>
          <a:p>
            <a:pPr>
              <a:buNone/>
            </a:pPr>
            <a:r>
              <a:rPr lang="en-US" sz="1600" b="1" dirty="0" smtClean="0"/>
              <a:t>                </a:t>
            </a:r>
            <a:r>
              <a:rPr lang="en-US" sz="1600" b="1" dirty="0" err="1" smtClean="0"/>
              <a:t>Vibrational</a:t>
            </a:r>
            <a:r>
              <a:rPr lang="en-US" sz="1600" b="1" dirty="0" smtClean="0"/>
              <a:t> spectroscopy is very important in elucidating of structures of aqua complexes. For example, </a:t>
            </a:r>
            <a:r>
              <a:rPr lang="en-US" sz="1600" b="1" i="1" dirty="0" smtClean="0">
                <a:solidFill>
                  <a:srgbClr val="FF0000"/>
                </a:solidFill>
              </a:rPr>
              <a:t>TiCl</a:t>
            </a:r>
            <a:r>
              <a:rPr lang="en-US" sz="1600" b="1" i="1" baseline="-25000" dirty="0" smtClean="0">
                <a:solidFill>
                  <a:srgbClr val="FF0000"/>
                </a:solidFill>
              </a:rPr>
              <a:t>3</a:t>
            </a:r>
            <a:r>
              <a:rPr lang="en-US" sz="1600" b="1" i="1" dirty="0" smtClean="0">
                <a:solidFill>
                  <a:srgbClr val="FF0000"/>
                </a:solidFill>
              </a:rPr>
              <a:t>.6H</a:t>
            </a:r>
            <a:r>
              <a:rPr lang="en-US" sz="1600" b="1" i="1" baseline="-25000" dirty="0" smtClean="0">
                <a:solidFill>
                  <a:srgbClr val="FF0000"/>
                </a:solidFill>
              </a:rPr>
              <a:t>2</a:t>
            </a:r>
            <a:r>
              <a:rPr lang="en-US" sz="1600" b="1" i="1" dirty="0" smtClean="0">
                <a:solidFill>
                  <a:srgbClr val="FF0000"/>
                </a:solidFill>
              </a:rPr>
              <a:t> O </a:t>
            </a:r>
            <a:r>
              <a:rPr lang="en-US" sz="1600" b="1" dirty="0" smtClean="0"/>
              <a:t>should be formulated as </a:t>
            </a:r>
            <a:r>
              <a:rPr lang="en-US" sz="1600" b="1" i="1" dirty="0" smtClean="0">
                <a:solidFill>
                  <a:srgbClr val="FF0000"/>
                </a:solidFill>
              </a:rPr>
              <a:t>trans –</a:t>
            </a:r>
            <a:r>
              <a:rPr lang="en-US" sz="1600" b="1" i="1" dirty="0" smtClean="0"/>
              <a:t>   </a:t>
            </a:r>
            <a:r>
              <a:rPr lang="en-US" sz="1600" b="1" i="1" dirty="0" smtClean="0">
                <a:solidFill>
                  <a:srgbClr val="FF0000"/>
                </a:solidFill>
              </a:rPr>
              <a:t>[Ti(H</a:t>
            </a:r>
            <a:r>
              <a:rPr lang="en-US" sz="1600" b="1" i="1" baseline="-25000" dirty="0" smtClean="0">
                <a:solidFill>
                  <a:srgbClr val="FF0000"/>
                </a:solidFill>
              </a:rPr>
              <a:t>2</a:t>
            </a:r>
            <a:r>
              <a:rPr lang="en-US" sz="1600" b="1" i="1" dirty="0" smtClean="0">
                <a:solidFill>
                  <a:srgbClr val="FF0000"/>
                </a:solidFill>
              </a:rPr>
              <a:t>O)</a:t>
            </a:r>
            <a:r>
              <a:rPr lang="en-US" sz="1600" b="1" i="1" baseline="-25000" dirty="0" smtClean="0">
                <a:solidFill>
                  <a:srgbClr val="FF0000"/>
                </a:solidFill>
              </a:rPr>
              <a:t> 2</a:t>
            </a:r>
            <a:r>
              <a:rPr lang="en-US" sz="1600" b="1" i="1" dirty="0" smtClean="0">
                <a:solidFill>
                  <a:srgbClr val="FF0000"/>
                </a:solidFill>
              </a:rPr>
              <a:t>Cl</a:t>
            </a:r>
            <a:r>
              <a:rPr lang="en-US" sz="1600" b="1" i="1" baseline="-25000" dirty="0" smtClean="0">
                <a:solidFill>
                  <a:srgbClr val="FF0000"/>
                </a:solidFill>
              </a:rPr>
              <a:t>2</a:t>
            </a:r>
            <a:r>
              <a:rPr lang="en-US" sz="1600" b="1" i="1" dirty="0" smtClean="0">
                <a:solidFill>
                  <a:srgbClr val="FF0000"/>
                </a:solidFill>
              </a:rPr>
              <a:t>]Cl.2H</a:t>
            </a:r>
            <a:r>
              <a:rPr lang="en-US" sz="1600" b="1" i="1" baseline="-25000" dirty="0" smtClean="0">
                <a:solidFill>
                  <a:srgbClr val="FF0000"/>
                </a:solidFill>
              </a:rPr>
              <a:t>2</a:t>
            </a:r>
            <a:r>
              <a:rPr lang="en-US" sz="1600" b="1" i="1" dirty="0" smtClean="0">
                <a:solidFill>
                  <a:srgbClr val="FF0000"/>
                </a:solidFill>
              </a:rPr>
              <a:t>O </a:t>
            </a:r>
            <a:r>
              <a:rPr lang="en-US" sz="1600" b="1" dirty="0" smtClean="0"/>
              <a:t>since it exhibit only one </a:t>
            </a:r>
            <a:r>
              <a:rPr lang="en-US" sz="1600" b="1" i="1" dirty="0" err="1" smtClean="0">
                <a:solidFill>
                  <a:srgbClr val="FF0000"/>
                </a:solidFill>
              </a:rPr>
              <a:t>TiO</a:t>
            </a:r>
            <a:r>
              <a:rPr lang="en-US" sz="1600" b="1" dirty="0" smtClean="0"/>
              <a:t> stretching( about 500</a:t>
            </a:r>
            <a:r>
              <a:rPr lang="en-US" sz="1600" b="1" i="1" dirty="0" smtClean="0"/>
              <a:t> cm</a:t>
            </a:r>
            <a:r>
              <a:rPr lang="en-US" sz="1600" b="1" i="1" baseline="30000" dirty="0" smtClean="0"/>
              <a:t>-1 </a:t>
            </a:r>
            <a:r>
              <a:rPr lang="en-US" sz="1600" b="1" dirty="0" smtClean="0"/>
              <a:t>)  and one  </a:t>
            </a:r>
            <a:r>
              <a:rPr lang="en-US" sz="1600" b="1" i="1" dirty="0" err="1" smtClean="0">
                <a:solidFill>
                  <a:srgbClr val="FF0000"/>
                </a:solidFill>
              </a:rPr>
              <a:t>TiCl</a:t>
            </a:r>
            <a:r>
              <a:rPr lang="en-US" sz="1600" b="1" dirty="0" smtClean="0"/>
              <a:t>  stretching        ( 336 </a:t>
            </a:r>
            <a:r>
              <a:rPr lang="en-US" sz="1600" b="1" i="1" dirty="0" smtClean="0"/>
              <a:t>cm</a:t>
            </a:r>
            <a:r>
              <a:rPr lang="en-US" sz="1600" b="1" i="1" baseline="30000" dirty="0" smtClean="0"/>
              <a:t>-1 </a:t>
            </a:r>
            <a:r>
              <a:rPr lang="en-US" sz="1600" b="1" dirty="0" smtClean="0"/>
              <a:t>)  </a:t>
            </a:r>
            <a:endParaRPr lang="en-US" sz="1600" b="1" dirty="0"/>
          </a:p>
        </p:txBody>
      </p:sp>
      <p:sp>
        <p:nvSpPr>
          <p:cNvPr id="4" name="Text Placeholder 3"/>
          <p:cNvSpPr>
            <a:spLocks noGrp="1"/>
          </p:cNvSpPr>
          <p:nvPr>
            <p:ph type="body" sz="half" idx="2"/>
          </p:nvPr>
        </p:nvSpPr>
        <p:spPr/>
        <p:txBody>
          <a:bodyPr/>
          <a:lstStyle/>
          <a:p>
            <a:endParaRPr lang="en-US" dirty="0"/>
          </a:p>
        </p:txBody>
      </p:sp>
      <p:pic>
        <p:nvPicPr>
          <p:cNvPr id="1026" name="Picture 2"/>
          <p:cNvPicPr>
            <a:picLocks noChangeAspect="1" noChangeArrowheads="1"/>
          </p:cNvPicPr>
          <p:nvPr/>
        </p:nvPicPr>
        <p:blipFill>
          <a:blip r:embed="rId2"/>
          <a:srcRect/>
          <a:stretch>
            <a:fillRect/>
          </a:stretch>
        </p:blipFill>
        <p:spPr bwMode="auto">
          <a:xfrm>
            <a:off x="500034" y="785794"/>
            <a:ext cx="2786082" cy="1857387"/>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00034" y="3857628"/>
            <a:ext cx="2928958" cy="178595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283230" cy="5853113"/>
          </a:xfrm>
        </p:spPr>
        <p:txBody>
          <a:bodyPr>
            <a:normAutofit lnSpcReduction="10000"/>
          </a:bodyPr>
          <a:lstStyle/>
          <a:p>
            <a:pPr>
              <a:buNone/>
            </a:pPr>
            <a:r>
              <a:rPr lang="en-US" sz="1600" b="1" i="1" dirty="0" smtClean="0"/>
              <a:t>       </a:t>
            </a:r>
            <a:r>
              <a:rPr lang="en-US" sz="1600" b="1" i="1" u="sng" dirty="0" smtClean="0">
                <a:solidFill>
                  <a:srgbClr val="00B050"/>
                </a:solidFill>
              </a:rPr>
              <a:t>5 – </a:t>
            </a:r>
            <a:r>
              <a:rPr lang="en-US" sz="1600" b="1" i="1" u="sng" dirty="0" err="1" smtClean="0">
                <a:solidFill>
                  <a:srgbClr val="00B050"/>
                </a:solidFill>
              </a:rPr>
              <a:t>Hydroxo</a:t>
            </a:r>
            <a:r>
              <a:rPr lang="en-US" sz="1600" b="1" i="1" u="sng" dirty="0" smtClean="0">
                <a:solidFill>
                  <a:srgbClr val="00B050"/>
                </a:solidFill>
              </a:rPr>
              <a:t> ( OH ) complexes:</a:t>
            </a:r>
          </a:p>
          <a:p>
            <a:pPr>
              <a:buNone/>
            </a:pPr>
            <a:r>
              <a:rPr lang="en-US" sz="1600" b="1" dirty="0" smtClean="0"/>
              <a:t>                 The spectra of </a:t>
            </a:r>
            <a:r>
              <a:rPr lang="en-US" sz="1600" b="1" dirty="0" err="1" smtClean="0"/>
              <a:t>hydroxo</a:t>
            </a:r>
            <a:r>
              <a:rPr lang="en-US" sz="1600" b="1" dirty="0" smtClean="0"/>
              <a:t> complexes are expected to be similar to those of metal hydroxide. The </a:t>
            </a:r>
            <a:r>
              <a:rPr lang="en-US" sz="1600" b="1" dirty="0" err="1" smtClean="0"/>
              <a:t>hydroxo</a:t>
            </a:r>
            <a:r>
              <a:rPr lang="en-US" sz="1600" b="1" dirty="0" smtClean="0"/>
              <a:t> group can be distinguished from the aqua group since the former lack the </a:t>
            </a:r>
            <a:r>
              <a:rPr lang="en-US" sz="1600" b="1" i="1" dirty="0" smtClean="0">
                <a:solidFill>
                  <a:srgbClr val="00B050"/>
                </a:solidFill>
              </a:rPr>
              <a:t>HOH</a:t>
            </a:r>
            <a:r>
              <a:rPr lang="en-US" sz="1600" b="1" dirty="0" smtClean="0"/>
              <a:t> bending mode near 1600</a:t>
            </a:r>
            <a:r>
              <a:rPr lang="en-US" sz="1600" b="1" i="1" dirty="0" smtClean="0"/>
              <a:t> cm</a:t>
            </a:r>
            <a:r>
              <a:rPr lang="en-US" sz="1600" b="1" i="1" baseline="30000" dirty="0" smtClean="0"/>
              <a:t>-1 </a:t>
            </a:r>
            <a:r>
              <a:rPr lang="en-US" sz="1600" b="1" dirty="0" smtClean="0"/>
              <a:t>. Furthermore the </a:t>
            </a:r>
            <a:r>
              <a:rPr lang="en-US" sz="1600" b="1" dirty="0" err="1" smtClean="0"/>
              <a:t>hydroxo</a:t>
            </a:r>
            <a:r>
              <a:rPr lang="en-US" sz="1600" b="1" dirty="0" smtClean="0"/>
              <a:t> complexes exhibit the </a:t>
            </a:r>
            <a:r>
              <a:rPr lang="en-US" sz="1600" b="1" i="1" dirty="0" smtClean="0">
                <a:solidFill>
                  <a:srgbClr val="00B050"/>
                </a:solidFill>
              </a:rPr>
              <a:t>MOH </a:t>
            </a:r>
            <a:r>
              <a:rPr lang="en-US" sz="1600" b="1" dirty="0" smtClean="0"/>
              <a:t>bending mode below 1200</a:t>
            </a:r>
            <a:r>
              <a:rPr lang="en-US" sz="1600" b="1" i="1" dirty="0" smtClean="0"/>
              <a:t> cm</a:t>
            </a:r>
            <a:r>
              <a:rPr lang="en-US" sz="1600" b="1" i="1" baseline="30000" dirty="0" smtClean="0"/>
              <a:t>-1 </a:t>
            </a:r>
            <a:r>
              <a:rPr lang="en-US" sz="1600" b="1" dirty="0" smtClean="0"/>
              <a:t>. For example, this mode is at 1150</a:t>
            </a:r>
            <a:r>
              <a:rPr lang="en-US" sz="1600" b="1" i="1" dirty="0" smtClean="0"/>
              <a:t> cm</a:t>
            </a:r>
            <a:r>
              <a:rPr lang="en-US" sz="1600" b="1" i="1" baseline="30000" dirty="0" smtClean="0"/>
              <a:t>-1 </a:t>
            </a:r>
            <a:r>
              <a:rPr lang="en-US" sz="1600" b="1" dirty="0" smtClean="0"/>
              <a:t> for the complex </a:t>
            </a:r>
            <a:r>
              <a:rPr lang="en-US" sz="1600" b="1" i="1" dirty="0" smtClean="0">
                <a:solidFill>
                  <a:srgbClr val="FF0000"/>
                </a:solidFill>
              </a:rPr>
              <a:t>[</a:t>
            </a:r>
            <a:r>
              <a:rPr lang="en-US" sz="1600" b="1" i="1" dirty="0" err="1" smtClean="0">
                <a:solidFill>
                  <a:srgbClr val="FF0000"/>
                </a:solidFill>
              </a:rPr>
              <a:t>Sn</a:t>
            </a:r>
            <a:r>
              <a:rPr lang="en-US" sz="1600" b="1" i="1" dirty="0" smtClean="0">
                <a:solidFill>
                  <a:srgbClr val="FF0000"/>
                </a:solidFill>
              </a:rPr>
              <a:t>(OH)</a:t>
            </a:r>
            <a:r>
              <a:rPr lang="en-US" sz="1600" b="1" i="1" baseline="-25000" dirty="0" smtClean="0">
                <a:solidFill>
                  <a:srgbClr val="FF0000"/>
                </a:solidFill>
              </a:rPr>
              <a:t> 6</a:t>
            </a:r>
            <a:r>
              <a:rPr lang="en-US" sz="1600" b="1" i="1" dirty="0" smtClean="0">
                <a:solidFill>
                  <a:srgbClr val="FF0000"/>
                </a:solidFill>
              </a:rPr>
              <a:t>] </a:t>
            </a:r>
            <a:r>
              <a:rPr lang="en-US" sz="1600" b="1" i="1" baseline="30000" dirty="0" smtClean="0">
                <a:solidFill>
                  <a:srgbClr val="FF0000"/>
                </a:solidFill>
              </a:rPr>
              <a:t>-2 </a:t>
            </a:r>
            <a:r>
              <a:rPr lang="en-US" sz="1600" b="1" dirty="0" smtClean="0"/>
              <a:t>ion and at 1165</a:t>
            </a:r>
            <a:r>
              <a:rPr lang="en-US" sz="1600" b="1" i="1" dirty="0" smtClean="0"/>
              <a:t> cm</a:t>
            </a:r>
            <a:r>
              <a:rPr lang="en-US" sz="1600" b="1" i="1" baseline="30000" dirty="0" smtClean="0"/>
              <a:t>-1 </a:t>
            </a:r>
            <a:r>
              <a:rPr lang="en-US" sz="1600" b="1" dirty="0" smtClean="0"/>
              <a:t> for </a:t>
            </a:r>
            <a:r>
              <a:rPr lang="en-US" sz="1600" b="1" i="1" dirty="0" smtClean="0">
                <a:solidFill>
                  <a:srgbClr val="FF0000"/>
                </a:solidFill>
              </a:rPr>
              <a:t>[Pt(OH)</a:t>
            </a:r>
            <a:r>
              <a:rPr lang="en-US" sz="1600" b="1" i="1" baseline="-25000" dirty="0" smtClean="0">
                <a:solidFill>
                  <a:srgbClr val="FF0000"/>
                </a:solidFill>
              </a:rPr>
              <a:t> 6</a:t>
            </a:r>
            <a:r>
              <a:rPr lang="en-US" sz="1600" b="1" i="1" dirty="0" smtClean="0">
                <a:solidFill>
                  <a:srgbClr val="FF0000"/>
                </a:solidFill>
              </a:rPr>
              <a:t> ] </a:t>
            </a:r>
            <a:r>
              <a:rPr lang="en-US" sz="1600" b="1" i="1" baseline="30000" dirty="0" smtClean="0">
                <a:solidFill>
                  <a:srgbClr val="FF0000"/>
                </a:solidFill>
              </a:rPr>
              <a:t>-2</a:t>
            </a:r>
            <a:r>
              <a:rPr lang="en-US" sz="1600" b="1" dirty="0" smtClean="0"/>
              <a:t>. The </a:t>
            </a:r>
            <a:r>
              <a:rPr lang="en-US" sz="1600" b="1" i="1" dirty="0" smtClean="0">
                <a:solidFill>
                  <a:srgbClr val="00B050"/>
                </a:solidFill>
              </a:rPr>
              <a:t>OH</a:t>
            </a:r>
            <a:r>
              <a:rPr lang="en-US" sz="1600" b="1" dirty="0" smtClean="0"/>
              <a:t> group can also form bridging group  between two metals which give a bending mode at 955</a:t>
            </a:r>
            <a:r>
              <a:rPr lang="en-US" sz="1600" b="1" i="1" dirty="0" smtClean="0"/>
              <a:t> cm</a:t>
            </a:r>
            <a:r>
              <a:rPr lang="en-US" sz="1600" b="1" i="1" baseline="30000" dirty="0" smtClean="0"/>
              <a:t>-1 </a:t>
            </a:r>
            <a:r>
              <a:rPr lang="en-US" sz="1600" b="1" dirty="0" smtClean="0"/>
              <a:t>. </a:t>
            </a:r>
          </a:p>
          <a:p>
            <a:pPr>
              <a:buNone/>
            </a:pPr>
            <a:r>
              <a:rPr lang="en-US" sz="1600" b="1" i="1" dirty="0" smtClean="0">
                <a:solidFill>
                  <a:srgbClr val="00B050"/>
                </a:solidFill>
              </a:rPr>
              <a:t>      </a:t>
            </a:r>
            <a:r>
              <a:rPr lang="en-US" sz="1600" b="1" i="1" u="sng" dirty="0" smtClean="0">
                <a:solidFill>
                  <a:srgbClr val="00B050"/>
                </a:solidFill>
              </a:rPr>
              <a:t>6 – </a:t>
            </a:r>
            <a:r>
              <a:rPr lang="en-US" sz="1600" b="1" i="1" u="sng" dirty="0" err="1" smtClean="0">
                <a:solidFill>
                  <a:srgbClr val="00B050"/>
                </a:solidFill>
              </a:rPr>
              <a:t>Aldehydes</a:t>
            </a:r>
            <a:r>
              <a:rPr lang="en-US" sz="1600" b="1" i="1" u="sng" dirty="0" smtClean="0">
                <a:solidFill>
                  <a:srgbClr val="00B050"/>
                </a:solidFill>
              </a:rPr>
              <a:t> , </a:t>
            </a:r>
            <a:r>
              <a:rPr lang="en-US" sz="1600" b="1" i="1" u="sng" dirty="0" err="1" smtClean="0">
                <a:solidFill>
                  <a:srgbClr val="00B050"/>
                </a:solidFill>
              </a:rPr>
              <a:t>Ketones</a:t>
            </a:r>
            <a:r>
              <a:rPr lang="en-US" sz="1600" b="1" i="1" u="sng" dirty="0" smtClean="0">
                <a:solidFill>
                  <a:srgbClr val="00B050"/>
                </a:solidFill>
              </a:rPr>
              <a:t> and Esters:</a:t>
            </a:r>
          </a:p>
          <a:p>
            <a:pPr>
              <a:buNone/>
            </a:pPr>
            <a:r>
              <a:rPr lang="en-US" sz="1600" b="1" dirty="0" smtClean="0"/>
              <a:t>                 In </a:t>
            </a:r>
            <a:r>
              <a:rPr lang="en-US" sz="1600" b="1" dirty="0" err="1" smtClean="0"/>
              <a:t>aldehydes</a:t>
            </a:r>
            <a:r>
              <a:rPr lang="en-US" sz="1600" b="1" dirty="0" smtClean="0"/>
              <a:t> , </a:t>
            </a:r>
            <a:r>
              <a:rPr lang="en-US" sz="1600" b="1" dirty="0" err="1" smtClean="0"/>
              <a:t>ketones</a:t>
            </a:r>
            <a:r>
              <a:rPr lang="en-US" sz="1600" b="1" dirty="0" smtClean="0"/>
              <a:t> and </a:t>
            </a:r>
            <a:r>
              <a:rPr lang="en-US" sz="1600" b="1" dirty="0" err="1" smtClean="0"/>
              <a:t>easters</a:t>
            </a:r>
            <a:r>
              <a:rPr lang="en-US" sz="1600" b="1" dirty="0" smtClean="0"/>
              <a:t> the </a:t>
            </a:r>
            <a:r>
              <a:rPr lang="en-US" sz="1600" b="1" i="1" dirty="0" smtClean="0"/>
              <a:t>v </a:t>
            </a:r>
            <a:r>
              <a:rPr lang="en-US" sz="1600" b="1" dirty="0" smtClean="0"/>
              <a:t>(</a:t>
            </a:r>
            <a:r>
              <a:rPr lang="en-US" sz="1600" b="1" i="1" dirty="0" smtClean="0">
                <a:solidFill>
                  <a:srgbClr val="00B050"/>
                </a:solidFill>
              </a:rPr>
              <a:t>C=O</a:t>
            </a:r>
            <a:r>
              <a:rPr lang="en-US" sz="1600" b="1" dirty="0" smtClean="0"/>
              <a:t>) shifted to a lower region , while the </a:t>
            </a:r>
            <a:r>
              <a:rPr lang="en-US" sz="1600" b="1" i="1" dirty="0" smtClean="0"/>
              <a:t>v </a:t>
            </a:r>
            <a:r>
              <a:rPr lang="en-US" sz="1600" b="1" dirty="0" smtClean="0"/>
              <a:t>(</a:t>
            </a:r>
            <a:r>
              <a:rPr lang="en-US" sz="1600" b="1" i="1" dirty="0" smtClean="0">
                <a:solidFill>
                  <a:srgbClr val="00B050"/>
                </a:solidFill>
              </a:rPr>
              <a:t>C – O</a:t>
            </a:r>
            <a:r>
              <a:rPr lang="en-US" sz="1600" b="1" dirty="0" smtClean="0"/>
              <a:t>) shifted to a higher region. The amount of shift depending on metal ions , which seem to obey the Irving – Williams order.</a:t>
            </a:r>
          </a:p>
          <a:p>
            <a:pPr>
              <a:buNone/>
            </a:pPr>
            <a:r>
              <a:rPr lang="en-US" sz="1600" b="1" dirty="0" smtClean="0"/>
              <a:t>                  </a:t>
            </a:r>
            <a:r>
              <a:rPr lang="el-GR" sz="1600" b="1" dirty="0" smtClean="0"/>
              <a:t>β</a:t>
            </a:r>
            <a:r>
              <a:rPr lang="en-US" sz="1600" b="1" dirty="0" smtClean="0"/>
              <a:t> – </a:t>
            </a:r>
            <a:r>
              <a:rPr lang="en-US" sz="1600" b="1" dirty="0" err="1" smtClean="0"/>
              <a:t>diketones</a:t>
            </a:r>
            <a:r>
              <a:rPr lang="en-US" sz="1600" b="1" dirty="0" smtClean="0"/>
              <a:t> form a metal </a:t>
            </a:r>
            <a:r>
              <a:rPr lang="en-US" sz="1600" b="1" dirty="0" err="1" smtClean="0"/>
              <a:t>chelate</a:t>
            </a:r>
            <a:r>
              <a:rPr lang="en-US" sz="1600" b="1" dirty="0" smtClean="0"/>
              <a:t> ring with the metal ion ( fig, ). </a:t>
            </a:r>
            <a:r>
              <a:rPr lang="en-US" sz="1600" b="1" i="1" dirty="0" err="1" smtClean="0">
                <a:solidFill>
                  <a:srgbClr val="00B050"/>
                </a:solidFill>
              </a:rPr>
              <a:t>Acetylacetonate</a:t>
            </a:r>
            <a:r>
              <a:rPr lang="en-US" sz="1600" b="1" dirty="0" smtClean="0"/>
              <a:t> is the most common example for metal complexes , which can form a square planar geometry with 1 : 2 (</a:t>
            </a:r>
            <a:r>
              <a:rPr lang="en-US" sz="1600" b="1" i="1" dirty="0" smtClean="0">
                <a:solidFill>
                  <a:srgbClr val="00B050"/>
                </a:solidFill>
              </a:rPr>
              <a:t>M:L</a:t>
            </a:r>
            <a:r>
              <a:rPr lang="en-US" sz="1600" b="1" dirty="0" smtClean="0"/>
              <a:t>) and octahedral with 1 : 3 (</a:t>
            </a:r>
            <a:r>
              <a:rPr lang="en-US" sz="1600" b="1" i="1" dirty="0" smtClean="0">
                <a:solidFill>
                  <a:srgbClr val="00B050"/>
                </a:solidFill>
              </a:rPr>
              <a:t>M:L</a:t>
            </a:r>
            <a:r>
              <a:rPr lang="en-US" sz="1600" b="1" dirty="0" smtClean="0"/>
              <a:t>). The spectra showed two strong bands at 1577 and 1529</a:t>
            </a:r>
            <a:r>
              <a:rPr lang="en-US" sz="1600" b="1" i="1" dirty="0" smtClean="0"/>
              <a:t> cm</a:t>
            </a:r>
            <a:r>
              <a:rPr lang="en-US" sz="1600" b="1" i="1" baseline="30000" dirty="0" smtClean="0"/>
              <a:t>-1 </a:t>
            </a:r>
            <a:r>
              <a:rPr lang="en-US" sz="1600" b="1" dirty="0" smtClean="0"/>
              <a:t> assigned for </a:t>
            </a:r>
            <a:r>
              <a:rPr lang="en-US" sz="1600" b="1" i="1" dirty="0" smtClean="0">
                <a:solidFill>
                  <a:srgbClr val="00B050"/>
                </a:solidFill>
              </a:rPr>
              <a:t>C ….C </a:t>
            </a:r>
            <a:r>
              <a:rPr lang="en-US" sz="1600" b="1" dirty="0" smtClean="0"/>
              <a:t>coupled with </a:t>
            </a:r>
            <a:r>
              <a:rPr lang="en-US" sz="1600" b="1" i="1" dirty="0" smtClean="0">
                <a:solidFill>
                  <a:srgbClr val="00B050"/>
                </a:solidFill>
              </a:rPr>
              <a:t>C … O </a:t>
            </a:r>
            <a:r>
              <a:rPr lang="en-US" sz="1600" b="1" dirty="0" smtClean="0"/>
              <a:t>and </a:t>
            </a:r>
            <a:r>
              <a:rPr lang="en-US" sz="1600" b="1" i="1" dirty="0" smtClean="0">
                <a:solidFill>
                  <a:srgbClr val="00B050"/>
                </a:solidFill>
              </a:rPr>
              <a:t>C …O </a:t>
            </a:r>
            <a:r>
              <a:rPr lang="en-US" sz="1600" b="1" dirty="0" smtClean="0"/>
              <a:t>coupled with </a:t>
            </a:r>
            <a:r>
              <a:rPr lang="en-US" sz="1600" b="1" i="1" dirty="0" smtClean="0">
                <a:solidFill>
                  <a:srgbClr val="00B050"/>
                </a:solidFill>
              </a:rPr>
              <a:t>C …C </a:t>
            </a:r>
            <a:r>
              <a:rPr lang="en-US" sz="1600" b="1" dirty="0" smtClean="0"/>
              <a:t>. The vibration of </a:t>
            </a:r>
            <a:r>
              <a:rPr lang="en-US" sz="1600" b="1" i="1" dirty="0" smtClean="0">
                <a:solidFill>
                  <a:srgbClr val="00B050"/>
                </a:solidFill>
              </a:rPr>
              <a:t>M – O </a:t>
            </a:r>
            <a:r>
              <a:rPr lang="en-US" sz="1600" b="1" dirty="0" smtClean="0"/>
              <a:t>are most interesting, since they give us a direct information  about the strength of </a:t>
            </a:r>
            <a:r>
              <a:rPr lang="en-US" sz="1600" b="1" i="1" dirty="0" smtClean="0">
                <a:solidFill>
                  <a:srgbClr val="00B050"/>
                </a:solidFill>
              </a:rPr>
              <a:t>M – O  </a:t>
            </a:r>
            <a:r>
              <a:rPr lang="en-US" sz="1600" b="1" dirty="0" smtClean="0"/>
              <a:t>bond ( Fig – 4 ).</a:t>
            </a:r>
          </a:p>
          <a:p>
            <a:pPr>
              <a:buNone/>
            </a:pPr>
            <a:endParaRPr lang="en-US" sz="1600" b="1" dirty="0" smtClean="0"/>
          </a:p>
          <a:p>
            <a:endParaRPr lang="en-US" sz="1600" b="1" dirty="0"/>
          </a:p>
        </p:txBody>
      </p:sp>
      <p:sp>
        <p:nvSpPr>
          <p:cNvPr id="4" name="Text Placeholder 3"/>
          <p:cNvSpPr>
            <a:spLocks noGrp="1"/>
          </p:cNvSpPr>
          <p:nvPr>
            <p:ph type="body" sz="half" idx="2"/>
          </p:nvPr>
        </p:nvSpPr>
        <p:spPr>
          <a:xfrm>
            <a:off x="457200" y="285728"/>
            <a:ext cx="3008313" cy="5840435"/>
          </a:xfrm>
        </p:spPr>
        <p:txBody>
          <a:bodyPr/>
          <a:lstStyle/>
          <a:p>
            <a:endParaRPr lang="en-US" dirty="0"/>
          </a:p>
        </p:txBody>
      </p:sp>
      <p:pic>
        <p:nvPicPr>
          <p:cNvPr id="2050" name="Picture 2"/>
          <p:cNvPicPr>
            <a:picLocks noChangeAspect="1" noChangeArrowheads="1"/>
          </p:cNvPicPr>
          <p:nvPr/>
        </p:nvPicPr>
        <p:blipFill>
          <a:blip r:embed="rId2"/>
          <a:srcRect/>
          <a:stretch>
            <a:fillRect/>
          </a:stretch>
        </p:blipFill>
        <p:spPr bwMode="auto">
          <a:xfrm>
            <a:off x="428596" y="142852"/>
            <a:ext cx="3000396" cy="1714512"/>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500034" y="3357562"/>
            <a:ext cx="2857520" cy="2195511"/>
          </a:xfrm>
          <a:prstGeom prst="rect">
            <a:avLst/>
          </a:prstGeom>
          <a:noFill/>
          <a:ln w="9525">
            <a:noFill/>
            <a:miter lim="800000"/>
            <a:headEnd/>
            <a:tailEnd/>
          </a:ln>
          <a:effectLst/>
        </p:spPr>
      </p:pic>
      <p:cxnSp>
        <p:nvCxnSpPr>
          <p:cNvPr id="7" name="Straight Connector 6"/>
          <p:cNvCxnSpPr/>
          <p:nvPr/>
        </p:nvCxnSpPr>
        <p:spPr>
          <a:xfrm>
            <a:off x="6500826" y="5214950"/>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143900" y="5214950"/>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00562" y="5429264"/>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215074" y="5429264"/>
            <a:ext cx="71438"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700</TotalTime>
  <Words>1864</Words>
  <Application>Microsoft Office PowerPoint</Application>
  <PresentationFormat>On-screen Show (4:3)</PresentationFormat>
  <Paragraphs>49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Inorganic Spectra By Dr. Ahmed Hussein</vt:lpstr>
      <vt:lpstr>PowerPoint Presentation</vt:lpstr>
      <vt:lpstr>                               Fig. – 1  a) Rotational isomers of  1,2 – disubstituted ethane  b) Structure of bridging en   </vt:lpstr>
      <vt:lpstr>Fig. – 2   a)  Structure of [Co(dien)(en)X]            b)  Structure of [M(trien)X2 ]X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Mustansiriah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Inorganic Spectra By Dr. Khalil K. Abid</dc:title>
  <dc:creator>Khalil</dc:creator>
  <cp:lastModifiedBy>DR.Ahmed Saker 2O11</cp:lastModifiedBy>
  <cp:revision>79</cp:revision>
  <dcterms:created xsi:type="dcterms:W3CDTF">2010-04-22T20:58:30Z</dcterms:created>
  <dcterms:modified xsi:type="dcterms:W3CDTF">2018-04-17T13:46:56Z</dcterms:modified>
</cp:coreProperties>
</file>