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</p:sldMasterIdLst>
  <p:notesMasterIdLst>
    <p:notesMasterId r:id="rId14"/>
  </p:notesMasterIdLst>
  <p:handoutMasterIdLst>
    <p:handoutMasterId r:id="rId15"/>
  </p:handoutMasterIdLst>
  <p:sldIdLst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50839A9-DA2E-4C28-BEC8-E0E9BCBC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783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97F4F42-2B6F-4D5B-AFE8-9A5866B66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1120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A66E5-1286-413B-91E0-C622A6AD0B4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3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62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7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8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957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80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613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69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38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46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002-5B7C-4ACA-8D15-A5AAAD6F6E1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57CD-F6E8-4D39-89D9-A017CD0A5D2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5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62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BE81-5A63-42E1-87D4-2E0CEEE23AB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54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88A9-C616-4271-A65F-D44EEBB2F9C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63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4D9A-6922-4BD9-948A-53A225480B0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32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0423-455D-4AC8-93D9-D2EF255CAF1F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35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A15F-09F8-49BB-BF4B-058880883BF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72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8E6-4821-4B5B-A693-61AAA237013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33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E19C-4702-4DCA-A91F-F80FE435DFF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2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38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74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77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37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70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8FEC8C-E2FB-4ACC-9930-05B84EA51BB4}" type="slidenum"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2524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8FEC8C-E2FB-4ACC-9930-05B84EA51BB4}" type="slidenum"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354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C4F3-1ACD-41AC-AF90-0754E1EFD95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90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E5EC-CE17-4D92-8894-409EE31E6E7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88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33" y="1"/>
            <a:ext cx="12196233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4673601" y="2590800"/>
            <a:ext cx="6523567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1039285" y="1447800"/>
            <a:ext cx="10238316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61517" y="2860676"/>
            <a:ext cx="5916083" cy="3114675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FB95BA0-B8F2-48AC-A755-C28C652ACA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92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C4F57-F7D3-4FFE-91A4-83EA0D8F71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61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2FA87-A456-4C19-8F8B-4C5A5C3509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14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C399F-05ED-4FF4-ABE8-B19BC06ABB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62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86746-38E5-4FA7-AC23-4BF190C0DB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5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96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CA2D0-F1F6-4FC6-AB64-9FBFDE0C21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30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956B5-5CC9-464E-9B8D-03C337031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99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823E3-3372-41A0-83CA-1A5C3CFFE6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78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272DC-6DE3-4EEE-A43C-51642D8A8D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49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E3FA3-573E-4791-ABF1-2FD986CF69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31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6034" y="533400"/>
            <a:ext cx="2719917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2051" y="533400"/>
            <a:ext cx="7960783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FF9F9-5EC0-4E8F-AE6F-9B373BED6B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2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4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9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1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05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8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1"/>
            <a:ext cx="12196233" cy="6867525"/>
            <a:chOff x="0" y="0"/>
            <a:chExt cx="5762" cy="4326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4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6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1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2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3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5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6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7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8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9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60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61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62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63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64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65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66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67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68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69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0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1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2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3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4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5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6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7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8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79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80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81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82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83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84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85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86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87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88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89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90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91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92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93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1162051" y="533401"/>
            <a:ext cx="108839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085" y="1905000"/>
            <a:ext cx="1081404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6700" y="62865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7900" y="62865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59900" y="62865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Helvetica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50B9EB-FB87-45E9-9C2C-95E318DF22CD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449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1800" cap="none" dirty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US" sz="1800" cap="none" dirty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574" y="6038491"/>
            <a:ext cx="6400800" cy="8195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8611" y="270171"/>
            <a:ext cx="9398727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AL-</a:t>
            </a:r>
            <a:r>
              <a:rPr lang="en-US" sz="5400" b="1" dirty="0" err="1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Mustansiriyah</a:t>
            </a: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University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College of science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Biology Dept.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Zoology 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4</a:t>
            </a:r>
            <a:r>
              <a:rPr lang="en-US" sz="5400" b="1" baseline="3000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th</a:t>
            </a: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class</a:t>
            </a:r>
          </a:p>
          <a:p>
            <a:pPr algn="ctr" defTabSz="457200"/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Laboratory Technique LAB.</a:t>
            </a:r>
          </a:p>
          <a:p>
            <a:pPr algn="ctr" defTabSz="457200"/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(7)</a:t>
            </a:r>
            <a:endParaRPr lang="en-US" sz="5400" b="1" dirty="0">
              <a:ln w="13462">
                <a:solidFill>
                  <a:prstClr val="black"/>
                </a:solidFill>
                <a:prstDash val="solid"/>
              </a:ln>
              <a:solidFill>
                <a:prstClr val="white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E87D37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531" y="6186635"/>
            <a:ext cx="14285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14967C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NAME 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Disposal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return of wild-caught animals to the field can carry substantial risks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the formerly captive animals and to the ecosystem.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Animals reared in the laboratory should not be released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most cases, they cannot survive or they may survive by disrupting the natural ecology.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Proper (humane) euthanasia </a:t>
            </a:r>
          </a:p>
        </p:txBody>
      </p:sp>
    </p:spTree>
    <p:extLst>
      <p:ext uri="{BB962C8B-B14F-4D97-AF65-F5344CB8AC3E}">
        <p14:creationId xmlns:p14="http://schemas.microsoft.com/office/powerpoint/2010/main" val="37540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laboratory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testing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also known as 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experimentation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research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sz="2800" b="1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testing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 the use of non-human animals in experiments that seek to control the variables that affect the behavior or biological system under study.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3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9FCE-38F8-4E5A-9EA8-146D5B17FB33}" type="slidenum">
              <a:rPr lang="cs-CZ" altLang="en-US"/>
              <a:pPr/>
              <a:t>3</a:t>
            </a:fld>
            <a:endParaRPr lang="cs-CZ" alt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8791" y="940280"/>
            <a:ext cx="11723299" cy="54414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3525" indent="-26352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536575" algn="l"/>
              </a:tabLst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most frequently used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pharmacology,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genetics of mammals, virology, models of human diseases (mutant strains, transgenic and knock-out mice)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536575" algn="l"/>
              </a:tabLst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physiology of cognitive processes, behaviour, models of diabetes</a:t>
            </a:r>
          </a:p>
          <a:p>
            <a:pPr marL="263525" indent="-26352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536575" algn="l"/>
              </a:tabLst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Rabbit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serology, insulin quantification, pyrogens quantification, tests of irritable effect of chemical substances on the cornea</a:t>
            </a:r>
          </a:p>
          <a:p>
            <a:pPr marL="263525" indent="-26352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536575" algn="l"/>
              </a:tabLst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study of CNS and respiratory system</a:t>
            </a:r>
          </a:p>
          <a:p>
            <a:pPr marL="263525" indent="-26352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536575" algn="l"/>
              </a:tabLst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electrophysiology, neurophysiology</a:t>
            </a:r>
          </a:p>
          <a:p>
            <a:pPr marL="263525" indent="-26352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536575" algn="l"/>
              </a:tabLst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Guinea-pig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microbiology and serology, physiology of the auditory system</a:t>
            </a:r>
          </a:p>
          <a:p>
            <a:pPr marL="263525" indent="-26352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536575" algn="l"/>
              </a:tabLst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Hamster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genetics</a:t>
            </a:r>
          </a:p>
          <a:p>
            <a:pPr marL="263525" indent="-26352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536575" algn="l"/>
              </a:tabLst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training of surgical techniques, temporary covering of burns with porcine skin</a:t>
            </a:r>
          </a:p>
          <a:p>
            <a:pPr marL="263525" indent="-26352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536575" algn="l"/>
              </a:tabLst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Primates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rhesus monkey, baboon, chimpanzee – use in neurology, virology, behaviour</a:t>
            </a:r>
          </a:p>
          <a:p>
            <a:pPr marL="263525" indent="-26352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536575" algn="l"/>
              </a:tabLst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Frog –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 of blood circulation, electrophysiology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536575" algn="l"/>
              </a:tabLst>
            </a:pPr>
            <a:r>
              <a:rPr lang="en-GB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Fish,insects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063750" y="333375"/>
            <a:ext cx="813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 u="sng" dirty="0">
                <a:solidFill>
                  <a:srgbClr val="FF0000"/>
                </a:solidFill>
              </a:rPr>
              <a:t>The most important species of laboratory animals</a:t>
            </a:r>
          </a:p>
        </p:txBody>
      </p:sp>
    </p:spTree>
    <p:extLst>
      <p:ext uri="{BB962C8B-B14F-4D97-AF65-F5344CB8AC3E}">
        <p14:creationId xmlns:p14="http://schemas.microsoft.com/office/powerpoint/2010/main" val="154664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laboratory animal spe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0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use in research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37225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 Cancer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 Down </a:t>
            </a:r>
            <a: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  <a:t>Syndrome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Diabetes </a:t>
            </a:r>
            <a:endParaRPr lang="en-US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Leukemia</a:t>
            </a:r>
            <a:endParaRPr lang="en-US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Allergies</a:t>
            </a:r>
            <a:endParaRPr lang="en-US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respiratory diseases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  <a:t>Nutritional research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87" y="2511940"/>
            <a:ext cx="1846947" cy="1768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634" y="4280428"/>
            <a:ext cx="3199200" cy="20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4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Some people are troubled by the use of animals in research.  Each individual must make decisions about the kind of research he/she wishes to perform.</a:t>
            </a:r>
          </a:p>
        </p:txBody>
      </p:sp>
      <p:pic>
        <p:nvPicPr>
          <p:cNvPr id="4100" name="Picture 7" descr="http://e-infopages.com/wp-content/uploads/2012/04/animal-testin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86201"/>
            <a:ext cx="24003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8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Justification for using animals</a:t>
            </a:r>
            <a:endParaRPr lang="en-US" altLang="en-US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5057" y="1905000"/>
            <a:ext cx="11686077" cy="46683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sz="2800" dirty="0" smtClean="0">
                <a:latin typeface="+mj-lt"/>
              </a:rPr>
              <a:t>Q. </a:t>
            </a:r>
            <a:r>
              <a:rPr lang="en-US" sz="2800" dirty="0">
                <a:latin typeface="+mj-lt"/>
              </a:rPr>
              <a:t>Why is this the right animal model?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sz="2400" dirty="0">
                <a:latin typeface="+mj-lt"/>
                <a:cs typeface="Times New Roman" charset="0"/>
              </a:rPr>
              <a:t>A. </a:t>
            </a:r>
            <a:r>
              <a:rPr lang="en-US" sz="2400" dirty="0">
                <a:latin typeface="+mj-lt"/>
              </a:rPr>
              <a:t>Research should be undertaken with a clear scientific purpose.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sz="2400" dirty="0">
                <a:latin typeface="+mj-lt"/>
                <a:cs typeface="Times New Roman" charset="0"/>
              </a:rPr>
              <a:t>B. </a:t>
            </a:r>
            <a:r>
              <a:rPr lang="en-US" sz="2400" dirty="0">
                <a:latin typeface="+mj-lt"/>
              </a:rPr>
              <a:t>There should be a reasonable expectation that the research will: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1. Increase knowledge of the processes underlying the evolution, development, maintenance, alteration, control, or biological significance of behavior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imes New Roman" charset="0"/>
              </a:rPr>
              <a:t>2</a:t>
            </a:r>
            <a:r>
              <a:rPr lang="en-US" dirty="0" smtClean="0">
                <a:latin typeface="+mj-lt"/>
                <a:cs typeface="Times New Roman" charset="0"/>
              </a:rPr>
              <a:t>. </a:t>
            </a:r>
            <a:r>
              <a:rPr lang="en-US" dirty="0" smtClean="0">
                <a:latin typeface="+mj-lt"/>
              </a:rPr>
              <a:t>Increase understanding of the species under study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imes New Roman" charset="0"/>
              </a:rPr>
              <a:t>3</a:t>
            </a:r>
            <a:r>
              <a:rPr lang="en-US" dirty="0" smtClean="0">
                <a:latin typeface="+mj-lt"/>
                <a:cs typeface="Times New Roman" charset="0"/>
              </a:rPr>
              <a:t>. </a:t>
            </a:r>
            <a:r>
              <a:rPr lang="en-US" dirty="0" smtClean="0">
                <a:latin typeface="+mj-lt"/>
              </a:rPr>
              <a:t>Provide results that benefit the health or welfare of humans or other animals.</a:t>
            </a:r>
            <a:endParaRPr lang="en-US" sz="2000" dirty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2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Transportation Issues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I. Proper packaging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II. Timely shipping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III. Appropriate care upon arrival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Once the animals arrive: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Adequate Veterinary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Consultation with the principal investigator to minimize pain and distress.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3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Housing Standards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I.	Heating, cooling, and temperature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II.	Ventilation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III.	Compatible groupings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IV.	Exercise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V.	Food and water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VI.	Psychological well-being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8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328</Words>
  <Application>Microsoft Office PowerPoint</Application>
  <PresentationFormat>Widescreen</PresentationFormat>
  <Paragraphs>59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Century Gothic</vt:lpstr>
      <vt:lpstr>Helvetica</vt:lpstr>
      <vt:lpstr>Times New Roman</vt:lpstr>
      <vt:lpstr>Tw Cen MT</vt:lpstr>
      <vt:lpstr>Wingdings</vt:lpstr>
      <vt:lpstr>Wingdings 3</vt:lpstr>
      <vt:lpstr>Slice</vt:lpstr>
      <vt:lpstr>Droplet</vt:lpstr>
      <vt:lpstr>Bold Stripes</vt:lpstr>
      <vt:lpstr> </vt:lpstr>
      <vt:lpstr>Animal laboratory</vt:lpstr>
      <vt:lpstr>PowerPoint Presentation</vt:lpstr>
      <vt:lpstr>PowerPoint Presentation</vt:lpstr>
      <vt:lpstr>Examples of use in research:  </vt:lpstr>
      <vt:lpstr>Overview</vt:lpstr>
      <vt:lpstr>Justification for using animals</vt:lpstr>
      <vt:lpstr>Transportation Issues</vt:lpstr>
      <vt:lpstr>Housing Standards</vt:lpstr>
      <vt:lpstr>Disposal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ali alsamawi</dc:creator>
  <cp:lastModifiedBy>ali alsamawi</cp:lastModifiedBy>
  <cp:revision>7</cp:revision>
  <cp:lastPrinted>2017-12-11T21:29:39Z</cp:lastPrinted>
  <dcterms:created xsi:type="dcterms:W3CDTF">2017-12-11T20:25:00Z</dcterms:created>
  <dcterms:modified xsi:type="dcterms:W3CDTF">2017-12-11T21:36:31Z</dcterms:modified>
</cp:coreProperties>
</file>