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1" r:id="rId5"/>
    <p:sldId id="262" r:id="rId6"/>
    <p:sldId id="263" r:id="rId7"/>
    <p:sldId id="264" r:id="rId8"/>
    <p:sldId id="265" r:id="rId9"/>
    <p:sldId id="266" r:id="rId10"/>
    <p:sldId id="267" r:id="rId11"/>
    <p:sldId id="268" r:id="rId12"/>
    <p:sldId id="271" r:id="rId13"/>
    <p:sldId id="274" r:id="rId14"/>
    <p:sldId id="275" r:id="rId15"/>
    <p:sldId id="276" r:id="rId16"/>
    <p:sldId id="277" r:id="rId17"/>
    <p:sldId id="278" r:id="rId18"/>
    <p:sldId id="279" r:id="rId19"/>
    <p:sldId id="281" r:id="rId20"/>
    <p:sldId id="282" r:id="rId21"/>
    <p:sldId id="284" r:id="rId22"/>
    <p:sldId id="285" r:id="rId23"/>
    <p:sldId id="286" r:id="rId24"/>
    <p:sldId id="287" r:id="rId25"/>
    <p:sldId id="289" r:id="rId26"/>
    <p:sldId id="290" r:id="rId27"/>
    <p:sldId id="295" r:id="rId28"/>
    <p:sldId id="296" r:id="rId29"/>
    <p:sldId id="297" r:id="rId30"/>
    <p:sldId id="300" r:id="rId31"/>
    <p:sldId id="301" r:id="rId32"/>
    <p:sldId id="30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942DB-C3F3-45BC-A11B-8AC1FEA6DE21}" type="datetimeFigureOut">
              <a:rPr lang="en-US" smtClean="0"/>
              <a:t>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A934F-92C8-4CA2-9858-E86CB5353FDF}" type="slidenum">
              <a:rPr lang="en-US" smtClean="0"/>
              <a:t>‹#›</a:t>
            </a:fld>
            <a:endParaRPr lang="en-US"/>
          </a:p>
        </p:txBody>
      </p:sp>
    </p:spTree>
    <p:extLst>
      <p:ext uri="{BB962C8B-B14F-4D97-AF65-F5344CB8AC3E}">
        <p14:creationId xmlns:p14="http://schemas.microsoft.com/office/powerpoint/2010/main" val="332611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r.wikipedia.org/wiki/%D9%84%D8%BA%D8%A9_%D8%A5%D9%86%D8%AC%D9%84%D9%8A%D8%B2%D9%8A%D8%A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eaLnBrk="1" hangingPunct="1">
              <a:spcBef>
                <a:spcPct val="0"/>
              </a:spcBef>
            </a:pPr>
            <a:r>
              <a:rPr lang="ar-IQ" altLang="en-US" b="1" smtClean="0"/>
              <a:t>عزم العطالة</a:t>
            </a:r>
            <a:r>
              <a:rPr lang="ar-IQ" altLang="en-US" smtClean="0"/>
              <a:t> (</a:t>
            </a:r>
            <a:r>
              <a:rPr lang="ar-IQ" altLang="en-US" smtClean="0">
                <a:hlinkClick r:id="rId3" tooltip="لغة إنجليزية"/>
              </a:rPr>
              <a:t>بالإنجليزية</a:t>
            </a:r>
            <a:r>
              <a:rPr lang="ar-IQ" altLang="en-US" smtClean="0"/>
              <a:t>: </a:t>
            </a:r>
            <a:r>
              <a:rPr lang="en-GB" altLang="en-US" smtClean="0"/>
              <a:t>Moment of inertia) </a:t>
            </a:r>
            <a:r>
              <a:rPr lang="ar-IQ" altLang="en-US" smtClean="0"/>
              <a:t>أو </a:t>
            </a:r>
            <a:r>
              <a:rPr lang="ar-IQ" altLang="en-US" b="1" smtClean="0"/>
              <a:t>عزم القصور الذاتي</a:t>
            </a:r>
            <a:r>
              <a:rPr lang="ar-IQ" altLang="en-US" smtClean="0"/>
              <a:t> أو الكتلة الزاوية هو مقياس مقاومة الجسم للتغيرات في معدل دورانه، يمكن وصف مدى صعوبة أو سهولة تغيير سرعة الدوران لجسم من خلال عزم القصور الذاتي. لو فرضنا قرصين متساويين في الكتلة وأحدهما ذو قطر أو اسطوانة اوسع من الآخر سنلاحظ أن القرص ذو القطر الأوسع يحتاج لبذل جهد أكبر لتدويره لسرعة دورانية متساوية والعكس صحيح حيث يظل القرص ذو القطر الأكبر محافظا على دورانه لفترة أطول من الآخر.</a:t>
            </a:r>
          </a:p>
          <a:p>
            <a:pPr algn="r" rtl="1" eaLnBrk="1" hangingPunct="1">
              <a:spcBef>
                <a:spcPct val="0"/>
              </a:spcBef>
            </a:pPr>
            <a:r>
              <a:rPr lang="ar-IQ" altLang="en-US" smtClean="0"/>
              <a:t/>
            </a:r>
            <a:br>
              <a:rPr lang="ar-IQ" altLang="en-US" smtClean="0"/>
            </a:br>
            <a:endParaRPr lang="en-GB"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46E5E370-69D3-49EB-8584-CAC1AEF7389A}" type="slidenum">
              <a:rPr lang="en-GB" altLang="en-US" sz="1100">
                <a:latin typeface="Times New Roman" pitchFamily="18" charset="0"/>
              </a:rPr>
              <a:pPr eaLnBrk="1" hangingPunct="1"/>
              <a:t>17</a:t>
            </a:fld>
            <a:endParaRPr lang="en-GB" altLang="en-US" sz="11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81A70285-01B7-4160-87FF-94280C7BFBF4}" type="slidenum">
              <a:rPr lang="en-GB" altLang="en-US" sz="1100">
                <a:latin typeface="Times New Roman" pitchFamily="18" charset="0"/>
              </a:rPr>
              <a:pPr eaLnBrk="1" hangingPunct="1"/>
              <a:t>22</a:t>
            </a:fld>
            <a:endParaRPr lang="en-GB" altLang="en-US" sz="11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B5193-B98C-4696-8EC5-DC2059E0E50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46675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B5193-B98C-4696-8EC5-DC2059E0E50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41683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B5193-B98C-4696-8EC5-DC2059E0E50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151962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B5193-B98C-4696-8EC5-DC2059E0E50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318975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B5193-B98C-4696-8EC5-DC2059E0E50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216336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B5193-B98C-4696-8EC5-DC2059E0E50D}"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272792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B5193-B98C-4696-8EC5-DC2059E0E50D}"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405573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B5193-B98C-4696-8EC5-DC2059E0E50D}" type="datetimeFigureOut">
              <a:rPr lang="en-US" smtClean="0"/>
              <a:t>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336247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B5193-B98C-4696-8EC5-DC2059E0E50D}" type="datetimeFigureOut">
              <a:rPr lang="en-US" smtClean="0"/>
              <a:t>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289873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B5193-B98C-4696-8EC5-DC2059E0E50D}"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213553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B5193-B98C-4696-8EC5-DC2059E0E50D}"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29AA3-2954-4756-BF46-2A7CD16C37D0}" type="slidenum">
              <a:rPr lang="en-US" smtClean="0"/>
              <a:t>‹#›</a:t>
            </a:fld>
            <a:endParaRPr lang="en-US"/>
          </a:p>
        </p:txBody>
      </p:sp>
    </p:spTree>
    <p:extLst>
      <p:ext uri="{BB962C8B-B14F-4D97-AF65-F5344CB8AC3E}">
        <p14:creationId xmlns:p14="http://schemas.microsoft.com/office/powerpoint/2010/main" val="176327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B5193-B98C-4696-8EC5-DC2059E0E50D}" type="datetimeFigureOut">
              <a:rPr lang="en-US" smtClean="0"/>
              <a:t>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29AA3-2954-4756-BF46-2A7CD16C37D0}" type="slidenum">
              <a:rPr lang="en-US" smtClean="0"/>
              <a:t>‹#›</a:t>
            </a:fld>
            <a:endParaRPr lang="en-US"/>
          </a:p>
        </p:txBody>
      </p:sp>
    </p:spTree>
    <p:extLst>
      <p:ext uri="{BB962C8B-B14F-4D97-AF65-F5344CB8AC3E}">
        <p14:creationId xmlns:p14="http://schemas.microsoft.com/office/powerpoint/2010/main" val="21273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thsisfun.com/data/cartesian-coordinates.html"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8.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21.wmf"/><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32.png"/><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3.gif"/><Relationship Id="rId5" Type="http://schemas.openxmlformats.org/officeDocument/2006/relationships/image" Target="../media/image30.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4.emf"/><Relationship Id="rId5" Type="http://schemas.openxmlformats.org/officeDocument/2006/relationships/oleObject" Target="../embeddings/oleObject12.bin"/><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meted.ucar.edu/instrumentation/glossary.htm#B" TargetMode="Externa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414338" y="36513"/>
            <a:ext cx="7867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800" b="1">
                <a:latin typeface="Times New Roman" pitchFamily="18" charset="0"/>
              </a:rPr>
              <a:t>The Course of </a:t>
            </a:r>
          </a:p>
          <a:p>
            <a:pPr algn="ctr"/>
            <a:r>
              <a:rPr lang="en-US" altLang="en-US" sz="2800" b="1">
                <a:latin typeface="Times New Roman" pitchFamily="18" charset="0"/>
              </a:rPr>
              <a:t>Meteorological Instrumentation and Observations</a:t>
            </a:r>
          </a:p>
        </p:txBody>
      </p:sp>
      <p:sp>
        <p:nvSpPr>
          <p:cNvPr id="10" name="Subtitle 2"/>
          <p:cNvSpPr txBox="1">
            <a:spLocks/>
          </p:cNvSpPr>
          <p:nvPr/>
        </p:nvSpPr>
        <p:spPr>
          <a:xfrm>
            <a:off x="1331913" y="4572000"/>
            <a:ext cx="6400800" cy="175260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Font typeface="Arial" pitchFamily="34" charset="0"/>
              <a:buNone/>
              <a:defRPr/>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Font typeface="Arial" pitchFamily="34" charset="0"/>
              <a:buNone/>
              <a:defRPr/>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Font typeface="Arial" pitchFamily="34" charset="0"/>
              <a:buNone/>
              <a:defRPr/>
            </a:pPr>
            <a:r>
              <a:rPr lang="en-US" sz="8000" b="1" dirty="0" smtClean="0">
                <a:latin typeface="Times New Roman" panose="02020603050405020304" pitchFamily="18" charset="0"/>
                <a:cs typeface="Times New Roman" panose="02020603050405020304" pitchFamily="18" charset="0"/>
              </a:rPr>
              <a:t>2018-2019 </a:t>
            </a:r>
            <a:endParaRPr lang="en-GB" sz="8000" b="1" dirty="0" smtClean="0">
              <a:latin typeface="Times New Roman" panose="02020603050405020304" pitchFamily="18" charset="0"/>
              <a:cs typeface="Times New Roman" panose="02020603050405020304" pitchFamily="18" charset="0"/>
            </a:endParaRPr>
          </a:p>
          <a:p>
            <a:pPr marL="0" indent="0" algn="ctr">
              <a:buFont typeface="Arial" pitchFamily="34" charset="0"/>
              <a:buNone/>
              <a:defRPr/>
            </a:pPr>
            <a:r>
              <a:rPr lang="en-US" sz="8000" dirty="0" smtClean="0">
                <a:latin typeface="Times New Roman" panose="02020603050405020304" pitchFamily="18" charset="0"/>
                <a:cs typeface="Times New Roman" panose="02020603050405020304" pitchFamily="18" charset="0"/>
              </a:rPr>
              <a:t>Dr. </a:t>
            </a:r>
            <a:r>
              <a:rPr lang="en-US" sz="8000" dirty="0" err="1" smtClean="0">
                <a:latin typeface="Times New Roman" panose="02020603050405020304" pitchFamily="18" charset="0"/>
                <a:cs typeface="Times New Roman" panose="02020603050405020304" pitchFamily="18" charset="0"/>
              </a:rPr>
              <a:t>Sama</a:t>
            </a:r>
            <a:r>
              <a:rPr lang="en-US" sz="8000" dirty="0" smtClean="0">
                <a:latin typeface="Times New Roman" panose="02020603050405020304" pitchFamily="18" charset="0"/>
                <a:cs typeface="Times New Roman" panose="02020603050405020304" pitchFamily="18" charset="0"/>
              </a:rPr>
              <a:t> Khalid Mohammed</a:t>
            </a:r>
            <a:endParaRPr lang="en-GB" sz="8000" dirty="0" smtClean="0">
              <a:latin typeface="Times New Roman" panose="02020603050405020304" pitchFamily="18" charset="0"/>
              <a:cs typeface="Times New Roman" panose="02020603050405020304" pitchFamily="18" charset="0"/>
            </a:endParaRPr>
          </a:p>
          <a:p>
            <a:pPr marL="0" indent="0" algn="ctr">
              <a:buFont typeface="Arial" pitchFamily="34" charset="0"/>
              <a:buNone/>
              <a:defRPr/>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Font typeface="Arial" pitchFamily="34" charset="0"/>
              <a:buNone/>
              <a:defRPr/>
            </a:pPr>
            <a:endParaRPr lang="en-GB" sz="8000" b="1" cap="small" dirty="0" smtClean="0">
              <a:latin typeface="Times New Roman" panose="02020603050405020304" pitchFamily="18" charset="0"/>
              <a:cs typeface="Times New Roman" panose="02020603050405020304" pitchFamily="18" charset="0"/>
            </a:endParaRPr>
          </a:p>
          <a:p>
            <a:pPr marL="0" indent="0" algn="ctr">
              <a:buFont typeface="Arial" pitchFamily="34" charset="0"/>
              <a:buNone/>
              <a:defRPr/>
            </a:pPr>
            <a:endParaRPr lang="en-GB" dirty="0"/>
          </a:p>
        </p:txBody>
      </p:sp>
      <p:pic>
        <p:nvPicPr>
          <p:cNvPr id="2052" name="Picture 2" descr="GOS-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863" y="1304925"/>
            <a:ext cx="54229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23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a:latin typeface="Times New Roman" pitchFamily="18" charset="0"/>
              </a:rPr>
              <a:t>Barographs</a:t>
            </a:r>
          </a:p>
        </p:txBody>
      </p:sp>
      <p:pic>
        <p:nvPicPr>
          <p:cNvPr id="12291" name="Picture 6" descr="Barograph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3276600"/>
            <a:ext cx="3938587"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p:cNvSpPr>
            <a:spLocks noChangeArrowheads="1"/>
          </p:cNvSpPr>
          <p:nvPr/>
        </p:nvSpPr>
        <p:spPr bwMode="auto">
          <a:xfrm>
            <a:off x="52388" y="533400"/>
            <a:ext cx="90916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sz="2400">
                <a:latin typeface="Times New Roman" pitchFamily="18" charset="0"/>
                <a:cs typeface="Times New Roman" pitchFamily="18" charset="0"/>
              </a:rPr>
              <a:t>In a barograph, multiple aneroid capsules are connected together “to increase the sensitivity to pressure changes” </a:t>
            </a:r>
            <a:r>
              <a:rPr lang="en-US" altLang="en-US" sz="2400">
                <a:latin typeface="Times New Roman" pitchFamily="18" charset="0"/>
              </a:rPr>
              <a:t>to move a needle on a smoked foil or to move a pen upon paper, both of which are attached to a drum moved by clockwork.</a:t>
            </a:r>
          </a:p>
          <a:p>
            <a:pPr marL="342900" indent="-342900">
              <a:buFont typeface="Arial" charset="0"/>
              <a:buChar char="•"/>
            </a:pPr>
            <a:r>
              <a:rPr lang="en-US" sz="2400">
                <a:latin typeface="Times New Roman" pitchFamily="18" charset="0"/>
                <a:cs typeface="Times New Roman" pitchFamily="18" charset="0"/>
              </a:rPr>
              <a:t>The barograph is usually set up to measure the mean sea level pressure without correction, as, although not very accurate (±1 hPa), its importance is in providing a continuous record of pressure tendency.</a:t>
            </a:r>
          </a:p>
        </p:txBody>
      </p:sp>
    </p:spTree>
    <p:extLst>
      <p:ext uri="{BB962C8B-B14F-4D97-AF65-F5344CB8AC3E}">
        <p14:creationId xmlns:p14="http://schemas.microsoft.com/office/powerpoint/2010/main" val="196641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77766"/>
          </a:xfrm>
          <a:prstGeom prst="rect">
            <a:avLst/>
          </a:prstGeom>
        </p:spPr>
        <p:txBody>
          <a:bodyPr>
            <a:spAutoFit/>
          </a:bodyPr>
          <a:lstStyle/>
          <a:p>
            <a:pPr>
              <a:defRPr/>
            </a:pPr>
            <a:r>
              <a:rPr lang="en-US" sz="2600" b="1" dirty="0">
                <a:latin typeface="Times New Roman" pitchFamily="18" charset="0"/>
                <a:cs typeface="Times New Roman" pitchFamily="18" charset="0"/>
              </a:rPr>
              <a:t>Flexible diaphragm sensors</a:t>
            </a:r>
          </a:p>
          <a:p>
            <a:pPr marL="342900" indent="-342900" algn="just">
              <a:buFont typeface="Arial" pitchFamily="34" charset="0"/>
              <a:buChar char="•"/>
              <a:defRPr/>
            </a:pPr>
            <a:r>
              <a:rPr lang="en-US" sz="2400" dirty="0">
                <a:latin typeface="Times New Roman" pitchFamily="18" charset="0"/>
                <a:cs typeface="Times New Roman" pitchFamily="18" charset="0"/>
              </a:rPr>
              <a:t>These are based on a similar principle to that of an aneroid capsule, but rely either on detecting the flexing of a thin silicon diaphragm with changes in pressure, or changes in capacitance associated with changes in the separation between the diaphragm and a fixed plate. The latter type of sensor can be very small and light, and is used in </a:t>
            </a:r>
            <a:r>
              <a:rPr lang="en-US" sz="2400" dirty="0" err="1">
                <a:latin typeface="Times New Roman" pitchFamily="18" charset="0"/>
                <a:cs typeface="Times New Roman" pitchFamily="18" charset="0"/>
              </a:rPr>
              <a:t>radiosondes</a:t>
            </a:r>
            <a:r>
              <a:rPr lang="en-US" sz="2400" dirty="0">
                <a:latin typeface="Times New Roman" pitchFamily="18" charset="0"/>
                <a:cs typeface="Times New Roman" pitchFamily="18" charset="0"/>
              </a:rPr>
              <a:t> for measuring the pressure at the altitude reached by the instrument package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386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81000"/>
            <a:ext cx="74104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682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487363"/>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latin typeface="Times New Roman" pitchFamily="18" charset="0"/>
                <a:cs typeface="Times New Roman" pitchFamily="18" charset="0"/>
              </a:rPr>
              <a:t>Although airflow in the atmosphere is a three-dimensional velocity field, it is the </a:t>
            </a:r>
            <a:r>
              <a:rPr lang="en-US" sz="2400" b="1" dirty="0">
                <a:latin typeface="Times New Roman" pitchFamily="18" charset="0"/>
                <a:cs typeface="Times New Roman" pitchFamily="18" charset="0"/>
              </a:rPr>
              <a:t>horizontal component of its motion </a:t>
            </a:r>
            <a:r>
              <a:rPr lang="en-US" sz="2400" dirty="0">
                <a:latin typeface="Times New Roman" pitchFamily="18" charset="0"/>
                <a:cs typeface="Times New Roman" pitchFamily="18" charset="0"/>
              </a:rPr>
              <a:t>which is commonly measured, because the vertical component is generally much smaller.</a:t>
            </a:r>
          </a:p>
          <a:p>
            <a:pPr algn="just"/>
            <a:r>
              <a:rPr lang="en-US" sz="2400" dirty="0">
                <a:latin typeface="Times New Roman" pitchFamily="18" charset="0"/>
                <a:cs typeface="Times New Roman" pitchFamily="18" charset="0"/>
              </a:rPr>
              <a:t>Measuring the horizontal air velocity determines the </a:t>
            </a:r>
            <a:r>
              <a:rPr lang="en-US" sz="2400" b="1" dirty="0">
                <a:latin typeface="Times New Roman" pitchFamily="18" charset="0"/>
                <a:cs typeface="Times New Roman" pitchFamily="18" charset="0"/>
              </a:rPr>
              <a:t>wind vector V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u</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v</a:t>
            </a:r>
            <a:r>
              <a:rPr lang="en-US" sz="2400" dirty="0">
                <a:latin typeface="Times New Roman" pitchFamily="18" charset="0"/>
                <a:cs typeface="Times New Roman" pitchFamily="18" charset="0"/>
              </a:rPr>
              <a:t>), where </a:t>
            </a:r>
            <a:r>
              <a:rPr lang="en-US" sz="2400" i="1" dirty="0">
                <a:latin typeface="Times New Roman" pitchFamily="18" charset="0"/>
                <a:cs typeface="Times New Roman" pitchFamily="18" charset="0"/>
              </a:rPr>
              <a:t>u </a:t>
            </a:r>
            <a:r>
              <a:rPr lang="en-US" sz="2400" dirty="0">
                <a:latin typeface="Times New Roman" pitchFamily="18" charset="0"/>
                <a:cs typeface="Times New Roman" pitchFamily="18" charset="0"/>
              </a:rPr>
              <a:t>is the west to-east (</a:t>
            </a:r>
            <a:r>
              <a:rPr lang="en-US" sz="2400" i="1" dirty="0">
                <a:latin typeface="Times New Roman" pitchFamily="18" charset="0"/>
                <a:cs typeface="Times New Roman" pitchFamily="18" charset="0"/>
              </a:rPr>
              <a:t>zonal</a:t>
            </a:r>
            <a:r>
              <a:rPr lang="en-US" sz="2400" dirty="0">
                <a:latin typeface="Times New Roman" pitchFamily="18" charset="0"/>
                <a:cs typeface="Times New Roman" pitchFamily="18" charset="0"/>
              </a:rPr>
              <a:t>) component, and </a:t>
            </a:r>
            <a:r>
              <a:rPr lang="en-US" sz="2400" i="1" dirty="0">
                <a:latin typeface="Times New Roman" pitchFamily="18" charset="0"/>
                <a:cs typeface="Times New Roman" pitchFamily="18" charset="0"/>
              </a:rPr>
              <a:t>v </a:t>
            </a:r>
            <a:r>
              <a:rPr lang="en-US" sz="2400" dirty="0">
                <a:latin typeface="Times New Roman" pitchFamily="18" charset="0"/>
                <a:cs typeface="Times New Roman" pitchFamily="18" charset="0"/>
              </a:rPr>
              <a:t>the south-to-north (</a:t>
            </a:r>
            <a:r>
              <a:rPr lang="en-US" sz="2400" i="1" dirty="0" err="1">
                <a:latin typeface="Times New Roman" pitchFamily="18" charset="0"/>
                <a:cs typeface="Times New Roman" pitchFamily="18" charset="0"/>
              </a:rPr>
              <a:t>meridional</a:t>
            </a:r>
            <a:r>
              <a:rPr lang="en-US" sz="2400" dirty="0">
                <a:latin typeface="Times New Roman" pitchFamily="18" charset="0"/>
                <a:cs typeface="Times New Roman" pitchFamily="18" charset="0"/>
              </a:rPr>
              <a:t>) component. </a:t>
            </a:r>
          </a:p>
          <a:p>
            <a:pPr algn="just"/>
            <a:r>
              <a:rPr lang="en-US" sz="2400" dirty="0">
                <a:latin typeface="Times New Roman" pitchFamily="18" charset="0"/>
                <a:cs typeface="Times New Roman" pitchFamily="18" charset="0"/>
              </a:rPr>
              <a:t>Often only the </a:t>
            </a:r>
            <a:r>
              <a:rPr lang="en-US" sz="2400" b="1" dirty="0">
                <a:latin typeface="Times New Roman" pitchFamily="18" charset="0"/>
                <a:cs typeface="Times New Roman" pitchFamily="18" charset="0"/>
              </a:rPr>
              <a:t>magnitude of the vector </a:t>
            </a:r>
            <a:r>
              <a:rPr lang="en-US" sz="2400" dirty="0">
                <a:latin typeface="Times New Roman" pitchFamily="18" charset="0"/>
                <a:cs typeface="Times New Roman" pitchFamily="18" charset="0"/>
              </a:rPr>
              <a:t>(i.e. the wind speed, which is usually given the symbol </a:t>
            </a:r>
            <a:r>
              <a:rPr lang="en-US" sz="2400" i="1" dirty="0">
                <a:latin typeface="Times New Roman" pitchFamily="18" charset="0"/>
                <a:cs typeface="Times New Roman" pitchFamily="18" charset="0"/>
              </a:rPr>
              <a:t>U</a:t>
            </a:r>
            <a:r>
              <a:rPr lang="en-US" sz="2400" dirty="0">
                <a:latin typeface="Times New Roman" pitchFamily="18" charset="0"/>
                <a:cs typeface="Times New Roman" pitchFamily="18" charset="0"/>
              </a:rPr>
              <a:t>) is measured, with the wind direction measured entirely independently.</a:t>
            </a:r>
          </a:p>
          <a:p>
            <a:pPr algn="just"/>
            <a:r>
              <a:rPr lang="en-US" sz="2400" dirty="0">
                <a:latin typeface="Times New Roman" pitchFamily="18" charset="0"/>
                <a:cs typeface="Times New Roman" pitchFamily="18" charset="0"/>
              </a:rPr>
              <a:t>An instrument for measuring the wind speed is known as </a:t>
            </a:r>
            <a:r>
              <a:rPr lang="en-US" sz="2400" b="1" i="1" dirty="0">
                <a:latin typeface="Times New Roman" pitchFamily="18" charset="0"/>
                <a:cs typeface="Times New Roman" pitchFamily="18" charset="0"/>
              </a:rPr>
              <a:t>anemometer</a:t>
            </a:r>
            <a:r>
              <a:rPr lang="en-US" sz="2400" dirty="0">
                <a:latin typeface="Times New Roman" pitchFamily="18" charset="0"/>
                <a:cs typeface="Times New Roman" pitchFamily="18" charset="0"/>
              </a:rPr>
              <a:t>; the mechanical device turned by the wind to indicate the direction from which the wind is blowing is a </a:t>
            </a:r>
            <a:r>
              <a:rPr lang="en-US" sz="2400" b="1" i="1" dirty="0">
                <a:latin typeface="Times New Roman" pitchFamily="18" charset="0"/>
                <a:cs typeface="Times New Roman" pitchFamily="18" charset="0"/>
              </a:rPr>
              <a:t>wind vane</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Properties used to determine wind speed include the flow’s kinetic energy (dynamic) (cup and propeller anemometers), cooling (hot wire or film anemometer) and the effective speed of sound in a moving reference frame (sonic anemometer).</a:t>
            </a:r>
          </a:p>
        </p:txBody>
      </p:sp>
      <p:sp>
        <p:nvSpPr>
          <p:cNvPr id="16387" name="Rectangle 2"/>
          <p:cNvSpPr>
            <a:spLocks noChangeArrowheads="1"/>
          </p:cNvSpPr>
          <p:nvPr/>
        </p:nvSpPr>
        <p:spPr bwMode="auto">
          <a:xfrm>
            <a:off x="2819400" y="76200"/>
            <a:ext cx="39449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b="1">
                <a:latin typeface="Times New Roman" pitchFamily="18" charset="0"/>
                <a:cs typeface="Times New Roman" pitchFamily="18" charset="0"/>
              </a:rPr>
              <a:t>Wind Speed and Direction</a:t>
            </a:r>
          </a:p>
        </p:txBody>
      </p:sp>
    </p:spTree>
    <p:extLst>
      <p:ext uri="{BB962C8B-B14F-4D97-AF65-F5344CB8AC3E}">
        <p14:creationId xmlns:p14="http://schemas.microsoft.com/office/powerpoint/2010/main" val="1338012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oordinates cartesian (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62250"/>
            <a:ext cx="3238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0" y="1176337"/>
            <a:ext cx="8991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b="1" dirty="0">
                <a:latin typeface="Times New Roman" pitchFamily="18" charset="0"/>
              </a:rPr>
              <a:t>Cartesian Coordinates</a:t>
            </a:r>
          </a:p>
          <a:p>
            <a:pPr eaLnBrk="1" hangingPunct="1"/>
            <a:r>
              <a:rPr lang="en-GB" altLang="en-US" sz="2400" dirty="0">
                <a:latin typeface="Times New Roman" pitchFamily="18" charset="0"/>
              </a:rPr>
              <a:t>Using </a:t>
            </a:r>
            <a:r>
              <a:rPr lang="en-GB" altLang="en-US" sz="2400" dirty="0">
                <a:latin typeface="Times New Roman" pitchFamily="18" charset="0"/>
                <a:hlinkClick r:id="rId3"/>
              </a:rPr>
              <a:t>Cartesian Coordinates</a:t>
            </a:r>
            <a:r>
              <a:rPr lang="en-GB" altLang="en-US" sz="2400" dirty="0">
                <a:latin typeface="Times New Roman" pitchFamily="18" charset="0"/>
              </a:rPr>
              <a:t> we mark a point by </a:t>
            </a:r>
            <a:r>
              <a:rPr lang="en-GB" altLang="en-US" sz="2400" b="1" dirty="0">
                <a:latin typeface="Times New Roman" pitchFamily="18" charset="0"/>
              </a:rPr>
              <a:t>how far </a:t>
            </a:r>
            <a:r>
              <a:rPr lang="en-GB" altLang="en-US" sz="2400" b="1" dirty="0" smtClean="0">
                <a:latin typeface="Times New Roman" pitchFamily="18" charset="0"/>
              </a:rPr>
              <a:t>long</a:t>
            </a:r>
            <a:r>
              <a:rPr lang="en-GB" altLang="en-US" sz="2400" dirty="0">
                <a:latin typeface="Times New Roman" pitchFamily="18" charset="0"/>
              </a:rPr>
              <a:t> and </a:t>
            </a:r>
            <a:r>
              <a:rPr lang="en-GB" altLang="en-US" sz="2400" b="1" dirty="0">
                <a:latin typeface="Times New Roman" pitchFamily="18" charset="0"/>
              </a:rPr>
              <a:t>how far up</a:t>
            </a:r>
            <a:r>
              <a:rPr lang="en-GB" altLang="en-US" sz="2400" dirty="0">
                <a:latin typeface="Times New Roman" pitchFamily="18" charset="0"/>
              </a:rPr>
              <a:t> it is:</a:t>
            </a:r>
          </a:p>
        </p:txBody>
      </p:sp>
      <p:sp>
        <p:nvSpPr>
          <p:cNvPr id="17412" name="TextBox 2"/>
          <p:cNvSpPr txBox="1">
            <a:spLocks noChangeArrowheads="1"/>
          </p:cNvSpPr>
          <p:nvPr/>
        </p:nvSpPr>
        <p:spPr bwMode="auto">
          <a:xfrm>
            <a:off x="0" y="5429250"/>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dirty="0">
                <a:latin typeface="Times New Roman" pitchFamily="18" charset="0"/>
              </a:rPr>
              <a:t>Polar Coordinates</a:t>
            </a:r>
          </a:p>
          <a:p>
            <a:pPr eaLnBrk="1" hangingPunct="1"/>
            <a:r>
              <a:rPr lang="en-GB" altLang="en-US" sz="2400" dirty="0">
                <a:latin typeface="Times New Roman" pitchFamily="18" charset="0"/>
              </a:rPr>
              <a:t>Using Polar Coordinates we mark a point by </a:t>
            </a:r>
            <a:r>
              <a:rPr lang="en-GB" altLang="en-US" sz="2400" b="1" dirty="0">
                <a:latin typeface="Times New Roman" pitchFamily="18" charset="0"/>
              </a:rPr>
              <a:t>how far away</a:t>
            </a:r>
            <a:r>
              <a:rPr lang="en-GB" altLang="en-US" sz="2400" dirty="0">
                <a:latin typeface="Times New Roman" pitchFamily="18" charset="0"/>
              </a:rPr>
              <a:t>, and </a:t>
            </a:r>
            <a:r>
              <a:rPr lang="en-GB" altLang="en-US" sz="2400" b="1" dirty="0">
                <a:latin typeface="Times New Roman" pitchFamily="18" charset="0"/>
              </a:rPr>
              <a:t>what angle</a:t>
            </a:r>
            <a:r>
              <a:rPr lang="en-GB" altLang="en-US" sz="2400" dirty="0">
                <a:latin typeface="Times New Roman" pitchFamily="18" charset="0"/>
              </a:rPr>
              <a:t> it is:</a:t>
            </a:r>
          </a:p>
        </p:txBody>
      </p:sp>
      <p:pic>
        <p:nvPicPr>
          <p:cNvPr id="17413" name="Picture 4" descr="coordinates polar 13 at 22.6 degre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4667250"/>
            <a:ext cx="3238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psuvanguard.com/wp-content/uploads/2018/02/FYILOGO-696x3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1237" y="381000"/>
            <a:ext cx="1889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476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166688"/>
            <a:ext cx="3443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latin typeface="Times New Roman" pitchFamily="18" charset="0"/>
              </a:rPr>
              <a:t>Wind Measurements </a:t>
            </a:r>
          </a:p>
        </p:txBody>
      </p:sp>
      <p:sp>
        <p:nvSpPr>
          <p:cNvPr id="156675" name="Text Box 3"/>
          <p:cNvSpPr txBox="1">
            <a:spLocks noChangeArrowheads="1"/>
          </p:cNvSpPr>
          <p:nvPr/>
        </p:nvSpPr>
        <p:spPr bwMode="auto">
          <a:xfrm>
            <a:off x="420688" y="1976438"/>
            <a:ext cx="488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latin typeface="Times New Roman" pitchFamily="18" charset="0"/>
                <a:ea typeface="MS Mincho" pitchFamily="49" charset="-128"/>
              </a:rPr>
              <a:t>Local right-hand Cartesian coordinate</a:t>
            </a:r>
            <a:r>
              <a:rPr lang="en-US" altLang="en-US" sz="2400">
                <a:latin typeface="Times New Roman" pitchFamily="18" charset="0"/>
              </a:rPr>
              <a:t> </a:t>
            </a:r>
          </a:p>
        </p:txBody>
      </p:sp>
      <p:sp>
        <p:nvSpPr>
          <p:cNvPr id="156676" name="Text Box 4"/>
          <p:cNvSpPr txBox="1">
            <a:spLocks noChangeArrowheads="1"/>
          </p:cNvSpPr>
          <p:nvPr/>
        </p:nvSpPr>
        <p:spPr bwMode="auto">
          <a:xfrm>
            <a:off x="936625" y="4648200"/>
            <a:ext cx="249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latin typeface="Times New Roman" pitchFamily="18" charset="0"/>
                <a:ea typeface="MS Mincho" pitchFamily="49" charset="-128"/>
              </a:rPr>
              <a:t>Polar coordinate</a:t>
            </a:r>
            <a:r>
              <a:rPr lang="en-US" altLang="en-US" sz="2400">
                <a:latin typeface="Times New Roman" pitchFamily="18" charset="0"/>
              </a:rPr>
              <a:t>    </a:t>
            </a:r>
          </a:p>
        </p:txBody>
      </p:sp>
      <p:pic>
        <p:nvPicPr>
          <p:cNvPr id="156693" name="Picture 21" descr="polar1"/>
          <p:cNvPicPr>
            <a:picLocks noChangeAspect="1" noChangeArrowheads="1"/>
          </p:cNvPicPr>
          <p:nvPr/>
        </p:nvPicPr>
        <p:blipFill>
          <a:blip r:embed="rId3">
            <a:extLst>
              <a:ext uri="{28A0092B-C50C-407E-A947-70E740481C1C}">
                <a14:useLocalDpi xmlns:a14="http://schemas.microsoft.com/office/drawing/2010/main" val="0"/>
              </a:ext>
            </a:extLst>
          </a:blip>
          <a:srcRect r="52380"/>
          <a:stretch>
            <a:fillRect/>
          </a:stretch>
        </p:blipFill>
        <p:spPr bwMode="auto">
          <a:xfrm>
            <a:off x="5638800" y="46482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6694" name="Object 22"/>
          <p:cNvGraphicFramePr>
            <a:graphicFrameLocks noChangeAspect="1"/>
          </p:cNvGraphicFramePr>
          <p:nvPr/>
        </p:nvGraphicFramePr>
        <p:xfrm>
          <a:off x="1292225" y="5526088"/>
          <a:ext cx="1949450" cy="758825"/>
        </p:xfrm>
        <a:graphic>
          <a:graphicData uri="http://schemas.openxmlformats.org/presentationml/2006/ole">
            <mc:AlternateContent xmlns:mc="http://schemas.openxmlformats.org/markup-compatibility/2006">
              <mc:Choice xmlns:v="urn:schemas-microsoft-com:vml" Requires="v">
                <p:oleObj spid="_x0000_s3074" name="Equation" r:id="rId4" imgW="1206360" imgH="431640" progId="Equation.3">
                  <p:embed/>
                </p:oleObj>
              </mc:Choice>
              <mc:Fallback>
                <p:oleObj name="Equation" r:id="rId4" imgW="12063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225" y="5526088"/>
                        <a:ext cx="19494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Line 5"/>
          <p:cNvSpPr>
            <a:spLocks noChangeShapeType="1"/>
          </p:cNvSpPr>
          <p:nvPr/>
        </p:nvSpPr>
        <p:spPr bwMode="auto">
          <a:xfrm>
            <a:off x="1536700" y="4251325"/>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8440" name="Line 6"/>
          <p:cNvSpPr>
            <a:spLocks noChangeShapeType="1"/>
          </p:cNvSpPr>
          <p:nvPr/>
        </p:nvSpPr>
        <p:spPr bwMode="auto">
          <a:xfrm>
            <a:off x="5499100" y="4251325"/>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8441" name="Line 7"/>
          <p:cNvSpPr>
            <a:spLocks noChangeShapeType="1"/>
          </p:cNvSpPr>
          <p:nvPr/>
        </p:nvSpPr>
        <p:spPr bwMode="auto">
          <a:xfrm flipV="1">
            <a:off x="1536700" y="3489325"/>
            <a:ext cx="1524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42" name="Line 8"/>
          <p:cNvSpPr>
            <a:spLocks noChangeShapeType="1"/>
          </p:cNvSpPr>
          <p:nvPr/>
        </p:nvSpPr>
        <p:spPr bwMode="auto">
          <a:xfrm flipV="1">
            <a:off x="5499100" y="3489325"/>
            <a:ext cx="1524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43" name="Line 9"/>
          <p:cNvSpPr>
            <a:spLocks noChangeShapeType="1"/>
          </p:cNvSpPr>
          <p:nvPr/>
        </p:nvSpPr>
        <p:spPr bwMode="auto">
          <a:xfrm flipV="1">
            <a:off x="1536700" y="3032125"/>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44" name="Line 10"/>
          <p:cNvSpPr>
            <a:spLocks noChangeShapeType="1"/>
          </p:cNvSpPr>
          <p:nvPr/>
        </p:nvSpPr>
        <p:spPr bwMode="auto">
          <a:xfrm flipV="1">
            <a:off x="5499100" y="3032125"/>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45" name="Text Box 11"/>
          <p:cNvSpPr txBox="1">
            <a:spLocks noChangeArrowheads="1"/>
          </p:cNvSpPr>
          <p:nvPr/>
        </p:nvSpPr>
        <p:spPr bwMode="auto">
          <a:xfrm>
            <a:off x="3130550" y="402272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x</a:t>
            </a:r>
          </a:p>
        </p:txBody>
      </p:sp>
      <p:sp>
        <p:nvSpPr>
          <p:cNvPr id="18446" name="Text Box 12"/>
          <p:cNvSpPr txBox="1">
            <a:spLocks noChangeArrowheads="1"/>
          </p:cNvSpPr>
          <p:nvPr/>
        </p:nvSpPr>
        <p:spPr bwMode="auto">
          <a:xfrm>
            <a:off x="2901950" y="303212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y</a:t>
            </a:r>
          </a:p>
        </p:txBody>
      </p:sp>
      <p:sp>
        <p:nvSpPr>
          <p:cNvPr id="18447" name="Text Box 13"/>
          <p:cNvSpPr txBox="1">
            <a:spLocks noChangeArrowheads="1"/>
          </p:cNvSpPr>
          <p:nvPr/>
        </p:nvSpPr>
        <p:spPr bwMode="auto">
          <a:xfrm>
            <a:off x="7099300" y="402272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U</a:t>
            </a:r>
          </a:p>
        </p:txBody>
      </p:sp>
      <p:sp>
        <p:nvSpPr>
          <p:cNvPr id="18448" name="Text Box 14"/>
          <p:cNvSpPr txBox="1">
            <a:spLocks noChangeArrowheads="1"/>
          </p:cNvSpPr>
          <p:nvPr/>
        </p:nvSpPr>
        <p:spPr bwMode="auto">
          <a:xfrm>
            <a:off x="6946900" y="316865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V</a:t>
            </a:r>
          </a:p>
        </p:txBody>
      </p:sp>
      <p:sp>
        <p:nvSpPr>
          <p:cNvPr id="18449" name="Text Box 15"/>
          <p:cNvSpPr txBox="1">
            <a:spLocks noChangeArrowheads="1"/>
          </p:cNvSpPr>
          <p:nvPr/>
        </p:nvSpPr>
        <p:spPr bwMode="auto">
          <a:xfrm>
            <a:off x="5303838" y="2574925"/>
            <a:ext cx="423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W</a:t>
            </a:r>
          </a:p>
        </p:txBody>
      </p:sp>
      <p:sp>
        <p:nvSpPr>
          <p:cNvPr id="18450" name="Text Box 16"/>
          <p:cNvSpPr txBox="1">
            <a:spLocks noChangeArrowheads="1"/>
          </p:cNvSpPr>
          <p:nvPr/>
        </p:nvSpPr>
        <p:spPr bwMode="auto">
          <a:xfrm>
            <a:off x="1231900" y="408305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O</a:t>
            </a:r>
          </a:p>
        </p:txBody>
      </p:sp>
      <p:sp>
        <p:nvSpPr>
          <p:cNvPr id="18451" name="Text Box 17"/>
          <p:cNvSpPr txBox="1">
            <a:spLocks noChangeArrowheads="1"/>
          </p:cNvSpPr>
          <p:nvPr/>
        </p:nvSpPr>
        <p:spPr bwMode="auto">
          <a:xfrm>
            <a:off x="5130800" y="409892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O</a:t>
            </a:r>
          </a:p>
        </p:txBody>
      </p:sp>
      <p:sp>
        <p:nvSpPr>
          <p:cNvPr id="18452" name="Text Box 18"/>
          <p:cNvSpPr txBox="1">
            <a:spLocks noChangeArrowheads="1"/>
          </p:cNvSpPr>
          <p:nvPr/>
        </p:nvSpPr>
        <p:spPr bwMode="auto">
          <a:xfrm>
            <a:off x="3349625" y="4037013"/>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East</a:t>
            </a:r>
          </a:p>
        </p:txBody>
      </p:sp>
      <p:sp>
        <p:nvSpPr>
          <p:cNvPr id="18453" name="Text Box 19"/>
          <p:cNvSpPr txBox="1">
            <a:spLocks noChangeArrowheads="1"/>
          </p:cNvSpPr>
          <p:nvPr/>
        </p:nvSpPr>
        <p:spPr bwMode="auto">
          <a:xfrm>
            <a:off x="3121025" y="2970213"/>
            <a:ext cx="776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North</a:t>
            </a:r>
          </a:p>
        </p:txBody>
      </p:sp>
      <p:sp>
        <p:nvSpPr>
          <p:cNvPr id="18454" name="Text Box 20"/>
          <p:cNvSpPr txBox="1">
            <a:spLocks noChangeArrowheads="1"/>
          </p:cNvSpPr>
          <p:nvPr/>
        </p:nvSpPr>
        <p:spPr bwMode="auto">
          <a:xfrm>
            <a:off x="1520825" y="2743200"/>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latin typeface="Times New Roman" pitchFamily="18" charset="0"/>
              </a:rPr>
              <a:t>Up</a:t>
            </a:r>
          </a:p>
        </p:txBody>
      </p:sp>
      <p:graphicFrame>
        <p:nvGraphicFramePr>
          <p:cNvPr id="18455" name="Object 23"/>
          <p:cNvGraphicFramePr>
            <a:graphicFrameLocks noChangeAspect="1"/>
          </p:cNvGraphicFramePr>
          <p:nvPr/>
        </p:nvGraphicFramePr>
        <p:xfrm>
          <a:off x="914400" y="2876550"/>
          <a:ext cx="508000" cy="265113"/>
        </p:xfrm>
        <a:graphic>
          <a:graphicData uri="http://schemas.openxmlformats.org/presentationml/2006/ole">
            <mc:AlternateContent xmlns:mc="http://schemas.openxmlformats.org/markup-compatibility/2006">
              <mc:Choice xmlns:v="urn:schemas-microsoft-com:vml" Requires="v">
                <p:oleObj spid="_x0000_s3075" name="Equation" r:id="rId6" imgW="457200" imgH="203040" progId="Equation.3">
                  <p:embed/>
                </p:oleObj>
              </mc:Choice>
              <mc:Fallback>
                <p:oleObj name="Equation" r:id="rId6" imgW="45720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876550"/>
                        <a:ext cx="508000" cy="265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6" name="Rectangle 1"/>
          <p:cNvSpPr>
            <a:spLocks noChangeArrowheads="1"/>
          </p:cNvSpPr>
          <p:nvPr/>
        </p:nvSpPr>
        <p:spPr bwMode="auto">
          <a:xfrm>
            <a:off x="381000" y="790575"/>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latin typeface="Times New Roman" pitchFamily="18" charset="0"/>
                <a:cs typeface="Times New Roman" pitchFamily="18" charset="0"/>
              </a:rPr>
              <a:t>Wind measurements are usually taken in the </a:t>
            </a:r>
            <a:r>
              <a:rPr lang="en-US" altLang="en-US" sz="2400" i="1" u="sng" dirty="0">
                <a:latin typeface="Times New Roman" pitchFamily="18" charset="0"/>
                <a:cs typeface="Times New Roman" pitchFamily="18" charset="0"/>
              </a:rPr>
              <a:t>polar coordinate</a:t>
            </a:r>
            <a:r>
              <a:rPr lang="en-US" altLang="en-US" sz="2400" dirty="0">
                <a:latin typeface="Times New Roman" pitchFamily="18" charset="0"/>
                <a:cs typeface="Times New Roman" pitchFamily="18" charset="0"/>
              </a:rPr>
              <a:t>, in which winds are written as two components: wind speed and direction.</a:t>
            </a:r>
            <a:endParaRPr lang="en-GB"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79679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6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1566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1177031025"/>
              </p:ext>
            </p:extLst>
          </p:nvPr>
        </p:nvGraphicFramePr>
        <p:xfrm>
          <a:off x="622300" y="655638"/>
          <a:ext cx="5768975" cy="1858962"/>
        </p:xfrm>
        <a:graphic>
          <a:graphicData uri="http://schemas.openxmlformats.org/presentationml/2006/ole">
            <mc:AlternateContent xmlns:mc="http://schemas.openxmlformats.org/markup-compatibility/2006">
              <mc:Choice xmlns:v="urn:schemas-microsoft-com:vml" Requires="v">
                <p:oleObj spid="_x0000_s4098" name="Equation" r:id="rId3" imgW="2806560" imgH="1091880" progId="Equation.3">
                  <p:embed/>
                </p:oleObj>
              </mc:Choice>
              <mc:Fallback>
                <p:oleObj name="Equation" r:id="rId3" imgW="2806560" imgH="1091880" progId="Equation.3">
                  <p:embed/>
                  <p:pic>
                    <p:nvPicPr>
                      <p:cNvPr id="0" name=""/>
                      <p:cNvPicPr>
                        <a:picLocks noChangeAspect="1" noChangeArrowheads="1"/>
                      </p:cNvPicPr>
                      <p:nvPr/>
                    </p:nvPicPr>
                    <p:blipFill>
                      <a:blip r:embed="rId4"/>
                      <a:srcRect/>
                      <a:stretch>
                        <a:fillRect/>
                      </a:stretch>
                    </p:blipFill>
                    <p:spPr bwMode="auto">
                      <a:xfrm>
                        <a:off x="622300" y="655638"/>
                        <a:ext cx="576897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9" name="Text Box 3"/>
          <p:cNvSpPr txBox="1">
            <a:spLocks noChangeArrowheads="1"/>
          </p:cNvSpPr>
          <p:nvPr/>
        </p:nvSpPr>
        <p:spPr bwMode="auto">
          <a:xfrm>
            <a:off x="76200" y="76200"/>
            <a:ext cx="5495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a:latin typeface="Times New Roman" pitchFamily="18" charset="0"/>
                <a:ea typeface="MS Mincho" pitchFamily="49" charset="-128"/>
                <a:cs typeface="Times New Roman" pitchFamily="18" charset="0"/>
              </a:rPr>
              <a:t>Conversion to speed and direction</a:t>
            </a:r>
            <a:r>
              <a:rPr lang="en-US" altLang="en-US" sz="2800" b="1">
                <a:latin typeface="Times New Roman" pitchFamily="18" charset="0"/>
                <a:cs typeface="Times New Roman" pitchFamily="18" charset="0"/>
              </a:rPr>
              <a:t> </a:t>
            </a:r>
          </a:p>
        </p:txBody>
      </p:sp>
      <p:graphicFrame>
        <p:nvGraphicFramePr>
          <p:cNvPr id="19460" name="Object 4"/>
          <p:cNvGraphicFramePr>
            <a:graphicFrameLocks noChangeAspect="1"/>
          </p:cNvGraphicFramePr>
          <p:nvPr>
            <p:extLst>
              <p:ext uri="{D42A27DB-BD31-4B8C-83A1-F6EECF244321}">
                <p14:modId xmlns:p14="http://schemas.microsoft.com/office/powerpoint/2010/main" val="1236178415"/>
              </p:ext>
            </p:extLst>
          </p:nvPr>
        </p:nvGraphicFramePr>
        <p:xfrm>
          <a:off x="4751388" y="2541588"/>
          <a:ext cx="2216150" cy="841375"/>
        </p:xfrm>
        <a:graphic>
          <a:graphicData uri="http://schemas.openxmlformats.org/presentationml/2006/ole">
            <mc:AlternateContent xmlns:mc="http://schemas.openxmlformats.org/markup-compatibility/2006">
              <mc:Choice xmlns:v="urn:schemas-microsoft-com:vml" Requires="v">
                <p:oleObj spid="_x0000_s4099" name="Equation" r:id="rId5" imgW="1257120" imgH="431640" progId="Equation.3">
                  <p:embed/>
                </p:oleObj>
              </mc:Choice>
              <mc:Fallback>
                <p:oleObj name="Equation" r:id="rId5" imgW="1257120" imgH="431640" progId="Equation.3">
                  <p:embed/>
                  <p:pic>
                    <p:nvPicPr>
                      <p:cNvPr id="0" name=""/>
                      <p:cNvPicPr>
                        <a:picLocks noChangeAspect="1" noChangeArrowheads="1"/>
                      </p:cNvPicPr>
                      <p:nvPr/>
                    </p:nvPicPr>
                    <p:blipFill>
                      <a:blip r:embed="rId6"/>
                      <a:srcRect/>
                      <a:stretch>
                        <a:fillRect/>
                      </a:stretch>
                    </p:blipFill>
                    <p:spPr bwMode="auto">
                      <a:xfrm>
                        <a:off x="4751388" y="2541588"/>
                        <a:ext cx="22161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1" name="Text Box 5"/>
          <p:cNvSpPr txBox="1">
            <a:spLocks noChangeArrowheads="1"/>
          </p:cNvSpPr>
          <p:nvPr/>
        </p:nvSpPr>
        <p:spPr bwMode="auto">
          <a:xfrm>
            <a:off x="646113" y="2733675"/>
            <a:ext cx="3087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latin typeface="Times New Roman" pitchFamily="18" charset="0"/>
                <a:ea typeface="MS Mincho" pitchFamily="49" charset="-128"/>
                <a:cs typeface="Times New Roman" pitchFamily="18" charset="0"/>
              </a:rPr>
              <a:t>Conversion to U and V</a:t>
            </a:r>
            <a:r>
              <a:rPr lang="en-US" altLang="en-US" sz="2400">
                <a:latin typeface="Times New Roman" pitchFamily="18" charset="0"/>
                <a:cs typeface="Times New Roman" pitchFamily="18" charset="0"/>
              </a:rPr>
              <a:t> </a:t>
            </a:r>
          </a:p>
        </p:txBody>
      </p:sp>
      <p:sp>
        <p:nvSpPr>
          <p:cNvPr id="19462" name="Rectangle 7"/>
          <p:cNvSpPr>
            <a:spLocks noChangeArrowheads="1"/>
          </p:cNvSpPr>
          <p:nvPr/>
        </p:nvSpPr>
        <p:spPr bwMode="auto">
          <a:xfrm>
            <a:off x="726873" y="3289578"/>
            <a:ext cx="2307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altLang="en-US" b="1">
                <a:latin typeface="Times New Roman" pitchFamily="18" charset="0"/>
                <a:cs typeface="Times New Roman" pitchFamily="18" charset="0"/>
              </a:rPr>
              <a:t>Unites of wind speeds</a:t>
            </a:r>
          </a:p>
        </p:txBody>
      </p:sp>
      <p:sp>
        <p:nvSpPr>
          <p:cNvPr id="19463" name="Rectangle 8"/>
          <p:cNvSpPr>
            <a:spLocks noChangeArrowheads="1"/>
          </p:cNvSpPr>
          <p:nvPr/>
        </p:nvSpPr>
        <p:spPr bwMode="auto">
          <a:xfrm>
            <a:off x="152400" y="3810000"/>
            <a:ext cx="355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cs typeface="Times New Roman" pitchFamily="18" charset="0"/>
              </a:rPr>
              <a:t>m/s, mile/h, km/h, knot, … </a:t>
            </a:r>
          </a:p>
        </p:txBody>
      </p:sp>
      <p:graphicFrame>
        <p:nvGraphicFramePr>
          <p:cNvPr id="19464" name="Object 9"/>
          <p:cNvGraphicFramePr>
            <a:graphicFrameLocks noChangeAspect="1"/>
          </p:cNvGraphicFramePr>
          <p:nvPr>
            <p:extLst>
              <p:ext uri="{D42A27DB-BD31-4B8C-83A1-F6EECF244321}">
                <p14:modId xmlns:p14="http://schemas.microsoft.com/office/powerpoint/2010/main" val="1436493857"/>
              </p:ext>
            </p:extLst>
          </p:nvPr>
        </p:nvGraphicFramePr>
        <p:xfrm>
          <a:off x="4864100" y="3432175"/>
          <a:ext cx="1976438" cy="800100"/>
        </p:xfrm>
        <a:graphic>
          <a:graphicData uri="http://schemas.openxmlformats.org/presentationml/2006/ole">
            <mc:AlternateContent xmlns:mc="http://schemas.openxmlformats.org/markup-compatibility/2006">
              <mc:Choice xmlns:v="urn:schemas-microsoft-com:vml" Requires="v">
                <p:oleObj spid="_x0000_s4100" name="Equation" r:id="rId7" imgW="1066680" imgH="393480" progId="Equation.3">
                  <p:embed/>
                </p:oleObj>
              </mc:Choice>
              <mc:Fallback>
                <p:oleObj name="Equation" r:id="rId7" imgW="1066680" imgH="393480" progId="Equation.3">
                  <p:embed/>
                  <p:pic>
                    <p:nvPicPr>
                      <p:cNvPr id="0" name=""/>
                      <p:cNvPicPr>
                        <a:picLocks noChangeAspect="1" noChangeArrowheads="1"/>
                      </p:cNvPicPr>
                      <p:nvPr/>
                    </p:nvPicPr>
                    <p:blipFill>
                      <a:blip r:embed="rId8"/>
                      <a:srcRect/>
                      <a:stretch>
                        <a:fillRect/>
                      </a:stretch>
                    </p:blipFill>
                    <p:spPr bwMode="auto">
                      <a:xfrm>
                        <a:off x="4864100" y="3432175"/>
                        <a:ext cx="1976438" cy="8001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465" name="Group 14"/>
          <p:cNvGrpSpPr>
            <a:grpSpLocks/>
          </p:cNvGrpSpPr>
          <p:nvPr/>
        </p:nvGrpSpPr>
        <p:grpSpPr bwMode="auto">
          <a:xfrm>
            <a:off x="152400" y="4419600"/>
            <a:ext cx="8382000" cy="2286000"/>
            <a:chOff x="533400" y="685800"/>
            <a:chExt cx="8382000" cy="2286000"/>
          </a:xfrm>
        </p:grpSpPr>
        <p:sp>
          <p:nvSpPr>
            <p:cNvPr id="19466" name="Rectangle 15"/>
            <p:cNvSpPr>
              <a:spLocks noChangeArrowheads="1"/>
            </p:cNvSpPr>
            <p:nvPr/>
          </p:nvSpPr>
          <p:spPr bwMode="auto">
            <a:xfrm>
              <a:off x="533400" y="685800"/>
              <a:ext cx="8382000" cy="22860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ltLang="en-US">
                <a:latin typeface="Times New Roman" pitchFamily="18" charset="0"/>
                <a:cs typeface="Times New Roman" pitchFamily="18" charset="0"/>
              </a:endParaRPr>
            </a:p>
          </p:txBody>
        </p:sp>
        <p:sp>
          <p:nvSpPr>
            <p:cNvPr id="17" name="Straight Connector 16"/>
            <p:cNvSpPr/>
            <p:nvPr/>
          </p:nvSpPr>
          <p:spPr>
            <a:xfrm>
              <a:off x="533400" y="685800"/>
              <a:ext cx="8382000" cy="0"/>
            </a:xfrm>
            <a:prstGeom prst="lin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533400" y="685800"/>
              <a:ext cx="3016250" cy="2286000"/>
            </a:xfrm>
            <a:custGeom>
              <a:avLst/>
              <a:gdLst>
                <a:gd name="connsiteX0" fmla="*/ 0 w 3016783"/>
                <a:gd name="connsiteY0" fmla="*/ 0 h 2286000"/>
                <a:gd name="connsiteX1" fmla="*/ 3016783 w 3016783"/>
                <a:gd name="connsiteY1" fmla="*/ 0 h 2286000"/>
                <a:gd name="connsiteX2" fmla="*/ 3016783 w 3016783"/>
                <a:gd name="connsiteY2" fmla="*/ 2286000 h 2286000"/>
                <a:gd name="connsiteX3" fmla="*/ 0 w 3016783"/>
                <a:gd name="connsiteY3" fmla="*/ 2286000 h 2286000"/>
                <a:gd name="connsiteX4" fmla="*/ 0 w 3016783"/>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783" h="2286000">
                  <a:moveTo>
                    <a:pt x="0" y="0"/>
                  </a:moveTo>
                  <a:lnTo>
                    <a:pt x="3016783" y="0"/>
                  </a:lnTo>
                  <a:lnTo>
                    <a:pt x="3016783" y="2286000"/>
                  </a:lnTo>
                  <a:lnTo>
                    <a:pt x="0" y="228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6680" tIns="106680" rIns="106680" bIns="106680" spcCol="1270"/>
            <a:lstStyle/>
            <a:p>
              <a:pPr defTabSz="1244600">
                <a:lnSpc>
                  <a:spcPct val="90000"/>
                </a:lnSpc>
                <a:spcAft>
                  <a:spcPct val="35000"/>
                </a:spcAft>
                <a:defRPr/>
              </a:pPr>
              <a:r>
                <a:rPr lang="en-US" altLang="en-US" b="1" dirty="0">
                  <a:latin typeface="Times New Roman" pitchFamily="18" charset="0"/>
                  <a:cs typeface="Times New Roman" pitchFamily="18" charset="0"/>
                </a:rPr>
                <a:t>Wind sensors</a:t>
              </a:r>
              <a:endParaRPr lang="en-US" altLang="en-US" dirty="0">
                <a:latin typeface="Times New Roman" pitchFamily="18" charset="0"/>
                <a:cs typeface="Times New Roman" pitchFamily="18" charset="0"/>
              </a:endParaRPr>
            </a:p>
            <a:p>
              <a:pPr defTabSz="1244600">
                <a:lnSpc>
                  <a:spcPct val="90000"/>
                </a:lnSpc>
                <a:spcAft>
                  <a:spcPct val="35000"/>
                </a:spcAft>
                <a:defRPr/>
              </a:pPr>
              <a:endParaRPr lang="en-US" altLang="en-US" sz="2400" dirty="0">
                <a:latin typeface="Times New Roman" pitchFamily="18" charset="0"/>
                <a:cs typeface="Times New Roman" pitchFamily="18" charset="0"/>
              </a:endParaRPr>
            </a:p>
            <a:p>
              <a:pPr defTabSz="1244600">
                <a:lnSpc>
                  <a:spcPct val="90000"/>
                </a:lnSpc>
                <a:spcAft>
                  <a:spcPct val="35000"/>
                </a:spcAft>
                <a:defRPr/>
              </a:pPr>
              <a:r>
                <a:rPr lang="en-US" altLang="en-US" sz="2400" dirty="0">
                  <a:latin typeface="Times New Roman" pitchFamily="18" charset="0"/>
                  <a:cs typeface="Times New Roman" pitchFamily="18" charset="0"/>
                </a:rPr>
                <a:t>Wind sensors have three classes of instruments:  </a:t>
              </a:r>
              <a:endParaRPr lang="en-GB" sz="2400" dirty="0">
                <a:latin typeface="Times New Roman" pitchFamily="18" charset="0"/>
                <a:cs typeface="Times New Roman" pitchFamily="18" charset="0"/>
              </a:endParaRPr>
            </a:p>
          </p:txBody>
        </p:sp>
        <p:sp>
          <p:nvSpPr>
            <p:cNvPr id="19" name="Freeform 18"/>
            <p:cNvSpPr/>
            <p:nvPr/>
          </p:nvSpPr>
          <p:spPr>
            <a:xfrm>
              <a:off x="3651250" y="720725"/>
              <a:ext cx="5262563" cy="714375"/>
            </a:xfrm>
            <a:custGeom>
              <a:avLst/>
              <a:gdLst>
                <a:gd name="connsiteX0" fmla="*/ 0 w 5262610"/>
                <a:gd name="connsiteY0" fmla="*/ 0 h 714374"/>
                <a:gd name="connsiteX1" fmla="*/ 5262610 w 5262610"/>
                <a:gd name="connsiteY1" fmla="*/ 0 h 714374"/>
                <a:gd name="connsiteX2" fmla="*/ 5262610 w 5262610"/>
                <a:gd name="connsiteY2" fmla="*/ 714374 h 714374"/>
                <a:gd name="connsiteX3" fmla="*/ 0 w 5262610"/>
                <a:gd name="connsiteY3" fmla="*/ 714374 h 714374"/>
                <a:gd name="connsiteX4" fmla="*/ 0 w 5262610"/>
                <a:gd name="connsiteY4" fmla="*/ 0 h 71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610" h="714374">
                  <a:moveTo>
                    <a:pt x="0" y="0"/>
                  </a:moveTo>
                  <a:lnTo>
                    <a:pt x="5262610" y="0"/>
                  </a:lnTo>
                  <a:lnTo>
                    <a:pt x="5262610" y="714374"/>
                  </a:lnTo>
                  <a:lnTo>
                    <a:pt x="0" y="714374"/>
                  </a:lnTo>
                  <a:lnTo>
                    <a:pt x="0" y="0"/>
                  </a:lnTo>
                  <a:close/>
                </a:path>
              </a:pathLst>
            </a:custGeom>
            <a:ln>
              <a:solidFill>
                <a:schemeClr val="tx1"/>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defTabSz="1066800">
                <a:lnSpc>
                  <a:spcPct val="90000"/>
                </a:lnSpc>
                <a:spcAft>
                  <a:spcPct val="35000"/>
                </a:spcAft>
                <a:defRPr/>
              </a:pPr>
              <a:r>
                <a:rPr lang="en-US" altLang="en-US" sz="2400" dirty="0">
                  <a:latin typeface="Times New Roman" pitchFamily="18" charset="0"/>
                  <a:cs typeface="Times New Roman" pitchFamily="18" charset="0"/>
                </a:rPr>
                <a:t>1. dynamic force anemometers</a:t>
              </a:r>
              <a:endParaRPr lang="en-GB" sz="2400" dirty="0">
                <a:latin typeface="Times New Roman" pitchFamily="18" charset="0"/>
                <a:cs typeface="Times New Roman" pitchFamily="18" charset="0"/>
              </a:endParaRPr>
            </a:p>
          </p:txBody>
        </p:sp>
        <p:sp>
          <p:nvSpPr>
            <p:cNvPr id="20" name="Straight Connector 19"/>
            <p:cNvSpPr/>
            <p:nvPr/>
          </p:nvSpPr>
          <p:spPr>
            <a:xfrm>
              <a:off x="3549650" y="1435100"/>
              <a:ext cx="5364163"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651250" y="1471613"/>
              <a:ext cx="5262563" cy="714375"/>
            </a:xfrm>
            <a:custGeom>
              <a:avLst/>
              <a:gdLst>
                <a:gd name="connsiteX0" fmla="*/ 0 w 5262610"/>
                <a:gd name="connsiteY0" fmla="*/ 0 h 714374"/>
                <a:gd name="connsiteX1" fmla="*/ 5262610 w 5262610"/>
                <a:gd name="connsiteY1" fmla="*/ 0 h 714374"/>
                <a:gd name="connsiteX2" fmla="*/ 5262610 w 5262610"/>
                <a:gd name="connsiteY2" fmla="*/ 714374 h 714374"/>
                <a:gd name="connsiteX3" fmla="*/ 0 w 5262610"/>
                <a:gd name="connsiteY3" fmla="*/ 714374 h 714374"/>
                <a:gd name="connsiteX4" fmla="*/ 0 w 5262610"/>
                <a:gd name="connsiteY4" fmla="*/ 0 h 71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610" h="714374">
                  <a:moveTo>
                    <a:pt x="0" y="0"/>
                  </a:moveTo>
                  <a:lnTo>
                    <a:pt x="5262610" y="0"/>
                  </a:lnTo>
                  <a:lnTo>
                    <a:pt x="5262610" y="714374"/>
                  </a:lnTo>
                  <a:lnTo>
                    <a:pt x="0" y="714374"/>
                  </a:lnTo>
                  <a:lnTo>
                    <a:pt x="0" y="0"/>
                  </a:lnTo>
                  <a:close/>
                </a:path>
              </a:pathLst>
            </a:custGeom>
            <a:ln>
              <a:solidFill>
                <a:schemeClr val="tx1"/>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defTabSz="1066800">
                <a:lnSpc>
                  <a:spcPct val="90000"/>
                </a:lnSpc>
                <a:spcAft>
                  <a:spcPct val="35000"/>
                </a:spcAft>
                <a:defRPr/>
              </a:pPr>
              <a:r>
                <a:rPr lang="en-US" altLang="en-US" sz="2400" dirty="0">
                  <a:latin typeface="Times New Roman" pitchFamily="18" charset="0"/>
                  <a:cs typeface="Times New Roman" pitchFamily="18" charset="0"/>
                </a:rPr>
                <a:t>2. pressure pulse frequency anemometers</a:t>
              </a:r>
              <a:endParaRPr lang="en-GB" sz="2400" dirty="0">
                <a:latin typeface="Times New Roman" pitchFamily="18" charset="0"/>
                <a:cs typeface="Times New Roman" pitchFamily="18" charset="0"/>
              </a:endParaRPr>
            </a:p>
          </p:txBody>
        </p:sp>
        <p:sp>
          <p:nvSpPr>
            <p:cNvPr id="22" name="Straight Connector 21"/>
            <p:cNvSpPr/>
            <p:nvPr/>
          </p:nvSpPr>
          <p:spPr>
            <a:xfrm>
              <a:off x="3549650" y="2185988"/>
              <a:ext cx="5364163"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23" name="Freeform 22"/>
            <p:cNvSpPr/>
            <p:nvPr/>
          </p:nvSpPr>
          <p:spPr>
            <a:xfrm>
              <a:off x="3651250" y="2220913"/>
              <a:ext cx="5262563" cy="714375"/>
            </a:xfrm>
            <a:custGeom>
              <a:avLst/>
              <a:gdLst>
                <a:gd name="connsiteX0" fmla="*/ 0 w 5262610"/>
                <a:gd name="connsiteY0" fmla="*/ 0 h 714374"/>
                <a:gd name="connsiteX1" fmla="*/ 5262610 w 5262610"/>
                <a:gd name="connsiteY1" fmla="*/ 0 h 714374"/>
                <a:gd name="connsiteX2" fmla="*/ 5262610 w 5262610"/>
                <a:gd name="connsiteY2" fmla="*/ 714374 h 714374"/>
                <a:gd name="connsiteX3" fmla="*/ 0 w 5262610"/>
                <a:gd name="connsiteY3" fmla="*/ 714374 h 714374"/>
                <a:gd name="connsiteX4" fmla="*/ 0 w 5262610"/>
                <a:gd name="connsiteY4" fmla="*/ 0 h 71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610" h="714374">
                  <a:moveTo>
                    <a:pt x="0" y="0"/>
                  </a:moveTo>
                  <a:lnTo>
                    <a:pt x="5262610" y="0"/>
                  </a:lnTo>
                  <a:lnTo>
                    <a:pt x="5262610" y="714374"/>
                  </a:lnTo>
                  <a:lnTo>
                    <a:pt x="0" y="714374"/>
                  </a:lnTo>
                  <a:lnTo>
                    <a:pt x="0" y="0"/>
                  </a:lnTo>
                  <a:close/>
                </a:path>
              </a:pathLst>
            </a:custGeom>
            <a:ln>
              <a:solidFill>
                <a:schemeClr val="tx1"/>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defTabSz="1066800">
                <a:lnSpc>
                  <a:spcPct val="90000"/>
                </a:lnSpc>
                <a:spcAft>
                  <a:spcPct val="35000"/>
                </a:spcAft>
                <a:defRPr/>
              </a:pPr>
              <a:r>
                <a:rPr lang="en-US" altLang="en-US" sz="2400" dirty="0">
                  <a:latin typeface="Times New Roman" pitchFamily="18" charset="0"/>
                  <a:cs typeface="Times New Roman" pitchFamily="18" charset="0"/>
                </a:rPr>
                <a:t>3. thermal anemometers</a:t>
              </a:r>
              <a:endParaRPr lang="en-GB" sz="2400" dirty="0">
                <a:latin typeface="Times New Roman" pitchFamily="18" charset="0"/>
                <a:cs typeface="Times New Roman" pitchFamily="18" charset="0"/>
              </a:endParaRPr>
            </a:p>
          </p:txBody>
        </p:sp>
        <p:sp>
          <p:nvSpPr>
            <p:cNvPr id="24" name="Straight Connector 23"/>
            <p:cNvSpPr/>
            <p:nvPr/>
          </p:nvSpPr>
          <p:spPr>
            <a:xfrm>
              <a:off x="3549650" y="2935288"/>
              <a:ext cx="5364163"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grpSp>
      <p:pic>
        <p:nvPicPr>
          <p:cNvPr id="25" name="Picture 24" descr="https://psuvanguard.com/wp-content/uploads/2018/02/FYILOGO-696x33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76200"/>
            <a:ext cx="1889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013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ChangeArrowheads="1"/>
          </p:cNvSpPr>
          <p:nvPr/>
        </p:nvSpPr>
        <p:spPr bwMode="auto">
          <a:xfrm>
            <a:off x="311150" y="215900"/>
            <a:ext cx="86804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514350" indent="-514350" algn="just">
              <a:buFont typeface="Calibri" pitchFamily="34" charset="0"/>
              <a:buAutoNum type="arabicPeriod"/>
            </a:pPr>
            <a:r>
              <a:rPr lang="en-US" altLang="en-US" sz="2400" b="1"/>
              <a:t>Dynamic force anemometers: </a:t>
            </a:r>
            <a:r>
              <a:rPr lang="en-US" altLang="en-US" sz="2400"/>
              <a:t>they consist of cup anemometers, vane windmill, and gill-type anemometers .</a:t>
            </a:r>
          </a:p>
          <a:p>
            <a:pPr marL="514350" indent="-514350" algn="just">
              <a:buFont typeface="Calibri" pitchFamily="34" charset="0"/>
              <a:buAutoNum type="arabicPeriod"/>
            </a:pPr>
            <a:endParaRPr lang="en-US" altLang="en-US" sz="2400"/>
          </a:p>
        </p:txBody>
      </p:sp>
      <p:grpSp>
        <p:nvGrpSpPr>
          <p:cNvPr id="20483" name="Group 4"/>
          <p:cNvGrpSpPr>
            <a:grpSpLocks/>
          </p:cNvGrpSpPr>
          <p:nvPr/>
        </p:nvGrpSpPr>
        <p:grpSpPr bwMode="auto">
          <a:xfrm>
            <a:off x="4038600" y="1371600"/>
            <a:ext cx="4953000" cy="5410200"/>
            <a:chOff x="1219200" y="273050"/>
            <a:chExt cx="6629400" cy="6967041"/>
          </a:xfrm>
        </p:grpSpPr>
        <p:pic>
          <p:nvPicPr>
            <p:cNvPr id="20485" name="Picture 12"/>
            <p:cNvPicPr>
              <a:picLocks noChangeAspect="1" noChangeArrowheads="1"/>
            </p:cNvPicPr>
            <p:nvPr/>
          </p:nvPicPr>
          <p:blipFill>
            <a:blip r:embed="rId3">
              <a:extLst>
                <a:ext uri="{28A0092B-C50C-407E-A947-70E740481C1C}">
                  <a14:useLocalDpi xmlns:a14="http://schemas.microsoft.com/office/drawing/2010/main" val="0"/>
                </a:ext>
              </a:extLst>
            </a:blip>
            <a:srcRect r="7143" b="6944"/>
            <a:stretch>
              <a:fillRect/>
            </a:stretch>
          </p:blipFill>
          <p:spPr bwMode="auto">
            <a:xfrm>
              <a:off x="1219200" y="27305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7305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854450"/>
              <a:ext cx="29718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14"/>
            <p:cNvSpPr>
              <a:spLocks noChangeArrowheads="1"/>
            </p:cNvSpPr>
            <p:nvPr/>
          </p:nvSpPr>
          <p:spPr bwMode="auto">
            <a:xfrm>
              <a:off x="1447800" y="3244849"/>
              <a:ext cx="3068577" cy="5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a:t>Cup anemometer</a:t>
              </a:r>
            </a:p>
          </p:txBody>
        </p:sp>
        <p:sp>
          <p:nvSpPr>
            <p:cNvPr id="20489" name="Rectangle 15"/>
            <p:cNvSpPr>
              <a:spLocks noChangeArrowheads="1"/>
            </p:cNvSpPr>
            <p:nvPr/>
          </p:nvSpPr>
          <p:spPr bwMode="auto">
            <a:xfrm>
              <a:off x="5181600" y="3244849"/>
              <a:ext cx="2658175" cy="5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a:t>Vane windmill</a:t>
              </a:r>
            </a:p>
          </p:txBody>
        </p:sp>
        <p:sp>
          <p:nvSpPr>
            <p:cNvPr id="20490" name="Rectangle 16"/>
            <p:cNvSpPr>
              <a:spLocks noChangeArrowheads="1"/>
            </p:cNvSpPr>
            <p:nvPr/>
          </p:nvSpPr>
          <p:spPr bwMode="auto">
            <a:xfrm>
              <a:off x="3326746" y="6645577"/>
              <a:ext cx="4521854" cy="5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t>Gill-type anemometer</a:t>
              </a:r>
            </a:p>
          </p:txBody>
        </p:sp>
      </p:grpSp>
      <p:sp>
        <p:nvSpPr>
          <p:cNvPr id="20484" name="TextBox 11"/>
          <p:cNvSpPr txBox="1">
            <a:spLocks noChangeArrowheads="1"/>
          </p:cNvSpPr>
          <p:nvPr/>
        </p:nvSpPr>
        <p:spPr bwMode="auto">
          <a:xfrm>
            <a:off x="0" y="1343025"/>
            <a:ext cx="3886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Char char="•"/>
            </a:pPr>
            <a:r>
              <a:rPr lang="en-US" altLang="en-US" sz="2400">
                <a:latin typeface="Times New Roman" pitchFamily="18" charset="0"/>
              </a:rPr>
              <a:t>The rotation rate is proportional to wind speed, which sometimes drives an electrical generator that gives voltage output which is proportional to the wind speed.  </a:t>
            </a:r>
          </a:p>
          <a:p>
            <a:pPr eaLnBrk="1" hangingPunct="1">
              <a:buFont typeface="Arial" charset="0"/>
              <a:buChar char="•"/>
            </a:pPr>
            <a:r>
              <a:rPr lang="en-US" altLang="en-US" sz="2400">
                <a:latin typeface="Times New Roman" pitchFamily="18" charset="0"/>
              </a:rPr>
              <a:t>The inertia of the sensor determines the threshold. Thus, the smaller and lighter of the sensor, the more sensitive it is.</a:t>
            </a:r>
            <a:endParaRPr lang="en-GB" altLang="en-US" sz="2400">
              <a:latin typeface="Times New Roman" pitchFamily="18" charset="0"/>
            </a:endParaRPr>
          </a:p>
          <a:p>
            <a:pPr eaLnBrk="1" hangingPunct="1">
              <a:buFont typeface="Arial" charset="0"/>
              <a:buChar char="•"/>
            </a:pPr>
            <a:endParaRPr lang="en-GB" altLang="en-US" sz="2400">
              <a:latin typeface="Times New Roman" pitchFamily="18" charset="0"/>
            </a:endParaRPr>
          </a:p>
        </p:txBody>
      </p:sp>
    </p:spTree>
    <p:extLst>
      <p:ext uri="{BB962C8B-B14F-4D97-AF65-F5344CB8AC3E}">
        <p14:creationId xmlns:p14="http://schemas.microsoft.com/office/powerpoint/2010/main" val="716917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136900" y="193675"/>
            <a:ext cx="2654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altLang="en-US" sz="2600" b="1">
                <a:latin typeface="Times New Roman" pitchFamily="18" charset="0"/>
                <a:cs typeface="Times New Roman" pitchFamily="18" charset="0"/>
              </a:rPr>
              <a:t>Cup anemometer</a:t>
            </a:r>
          </a:p>
        </p:txBody>
      </p:sp>
      <p:sp>
        <p:nvSpPr>
          <p:cNvPr id="21507" name="Rectangle 1"/>
          <p:cNvSpPr>
            <a:spLocks noChangeArrowheads="1"/>
          </p:cNvSpPr>
          <p:nvPr/>
        </p:nvSpPr>
        <p:spPr bwMode="auto">
          <a:xfrm>
            <a:off x="15875" y="1366838"/>
            <a:ext cx="91281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latin typeface="Times New Roman" pitchFamily="18" charset="0"/>
                <a:cs typeface="Times New Roman" pitchFamily="18" charset="0"/>
              </a:rPr>
              <a:t>A typical cup anemometer has three conical or hemispherical collecting cups mounted at equal distances from a vertical shaft by equally spaced horizontal supporting arms. The vertical shaft rotates on bearings arranged to cause as little mechanical loading as possible. The asymmetry of the cup arrangement ensures that the anemometer always rotates the same way irrespective of the direction of the incoming wind. </a:t>
            </a:r>
          </a:p>
        </p:txBody>
      </p:sp>
      <p:pic>
        <p:nvPicPr>
          <p:cNvPr id="21508" name="Picture 7" descr="C:\Users\Sama\Pictures\Cup-Anemometer-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37463" y="93663"/>
            <a:ext cx="1277937"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0" y="3741132"/>
            <a:ext cx="72887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b="1" u="sng" dirty="0">
                <a:latin typeface="Times New Roman" pitchFamily="18" charset="0"/>
                <a:cs typeface="Times New Roman" pitchFamily="18" charset="0"/>
              </a:rPr>
              <a:t>Anemometer factor </a:t>
            </a:r>
            <a:r>
              <a:rPr lang="en-US" altLang="en-US" sz="2400" i="1" dirty="0">
                <a:latin typeface="Times New Roman" pitchFamily="18" charset="0"/>
                <a:cs typeface="Times New Roman" pitchFamily="18" charset="0"/>
              </a:rPr>
              <a:t>:</a:t>
            </a:r>
            <a:r>
              <a:rPr lang="en-US" altLang="en-US" sz="2400" dirty="0">
                <a:latin typeface="Times New Roman" pitchFamily="18" charset="0"/>
                <a:cs typeface="Times New Roman" pitchFamily="18" charset="0"/>
              </a:rPr>
              <a:t>is</a:t>
            </a:r>
            <a:r>
              <a:rPr lang="en-US" altLang="en-US" sz="2400" i="1" dirty="0">
                <a:latin typeface="Times New Roman" pitchFamily="18" charset="0"/>
                <a:cs typeface="Times New Roman" pitchFamily="18" charset="0"/>
              </a:rPr>
              <a:t>  </a:t>
            </a:r>
            <a:r>
              <a:rPr lang="en-US" altLang="en-US" sz="2400" dirty="0">
                <a:latin typeface="Times New Roman" pitchFamily="18" charset="0"/>
                <a:cs typeface="Times New Roman" pitchFamily="18" charset="0"/>
              </a:rPr>
              <a:t>the actual relationship between the speed of the wind and the speed of the cups. It depends on the dimensions of the cups and arms, and the relationship may vary for different anemometers.</a:t>
            </a:r>
          </a:p>
        </p:txBody>
      </p:sp>
      <p:pic>
        <p:nvPicPr>
          <p:cNvPr id="6" name="Picture 9" descr="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720" y="3962400"/>
            <a:ext cx="158980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6350" y="5334000"/>
            <a:ext cx="72950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Tx/>
              <a:buChar char="•"/>
            </a:pPr>
            <a:r>
              <a:rPr lang="en-US" altLang="en-US" sz="2400" u="sng" dirty="0">
                <a:latin typeface="Times New Roman" pitchFamily="18" charset="0"/>
                <a:cs typeface="Times New Roman" pitchFamily="18" charset="0"/>
              </a:rPr>
              <a:t>To determine wind direction for cup anemometer is to add a separate of wind vane for directional readings.</a:t>
            </a:r>
          </a:p>
        </p:txBody>
      </p:sp>
    </p:spTree>
    <p:extLst>
      <p:ext uri="{BB962C8B-B14F-4D97-AF65-F5344CB8AC3E}">
        <p14:creationId xmlns:p14="http://schemas.microsoft.com/office/powerpoint/2010/main" val="2865355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0"/>
            <a:ext cx="70929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latin typeface="Times New Roman" pitchFamily="18" charset="0"/>
                <a:cs typeface="Times New Roman" pitchFamily="18" charset="0"/>
              </a:rPr>
              <a:t>Propeller anemometer</a:t>
            </a:r>
          </a:p>
          <a:p>
            <a:pPr algn="just"/>
            <a:r>
              <a:rPr lang="en-US" sz="2400" dirty="0">
                <a:latin typeface="Times New Roman" pitchFamily="18" charset="0"/>
                <a:cs typeface="Times New Roman" pitchFamily="18" charset="0"/>
              </a:rPr>
              <a:t>In contrast to a cup anemometer, a propeller anemometer provides a directional response, and, if the sensing propeller is made of lightweight material, it can be accelerated and decelerated rapidly by the wind. Examples of propeller anemometers are </a:t>
            </a:r>
            <a:r>
              <a:rPr lang="en-US" altLang="en-US" sz="2400" b="1" dirty="0">
                <a:latin typeface="Times New Roman" pitchFamily="18" charset="0"/>
                <a:cs typeface="Times New Roman" pitchFamily="18" charset="0"/>
              </a:rPr>
              <a:t>Gill Propeller Anemometer</a:t>
            </a:r>
            <a:r>
              <a:rPr lang="en-US" sz="2400" dirty="0">
                <a:latin typeface="Times New Roman" pitchFamily="18" charset="0"/>
                <a:cs typeface="Times New Roman" pitchFamily="18" charset="0"/>
              </a:rPr>
              <a:t>. These use a ‘</a:t>
            </a:r>
            <a:r>
              <a:rPr lang="en-US" sz="2400" dirty="0" err="1">
                <a:latin typeface="Times New Roman" pitchFamily="18" charset="0"/>
                <a:cs typeface="Times New Roman" pitchFamily="18" charset="0"/>
              </a:rPr>
              <a:t>helicoidal</a:t>
            </a:r>
            <a:r>
              <a:rPr lang="en-US" sz="2400" dirty="0">
                <a:latin typeface="Times New Roman" pitchFamily="18" charset="0"/>
                <a:cs typeface="Times New Roman" pitchFamily="18" charset="0"/>
              </a:rPr>
              <a:t>’ design of lightweight propeller, mounted on a shaft to drive a small DC generator. </a:t>
            </a:r>
          </a:p>
        </p:txBody>
      </p:sp>
      <p:pic>
        <p:nvPicPr>
          <p:cNvPr id="23555" name="Picture 8" descr="yhst-37697109791737_2071_11568616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76200"/>
            <a:ext cx="2051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0" y="3330575"/>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solidFill>
                  <a:srgbClr val="000000"/>
                </a:solidFill>
                <a:latin typeface="Times New Roman" pitchFamily="18" charset="0"/>
                <a:cs typeface="Times New Roman" pitchFamily="18" charset="0"/>
              </a:rPr>
              <a:t>The starting speed is much lower than for most cup anemometers (typically 0.2 m s</a:t>
            </a:r>
            <a:r>
              <a:rPr lang="en-US" sz="2400" baseline="30000" dirty="0">
                <a:solidFill>
                  <a:srgbClr val="000000"/>
                </a:solidFill>
                <a:latin typeface="Times New Roman" pitchFamily="18" charset="0"/>
                <a:cs typeface="Times New Roman" pitchFamily="18" charset="0"/>
              </a:rPr>
              <a:t>−1</a:t>
            </a:r>
            <a:r>
              <a:rPr lang="en-US" sz="2400" dirty="0">
                <a:solidFill>
                  <a:srgbClr val="000000"/>
                </a:solidFill>
                <a:latin typeface="Times New Roman" pitchFamily="18" charset="0"/>
                <a:cs typeface="Times New Roman" pitchFamily="18" charset="0"/>
              </a:rPr>
              <a:t> ). This type of anemometer is suitable for measuring </a:t>
            </a:r>
            <a:r>
              <a:rPr lang="en-US" sz="2400" b="1" dirty="0">
                <a:solidFill>
                  <a:srgbClr val="000000"/>
                </a:solidFill>
                <a:latin typeface="Times New Roman" pitchFamily="18" charset="0"/>
                <a:cs typeface="Times New Roman" pitchFamily="18" charset="0"/>
              </a:rPr>
              <a:t>turbulent fluctuations </a:t>
            </a:r>
            <a:r>
              <a:rPr lang="en-US" sz="2400" dirty="0">
                <a:solidFill>
                  <a:srgbClr val="000000"/>
                </a:solidFill>
                <a:latin typeface="Times New Roman" pitchFamily="18" charset="0"/>
                <a:cs typeface="Times New Roman" pitchFamily="18" charset="0"/>
              </a:rPr>
              <a:t>of air speed along one direction. Unfortunately, Equation above is only approximated for relatively small angles (typically less than 30</a:t>
            </a:r>
            <a:r>
              <a:rPr lang="en-US" sz="2400" baseline="30000" dirty="0">
                <a:solidFill>
                  <a:srgbClr val="000000"/>
                </a:solidFill>
                <a:latin typeface="Times New Roman" pitchFamily="18" charset="0"/>
                <a:cs typeface="Times New Roman" pitchFamily="18" charset="0"/>
              </a:rPr>
              <a:t>o</a:t>
            </a:r>
            <a:r>
              <a:rPr lang="en-US" sz="2400" dirty="0">
                <a:solidFill>
                  <a:srgbClr val="000000"/>
                </a:solidFill>
                <a:latin typeface="Times New Roman" pitchFamily="18" charset="0"/>
                <a:cs typeface="Times New Roman" pitchFamily="18" charset="0"/>
              </a:rPr>
              <a:t>), due to the effect of one blade interrupting the flow to another blade, known as blade sheltering. </a:t>
            </a:r>
          </a:p>
        </p:txBody>
      </p:sp>
    </p:spTree>
    <p:extLst>
      <p:ext uri="{BB962C8B-B14F-4D97-AF65-F5344CB8AC3E}">
        <p14:creationId xmlns:p14="http://schemas.microsoft.com/office/powerpoint/2010/main" val="2098920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22425" y="365125"/>
            <a:ext cx="7521575" cy="549275"/>
          </a:xfrm>
        </p:spPr>
        <p:txBody>
          <a:bodyPr>
            <a:normAutofit fontScale="90000"/>
          </a:bodyPr>
          <a:lstStyle/>
          <a:p>
            <a:pPr>
              <a:defRPr/>
            </a:pPr>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838200" y="1219200"/>
            <a:ext cx="7521575" cy="549275"/>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dirty="0" smtClean="0"/>
              <a:t>To LECTURE SIX</a:t>
            </a:r>
            <a:endParaRPr lang="en-GB" dirty="0"/>
          </a:p>
        </p:txBody>
      </p:sp>
      <p:sp>
        <p:nvSpPr>
          <p:cNvPr id="6" name="Rectangle 5"/>
          <p:cNvSpPr/>
          <p:nvPr/>
        </p:nvSpPr>
        <p:spPr>
          <a:xfrm>
            <a:off x="26988" y="1676400"/>
            <a:ext cx="9117012" cy="523875"/>
          </a:xfrm>
          <a:prstGeom prst="rect">
            <a:avLst/>
          </a:prstGeom>
        </p:spPr>
        <p:txBody>
          <a:bodyPr>
            <a:spAutoFit/>
          </a:bodyPr>
          <a:lstStyle/>
          <a:p>
            <a:pPr algn="ctr">
              <a:defRPr/>
            </a:pPr>
            <a:r>
              <a:rPr lang="en-US" sz="2800" b="1" cap="all" dirty="0">
                <a:latin typeface="+mj-lt"/>
                <a:ea typeface="+mj-ea"/>
                <a:cs typeface="+mj-cs"/>
              </a:rPr>
              <a:t>Pressure &amp; wind</a:t>
            </a:r>
          </a:p>
        </p:txBody>
      </p:sp>
      <p:sp>
        <p:nvSpPr>
          <p:cNvPr id="3077" name="AutoShape 2" descr="Image result for Principl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8" name="AutoShape 4" descr="page0010"/>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0275"/>
            <a:ext cx="51816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109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0" y="117475"/>
            <a:ext cx="8607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600" b="1">
                <a:latin typeface="Times New Roman" pitchFamily="18" charset="0"/>
                <a:cs typeface="Times New Roman" pitchFamily="18" charset="0"/>
              </a:rPr>
              <a:t>Pressure pulse frequency anemometers(sonic anemometer )</a:t>
            </a:r>
          </a:p>
        </p:txBody>
      </p:sp>
      <p:sp>
        <p:nvSpPr>
          <p:cNvPr id="24579" name="Rectangle 7"/>
          <p:cNvSpPr>
            <a:spLocks noChangeArrowheads="1"/>
          </p:cNvSpPr>
          <p:nvPr/>
        </p:nvSpPr>
        <p:spPr bwMode="auto">
          <a:xfrm>
            <a:off x="457200" y="838200"/>
            <a:ext cx="679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cs typeface="Times New Roman" pitchFamily="18" charset="0"/>
              </a:rPr>
              <a:t>It measures the variation of speed of sound with wind </a:t>
            </a:r>
          </a:p>
        </p:txBody>
      </p:sp>
      <p:pic>
        <p:nvPicPr>
          <p:cNvPr id="245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1" name="Object 2"/>
          <p:cNvGraphicFramePr>
            <a:graphicFrameLocks noChangeAspect="1"/>
          </p:cNvGraphicFramePr>
          <p:nvPr>
            <p:extLst>
              <p:ext uri="{D42A27DB-BD31-4B8C-83A1-F6EECF244321}">
                <p14:modId xmlns:p14="http://schemas.microsoft.com/office/powerpoint/2010/main" val="2934412234"/>
              </p:ext>
            </p:extLst>
          </p:nvPr>
        </p:nvGraphicFramePr>
        <p:xfrm>
          <a:off x="152400" y="4495800"/>
          <a:ext cx="1703388" cy="850900"/>
        </p:xfrm>
        <a:graphic>
          <a:graphicData uri="http://schemas.openxmlformats.org/presentationml/2006/ole">
            <mc:AlternateContent xmlns:mc="http://schemas.openxmlformats.org/markup-compatibility/2006">
              <mc:Choice xmlns:v="urn:schemas-microsoft-com:vml" Requires="v">
                <p:oleObj spid="_x0000_s5122" name="Equation" r:id="rId4" imgW="888840" imgH="419040" progId="Equation.3">
                  <p:embed/>
                </p:oleObj>
              </mc:Choice>
              <mc:Fallback>
                <p:oleObj name="Equation" r:id="rId4" imgW="888840" imgH="419040" progId="Equation.3">
                  <p:embed/>
                  <p:pic>
                    <p:nvPicPr>
                      <p:cNvPr id="0" name=""/>
                      <p:cNvPicPr>
                        <a:picLocks noChangeAspect="1" noChangeArrowheads="1"/>
                      </p:cNvPicPr>
                      <p:nvPr/>
                    </p:nvPicPr>
                    <p:blipFill>
                      <a:blip r:embed="rId5"/>
                      <a:srcRect/>
                      <a:stretch>
                        <a:fillRect/>
                      </a:stretch>
                    </p:blipFill>
                    <p:spPr bwMode="auto">
                      <a:xfrm>
                        <a:off x="152400" y="4495800"/>
                        <a:ext cx="17033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2" name="Rectangle 11"/>
          <p:cNvSpPr>
            <a:spLocks noChangeArrowheads="1"/>
          </p:cNvSpPr>
          <p:nvPr/>
        </p:nvSpPr>
        <p:spPr bwMode="auto">
          <a:xfrm>
            <a:off x="0" y="528834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cs typeface="Times New Roman" pitchFamily="18" charset="0"/>
              </a:rPr>
              <a:t>The best way to get the wind direction is to measure the components in all three </a:t>
            </a:r>
            <a:r>
              <a:rPr lang="en-US" altLang="en-US" sz="2400" dirty="0" smtClean="0">
                <a:latin typeface="Times New Roman" pitchFamily="18" charset="0"/>
                <a:cs typeface="Times New Roman" pitchFamily="18" charset="0"/>
              </a:rPr>
              <a:t>directions, </a:t>
            </a:r>
            <a:r>
              <a:rPr lang="en-US" altLang="en-US" sz="2400" dirty="0" smtClean="0">
                <a:latin typeface="Times New Roman" pitchFamily="18" charset="0"/>
                <a:cs typeface="Times New Roman" pitchFamily="18" charset="0"/>
              </a:rPr>
              <a:t>Sonic anemometers can take measurements with very fine temporal resolution, which make them well suited for turbulence measurements. </a:t>
            </a:r>
            <a:r>
              <a:rPr lang="en-US" altLang="en-US" sz="2400" dirty="0" smtClean="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pic>
        <p:nvPicPr>
          <p:cNvPr id="24583" name="Picture 12" descr="Ultrasonic_animated"/>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295400"/>
            <a:ext cx="4229100" cy="272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1"/>
          <p:cNvSpPr txBox="1">
            <a:spLocks noChangeArrowheads="1"/>
          </p:cNvSpPr>
          <p:nvPr/>
        </p:nvSpPr>
        <p:spPr bwMode="auto">
          <a:xfrm>
            <a:off x="76200" y="3657600"/>
            <a:ext cx="9067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2400" dirty="0">
                <a:latin typeface="Times New Roman" pitchFamily="18" charset="0"/>
                <a:cs typeface="Times New Roman" pitchFamily="18" charset="0"/>
              </a:rPr>
              <a:t>The device sends a synchronized sound pulse and measures the difference in time of sound.</a:t>
            </a:r>
            <a:endParaRPr lang="en-GB" altLang="en-US" sz="2400" dirty="0">
              <a:latin typeface="Times New Roman" pitchFamily="18" charset="0"/>
              <a:cs typeface="Times New Roman" pitchFamily="18" charset="0"/>
            </a:endParaRPr>
          </a:p>
        </p:txBody>
      </p:sp>
      <p:sp>
        <p:nvSpPr>
          <p:cNvPr id="24585" name="TextBox 2"/>
          <p:cNvSpPr txBox="1">
            <a:spLocks noChangeArrowheads="1"/>
          </p:cNvSpPr>
          <p:nvPr/>
        </p:nvSpPr>
        <p:spPr bwMode="auto">
          <a:xfrm>
            <a:off x="1981200" y="4495800"/>
            <a:ext cx="7048500" cy="83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dirty="0">
                <a:latin typeface="Times New Roman" pitchFamily="18" charset="0"/>
                <a:cs typeface="Times New Roman" pitchFamily="18" charset="0"/>
              </a:rPr>
              <a:t>u </a:t>
            </a:r>
            <a:r>
              <a:rPr lang="en-US" altLang="en-US" sz="2400" dirty="0">
                <a:latin typeface="Times New Roman" pitchFamily="18" charset="0"/>
                <a:cs typeface="Times New Roman" pitchFamily="18" charset="0"/>
              </a:rPr>
              <a:t> is the velocity of the wind,    is the distance, and </a:t>
            </a:r>
            <a:r>
              <a:rPr lang="en-US" altLang="en-US" sz="2400" i="1" dirty="0">
                <a:latin typeface="Times New Roman" pitchFamily="18" charset="0"/>
                <a:cs typeface="Times New Roman" pitchFamily="18" charset="0"/>
              </a:rPr>
              <a:t>c</a:t>
            </a:r>
            <a:r>
              <a:rPr lang="en-US" altLang="en-US" sz="2400" dirty="0">
                <a:latin typeface="Times New Roman" pitchFamily="18" charset="0"/>
                <a:cs typeface="Times New Roman" pitchFamily="18" charset="0"/>
              </a:rPr>
              <a:t> is the speed of sound. </a:t>
            </a:r>
            <a:endParaRPr lang="en-GB" altLang="en-US" sz="2400" dirty="0">
              <a:latin typeface="Times New Roman" pitchFamily="18" charset="0"/>
              <a:cs typeface="Times New Roman" pitchFamily="18" charset="0"/>
            </a:endParaRPr>
          </a:p>
        </p:txBody>
      </p:sp>
      <p:graphicFrame>
        <p:nvGraphicFramePr>
          <p:cNvPr id="24586" name="Object 3"/>
          <p:cNvGraphicFramePr>
            <a:graphicFrameLocks noChangeAspect="1"/>
          </p:cNvGraphicFramePr>
          <p:nvPr>
            <p:extLst>
              <p:ext uri="{D42A27DB-BD31-4B8C-83A1-F6EECF244321}">
                <p14:modId xmlns:p14="http://schemas.microsoft.com/office/powerpoint/2010/main" val="3235794775"/>
              </p:ext>
            </p:extLst>
          </p:nvPr>
        </p:nvGraphicFramePr>
        <p:xfrm>
          <a:off x="5638800" y="4518966"/>
          <a:ext cx="304800" cy="474663"/>
        </p:xfrm>
        <a:graphic>
          <a:graphicData uri="http://schemas.openxmlformats.org/presentationml/2006/ole">
            <mc:AlternateContent xmlns:mc="http://schemas.openxmlformats.org/markup-compatibility/2006">
              <mc:Choice xmlns:v="urn:schemas-microsoft-com:vml" Requires="v">
                <p:oleObj spid="_x0000_s5123" name="Equation" r:id="rId7" imgW="114102" imgH="177492" progId="Equation.3">
                  <p:embed/>
                </p:oleObj>
              </mc:Choice>
              <mc:Fallback>
                <p:oleObj name="Equation" r:id="rId7" imgW="114102" imgH="17749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518966"/>
                        <a:ext cx="3048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85836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67800" cy="5262563"/>
          </a:xfrm>
          <a:prstGeom prst="rect">
            <a:avLst/>
          </a:prstGeom>
          <a:noFill/>
        </p:spPr>
        <p:txBody>
          <a:bodyPr>
            <a:spAutoFit/>
          </a:bodyPr>
          <a:lstStyle/>
          <a:p>
            <a:pPr marL="342900" indent="-342900" algn="just">
              <a:buFont typeface="Arial" panose="020B0604020202020204" pitchFamily="34" charset="0"/>
              <a:buChar char="•"/>
              <a:defRPr/>
            </a:pPr>
            <a:r>
              <a:rPr lang="en-US" sz="2400" dirty="0">
                <a:latin typeface="Times New Roman" pitchFamily="18" charset="0"/>
                <a:cs typeface="Times New Roman" pitchFamily="18" charset="0"/>
              </a:rPr>
              <a:t>The lack of moving parts makes them appropriate for long term use in exposed automated weather stations and weather buoys where the accuracy and reliability of traditional cup-and-vane anemometers is </a:t>
            </a:r>
            <a:r>
              <a:rPr lang="en-US" sz="2400" dirty="0" smtClean="0">
                <a:latin typeface="Times New Roman" pitchFamily="18" charset="0"/>
                <a:cs typeface="Times New Roman" pitchFamily="18" charset="0"/>
              </a:rPr>
              <a:t>negatively </a:t>
            </a:r>
            <a:r>
              <a:rPr lang="en-US" sz="2400" dirty="0">
                <a:latin typeface="Times New Roman" pitchFamily="18" charset="0"/>
                <a:cs typeface="Times New Roman" pitchFamily="18" charset="0"/>
              </a:rPr>
              <a:t>affected by salty air or large amounts of dust. </a:t>
            </a:r>
          </a:p>
          <a:p>
            <a:pPr algn="just">
              <a:defRPr/>
            </a:pPr>
            <a:endParaRPr lang="en-US" sz="2400" dirty="0">
              <a:latin typeface="Times New Roman" pitchFamily="18" charset="0"/>
              <a:cs typeface="Times New Roman" pitchFamily="18" charset="0"/>
            </a:endParaRPr>
          </a:p>
          <a:p>
            <a:pPr marL="342900" indent="-342900" algn="just">
              <a:buFont typeface="Arial" panose="020B0604020202020204" pitchFamily="34" charset="0"/>
              <a:buChar char="•"/>
              <a:defRPr/>
            </a:pPr>
            <a:r>
              <a:rPr lang="en-US" sz="2400" dirty="0">
                <a:latin typeface="Times New Roman" pitchFamily="18" charset="0"/>
                <a:cs typeface="Times New Roman" pitchFamily="18" charset="0"/>
              </a:rPr>
              <a:t>Their main disadvantage is the distortion of the flow itself by the structure supporting the transducers, which requires a correction based upon wind tunnel measurements to minimize the effect. </a:t>
            </a:r>
          </a:p>
          <a:p>
            <a:pPr algn="just">
              <a:defRPr/>
            </a:pPr>
            <a:endParaRPr lang="en-US" sz="2400" dirty="0">
              <a:latin typeface="Times New Roman" pitchFamily="18" charset="0"/>
              <a:cs typeface="Times New Roman" pitchFamily="18" charset="0"/>
            </a:endParaRPr>
          </a:p>
          <a:p>
            <a:pPr marL="342900" indent="-342900" algn="just">
              <a:buFont typeface="Arial" panose="020B0604020202020204" pitchFamily="34" charset="0"/>
              <a:buChar char="•"/>
              <a:defRPr/>
            </a:pPr>
            <a:r>
              <a:rPr lang="en-US" sz="2400" dirty="0">
                <a:latin typeface="Times New Roman" pitchFamily="18" charset="0"/>
                <a:cs typeface="Times New Roman" pitchFamily="18" charset="0"/>
              </a:rPr>
              <a:t>2-D (wind speed and wind direction) sonic anemometers are widely used in applications such as weather stations, ship navigation, wind turbines, aviation and weather buoys.</a:t>
            </a:r>
          </a:p>
          <a:p>
            <a:pPr algn="just">
              <a:defRPr/>
            </a:pPr>
            <a:endParaRPr lang="en-US" sz="2400" dirty="0">
              <a:latin typeface="Times New Roman" pitchFamily="18" charset="0"/>
              <a:cs typeface="Times New Roman" pitchFamily="18" charset="0"/>
            </a:endParaRPr>
          </a:p>
          <a:p>
            <a:pPr marL="342900" indent="-342900" algn="just">
              <a:buFont typeface="Arial" panose="020B0604020202020204" pitchFamily="34" charset="0"/>
              <a:buChar char="•"/>
              <a:defRPr/>
            </a:pPr>
            <a:r>
              <a:rPr lang="en-US" altLang="en-US" sz="2400" dirty="0">
                <a:latin typeface="Times New Roman" pitchFamily="18" charset="0"/>
                <a:cs typeface="Times New Roman" pitchFamily="18" charset="0"/>
              </a:rPr>
              <a:t>Most sonic anemometer can also measure temperature.</a:t>
            </a:r>
          </a:p>
        </p:txBody>
      </p:sp>
    </p:spTree>
    <p:extLst>
      <p:ext uri="{BB962C8B-B14F-4D97-AF65-F5344CB8AC3E}">
        <p14:creationId xmlns:p14="http://schemas.microsoft.com/office/powerpoint/2010/main" val="3282352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457200" y="152400"/>
            <a:ext cx="638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b="1">
                <a:latin typeface="Times New Roman" pitchFamily="18" charset="0"/>
                <a:cs typeface="Times New Roman" pitchFamily="18" charset="0"/>
              </a:rPr>
              <a:t>Thermal anemometers (hot wire anemometers</a:t>
            </a:r>
            <a:r>
              <a:rPr lang="en-US" altLang="en-US" sz="2400">
                <a:latin typeface="Times New Roman" pitchFamily="18" charset="0"/>
                <a:cs typeface="Times New Roman" pitchFamily="18" charset="0"/>
              </a:rPr>
              <a:t> )</a:t>
            </a:r>
          </a:p>
        </p:txBody>
      </p:sp>
      <p:sp>
        <p:nvSpPr>
          <p:cNvPr id="27651" name="Rectangle 7"/>
          <p:cNvSpPr>
            <a:spLocks noChangeArrowheads="1"/>
          </p:cNvSpPr>
          <p:nvPr/>
        </p:nvSpPr>
        <p:spPr bwMode="auto">
          <a:xfrm>
            <a:off x="0" y="6096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algn="just">
              <a:buFontTx/>
              <a:buChar char="•"/>
            </a:pPr>
            <a:r>
              <a:rPr lang="en-US" altLang="en-US" sz="2400" dirty="0">
                <a:latin typeface="Times New Roman" pitchFamily="18" charset="0"/>
                <a:cs typeface="Times New Roman" pitchFamily="18" charset="0"/>
              </a:rPr>
              <a:t>It uses a very fine wire (on the order of several micrometers) electrically heated up to some temperature above the ambient. </a:t>
            </a:r>
          </a:p>
          <a:p>
            <a:pPr marL="342900" indent="-342900" algn="just">
              <a:buFontTx/>
              <a:buChar char="•"/>
            </a:pPr>
            <a:r>
              <a:rPr lang="en-US" altLang="en-US" sz="2400" dirty="0">
                <a:latin typeface="Times New Roman" pitchFamily="18" charset="0"/>
                <a:cs typeface="Times New Roman" pitchFamily="18" charset="0"/>
              </a:rPr>
              <a:t>Air flowing </a:t>
            </a:r>
            <a:r>
              <a:rPr lang="en-US" altLang="en-US" sz="2400" dirty="0" smtClean="0">
                <a:latin typeface="Times New Roman" pitchFamily="18" charset="0"/>
                <a:cs typeface="Times New Roman" pitchFamily="18" charset="0"/>
              </a:rPr>
              <a:t>through </a:t>
            </a:r>
            <a:r>
              <a:rPr lang="en-US" altLang="en-US" sz="2400" dirty="0">
                <a:latin typeface="Times New Roman" pitchFamily="18" charset="0"/>
                <a:cs typeface="Times New Roman" pitchFamily="18" charset="0"/>
              </a:rPr>
              <a:t>the wire has a cooling effect on the wire. </a:t>
            </a:r>
            <a:r>
              <a:rPr lang="en-US" altLang="en-US" sz="2400" u="sng" dirty="0">
                <a:latin typeface="Times New Roman" pitchFamily="18" charset="0"/>
                <a:cs typeface="Times New Roman" pitchFamily="18" charset="0"/>
              </a:rPr>
              <a:t>As the electrical resistance of most metals is dependent upon the temperature of the metal (tungsten is a popular choice for hot-wires), a relationship can be obtained between the resistance of the wire and the flow velocity.</a:t>
            </a:r>
          </a:p>
        </p:txBody>
      </p:sp>
      <p:pic>
        <p:nvPicPr>
          <p:cNvPr id="276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3" y="3375025"/>
            <a:ext cx="27003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3" name="Object 2"/>
          <p:cNvGraphicFramePr>
            <a:graphicFrameLocks noChangeAspect="1"/>
          </p:cNvGraphicFramePr>
          <p:nvPr/>
        </p:nvGraphicFramePr>
        <p:xfrm>
          <a:off x="6580188" y="6362700"/>
          <a:ext cx="1825625" cy="528638"/>
        </p:xfrm>
        <a:graphic>
          <a:graphicData uri="http://schemas.openxmlformats.org/presentationml/2006/ole">
            <mc:AlternateContent xmlns:mc="http://schemas.openxmlformats.org/markup-compatibility/2006">
              <mc:Choice xmlns:v="urn:schemas-microsoft-com:vml" Requires="v">
                <p:oleObj spid="_x0000_s6146" name="Equation" r:id="rId5" imgW="895386" imgH="219186" progId="Equation.3">
                  <p:embed/>
                </p:oleObj>
              </mc:Choice>
              <mc:Fallback>
                <p:oleObj name="Equation" r:id="rId5" imgW="895386" imgH="21918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0188" y="6362700"/>
                        <a:ext cx="18256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9677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85627" y="128245"/>
            <a:ext cx="50429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2600" b="1" dirty="0"/>
              <a:t>Upper atmosphere measurements </a:t>
            </a:r>
          </a:p>
        </p:txBody>
      </p:sp>
      <p:sp>
        <p:nvSpPr>
          <p:cNvPr id="3" name="Rectangle 2"/>
          <p:cNvSpPr/>
          <p:nvPr/>
        </p:nvSpPr>
        <p:spPr>
          <a:xfrm>
            <a:off x="-10586" y="974333"/>
            <a:ext cx="9154585"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Measurements made above the surface are important for forecasting analyses and </a:t>
            </a:r>
            <a:r>
              <a:rPr lang="en-US" sz="2400" dirty="0" smtClean="0">
                <a:latin typeface="Times New Roman" pitchFamily="18" charset="0"/>
                <a:cs typeface="Times New Roman" pitchFamily="18" charset="0"/>
              </a:rPr>
              <a:t>for research </a:t>
            </a:r>
            <a:r>
              <a:rPr lang="en-US" sz="2400" dirty="0">
                <a:latin typeface="Times New Roman" pitchFamily="18" charset="0"/>
                <a:cs typeface="Times New Roman" pitchFamily="18" charset="0"/>
              </a:rPr>
              <a:t>applications because of the information they provide on the </a:t>
            </a:r>
            <a:r>
              <a:rPr lang="en-US" sz="2400" dirty="0" smtClean="0">
                <a:latin typeface="Times New Roman" pitchFamily="18" charset="0"/>
                <a:cs typeface="Times New Roman" pitchFamily="18" charset="0"/>
              </a:rPr>
              <a:t>atmosphere’s vertical </a:t>
            </a:r>
            <a:r>
              <a:rPr lang="en-US" sz="2400" dirty="0">
                <a:latin typeface="Times New Roman" pitchFamily="18" charset="0"/>
                <a:cs typeface="Times New Roman" pitchFamily="18" charset="0"/>
              </a:rPr>
              <a:t>structure</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Data </a:t>
            </a:r>
            <a:r>
              <a:rPr lang="en-US" sz="2400" dirty="0">
                <a:latin typeface="Times New Roman" pitchFamily="18" charset="0"/>
                <a:cs typeface="Times New Roman" pitchFamily="18" charset="0"/>
              </a:rPr>
              <a:t>obtained within the atmosphere (i.e. </a:t>
            </a:r>
            <a:r>
              <a:rPr lang="en-US" sz="2400" i="1" dirty="0">
                <a:latin typeface="Times New Roman" pitchFamily="18" charset="0"/>
                <a:cs typeface="Times New Roman" pitchFamily="18" charset="0"/>
              </a:rPr>
              <a:t>in situ </a:t>
            </a:r>
            <a:r>
              <a:rPr lang="en-US" sz="2400" dirty="0" smtClean="0">
                <a:latin typeface="Times New Roman" pitchFamily="18" charset="0"/>
                <a:cs typeface="Times New Roman" pitchFamily="18" charset="0"/>
              </a:rPr>
              <a:t>measurements) can </a:t>
            </a:r>
            <a:r>
              <a:rPr lang="en-US" sz="2400" dirty="0">
                <a:latin typeface="Times New Roman" pitchFamily="18" charset="0"/>
                <a:cs typeface="Times New Roman" pitchFamily="18" charset="0"/>
              </a:rPr>
              <a:t>be provided by sensors carried on aircraft or balloon platforms.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Balloon-carried sensors </a:t>
            </a:r>
            <a:r>
              <a:rPr lang="en-US" sz="2400" dirty="0">
                <a:latin typeface="Times New Roman" pitchFamily="18" charset="0"/>
                <a:cs typeface="Times New Roman" pitchFamily="18" charset="0"/>
              </a:rPr>
              <a:t>are routinely used internationally to provide data for forecast </a:t>
            </a:r>
            <a:r>
              <a:rPr lang="en-US" sz="2400" dirty="0" smtClean="0">
                <a:latin typeface="Times New Roman" pitchFamily="18" charset="0"/>
                <a:cs typeface="Times New Roman" pitchFamily="18" charset="0"/>
              </a:rPr>
              <a:t>initialization, launched </a:t>
            </a:r>
            <a:r>
              <a:rPr lang="en-US" sz="2400" dirty="0">
                <a:latin typeface="Times New Roman" pitchFamily="18" charset="0"/>
                <a:cs typeface="Times New Roman" pitchFamily="18" charset="0"/>
              </a:rPr>
              <a:t>at thousands of sites daily as well as more specialist surveys, for example </a:t>
            </a:r>
            <a:r>
              <a:rPr lang="en-US" sz="2400" dirty="0" smtClean="0">
                <a:latin typeface="Times New Roman" pitchFamily="18" charset="0"/>
                <a:cs typeface="Times New Roman" pitchFamily="18" charset="0"/>
              </a:rPr>
              <a:t>to monitor </a:t>
            </a:r>
            <a:r>
              <a:rPr lang="en-US" sz="2400" dirty="0">
                <a:latin typeface="Times New Roman" pitchFamily="18" charset="0"/>
                <a:cs typeface="Times New Roman" pitchFamily="18" charset="0"/>
              </a:rPr>
              <a:t>stratospheric ozone.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some cases, such as emergency situations </a:t>
            </a:r>
            <a:r>
              <a:rPr lang="en-US" sz="2400" dirty="0" smtClean="0">
                <a:latin typeface="Times New Roman" pitchFamily="18" charset="0"/>
                <a:cs typeface="Times New Roman" pitchFamily="18" charset="0"/>
              </a:rPr>
              <a:t>concerning the </a:t>
            </a:r>
            <a:r>
              <a:rPr lang="en-US" sz="2400" dirty="0">
                <a:latin typeface="Times New Roman" pitchFamily="18" charset="0"/>
                <a:cs typeface="Times New Roman" pitchFamily="18" charset="0"/>
              </a:rPr>
              <a:t>release of radioactivity or volcanic eruptions, balloon carried probes can </a:t>
            </a:r>
            <a:r>
              <a:rPr lang="en-US" sz="2400" dirty="0" smtClean="0">
                <a:latin typeface="Times New Roman" pitchFamily="18" charset="0"/>
                <a:cs typeface="Times New Roman" pitchFamily="18" charset="0"/>
              </a:rPr>
              <a:t>provide the </a:t>
            </a:r>
            <a:r>
              <a:rPr lang="en-US" sz="2400" dirty="0">
                <a:latin typeface="Times New Roman" pitchFamily="18" charset="0"/>
                <a:cs typeface="Times New Roman" pitchFamily="18" charset="0"/>
              </a:rPr>
              <a:t>only source of safe </a:t>
            </a:r>
            <a:r>
              <a:rPr lang="en-US" sz="2400" i="1" dirty="0">
                <a:latin typeface="Times New Roman" pitchFamily="18" charset="0"/>
                <a:cs typeface="Times New Roman" pitchFamily="18" charset="0"/>
              </a:rPr>
              <a:t>in situ </a:t>
            </a:r>
            <a:r>
              <a:rPr lang="en-US" sz="2400" dirty="0">
                <a:latin typeface="Times New Roman" pitchFamily="18" charset="0"/>
                <a:cs typeface="Times New Roman" pitchFamily="18" charset="0"/>
              </a:rPr>
              <a:t>sampling throughout the </a:t>
            </a:r>
            <a:r>
              <a:rPr lang="en-US" sz="2400" dirty="0" smtClean="0">
                <a:latin typeface="Times New Roman" pitchFamily="18" charset="0"/>
                <a:cs typeface="Times New Roman" pitchFamily="18" charset="0"/>
              </a:rPr>
              <a:t>troposphere.</a:t>
            </a:r>
          </a:p>
          <a:p>
            <a:pPr marL="342900" indent="-342900" algn="just">
              <a:buFont typeface="Arial" pitchFamily="34" charset="0"/>
              <a:buChar char="•"/>
            </a:pPr>
            <a:r>
              <a:rPr lang="en-US" sz="2400" dirty="0" smtClean="0">
                <a:latin typeface="Times New Roman" pitchFamily="18" charset="0"/>
                <a:cs typeface="Times New Roman" pitchFamily="18" charset="0"/>
              </a:rPr>
              <a:t>A balloon-carried measuring </a:t>
            </a:r>
            <a:r>
              <a:rPr lang="en-US" sz="2400" dirty="0">
                <a:latin typeface="Times New Roman" pitchFamily="18" charset="0"/>
                <a:cs typeface="Times New Roman" pitchFamily="18" charset="0"/>
              </a:rPr>
              <a:t>probe returning data by radio is known as a </a:t>
            </a:r>
            <a:r>
              <a:rPr lang="en-US" sz="2400" i="1" dirty="0" err="1">
                <a:latin typeface="Times New Roman" pitchFamily="18" charset="0"/>
                <a:cs typeface="Times New Roman" pitchFamily="18" charset="0"/>
              </a:rPr>
              <a:t>radiosonde</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458593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1938992"/>
          </a:xfrm>
          <a:prstGeom prst="rect">
            <a:avLst/>
          </a:prstGeom>
        </p:spPr>
        <p:txBody>
          <a:bodyPr wrap="square">
            <a:spAutoFit/>
          </a:bodyPr>
          <a:lstStyle/>
          <a:p>
            <a:pPr algn="just"/>
            <a:r>
              <a:rPr lang="en-US" sz="2400" dirty="0" err="1">
                <a:latin typeface="Times New Roman" pitchFamily="18" charset="0"/>
                <a:cs typeface="Times New Roman" pitchFamily="18" charset="0"/>
              </a:rPr>
              <a:t>Radiosondes</a:t>
            </a:r>
            <a:r>
              <a:rPr lang="en-US" sz="2400" dirty="0">
                <a:latin typeface="Times New Roman" pitchFamily="18" charset="0"/>
                <a:cs typeface="Times New Roman" pitchFamily="18" charset="0"/>
              </a:rPr>
              <a:t> instrument packages are carried by balloons to the upper </a:t>
            </a:r>
            <a:r>
              <a:rPr lang="en-US" sz="2400" dirty="0" smtClean="0">
                <a:latin typeface="Times New Roman" pitchFamily="18" charset="0"/>
                <a:cs typeface="Times New Roman" pitchFamily="18" charset="0"/>
              </a:rPr>
              <a:t>troposphere or </a:t>
            </a:r>
            <a:r>
              <a:rPr lang="en-US" sz="2400" dirty="0">
                <a:latin typeface="Times New Roman" pitchFamily="18" charset="0"/>
                <a:cs typeface="Times New Roman" pitchFamily="18" charset="0"/>
              </a:rPr>
              <a:t>above, during which vertical profiles are obtained of pressure, temperature </a:t>
            </a:r>
            <a:r>
              <a:rPr lang="en-US" sz="2400" dirty="0" smtClean="0">
                <a:latin typeface="Times New Roman" pitchFamily="18" charset="0"/>
                <a:cs typeface="Times New Roman" pitchFamily="18" charset="0"/>
              </a:rPr>
              <a:t>and humidity</a:t>
            </a:r>
            <a:r>
              <a:rPr lang="en-US" sz="2400" dirty="0">
                <a:latin typeface="Times New Roman" pitchFamily="18" charset="0"/>
                <a:cs typeface="Times New Roman" pitchFamily="18" charset="0"/>
              </a:rPr>
              <a:t>. In addition, changes in position during the ascent are used to derive </a:t>
            </a:r>
            <a:r>
              <a:rPr lang="en-US" sz="2400" dirty="0" smtClean="0">
                <a:latin typeface="Times New Roman" pitchFamily="18" charset="0"/>
                <a:cs typeface="Times New Roman" pitchFamily="18" charset="0"/>
              </a:rPr>
              <a:t>the wind </a:t>
            </a:r>
            <a:r>
              <a:rPr lang="en-US" sz="2400" dirty="0">
                <a:latin typeface="Times New Roman" pitchFamily="18" charset="0"/>
                <a:cs typeface="Times New Roman" pitchFamily="18" charset="0"/>
              </a:rPr>
              <a:t>speed and direction. Measurements are telemetered to a ground station </a:t>
            </a:r>
            <a:r>
              <a:rPr lang="en-US" sz="2400" dirty="0" smtClean="0">
                <a:latin typeface="Times New Roman" pitchFamily="18" charset="0"/>
                <a:cs typeface="Times New Roman" pitchFamily="18" charset="0"/>
              </a:rPr>
              <a:t>by a </a:t>
            </a:r>
            <a:r>
              <a:rPr lang="en-US" sz="2400" dirty="0">
                <a:latin typeface="Times New Roman" pitchFamily="18" charset="0"/>
                <a:cs typeface="Times New Roman" pitchFamily="18" charset="0"/>
              </a:rPr>
              <a:t>radio </a:t>
            </a:r>
            <a:r>
              <a:rPr lang="en-US" sz="2400" dirty="0" smtClean="0">
                <a:latin typeface="Times New Roman" pitchFamily="18" charset="0"/>
                <a:cs typeface="Times New Roman" pitchFamily="18" charset="0"/>
              </a:rPr>
              <a:t>transmitter</a:t>
            </a:r>
          </a:p>
        </p:txBody>
      </p:sp>
      <p:sp>
        <p:nvSpPr>
          <p:cNvPr id="3" name="Rectangle 2"/>
          <p:cNvSpPr>
            <a:spLocks noChangeArrowheads="1"/>
          </p:cNvSpPr>
          <p:nvPr/>
        </p:nvSpPr>
        <p:spPr bwMode="auto">
          <a:xfrm>
            <a:off x="0" y="-14739"/>
            <a:ext cx="18533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en-US" sz="2600" b="1" dirty="0" err="1"/>
              <a:t>Radiosonde</a:t>
            </a:r>
            <a:endParaRPr lang="en-US" altLang="en-US" sz="2600" b="1" dirty="0"/>
          </a:p>
        </p:txBody>
      </p:sp>
      <p:sp>
        <p:nvSpPr>
          <p:cNvPr id="5" name="Rectangle 4"/>
          <p:cNvSpPr/>
          <p:nvPr/>
        </p:nvSpPr>
        <p:spPr>
          <a:xfrm>
            <a:off x="0" y="2361069"/>
            <a:ext cx="6372200" cy="4524315"/>
          </a:xfrm>
          <a:prstGeom prst="rect">
            <a:avLst/>
          </a:prstGeom>
        </p:spPr>
        <p:txBody>
          <a:bodyPr wrap="square">
            <a:spAutoFit/>
          </a:bodyPr>
          <a:lstStyle/>
          <a:p>
            <a:pPr lvl="0" algn="just"/>
            <a:r>
              <a:rPr lang="en-US" sz="2400" b="1" i="1" dirty="0">
                <a:solidFill>
                  <a:prstClr val="black"/>
                </a:solidFill>
                <a:latin typeface="Times New Roman" pitchFamily="18" charset="0"/>
                <a:cs typeface="Times New Roman" pitchFamily="18" charset="0"/>
              </a:rPr>
              <a:t>Sounding balloons</a:t>
            </a:r>
            <a:endParaRPr lang="en-US" sz="2400" dirty="0">
              <a:solidFill>
                <a:prstClr val="black"/>
              </a:solidFill>
              <a:latin typeface="Times New Roman" pitchFamily="18" charset="0"/>
              <a:cs typeface="Times New Roman" pitchFamily="18" charset="0"/>
            </a:endParaRPr>
          </a:p>
          <a:p>
            <a:pPr algn="just"/>
            <a:r>
              <a:rPr lang="en-US" sz="2400" dirty="0">
                <a:solidFill>
                  <a:prstClr val="black"/>
                </a:solidFill>
                <a:latin typeface="Times New Roman" pitchFamily="18" charset="0"/>
                <a:cs typeface="Times New Roman" pitchFamily="18" charset="0"/>
              </a:rPr>
              <a:t>A latex balloon of mass between about 200 g and 1000 g is inflated with the lighter than air gases of helium or hydrogen to allow free lift to be obtained. </a:t>
            </a: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balloon eventually bursts from expansion, and the </a:t>
            </a:r>
            <a:r>
              <a:rPr lang="en-US" sz="2400" dirty="0" err="1">
                <a:solidFill>
                  <a:prstClr val="black"/>
                </a:solidFill>
                <a:latin typeface="Times New Roman" pitchFamily="18" charset="0"/>
                <a:cs typeface="Times New Roman" pitchFamily="18" charset="0"/>
              </a:rPr>
              <a:t>radiosonde</a:t>
            </a:r>
            <a:r>
              <a:rPr lang="en-US" sz="2400" dirty="0">
                <a:solidFill>
                  <a:prstClr val="black"/>
                </a:solidFill>
                <a:latin typeface="Times New Roman" pitchFamily="18" charset="0"/>
                <a:cs typeface="Times New Roman" pitchFamily="18" charset="0"/>
              </a:rPr>
              <a:t> package descends by parachute. </a:t>
            </a:r>
            <a:r>
              <a:rPr lang="en-US" sz="2400" dirty="0" smtClean="0">
                <a:latin typeface="Times New Roman" pitchFamily="18" charset="0"/>
                <a:cs typeface="Times New Roman" pitchFamily="18" charset="0"/>
              </a:rPr>
              <a:t>The figure shows the typical variation in burst height with balloon mass. Larger balloons reach greater burst heights for the same payload: compared with the range of burst heights, there is much less variation in ascent speed with the balloon size. </a:t>
            </a:r>
            <a:endParaRPr lang="en-US" sz="2400" dirty="0">
              <a:solidFill>
                <a:prstClr val="black"/>
              </a:solidFill>
              <a:latin typeface="Times New Roman" pitchFamily="18" charset="0"/>
              <a:cs typeface="Times New Roman" pitchFamily="18" charset="0"/>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42" t="2728" r="4872" b="3296"/>
          <a:stretch/>
        </p:blipFill>
        <p:spPr bwMode="auto">
          <a:xfrm>
            <a:off x="6629400" y="2362200"/>
            <a:ext cx="2018572" cy="156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247"/>
          <a:stretch/>
        </p:blipFill>
        <p:spPr bwMode="auto">
          <a:xfrm>
            <a:off x="6410420" y="4495800"/>
            <a:ext cx="2733580" cy="21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948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474028" cy="492443"/>
          </a:xfrm>
          <a:prstGeom prst="rect">
            <a:avLst/>
          </a:prstGeom>
        </p:spPr>
        <p:txBody>
          <a:bodyPr wrap="none">
            <a:spAutoFit/>
          </a:bodyPr>
          <a:lstStyle/>
          <a:p>
            <a:r>
              <a:rPr lang="en-US" sz="2600" b="1" dirty="0" err="1">
                <a:latin typeface="Times New Roman" pitchFamily="18" charset="0"/>
                <a:cs typeface="Times New Roman" pitchFamily="18" charset="0"/>
              </a:rPr>
              <a:t>Radiosonde</a:t>
            </a:r>
            <a:r>
              <a:rPr lang="en-US" sz="2600" b="1" dirty="0">
                <a:latin typeface="Times New Roman" pitchFamily="18" charset="0"/>
                <a:cs typeface="Times New Roman" pitchFamily="18" charset="0"/>
              </a:rPr>
              <a:t> technology</a:t>
            </a:r>
            <a:endParaRPr lang="en-US" sz="2600" dirty="0">
              <a:latin typeface="Times New Roman" pitchFamily="18" charset="0"/>
              <a:cs typeface="Times New Roman" pitchFamily="18" charset="0"/>
            </a:endParaRPr>
          </a:p>
        </p:txBody>
      </p:sp>
      <p:sp>
        <p:nvSpPr>
          <p:cNvPr id="3" name="Rectangle 2"/>
          <p:cNvSpPr/>
          <p:nvPr/>
        </p:nvSpPr>
        <p:spPr>
          <a:xfrm>
            <a:off x="3448" y="476672"/>
            <a:ext cx="6800800" cy="1200329"/>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The sensors carried by </a:t>
            </a:r>
            <a:r>
              <a:rPr lang="en-US" sz="2400" dirty="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radiosonde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have to provide an electrical output, such as a voltage, current </a:t>
            </a:r>
            <a:r>
              <a:rPr lang="en-US" sz="2400" dirty="0" smtClean="0">
                <a:latin typeface="Times New Roman" pitchFamily="18" charset="0"/>
                <a:cs typeface="Times New Roman" pitchFamily="18" charset="0"/>
              </a:rPr>
              <a:t>or frequency.</a:t>
            </a:r>
          </a:p>
        </p:txBody>
      </p:sp>
      <p:pic>
        <p:nvPicPr>
          <p:cNvPr id="4" name="Picture 8" descr="AnaSonde_3M"/>
          <p:cNvPicPr>
            <a:picLocks noChangeAspect="1" noChangeArrowheads="1"/>
          </p:cNvPicPr>
          <p:nvPr/>
        </p:nvPicPr>
        <p:blipFill>
          <a:blip r:embed="rId2">
            <a:extLst>
              <a:ext uri="{28A0092B-C50C-407E-A947-70E740481C1C}">
                <a14:useLocalDpi xmlns:a14="http://schemas.microsoft.com/office/drawing/2010/main" val="0"/>
              </a:ext>
            </a:extLst>
          </a:blip>
          <a:srcRect l="10667" r="6667"/>
          <a:stretch>
            <a:fillRect/>
          </a:stretch>
        </p:blipFill>
        <p:spPr bwMode="auto">
          <a:xfrm>
            <a:off x="6804248" y="188640"/>
            <a:ext cx="2339752" cy="169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48" y="1862470"/>
            <a:ext cx="9140552" cy="5022914"/>
          </a:xfrm>
          <a:prstGeom prst="rect">
            <a:avLst/>
          </a:prstGeom>
        </p:spPr>
        <p:txBody>
          <a:bodyPr wrap="square">
            <a:spAutoFit/>
          </a:bodyPr>
          <a:lstStyle/>
          <a:p>
            <a:pPr marL="342900" lvl="0" indent="-342900" algn="just">
              <a:buFont typeface="Arial" pitchFamily="34" charset="0"/>
              <a:buChar char="•"/>
            </a:pPr>
            <a:r>
              <a:rPr lang="en-US" sz="2400" dirty="0">
                <a:solidFill>
                  <a:prstClr val="black"/>
                </a:solidFill>
                <a:latin typeface="Times New Roman" pitchFamily="18" charset="0"/>
                <a:cs typeface="Times New Roman" pitchFamily="18" charset="0"/>
              </a:rPr>
              <a:t>A key requirement for a </a:t>
            </a:r>
            <a:r>
              <a:rPr lang="en-US" sz="2400" dirty="0" err="1">
                <a:solidFill>
                  <a:prstClr val="black"/>
                </a:solidFill>
                <a:latin typeface="Times New Roman" pitchFamily="18" charset="0"/>
                <a:cs typeface="Times New Roman" pitchFamily="18" charset="0"/>
              </a:rPr>
              <a:t>radiosonde</a:t>
            </a:r>
            <a:r>
              <a:rPr lang="en-US" sz="2400" dirty="0">
                <a:solidFill>
                  <a:prstClr val="black"/>
                </a:solidFill>
                <a:latin typeface="Times New Roman" pitchFamily="18" charset="0"/>
                <a:cs typeface="Times New Roman" pitchFamily="18" charset="0"/>
              </a:rPr>
              <a:t> is its battery power supply, which must sustain the  operation of the device as it becomes colder and more distant from the receiving station.</a:t>
            </a:r>
          </a:p>
          <a:p>
            <a:pPr marL="342900" indent="-342900" algn="just">
              <a:lnSpc>
                <a:spcPct val="115000"/>
              </a:lnSpc>
              <a:buFont typeface="Arial" pitchFamily="34" charset="0"/>
              <a:buChar char="•"/>
            </a:pPr>
            <a:r>
              <a:rPr lang="en-US" sz="2400" dirty="0">
                <a:solidFill>
                  <a:prstClr val="black"/>
                </a:solidFill>
                <a:latin typeface="Times New Roman"/>
                <a:ea typeface="Calibri"/>
                <a:cs typeface="Arial"/>
              </a:rPr>
              <a:t>As the </a:t>
            </a:r>
            <a:r>
              <a:rPr lang="en-US" sz="2400" dirty="0" err="1">
                <a:solidFill>
                  <a:prstClr val="black"/>
                </a:solidFill>
                <a:latin typeface="Times New Roman"/>
                <a:ea typeface="Calibri"/>
                <a:cs typeface="Arial"/>
              </a:rPr>
              <a:t>radiosonde</a:t>
            </a:r>
            <a:r>
              <a:rPr lang="en-US" sz="2400" dirty="0">
                <a:solidFill>
                  <a:prstClr val="black"/>
                </a:solidFill>
                <a:latin typeface="Times New Roman"/>
                <a:ea typeface="Calibri"/>
                <a:cs typeface="Arial"/>
              </a:rPr>
              <a:t> is carried aloft, sensors on the </a:t>
            </a:r>
            <a:r>
              <a:rPr lang="en-US" sz="2400" dirty="0" err="1">
                <a:solidFill>
                  <a:prstClr val="black"/>
                </a:solidFill>
                <a:latin typeface="Times New Roman"/>
                <a:ea typeface="Calibri"/>
                <a:cs typeface="Arial"/>
              </a:rPr>
              <a:t>radiosonde</a:t>
            </a:r>
            <a:r>
              <a:rPr lang="en-US" sz="2400" dirty="0">
                <a:solidFill>
                  <a:prstClr val="black"/>
                </a:solidFill>
                <a:latin typeface="Times New Roman"/>
                <a:ea typeface="Calibri"/>
                <a:cs typeface="Arial"/>
              </a:rPr>
              <a:t> measure profiles of pressure, temperature, and humidity. These sensors are linked to a battery powered, radio transmitter that sends the sensor measurements to a sensitive ground receiver that detect and process signals. By tracking the position of the </a:t>
            </a:r>
            <a:r>
              <a:rPr lang="en-US" sz="2400" dirty="0" err="1">
                <a:solidFill>
                  <a:prstClr val="black"/>
                </a:solidFill>
                <a:latin typeface="Times New Roman"/>
                <a:ea typeface="Calibri"/>
                <a:cs typeface="Arial"/>
              </a:rPr>
              <a:t>radiosonde</a:t>
            </a:r>
            <a:r>
              <a:rPr lang="en-US" sz="2400" dirty="0">
                <a:solidFill>
                  <a:prstClr val="black"/>
                </a:solidFill>
                <a:latin typeface="Times New Roman"/>
                <a:ea typeface="Calibri"/>
                <a:cs typeface="Arial"/>
              </a:rPr>
              <a:t>, information on wind speed and direction aloft is also obtained</a:t>
            </a:r>
            <a:r>
              <a:rPr lang="en-US" sz="2400" dirty="0" smtClean="0">
                <a:solidFill>
                  <a:prstClr val="black"/>
                </a:solidFill>
                <a:latin typeface="Times New Roman"/>
                <a:ea typeface="Calibri"/>
                <a:cs typeface="Arial"/>
              </a:rPr>
              <a:t>. </a:t>
            </a:r>
            <a:r>
              <a:rPr lang="en-US" sz="2400" dirty="0" smtClean="0">
                <a:latin typeface="Times New Roman"/>
                <a:ea typeface="Calibri"/>
                <a:cs typeface="Arial"/>
              </a:rPr>
              <a:t>When winds are incorporated into the observation, it is termed a </a:t>
            </a:r>
            <a:r>
              <a:rPr lang="en-US" sz="2400" b="1" dirty="0" err="1" smtClean="0">
                <a:latin typeface="Times New Roman"/>
                <a:ea typeface="Calibri"/>
                <a:cs typeface="Arial"/>
              </a:rPr>
              <a:t>rawinsonde</a:t>
            </a:r>
            <a:r>
              <a:rPr lang="en-US" sz="2400" b="1" dirty="0" smtClean="0">
                <a:latin typeface="Times New Roman"/>
                <a:ea typeface="Calibri"/>
                <a:cs typeface="Arial"/>
              </a:rPr>
              <a:t> observation</a:t>
            </a:r>
            <a:r>
              <a:rPr lang="en-US" sz="2400" dirty="0" smtClean="0">
                <a:latin typeface="Times New Roman"/>
                <a:ea typeface="Calibri"/>
                <a:cs typeface="Arial"/>
              </a:rPr>
              <a:t>. </a:t>
            </a:r>
          </a:p>
          <a:p>
            <a:pPr marL="342900" lvl="0" indent="-342900" algn="just">
              <a:lnSpc>
                <a:spcPct val="115000"/>
              </a:lnSpc>
              <a:buFont typeface="Arial" pitchFamily="34" charset="0"/>
              <a:buChar char="•"/>
            </a:pPr>
            <a:endParaRPr lang="en-US" sz="2400" dirty="0">
              <a:solidFill>
                <a:prstClr val="black"/>
              </a:solidFill>
              <a:latin typeface="Times New Roman"/>
              <a:ea typeface="Calibri"/>
              <a:cs typeface="Arial"/>
            </a:endParaRPr>
          </a:p>
        </p:txBody>
      </p:sp>
    </p:spTree>
    <p:extLst>
      <p:ext uri="{BB962C8B-B14F-4D97-AF65-F5344CB8AC3E}">
        <p14:creationId xmlns:p14="http://schemas.microsoft.com/office/powerpoint/2010/main" val="1767718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487"/>
            <a:ext cx="9144000" cy="3841052"/>
          </a:xfrm>
          <a:prstGeom prst="rect">
            <a:avLst/>
          </a:prstGeom>
        </p:spPr>
        <p:txBody>
          <a:bodyPr wrap="square">
            <a:spAutoFit/>
          </a:bodyPr>
          <a:lstStyle/>
          <a:p>
            <a:pPr marL="342900" indent="-342900" algn="just">
              <a:buFont typeface="Arial" pitchFamily="34" charset="0"/>
              <a:buChar char="•"/>
            </a:pPr>
            <a:r>
              <a:rPr lang="en-US" sz="2400" dirty="0" err="1" smtClean="0">
                <a:solidFill>
                  <a:prstClr val="black"/>
                </a:solidFill>
                <a:latin typeface="Times New Roman" pitchFamily="18" charset="0"/>
                <a:cs typeface="Times New Roman" pitchFamily="18" charset="0"/>
              </a:rPr>
              <a:t>Radiosondes</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may also encounter vigorous turbulent motion associated with rapid updrafts or jet streams. In addition, the full </a:t>
            </a:r>
            <a:r>
              <a:rPr lang="en-US" sz="2400" dirty="0" err="1">
                <a:solidFill>
                  <a:prstClr val="black"/>
                </a:solidFill>
                <a:latin typeface="Times New Roman" pitchFamily="18" charset="0"/>
                <a:cs typeface="Times New Roman" pitchFamily="18" charset="0"/>
              </a:rPr>
              <a:t>radiosonde</a:t>
            </a:r>
            <a:r>
              <a:rPr lang="en-US" sz="2400" dirty="0">
                <a:solidFill>
                  <a:prstClr val="black"/>
                </a:solidFill>
                <a:latin typeface="Times New Roman" pitchFamily="18" charset="0"/>
                <a:cs typeface="Times New Roman" pitchFamily="18" charset="0"/>
              </a:rPr>
              <a:t> package needs to be lightweight to minimize the amount of lifting gas required, as well as being disposable and inexpensive</a:t>
            </a:r>
            <a:r>
              <a:rPr lang="en-US" sz="2400" dirty="0" smtClean="0">
                <a:solidFill>
                  <a:prstClr val="black"/>
                </a:solidFill>
                <a:latin typeface="Times New Roman" pitchFamily="18" charset="0"/>
                <a:cs typeface="Times New Roman" pitchFamily="18" charset="0"/>
              </a:rPr>
              <a:t>. </a:t>
            </a:r>
          </a:p>
          <a:p>
            <a:pPr marL="342900" indent="-342900" algn="just">
              <a:buFont typeface="Arial" pitchFamily="34" charset="0"/>
              <a:buChar char="•"/>
            </a:pPr>
            <a:r>
              <a:rPr lang="en-US" sz="2400" dirty="0" smtClean="0">
                <a:latin typeface="Times New Roman"/>
                <a:ea typeface="Times New Roman"/>
              </a:rPr>
              <a:t>Significant changes in the meteorological parameters are entered into a minicomputer, which converts them into coded messages. These messages are relayed through various communications systems to all parts of the world. </a:t>
            </a:r>
          </a:p>
          <a:p>
            <a:pPr marL="342900" lvl="0" indent="-342900" algn="just">
              <a:buFont typeface="Arial" pitchFamily="34" charset="0"/>
              <a:buChar char="•"/>
            </a:pPr>
            <a:endParaRPr lang="en-US" sz="2400" dirty="0">
              <a:solidFill>
                <a:prstClr val="black"/>
              </a:solidFill>
              <a:latin typeface="Times New Roman" pitchFamily="18" charset="0"/>
              <a:cs typeface="Times New Roman" pitchFamily="18" charset="0"/>
            </a:endParaRPr>
          </a:p>
          <a:p>
            <a:pPr marL="342900" indent="-342900" algn="just">
              <a:lnSpc>
                <a:spcPct val="115000"/>
              </a:lnSpc>
              <a:buFont typeface="Arial" pitchFamily="34" charset="0"/>
              <a:buChar char="•"/>
            </a:pPr>
            <a:endParaRPr lang="en-US" sz="2400" dirty="0" smtClean="0">
              <a:latin typeface="Times New Roman"/>
              <a:ea typeface="Calibri"/>
              <a:cs typeface="Arial"/>
            </a:endParaRPr>
          </a:p>
        </p:txBody>
      </p:sp>
    </p:spTree>
    <p:extLst>
      <p:ext uri="{BB962C8B-B14F-4D97-AF65-F5344CB8AC3E}">
        <p14:creationId xmlns:p14="http://schemas.microsoft.com/office/powerpoint/2010/main" val="1095114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55203"/>
          </a:xfrm>
          <a:prstGeom prst="rect">
            <a:avLst/>
          </a:prstGeom>
        </p:spPr>
        <p:txBody>
          <a:bodyPr wrap="square">
            <a:spAutoFit/>
          </a:bodyPr>
          <a:lstStyle/>
          <a:p>
            <a:pPr algn="just"/>
            <a:endParaRPr lang="en-US" sz="2600" b="1" dirty="0" smtClean="0">
              <a:latin typeface="Times New Roman" pitchFamily="18" charset="0"/>
              <a:cs typeface="Times New Roman" pitchFamily="18" charset="0"/>
            </a:endParaRPr>
          </a:p>
          <a:p>
            <a:pPr algn="just"/>
            <a:r>
              <a:rPr lang="en-US" sz="2600" b="1" dirty="0" smtClean="0">
                <a:latin typeface="Times New Roman" pitchFamily="18" charset="0"/>
                <a:cs typeface="Times New Roman" pitchFamily="18" charset="0"/>
              </a:rPr>
              <a:t>                        Remote Sensing in Meteorology</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In-situ 'observing' network stations </a:t>
            </a:r>
            <a:r>
              <a:rPr lang="en-US" sz="2400" dirty="0">
                <a:latin typeface="Times New Roman" pitchFamily="18" charset="0"/>
                <a:cs typeface="Times New Roman" pitchFamily="18" charset="0"/>
              </a:rPr>
              <a:t>only measure atmospheric conditions at specific locations/points and </a:t>
            </a:r>
            <a:r>
              <a:rPr lang="en-US" sz="2400" dirty="0" smtClean="0">
                <a:latin typeface="Times New Roman" pitchFamily="18" charset="0"/>
                <a:cs typeface="Times New Roman" pitchFamily="18" charset="0"/>
              </a:rPr>
              <a:t>times, thus it leaves </a:t>
            </a:r>
            <a:r>
              <a:rPr lang="en-US" sz="2400" dirty="0">
                <a:latin typeface="Times New Roman" pitchFamily="18" charset="0"/>
                <a:cs typeface="Times New Roman" pitchFamily="18" charset="0"/>
              </a:rPr>
              <a:t>gaps in weather information both spatially (in space) on the order of several kilometers to thousands of kilometers and temporally (in time) on the order of minutes to 12 hours.</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Remotely </a:t>
            </a:r>
            <a:r>
              <a:rPr lang="en-US" sz="2400" dirty="0">
                <a:latin typeface="Times New Roman" pitchFamily="18" charset="0"/>
                <a:cs typeface="Times New Roman" pitchFamily="18" charset="0"/>
              </a:rPr>
              <a:t>sensed data (satellite and radar) are </a:t>
            </a:r>
            <a:r>
              <a:rPr lang="en-US" sz="2400" u="sng" dirty="0">
                <a:latin typeface="Times New Roman" pitchFamily="18" charset="0"/>
                <a:cs typeface="Times New Roman" pitchFamily="18" charset="0"/>
              </a:rPr>
              <a:t>vital</a:t>
            </a:r>
            <a:r>
              <a:rPr lang="en-US" sz="2400" dirty="0">
                <a:latin typeface="Times New Roman" pitchFamily="18" charset="0"/>
                <a:cs typeface="Times New Roman" pitchFamily="18" charset="0"/>
              </a:rPr>
              <a:t> to operational weather forecasters because they fill in the </a:t>
            </a:r>
            <a:r>
              <a:rPr lang="en-US" sz="2400" u="sng" dirty="0">
                <a:latin typeface="Times New Roman" pitchFamily="18" charset="0"/>
                <a:cs typeface="Times New Roman" pitchFamily="18" charset="0"/>
              </a:rPr>
              <a:t>spatial and temporal gaps </a:t>
            </a:r>
            <a:r>
              <a:rPr lang="en-US" sz="2400" dirty="0">
                <a:latin typeface="Times New Roman" pitchFamily="18" charset="0"/>
                <a:cs typeface="Times New Roman" pitchFamily="18" charset="0"/>
              </a:rPr>
              <a:t>left by the observing network</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These data complement and add to the surface and upper-air data to form a more complete and continuous picture of atmospheric conditions.</a:t>
            </a:r>
          </a:p>
        </p:txBody>
      </p:sp>
    </p:spTree>
    <p:extLst>
      <p:ext uri="{BB962C8B-B14F-4D97-AF65-F5344CB8AC3E}">
        <p14:creationId xmlns:p14="http://schemas.microsoft.com/office/powerpoint/2010/main" val="3868005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939180" y="44624"/>
            <a:ext cx="255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800" b="1" dirty="0">
                <a:latin typeface="Times New Roman" pitchFamily="18" charset="0"/>
              </a:rPr>
              <a:t>Weather radar </a:t>
            </a:r>
          </a:p>
        </p:txBody>
      </p:sp>
      <p:pic>
        <p:nvPicPr>
          <p:cNvPr id="2051" name="Picture 20" descr="ackerman-05-19"/>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5785676" y="620688"/>
            <a:ext cx="3322828" cy="290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1"/>
          <p:cNvSpPr>
            <a:spLocks noChangeArrowheads="1"/>
          </p:cNvSpPr>
          <p:nvPr/>
        </p:nvSpPr>
        <p:spPr bwMode="auto">
          <a:xfrm>
            <a:off x="35496" y="733346"/>
            <a:ext cx="5011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latin typeface="Times New Roman" pitchFamily="18" charset="0"/>
              </a:rPr>
              <a:t>Radar: </a:t>
            </a:r>
            <a:r>
              <a:rPr lang="en-US" altLang="en-US" b="1" u="sng" dirty="0" err="1" smtClean="0">
                <a:latin typeface="Times New Roman" pitchFamily="18" charset="0"/>
              </a:rPr>
              <a:t>RA</a:t>
            </a:r>
            <a:r>
              <a:rPr lang="en-US" altLang="en-US" dirty="0" err="1" smtClean="0">
                <a:latin typeface="Times New Roman" pitchFamily="18" charset="0"/>
              </a:rPr>
              <a:t>dio</a:t>
            </a:r>
            <a:r>
              <a:rPr lang="en-US" altLang="en-US" dirty="0" smtClean="0">
                <a:latin typeface="Times New Roman" pitchFamily="18" charset="0"/>
              </a:rPr>
              <a:t> </a:t>
            </a:r>
            <a:r>
              <a:rPr lang="en-US" altLang="en-US" b="1" u="sng" dirty="0">
                <a:latin typeface="Times New Roman" pitchFamily="18" charset="0"/>
              </a:rPr>
              <a:t>D</a:t>
            </a:r>
            <a:r>
              <a:rPr lang="en-US" altLang="en-US" dirty="0">
                <a:latin typeface="Times New Roman" pitchFamily="18" charset="0"/>
              </a:rPr>
              <a:t>etection </a:t>
            </a:r>
            <a:r>
              <a:rPr lang="en-US" altLang="en-US" b="1" u="sng" dirty="0">
                <a:latin typeface="Times New Roman" pitchFamily="18" charset="0"/>
              </a:rPr>
              <a:t>A</a:t>
            </a:r>
            <a:r>
              <a:rPr lang="en-US" altLang="en-US" dirty="0">
                <a:latin typeface="Times New Roman" pitchFamily="18" charset="0"/>
              </a:rPr>
              <a:t>nd </a:t>
            </a:r>
            <a:r>
              <a:rPr lang="en-US" altLang="en-US" b="1" u="sng" dirty="0">
                <a:latin typeface="Times New Roman" pitchFamily="18" charset="0"/>
              </a:rPr>
              <a:t>R</a:t>
            </a:r>
            <a:r>
              <a:rPr lang="en-US" altLang="en-US" dirty="0">
                <a:latin typeface="Times New Roman" pitchFamily="18" charset="0"/>
              </a:rPr>
              <a:t>anging </a:t>
            </a:r>
          </a:p>
        </p:txBody>
      </p:sp>
      <p:sp>
        <p:nvSpPr>
          <p:cNvPr id="9" name="Rectangle 8"/>
          <p:cNvSpPr/>
          <p:nvPr/>
        </p:nvSpPr>
        <p:spPr>
          <a:xfrm>
            <a:off x="-13142" y="1703705"/>
            <a:ext cx="5453314" cy="4893647"/>
          </a:xfrm>
          <a:prstGeom prst="rect">
            <a:avLst/>
          </a:prstGeom>
        </p:spPr>
        <p:txBody>
          <a:bodyPr wrap="square">
            <a:spAutoFit/>
          </a:bodyPr>
          <a:lstStyle/>
          <a:p>
            <a:pPr marL="342900" indent="-342900" algn="just">
              <a:buFont typeface="Arial" pitchFamily="34" charset="0"/>
              <a:buChar char="•"/>
            </a:pPr>
            <a:r>
              <a:rPr lang="en-US" altLang="en-US" sz="2400" dirty="0">
                <a:latin typeface="Times New Roman" pitchFamily="18" charset="0"/>
              </a:rPr>
              <a:t>Active remote sensing </a:t>
            </a:r>
            <a:r>
              <a:rPr lang="en-US" altLang="en-US" sz="2400" dirty="0" smtClean="0">
                <a:latin typeface="Times New Roman" pitchFamily="18" charset="0"/>
              </a:rPr>
              <a:t>technique.</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Radars </a:t>
            </a:r>
            <a:r>
              <a:rPr lang="en-US" sz="2400" dirty="0">
                <a:latin typeface="Times New Roman" pitchFamily="18" charset="0"/>
                <a:cs typeface="Times New Roman" pitchFamily="18" charset="0"/>
              </a:rPr>
              <a:t>work by transmitting electromagnetic pulses of </a:t>
            </a:r>
            <a:r>
              <a:rPr lang="en-US" sz="2400" dirty="0" smtClean="0">
                <a:latin typeface="Times New Roman" pitchFamily="18" charset="0"/>
                <a:cs typeface="Times New Roman" pitchFamily="18" charset="0"/>
              </a:rPr>
              <a:t>energy (</a:t>
            </a:r>
            <a:r>
              <a:rPr lang="en-US" altLang="en-US" sz="2400" dirty="0">
                <a:latin typeface="Times New Roman" pitchFamily="18" charset="0"/>
              </a:rPr>
              <a:t>EM waves that fall into the microwave </a:t>
            </a:r>
            <a:r>
              <a:rPr lang="en-US" altLang="en-US" sz="2400" dirty="0" smtClean="0">
                <a:latin typeface="Times New Roman" pitchFamily="18" charset="0"/>
              </a:rPr>
              <a:t>      (</a:t>
            </a:r>
            <a:r>
              <a:rPr lang="en-US" altLang="en-US" sz="2400" dirty="0">
                <a:latin typeface="Times New Roman" pitchFamily="18" charset="0"/>
              </a:rPr>
              <a:t>1 mm &lt; λ &lt; 75 cm</a:t>
            </a:r>
            <a:r>
              <a:rPr lang="en-US" altLang="en-US" sz="2400" dirty="0" smtClean="0">
                <a:latin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energy </a:t>
            </a:r>
            <a:r>
              <a:rPr lang="en-US" sz="2400" dirty="0">
                <a:latin typeface="Times New Roman" pitchFamily="18" charset="0"/>
                <a:cs typeface="Times New Roman" pitchFamily="18" charset="0"/>
              </a:rPr>
              <a:t>is reflected and scattered off of particles in the atmosphere, including precipitation, clouds, airplanes, birds and insects</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of the energy returns to the radar and is received by the antenna and receiver. The data are processed to determine information about the </a:t>
            </a:r>
            <a:r>
              <a:rPr lang="en-US" sz="2400" dirty="0" smtClean="0">
                <a:latin typeface="Times New Roman" pitchFamily="18" charset="0"/>
                <a:cs typeface="Times New Roman" pitchFamily="18" charset="0"/>
              </a:rPr>
              <a:t>scatters </a:t>
            </a:r>
            <a:r>
              <a:rPr lang="en-US" sz="2400" dirty="0">
                <a:latin typeface="Times New Roman" pitchFamily="18" charset="0"/>
                <a:cs typeface="Times New Roman" pitchFamily="18" charset="0"/>
              </a:rPr>
              <a:t>in the atmosphere.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508" y="4023320"/>
            <a:ext cx="3343476" cy="2213992"/>
          </a:xfrm>
          <a:prstGeom prst="rect">
            <a:avLst/>
          </a:prstGeom>
        </p:spPr>
      </p:pic>
    </p:spTree>
    <p:extLst>
      <p:ext uri="{BB962C8B-B14F-4D97-AF65-F5344CB8AC3E}">
        <p14:creationId xmlns:p14="http://schemas.microsoft.com/office/powerpoint/2010/main" val="616865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adar_scan_EM_anim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62000" y="1285875"/>
            <a:ext cx="7620000" cy="4286250"/>
          </a:xfrm>
          <a:prstGeom prst="rect">
            <a:avLst/>
          </a:prstGeom>
        </p:spPr>
      </p:pic>
    </p:spTree>
    <p:extLst>
      <p:ext uri="{BB962C8B-B14F-4D97-AF65-F5344CB8AC3E}">
        <p14:creationId xmlns:p14="http://schemas.microsoft.com/office/powerpoint/2010/main" val="2089005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6"/>
          <p:cNvSpPr txBox="1">
            <a:spLocks noChangeArrowheads="1"/>
          </p:cNvSpPr>
          <p:nvPr/>
        </p:nvSpPr>
        <p:spPr bwMode="auto">
          <a:xfrm>
            <a:off x="3630613" y="-14288"/>
            <a:ext cx="1411287" cy="4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00" b="1">
                <a:latin typeface="Times New Roman" pitchFamily="18" charset="0"/>
                <a:cs typeface="Times New Roman" pitchFamily="18" charset="0"/>
              </a:rPr>
              <a:t>Pressure</a:t>
            </a:r>
          </a:p>
        </p:txBody>
      </p:sp>
      <p:graphicFrame>
        <p:nvGraphicFramePr>
          <p:cNvPr id="4100" name="Object 57"/>
          <p:cNvGraphicFramePr>
            <a:graphicFrameLocks noChangeAspect="1"/>
          </p:cNvGraphicFramePr>
          <p:nvPr>
            <p:extLst>
              <p:ext uri="{D42A27DB-BD31-4B8C-83A1-F6EECF244321}">
                <p14:modId xmlns:p14="http://schemas.microsoft.com/office/powerpoint/2010/main" val="1080054717"/>
              </p:ext>
            </p:extLst>
          </p:nvPr>
        </p:nvGraphicFramePr>
        <p:xfrm>
          <a:off x="1363663" y="1019175"/>
          <a:ext cx="3219450" cy="523875"/>
        </p:xfrm>
        <a:graphic>
          <a:graphicData uri="http://schemas.openxmlformats.org/presentationml/2006/ole">
            <mc:AlternateContent xmlns:mc="http://schemas.openxmlformats.org/markup-compatibility/2006">
              <mc:Choice xmlns:v="urn:schemas-microsoft-com:vml" Requires="v">
                <p:oleObj spid="_x0000_s1026" name="Equation" r:id="rId3" imgW="1549080" imgH="228600" progId="Equation.3">
                  <p:embed/>
                </p:oleObj>
              </mc:Choice>
              <mc:Fallback>
                <p:oleObj name="Equation" r:id="rId3" imgW="1549080" imgH="228600" progId="Equation.3">
                  <p:embed/>
                  <p:pic>
                    <p:nvPicPr>
                      <p:cNvPr id="0" name=""/>
                      <p:cNvPicPr>
                        <a:picLocks noChangeAspect="1" noChangeArrowheads="1"/>
                      </p:cNvPicPr>
                      <p:nvPr/>
                    </p:nvPicPr>
                    <p:blipFill>
                      <a:blip r:embed="rId4"/>
                      <a:srcRect/>
                      <a:stretch>
                        <a:fillRect/>
                      </a:stretch>
                    </p:blipFill>
                    <p:spPr bwMode="auto">
                      <a:xfrm>
                        <a:off x="1363663" y="1019175"/>
                        <a:ext cx="321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1" name="Text Box 58"/>
          <p:cNvSpPr txBox="1">
            <a:spLocks noChangeArrowheads="1"/>
          </p:cNvSpPr>
          <p:nvPr/>
        </p:nvSpPr>
        <p:spPr bwMode="auto">
          <a:xfrm>
            <a:off x="381000" y="381000"/>
            <a:ext cx="8501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Times New Roman" pitchFamily="18" charset="0"/>
                <a:ea typeface="MS Mincho" pitchFamily="49" charset="-128"/>
                <a:cs typeface="Times New Roman" pitchFamily="18" charset="0"/>
              </a:rPr>
              <a:t>Pressure: Force F </a:t>
            </a:r>
            <a:r>
              <a:rPr lang="en-GB" sz="2400" dirty="0">
                <a:latin typeface="Times New Roman" pitchFamily="18" charset="0"/>
                <a:ea typeface="MS Mincho" pitchFamily="49" charset="-128"/>
                <a:cs typeface="Times New Roman" pitchFamily="18" charset="0"/>
              </a:rPr>
              <a:t>exerted by the air molecules over a given area A. </a:t>
            </a:r>
            <a:endParaRPr lang="en-US" sz="2400" dirty="0">
              <a:latin typeface="Times New Roman" pitchFamily="18" charset="0"/>
              <a:ea typeface="MS Mincho" pitchFamily="49" charset="-128"/>
              <a:cs typeface="Times New Roman" pitchFamily="18" charset="0"/>
            </a:endParaRPr>
          </a:p>
        </p:txBody>
      </p:sp>
      <p:graphicFrame>
        <p:nvGraphicFramePr>
          <p:cNvPr id="4102" name="Object 1"/>
          <p:cNvGraphicFramePr>
            <a:graphicFrameLocks noChangeAspect="1"/>
          </p:cNvGraphicFramePr>
          <p:nvPr>
            <p:extLst>
              <p:ext uri="{D42A27DB-BD31-4B8C-83A1-F6EECF244321}">
                <p14:modId xmlns:p14="http://schemas.microsoft.com/office/powerpoint/2010/main" val="2537155667"/>
              </p:ext>
            </p:extLst>
          </p:nvPr>
        </p:nvGraphicFramePr>
        <p:xfrm>
          <a:off x="304800" y="838200"/>
          <a:ext cx="850900" cy="754063"/>
        </p:xfrm>
        <a:graphic>
          <a:graphicData uri="http://schemas.openxmlformats.org/presentationml/2006/ole">
            <mc:AlternateContent xmlns:mc="http://schemas.openxmlformats.org/markup-compatibility/2006">
              <mc:Choice xmlns:v="urn:schemas-microsoft-com:vml" Requires="v">
                <p:oleObj spid="_x0000_s1027" name="Equation" r:id="rId5" imgW="444307" imgH="393529" progId="Equation.3">
                  <p:embed/>
                </p:oleObj>
              </mc:Choice>
              <mc:Fallback>
                <p:oleObj name="Equation" r:id="rId5" imgW="444307"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838200"/>
                        <a:ext cx="8509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3" name="Object 10"/>
          <p:cNvGraphicFramePr>
            <a:graphicFrameLocks noChangeAspect="1"/>
          </p:cNvGraphicFramePr>
          <p:nvPr>
            <p:extLst>
              <p:ext uri="{D42A27DB-BD31-4B8C-83A1-F6EECF244321}">
                <p14:modId xmlns:p14="http://schemas.microsoft.com/office/powerpoint/2010/main" val="2343916263"/>
              </p:ext>
            </p:extLst>
          </p:nvPr>
        </p:nvGraphicFramePr>
        <p:xfrm>
          <a:off x="4724400" y="1055688"/>
          <a:ext cx="1460500" cy="541337"/>
        </p:xfrm>
        <a:graphic>
          <a:graphicData uri="http://schemas.openxmlformats.org/presentationml/2006/ole">
            <mc:AlternateContent xmlns:mc="http://schemas.openxmlformats.org/markup-compatibility/2006">
              <mc:Choice xmlns:v="urn:schemas-microsoft-com:vml" Requires="v">
                <p:oleObj spid="_x0000_s1028" name="Equation" r:id="rId7" imgW="685800" imgH="254000" progId="Equation.3">
                  <p:embed/>
                </p:oleObj>
              </mc:Choice>
              <mc:Fallback>
                <p:oleObj name="Equation" r:id="rId7" imgW="6858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055688"/>
                        <a:ext cx="1460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11"/>
          <p:cNvSpPr>
            <a:spLocks noChangeArrowheads="1"/>
          </p:cNvSpPr>
          <p:nvPr/>
        </p:nvSpPr>
        <p:spPr bwMode="auto">
          <a:xfrm>
            <a:off x="6275388" y="987425"/>
            <a:ext cx="2716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latin typeface="Times New Roman" pitchFamily="18" charset="0"/>
                <a:cs typeface="Times New Roman" pitchFamily="18" charset="0"/>
              </a:rPr>
              <a:t>where 100Pa = 1mb </a:t>
            </a:r>
            <a:endParaRPr lang="en-GB" altLang="en-US" sz="2400">
              <a:latin typeface="Times New Roman" pitchFamily="18" charset="0"/>
              <a:cs typeface="Times New Roman" pitchFamily="18" charset="0"/>
            </a:endParaRPr>
          </a:p>
        </p:txBody>
      </p:sp>
      <p:sp>
        <p:nvSpPr>
          <p:cNvPr id="4105" name="Rectangle 13"/>
          <p:cNvSpPr>
            <a:spLocks noChangeArrowheads="1"/>
          </p:cNvSpPr>
          <p:nvPr/>
        </p:nvSpPr>
        <p:spPr bwMode="auto">
          <a:xfrm>
            <a:off x="0" y="1525587"/>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n-US" sz="2400" dirty="0">
                <a:latin typeface="Times New Roman" pitchFamily="18" charset="0"/>
                <a:cs typeface="Times New Roman" pitchFamily="18" charset="0"/>
              </a:rPr>
              <a:t>Atmospheric pressure is created by the weight of the atmosphere per unit area above the observation point, it can </a:t>
            </a:r>
            <a:r>
              <a:rPr lang="en-US" altLang="en-US" sz="2400" dirty="0">
                <a:latin typeface="Times New Roman" pitchFamily="18" charset="0"/>
                <a:cs typeface="Times New Roman" pitchFamily="18" charset="0"/>
              </a:rPr>
              <a:t>vary depending on ambient temperature, altitude and local weather conditions. </a:t>
            </a:r>
          </a:p>
          <a:p>
            <a:pPr marL="342900" indent="-342900" algn="just">
              <a:buFont typeface="Arial" charset="0"/>
              <a:buChar char="•"/>
            </a:pPr>
            <a:r>
              <a:rPr lang="en-US" sz="2400" dirty="0">
                <a:latin typeface="Times New Roman" pitchFamily="18" charset="0"/>
                <a:cs typeface="Times New Roman" pitchFamily="18" charset="0"/>
              </a:rPr>
              <a:t>It is a fundamental atmospheric quantity in providing synoptic information and because of its close relationship with height and atmospheric thickness.</a:t>
            </a:r>
          </a:p>
          <a:p>
            <a:pPr marL="342900" indent="-342900" algn="just">
              <a:buFont typeface="Arial" charset="0"/>
              <a:buChar char="•"/>
            </a:pPr>
            <a:r>
              <a:rPr lang="en-US" sz="2400" dirty="0">
                <a:latin typeface="Times New Roman" pitchFamily="18" charset="0"/>
                <a:cs typeface="Times New Roman" pitchFamily="18" charset="0"/>
              </a:rPr>
              <a:t>Accurate measurement by </a:t>
            </a:r>
            <a:r>
              <a:rPr lang="en-US" sz="2400" dirty="0" err="1">
                <a:latin typeface="Times New Roman" pitchFamily="18" charset="0"/>
                <a:cs typeface="Times New Roman" pitchFamily="18" charset="0"/>
              </a:rPr>
              <a:t>radiosondes</a:t>
            </a:r>
            <a:r>
              <a:rPr lang="en-US" sz="2400" dirty="0">
                <a:latin typeface="Times New Roman" pitchFamily="18" charset="0"/>
                <a:cs typeface="Times New Roman" pitchFamily="18" charset="0"/>
              </a:rPr>
              <a:t>, serve to define the dynamical state of the atmosphere.</a:t>
            </a:r>
          </a:p>
        </p:txBody>
      </p:sp>
      <p:pic>
        <p:nvPicPr>
          <p:cNvPr id="10"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4766002"/>
            <a:ext cx="1527712" cy="163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393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12" y="404664"/>
            <a:ext cx="9160412" cy="1569660"/>
          </a:xfrm>
          <a:prstGeom prst="rect">
            <a:avLst/>
          </a:prstGeom>
        </p:spPr>
        <p:txBody>
          <a:bodyPr wrap="square">
            <a:spAutoFit/>
          </a:bodyPr>
          <a:lstStyle/>
          <a:p>
            <a:pPr algn="just"/>
            <a:r>
              <a:rPr lang="en-US" sz="2400" dirty="0">
                <a:latin typeface="Times New Roman" pitchFamily="18" charset="0"/>
                <a:cs typeface="Times New Roman" pitchFamily="18" charset="0"/>
              </a:rPr>
              <a:t>Satellite-borne sensors have the unique vantage of observing Earth and its atmosphere from orbit using remote sensing techniques. weather satellites sense the radiation to indicate the presence of clouds, water vapor, and surface </a:t>
            </a:r>
            <a:r>
              <a:rPr lang="en-US" sz="2400" dirty="0" smtClean="0">
                <a:latin typeface="Times New Roman" pitchFamily="18" charset="0"/>
                <a:cs typeface="Times New Roman" pitchFamily="18" charset="0"/>
              </a:rPr>
              <a:t>features.</a:t>
            </a:r>
            <a:endParaRPr lang="en-US" sz="2400" dirty="0">
              <a:latin typeface="Times New Roman" pitchFamily="18" charset="0"/>
              <a:cs typeface="Times New Roman" pitchFamily="18" charset="0"/>
            </a:endParaRPr>
          </a:p>
        </p:txBody>
      </p:sp>
      <p:sp>
        <p:nvSpPr>
          <p:cNvPr id="4" name="Rectangle 3"/>
          <p:cNvSpPr/>
          <p:nvPr/>
        </p:nvSpPr>
        <p:spPr>
          <a:xfrm>
            <a:off x="-16412" y="0"/>
            <a:ext cx="2183611" cy="492443"/>
          </a:xfrm>
          <a:prstGeom prst="rect">
            <a:avLst/>
          </a:prstGeom>
        </p:spPr>
        <p:txBody>
          <a:bodyPr wrap="none">
            <a:spAutoFit/>
          </a:bodyPr>
          <a:lstStyle/>
          <a:p>
            <a:r>
              <a:rPr lang="en-US" sz="2600" b="1" dirty="0" smtClean="0">
                <a:latin typeface="Times New Roman" pitchFamily="18" charset="0"/>
                <a:cs typeface="Times New Roman" pitchFamily="18" charset="0"/>
              </a:rPr>
              <a:t>Satellite Data </a:t>
            </a:r>
            <a:endParaRPr lang="en-US" sz="2600" b="1" dirty="0"/>
          </a:p>
        </p:txBody>
      </p:sp>
      <p:sp>
        <p:nvSpPr>
          <p:cNvPr id="5" name="Rectangle 4"/>
          <p:cNvSpPr/>
          <p:nvPr/>
        </p:nvSpPr>
        <p:spPr>
          <a:xfrm>
            <a:off x="0" y="1919729"/>
            <a:ext cx="6588224" cy="4893647"/>
          </a:xfrm>
          <a:prstGeom prst="rect">
            <a:avLst/>
          </a:prstGeom>
        </p:spPr>
        <p:txBody>
          <a:bodyPr wrap="square">
            <a:spAutoFit/>
          </a:bodyPr>
          <a:lstStyle/>
          <a:p>
            <a:pPr lvl="0" algn="just"/>
            <a:r>
              <a:rPr lang="en-US" sz="2400" b="1" dirty="0">
                <a:solidFill>
                  <a:prstClr val="black"/>
                </a:solidFill>
                <a:latin typeface="Times New Roman" pitchFamily="18" charset="0"/>
                <a:cs typeface="Times New Roman" pitchFamily="18" charset="0"/>
              </a:rPr>
              <a:t>Polar-orbiting</a:t>
            </a:r>
          </a:p>
          <a:p>
            <a:pPr lvl="0" algn="just"/>
            <a:r>
              <a:rPr lang="en-US" sz="2400" dirty="0">
                <a:solidFill>
                  <a:prstClr val="black"/>
                </a:solidFill>
                <a:latin typeface="Times New Roman" pitchFamily="18" charset="0"/>
                <a:cs typeface="Times New Roman" pitchFamily="18" charset="0"/>
              </a:rPr>
              <a:t>Polar-orbiting satellites orbit the earth longitudinally passing directly over the poles at an altitude of about 850 km. With each orbit, the satellite sees an area that is west of the previous pass.</a:t>
            </a:r>
          </a:p>
          <a:p>
            <a:pPr lvl="0" algn="just"/>
            <a:r>
              <a:rPr lang="en-US" sz="2400" dirty="0">
                <a:solidFill>
                  <a:prstClr val="black"/>
                </a:solidFill>
                <a:latin typeface="Times New Roman" pitchFamily="18" charset="0"/>
                <a:cs typeface="Times New Roman" pitchFamily="18" charset="0"/>
              </a:rPr>
              <a:t>Because these satellites are in a low orbit and look directly down, the images they record show great detail about meteorological and non-meteorological features. While images record great detail, polar-orbiting satellites capture only a few images per location every day. These satellites provide excellent imagery of the polar regions though.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5" y="1772816"/>
            <a:ext cx="2555776" cy="3172544"/>
          </a:xfrm>
          <a:prstGeom prst="rect">
            <a:avLst/>
          </a:prstGeom>
        </p:spPr>
      </p:pic>
    </p:spTree>
    <p:extLst>
      <p:ext uri="{BB962C8B-B14F-4D97-AF65-F5344CB8AC3E}">
        <p14:creationId xmlns:p14="http://schemas.microsoft.com/office/powerpoint/2010/main" val="1034944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3046988"/>
          </a:xfrm>
          <a:prstGeom prst="rect">
            <a:avLst/>
          </a:prstGeom>
        </p:spPr>
        <p:txBody>
          <a:bodyPr wrap="square">
            <a:spAutoFit/>
          </a:bodyPr>
          <a:lstStyle/>
          <a:p>
            <a:pPr algn="just"/>
            <a:r>
              <a:rPr lang="en-US" sz="2400" dirty="0">
                <a:latin typeface="Times New Roman" pitchFamily="18" charset="0"/>
                <a:cs typeface="Times New Roman" pitchFamily="18" charset="0"/>
              </a:rPr>
              <a:t>Geostationary satellites revolve with the earth in a west-to-east direction directly over the equator at an altitude of 36,000 </a:t>
            </a:r>
            <a:r>
              <a:rPr lang="en-US" sz="2400" dirty="0" smtClean="0">
                <a:latin typeface="Times New Roman" pitchFamily="18" charset="0"/>
                <a:cs typeface="Times New Roman" pitchFamily="18" charset="0"/>
              </a:rPr>
              <a:t>km.</a:t>
            </a:r>
          </a:p>
          <a:p>
            <a:pPr algn="just"/>
            <a:r>
              <a:rPr lang="en-US" sz="2400" dirty="0" smtClean="0">
                <a:latin typeface="Times New Roman" pitchFamily="18" charset="0"/>
                <a:cs typeface="Times New Roman" pitchFamily="18" charset="0"/>
              </a:rPr>
              <a:t>Since </a:t>
            </a:r>
            <a:r>
              <a:rPr lang="en-US" sz="2400" dirty="0">
                <a:latin typeface="Times New Roman" pitchFamily="18" charset="0"/>
                <a:cs typeface="Times New Roman" pitchFamily="18" charset="0"/>
              </a:rPr>
              <a:t>the satellite revolves at the same speed and in the same direction as the earth, it always has the same view of the earth's surface. These satellites are in a higher orbit than polar-orbiting satellites; therefore each image covers a much greater area. While geostationary satellites record less detail than POES, they capture many images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the same locations every day.</a:t>
            </a:r>
          </a:p>
        </p:txBody>
      </p:sp>
      <p:sp>
        <p:nvSpPr>
          <p:cNvPr id="3" name="Rectangle 2"/>
          <p:cNvSpPr/>
          <p:nvPr/>
        </p:nvSpPr>
        <p:spPr>
          <a:xfrm>
            <a:off x="25152" y="30079"/>
            <a:ext cx="3528530" cy="492443"/>
          </a:xfrm>
          <a:prstGeom prst="rect">
            <a:avLst/>
          </a:prstGeom>
        </p:spPr>
        <p:txBody>
          <a:bodyPr wrap="none">
            <a:spAutoFit/>
          </a:bodyPr>
          <a:lstStyle/>
          <a:p>
            <a:r>
              <a:rPr lang="en-US" sz="2600" b="1" dirty="0" smtClean="0">
                <a:latin typeface="Times New Roman" pitchFamily="18" charset="0"/>
                <a:cs typeface="Times New Roman" pitchFamily="18" charset="0"/>
              </a:rPr>
              <a:t>Geostationary Orbiting</a:t>
            </a:r>
            <a:endParaRPr lang="en-US" sz="2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005064"/>
            <a:ext cx="4508500" cy="2540000"/>
          </a:xfrm>
          <a:prstGeom prst="rect">
            <a:avLst/>
          </a:prstGeom>
        </p:spPr>
      </p:pic>
    </p:spTree>
    <p:extLst>
      <p:ext uri="{BB962C8B-B14F-4D97-AF65-F5344CB8AC3E}">
        <p14:creationId xmlns:p14="http://schemas.microsoft.com/office/powerpoint/2010/main" val="2579256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980728"/>
            <a:ext cx="6408712" cy="553998"/>
          </a:xfrm>
          <a:prstGeom prst="rect">
            <a:avLst/>
          </a:prstGeom>
          <a:noFill/>
        </p:spPr>
        <p:txBody>
          <a:bodyPr wrap="square" rtlCol="0">
            <a:spAutoFit/>
          </a:bodyPr>
          <a:lstStyle/>
          <a:p>
            <a:pPr algn="ctr"/>
            <a:r>
              <a:rPr lang="en-US" sz="3000" dirty="0" smtClean="0">
                <a:latin typeface="Andalus" pitchFamily="18" charset="-78"/>
                <a:cs typeface="Andalus" pitchFamily="18" charset="-78"/>
              </a:rPr>
              <a:t>THE END OF THE COURSE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872"/>
          <a:stretch/>
        </p:blipFill>
        <p:spPr>
          <a:xfrm>
            <a:off x="1547664" y="1643062"/>
            <a:ext cx="5904656" cy="4730030"/>
          </a:xfrm>
          <a:prstGeom prst="rect">
            <a:avLst/>
          </a:prstGeom>
        </p:spPr>
      </p:pic>
    </p:spTree>
    <p:extLst>
      <p:ext uri="{BB962C8B-B14F-4D97-AF65-F5344CB8AC3E}">
        <p14:creationId xmlns:p14="http://schemas.microsoft.com/office/powerpoint/2010/main" val="412325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0"/>
            <a:ext cx="91440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115000"/>
              </a:lnSpc>
              <a:spcAft>
                <a:spcPts val="1000"/>
              </a:spcAft>
              <a:buFont typeface="Wingdings" pitchFamily="2" charset="2"/>
              <a:buChar char="Ø"/>
            </a:pPr>
            <a:r>
              <a:rPr lang="en-US" sz="2400">
                <a:solidFill>
                  <a:srgbClr val="000000"/>
                </a:solidFill>
                <a:latin typeface="Times New Roman" pitchFamily="18" charset="0"/>
                <a:ea typeface="Calibri" pitchFamily="34" charset="0"/>
                <a:cs typeface="Arial" charset="0"/>
              </a:rPr>
              <a:t>If a gas is static and not flowing, the measured pressure is the same in all directions which is the </a:t>
            </a:r>
            <a:r>
              <a:rPr lang="en-US" sz="2400" b="1">
                <a:solidFill>
                  <a:srgbClr val="000000"/>
                </a:solidFill>
                <a:latin typeface="Times New Roman" pitchFamily="18" charset="0"/>
                <a:ea typeface="Calibri" pitchFamily="34" charset="0"/>
                <a:cs typeface="Arial" charset="0"/>
              </a:rPr>
              <a:t>static pressure</a:t>
            </a:r>
            <a:r>
              <a:rPr lang="en-US" sz="2400">
                <a:solidFill>
                  <a:srgbClr val="000000"/>
                </a:solidFill>
                <a:latin typeface="Times New Roman" pitchFamily="18" charset="0"/>
                <a:ea typeface="Calibri" pitchFamily="34" charset="0"/>
                <a:cs typeface="Arial" charset="0"/>
              </a:rPr>
              <a:t>. But if the gas is moving, the measured pressure depends on the direction of motion. This leads to the definition of the </a:t>
            </a:r>
            <a:r>
              <a:rPr lang="en-US" sz="2400" b="1">
                <a:solidFill>
                  <a:srgbClr val="000000"/>
                </a:solidFill>
                <a:latin typeface="Times New Roman" pitchFamily="18" charset="0"/>
                <a:ea typeface="Calibri" pitchFamily="34" charset="0"/>
                <a:cs typeface="Arial" charset="0"/>
              </a:rPr>
              <a:t>dynamic pressure</a:t>
            </a:r>
            <a:r>
              <a:rPr lang="en-US" sz="2400">
                <a:solidFill>
                  <a:srgbClr val="000000"/>
                </a:solidFill>
                <a:latin typeface="Times New Roman" pitchFamily="18" charset="0"/>
                <a:ea typeface="Calibri" pitchFamily="34" charset="0"/>
                <a:cs typeface="Arial" charset="0"/>
              </a:rPr>
              <a:t>. </a:t>
            </a:r>
          </a:p>
          <a:p>
            <a:pPr marL="342900" indent="-342900" algn="just">
              <a:lnSpc>
                <a:spcPct val="115000"/>
              </a:lnSpc>
              <a:spcAft>
                <a:spcPts val="1000"/>
              </a:spcAft>
              <a:buFont typeface="Wingdings" pitchFamily="2" charset="2"/>
              <a:buChar char="Ø"/>
            </a:pPr>
            <a:r>
              <a:rPr lang="en-GB" altLang="en-US" sz="2400">
                <a:latin typeface="Times New Roman" pitchFamily="18" charset="0"/>
                <a:ea typeface="Calibri" pitchFamily="34" charset="0"/>
                <a:cs typeface="Times New Roman" pitchFamily="18" charset="0"/>
              </a:rPr>
              <a:t>Measuring pressure can only be done when you compare it against another known pressure. This pressure is called the</a:t>
            </a:r>
            <a:r>
              <a:rPr lang="en-GB" altLang="en-US" sz="2400" b="1" i="1">
                <a:latin typeface="Times New Roman" pitchFamily="18" charset="0"/>
                <a:ea typeface="Calibri" pitchFamily="34" charset="0"/>
                <a:cs typeface="Times New Roman" pitchFamily="18" charset="0"/>
              </a:rPr>
              <a:t> reference pressure</a:t>
            </a:r>
            <a:r>
              <a:rPr lang="en-GB" altLang="en-US" sz="2400">
                <a:latin typeface="Times New Roman" pitchFamily="18" charset="0"/>
                <a:ea typeface="Calibri" pitchFamily="34" charset="0"/>
                <a:cs typeface="Times New Roman" pitchFamily="18" charset="0"/>
              </a:rPr>
              <a:t>. Depending on what the reference pressure is, gives us </a:t>
            </a:r>
            <a:r>
              <a:rPr lang="en-US" altLang="en-US" sz="2400">
                <a:latin typeface="Times New Roman" pitchFamily="18" charset="0"/>
                <a:ea typeface="Calibri" pitchFamily="34" charset="0"/>
                <a:cs typeface="Times New Roman" pitchFamily="18" charset="0"/>
              </a:rPr>
              <a:t>three different categories: absolute pressure, gage pressure, and differential pressure.</a:t>
            </a:r>
          </a:p>
          <a:p>
            <a:pPr marL="342900" indent="-342900" algn="just">
              <a:lnSpc>
                <a:spcPct val="115000"/>
              </a:lnSpc>
              <a:spcAft>
                <a:spcPts val="1000"/>
              </a:spcAft>
              <a:buFont typeface="Wingdings" pitchFamily="2" charset="2"/>
              <a:buChar char="Ø"/>
            </a:pPr>
            <a:r>
              <a:rPr lang="en-US" sz="2400">
                <a:solidFill>
                  <a:srgbClr val="000000"/>
                </a:solidFill>
                <a:latin typeface="Times New Roman" pitchFamily="18" charset="0"/>
                <a:ea typeface="Calibri" pitchFamily="34" charset="0"/>
                <a:cs typeface="Times New Roman" pitchFamily="18" charset="0"/>
              </a:rPr>
              <a:t>The atmospheric pressure must be measured as absolute pressure, Its value at mean sea level is approximately</a:t>
            </a:r>
            <a:r>
              <a:rPr lang="en-GB" sz="2400">
                <a:solidFill>
                  <a:srgbClr val="000000"/>
                </a:solidFill>
                <a:latin typeface="Times New Roman" pitchFamily="18" charset="0"/>
                <a:ea typeface="Calibri" pitchFamily="34" charset="0"/>
                <a:cs typeface="Times New Roman" pitchFamily="18" charset="0"/>
              </a:rPr>
              <a:t>   </a:t>
            </a:r>
          </a:p>
          <a:p>
            <a:pPr marL="342900" indent="-342900" algn="just">
              <a:lnSpc>
                <a:spcPct val="115000"/>
              </a:lnSpc>
              <a:spcAft>
                <a:spcPts val="1000"/>
              </a:spcAft>
              <a:buFont typeface="Wingdings" pitchFamily="2" charset="2"/>
              <a:buChar char="Ø"/>
            </a:pPr>
            <a:endParaRPr lang="en-GB" altLang="en-US">
              <a:ea typeface="Calibri" pitchFamily="34" charset="0"/>
              <a:cs typeface="Times New Roman" pitchFamily="18" charset="0"/>
            </a:endParaRPr>
          </a:p>
          <a:p>
            <a:pPr marL="342900" indent="-342900" algn="just">
              <a:lnSpc>
                <a:spcPct val="115000"/>
              </a:lnSpc>
              <a:spcAft>
                <a:spcPts val="1000"/>
              </a:spcAft>
              <a:buFont typeface="Wingdings" pitchFamily="2" charset="2"/>
              <a:buChar char="Ø"/>
            </a:pPr>
            <a:endParaRPr lang="en-US" sz="2400">
              <a:latin typeface="Calibri" pitchFamily="34" charset="0"/>
              <a:ea typeface="Calibri" pitchFamily="34" charset="0"/>
              <a:cs typeface="Arial" charset="0"/>
            </a:endParaRPr>
          </a:p>
        </p:txBody>
      </p:sp>
      <p:graphicFrame>
        <p:nvGraphicFramePr>
          <p:cNvPr id="6147" name="Object 2"/>
          <p:cNvGraphicFramePr>
            <a:graphicFrameLocks noChangeAspect="1"/>
          </p:cNvGraphicFramePr>
          <p:nvPr/>
        </p:nvGraphicFramePr>
        <p:xfrm>
          <a:off x="1447800" y="5181600"/>
          <a:ext cx="5534025" cy="457200"/>
        </p:xfrm>
        <a:graphic>
          <a:graphicData uri="http://schemas.openxmlformats.org/presentationml/2006/ole">
            <mc:AlternateContent xmlns:mc="http://schemas.openxmlformats.org/markup-compatibility/2006">
              <mc:Choice xmlns:v="urn:schemas-microsoft-com:vml" Requires="v">
                <p:oleObj spid="_x0000_s2050" name="Equation" r:id="rId3" imgW="2921000" imgH="241300" progId="Equation.3">
                  <p:embed/>
                </p:oleObj>
              </mc:Choice>
              <mc:Fallback>
                <p:oleObj name="Equation" r:id="rId3" imgW="29210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181600"/>
                        <a:ext cx="553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4513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47625"/>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buFont typeface="Wingdings" pitchFamily="2" charset="2"/>
              <a:buChar char="Ø"/>
            </a:pPr>
            <a:r>
              <a:rPr lang="en-US" sz="2400" dirty="0">
                <a:latin typeface="Times New Roman" pitchFamily="18" charset="0"/>
                <a:cs typeface="Times New Roman" pitchFamily="18" charset="0"/>
              </a:rPr>
              <a:t>Surface pressure measurements are conventionally corrected for the variation in pressure with height, which shows a reduction of about   </a:t>
            </a:r>
            <a:r>
              <a:rPr lang="en-US" sz="2400" b="1" u="sng" dirty="0">
                <a:latin typeface="Times New Roman" pitchFamily="18" charset="0"/>
                <a:cs typeface="Times New Roman" pitchFamily="18" charset="0"/>
              </a:rPr>
              <a:t>1 </a:t>
            </a:r>
            <a:r>
              <a:rPr lang="en-US" sz="2400" b="1" u="sng" dirty="0" err="1">
                <a:latin typeface="Times New Roman" pitchFamily="18" charset="0"/>
                <a:cs typeface="Times New Roman" pitchFamily="18" charset="0"/>
              </a:rPr>
              <a:t>hPa</a:t>
            </a:r>
            <a:r>
              <a:rPr lang="en-US" sz="2400" b="1" u="sng" dirty="0">
                <a:latin typeface="Times New Roman" pitchFamily="18" charset="0"/>
                <a:cs typeface="Times New Roman" pitchFamily="18" charset="0"/>
              </a:rPr>
              <a:t> per 10 m </a:t>
            </a:r>
            <a:r>
              <a:rPr lang="en-US" sz="2400" dirty="0">
                <a:latin typeface="Times New Roman" pitchFamily="18" charset="0"/>
                <a:cs typeface="Times New Roman" pitchFamily="18" charset="0"/>
              </a:rPr>
              <a:t>of altitude near the surface.</a:t>
            </a:r>
          </a:p>
          <a:p>
            <a:pPr marL="457200" indent="-457200" algn="just">
              <a:buFont typeface="Wingdings" pitchFamily="2" charset="2"/>
              <a:buChar char="Ø"/>
            </a:pPr>
            <a:r>
              <a:rPr lang="en-US" sz="2400" dirty="0">
                <a:latin typeface="Times New Roman" pitchFamily="18" charset="0"/>
                <a:cs typeface="Times New Roman" pitchFamily="18" charset="0"/>
              </a:rPr>
              <a:t>The pressure as observed without correction for altitude is known as the </a:t>
            </a:r>
            <a:r>
              <a:rPr lang="en-US" sz="2400" b="1" i="1" dirty="0">
                <a:latin typeface="Times New Roman" pitchFamily="18" charset="0"/>
                <a:cs typeface="Times New Roman" pitchFamily="18" charset="0"/>
              </a:rPr>
              <a:t>station pressure</a:t>
            </a:r>
            <a:r>
              <a:rPr lang="en-US" sz="2400" dirty="0">
                <a:latin typeface="Times New Roman" pitchFamily="18" charset="0"/>
                <a:cs typeface="Times New Roman" pitchFamily="18" charset="0"/>
              </a:rPr>
              <a:t>, whereas the </a:t>
            </a:r>
            <a:r>
              <a:rPr lang="en-US" sz="2400" b="1" i="1" dirty="0">
                <a:latin typeface="Times New Roman" pitchFamily="18" charset="0"/>
                <a:cs typeface="Times New Roman" pitchFamily="18" charset="0"/>
              </a:rPr>
              <a:t>mean sea level pressure</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is that corrected to the universally agreed sea level datum. </a:t>
            </a:r>
          </a:p>
          <a:p>
            <a:pPr marL="457200" indent="-457200" algn="just">
              <a:buFont typeface="Wingdings" pitchFamily="2" charset="2"/>
              <a:buChar char="Ø"/>
            </a:pPr>
            <a:r>
              <a:rPr lang="en-US" sz="2400" dirty="0">
                <a:latin typeface="Times New Roman" pitchFamily="18" charset="0"/>
                <a:cs typeface="Times New Roman" pitchFamily="18" charset="0"/>
              </a:rPr>
              <a:t>A measuring instrument for atmospheric pressure is known as a </a:t>
            </a:r>
            <a:r>
              <a:rPr lang="en-US" sz="2400" b="1" i="1" dirty="0">
                <a:latin typeface="Times New Roman" pitchFamily="18" charset="0"/>
                <a:cs typeface="Times New Roman" pitchFamily="18" charset="0"/>
              </a:rPr>
              <a:t>barometer</a:t>
            </a:r>
            <a:r>
              <a:rPr lang="en-US" sz="2400" dirty="0">
                <a:latin typeface="Times New Roman" pitchFamily="18" charset="0"/>
                <a:cs typeface="Times New Roman" pitchFamily="18" charset="0"/>
              </a:rPr>
              <a:t>, and one able to produce a chart record is known as a </a:t>
            </a:r>
            <a:r>
              <a:rPr lang="en-US" sz="2400" i="1" dirty="0">
                <a:latin typeface="Times New Roman" pitchFamily="18" charset="0"/>
                <a:cs typeface="Times New Roman" pitchFamily="18" charset="0"/>
              </a:rPr>
              <a:t>barograph</a:t>
            </a:r>
            <a:r>
              <a:rPr lang="en-US" sz="2400" dirty="0">
                <a:latin typeface="Times New Roman" pitchFamily="18" charset="0"/>
                <a:cs typeface="Times New Roman" pitchFamily="18" charset="0"/>
              </a:rPr>
              <a:t>.</a:t>
            </a:r>
          </a:p>
          <a:p>
            <a:pPr marL="457200" indent="-457200" algn="just">
              <a:buFont typeface="Wingdings" pitchFamily="2" charset="2"/>
              <a:buChar char="Ø"/>
            </a:pPr>
            <a:r>
              <a:rPr lang="en-US" sz="2400" dirty="0">
                <a:latin typeface="Times New Roman" pitchFamily="18" charset="0"/>
                <a:cs typeface="Times New Roman" pitchFamily="18" charset="0"/>
              </a:rPr>
              <a:t>The desirable accuracy in pressure measurement at the surface or aloft is about ±0.1 </a:t>
            </a:r>
            <a:r>
              <a:rPr lang="en-US" sz="2400" dirty="0" err="1">
                <a:latin typeface="Times New Roman" pitchFamily="18" charset="0"/>
                <a:cs typeface="Times New Roman" pitchFamily="18" charset="0"/>
              </a:rPr>
              <a:t>hPa</a:t>
            </a:r>
            <a:r>
              <a:rPr lang="en-US" sz="2400" dirty="0">
                <a:latin typeface="Times New Roman" pitchFamily="18" charset="0"/>
                <a:cs typeface="Times New Roman" pitchFamily="18" charset="0"/>
              </a:rPr>
              <a:t>, equivalent to 1 part in 10</a:t>
            </a:r>
            <a:r>
              <a:rPr lang="en-US" sz="2400" baseline="30000" dirty="0">
                <a:latin typeface="Times New Roman" pitchFamily="18" charset="0"/>
                <a:cs typeface="Times New Roman" pitchFamily="18" charset="0"/>
              </a:rPr>
              <a:t>4</a:t>
            </a:r>
            <a:r>
              <a:rPr lang="en-US" sz="2400" dirty="0">
                <a:latin typeface="Times New Roman" pitchFamily="18" charset="0"/>
                <a:cs typeface="Times New Roman" pitchFamily="18" charset="0"/>
              </a:rPr>
              <a:t>, which is a very demanding requirement for a routine scientific measurement. </a:t>
            </a:r>
          </a:p>
        </p:txBody>
      </p:sp>
    </p:spTree>
    <p:extLst>
      <p:ext uri="{BB962C8B-B14F-4D97-AF65-F5344CB8AC3E}">
        <p14:creationId xmlns:p14="http://schemas.microsoft.com/office/powerpoint/2010/main" val="1622313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9525" y="523875"/>
            <a:ext cx="91535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n-US" sz="2400">
                <a:latin typeface="Times New Roman" pitchFamily="18" charset="0"/>
                <a:cs typeface="Times New Roman" pitchFamily="18" charset="0"/>
              </a:rPr>
              <a:t>Instruments to measure atmospheric pressure have been used for over three centuries, and have been traditionally divided into two broad categories, depending on whether they use a </a:t>
            </a:r>
            <a:r>
              <a:rPr lang="en-US" sz="2400" b="1">
                <a:latin typeface="Times New Roman" pitchFamily="18" charset="0"/>
                <a:cs typeface="Times New Roman" pitchFamily="18" charset="0"/>
              </a:rPr>
              <a:t>liquid</a:t>
            </a:r>
            <a:r>
              <a:rPr lang="en-US" sz="2400">
                <a:latin typeface="Times New Roman" pitchFamily="18" charset="0"/>
                <a:cs typeface="Times New Roman" pitchFamily="18" charset="0"/>
              </a:rPr>
              <a:t> (usually mercury) as the sensing element, </a:t>
            </a:r>
            <a:r>
              <a:rPr lang="en-US" sz="2400" b="1">
                <a:latin typeface="Times New Roman" pitchFamily="18" charset="0"/>
                <a:cs typeface="Times New Roman" pitchFamily="18" charset="0"/>
              </a:rPr>
              <a:t>or not </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aneroid </a:t>
            </a:r>
            <a:r>
              <a:rPr lang="en-US" sz="2400">
                <a:latin typeface="Times New Roman" pitchFamily="18" charset="0"/>
                <a:cs typeface="Times New Roman" pitchFamily="18" charset="0"/>
              </a:rPr>
              <a:t>barometers).</a:t>
            </a:r>
          </a:p>
          <a:p>
            <a:pPr marL="342900" indent="-342900" algn="just">
              <a:buFont typeface="Arial" charset="0"/>
              <a:buChar char="•"/>
            </a:pPr>
            <a:r>
              <a:rPr lang="en-US" sz="2400">
                <a:latin typeface="Times New Roman" pitchFamily="18" charset="0"/>
                <a:cs typeface="Times New Roman" pitchFamily="18" charset="0"/>
              </a:rPr>
              <a:t>Mercury barometers measure pressure by determining the height of a liquid column, which is related to pressure by the hydrostatic equation. </a:t>
            </a:r>
          </a:p>
          <a:p>
            <a:pPr marL="342900" indent="-342900" algn="just">
              <a:buFont typeface="Arial" charset="0"/>
              <a:buChar char="•"/>
            </a:pPr>
            <a:r>
              <a:rPr lang="en-US" sz="2400">
                <a:latin typeface="Times New Roman" pitchFamily="18" charset="0"/>
                <a:cs typeface="Times New Roman" pitchFamily="18" charset="0"/>
              </a:rPr>
              <a:t>Aneroid barometers use a thin metal chamber or diaphragm, having a membrane which deforms under pressure differences which can be measured mechanically or electronically.</a:t>
            </a:r>
          </a:p>
        </p:txBody>
      </p:sp>
      <p:sp>
        <p:nvSpPr>
          <p:cNvPr id="8195" name="Rectangle 2"/>
          <p:cNvSpPr>
            <a:spLocks noChangeArrowheads="1"/>
          </p:cNvSpPr>
          <p:nvPr/>
        </p:nvSpPr>
        <p:spPr bwMode="auto">
          <a:xfrm>
            <a:off x="381000" y="41275"/>
            <a:ext cx="18430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b="1">
                <a:latin typeface="Times New Roman" pitchFamily="18" charset="0"/>
                <a:cs typeface="Times New Roman" pitchFamily="18" charset="0"/>
              </a:rPr>
              <a:t>Barometers</a:t>
            </a:r>
            <a:endParaRPr lang="en-US" sz="2600">
              <a:latin typeface="Times New Roman" pitchFamily="18" charset="0"/>
              <a:cs typeface="Times New Roman" pitchFamily="18" charset="0"/>
            </a:endParaRPr>
          </a:p>
        </p:txBody>
      </p:sp>
    </p:spTree>
    <p:extLst>
      <p:ext uri="{BB962C8B-B14F-4D97-AF65-F5344CB8AC3E}">
        <p14:creationId xmlns:p14="http://schemas.microsoft.com/office/powerpoint/2010/main" val="291115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0"/>
            <a:ext cx="73152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b="1">
                <a:latin typeface="Times New Roman" pitchFamily="18" charset="0"/>
                <a:cs typeface="Times New Roman" pitchFamily="18" charset="0"/>
              </a:rPr>
              <a:t>Liquid barometers</a:t>
            </a:r>
          </a:p>
          <a:p>
            <a:pPr algn="just"/>
            <a:r>
              <a:rPr lang="en-US" sz="2400">
                <a:latin typeface="Times New Roman" pitchFamily="18" charset="0"/>
                <a:cs typeface="Times New Roman" pitchFamily="18" charset="0"/>
              </a:rPr>
              <a:t>Pressure differences can be measured by the change in position of a liquid in a tube. </a:t>
            </a:r>
            <a:r>
              <a:rPr lang="en-US" sz="2400" u="sng">
                <a:latin typeface="Times New Roman" pitchFamily="18" charset="0"/>
                <a:cs typeface="Times New Roman" pitchFamily="18" charset="0"/>
              </a:rPr>
              <a:t>If the tube is made symmetric</a:t>
            </a:r>
            <a:r>
              <a:rPr lang="en-US" sz="2400">
                <a:latin typeface="Times New Roman" pitchFamily="18" charset="0"/>
                <a:cs typeface="Times New Roman" pitchFamily="18" charset="0"/>
              </a:rPr>
              <a:t>, such as in a ‘U’ shaped tube, the difference in height of the fluid between one side and the other depends directly on the pressure difference applied and the density of the liquid concerned.</a:t>
            </a:r>
          </a:p>
          <a:p>
            <a:pPr algn="just"/>
            <a:r>
              <a:rPr lang="en-US" sz="2400">
                <a:latin typeface="Times New Roman" pitchFamily="18" charset="0"/>
                <a:cs typeface="Times New Roman" pitchFamily="18" charset="0"/>
              </a:rPr>
              <a:t>The difference in height Δh is related to the pressure difference ΔP by the </a:t>
            </a:r>
            <a:r>
              <a:rPr lang="en-US" sz="2400" b="1">
                <a:latin typeface="Times New Roman" pitchFamily="18" charset="0"/>
                <a:cs typeface="Times New Roman" pitchFamily="18" charset="0"/>
              </a:rPr>
              <a:t>hydrostatic equation</a:t>
            </a:r>
            <a:r>
              <a:rPr lang="en-US" sz="2400">
                <a:latin typeface="Times New Roman" pitchFamily="18" charset="0"/>
                <a:cs typeface="Times New Roman" pitchFamily="18" charset="0"/>
              </a:rPr>
              <a:t>     </a:t>
            </a:r>
            <a:r>
              <a:rPr lang="el-GR" sz="2400">
                <a:latin typeface="Times New Roman" pitchFamily="18" charset="0"/>
                <a:cs typeface="Times New Roman" pitchFamily="18" charset="0"/>
              </a:rPr>
              <a:t>Δ</a:t>
            </a:r>
            <a:r>
              <a:rPr lang="en-US" sz="2400" i="1">
                <a:latin typeface="Times New Roman" pitchFamily="18" charset="0"/>
                <a:cs typeface="Times New Roman" pitchFamily="18" charset="0"/>
              </a:rPr>
              <a:t>P </a:t>
            </a:r>
            <a:r>
              <a:rPr lang="en-US" sz="2400">
                <a:latin typeface="Times New Roman" pitchFamily="18" charset="0"/>
                <a:cs typeface="Times New Roman" pitchFamily="18" charset="0"/>
              </a:rPr>
              <a:t>= </a:t>
            </a:r>
            <a:r>
              <a:rPr lang="el-GR" sz="2400">
                <a:latin typeface="Times New Roman" pitchFamily="18" charset="0"/>
                <a:cs typeface="Times New Roman" pitchFamily="18" charset="0"/>
              </a:rPr>
              <a:t>Δ</a:t>
            </a:r>
            <a:r>
              <a:rPr lang="en-US" sz="2400" i="1">
                <a:latin typeface="Times New Roman" pitchFamily="18" charset="0"/>
                <a:cs typeface="Times New Roman" pitchFamily="18" charset="0"/>
              </a:rPr>
              <a:t>h𝜌g </a:t>
            </a:r>
            <a:r>
              <a:rPr lang="en-US" sz="2400">
                <a:latin typeface="Times New Roman" pitchFamily="18" charset="0"/>
                <a:cs typeface="Times New Roman" pitchFamily="18" charset="0"/>
              </a:rPr>
              <a:t>,</a:t>
            </a:r>
            <a:r>
              <a:rPr lang="el-GR" sz="240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9219" name="Rectangle 3"/>
          <p:cNvSpPr>
            <a:spLocks noChangeArrowheads="1"/>
          </p:cNvSpPr>
          <p:nvPr/>
        </p:nvSpPr>
        <p:spPr bwMode="auto">
          <a:xfrm>
            <a:off x="0" y="3505200"/>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Times New Roman" pitchFamily="18" charset="0"/>
                <a:cs typeface="Times New Roman" pitchFamily="18" charset="0"/>
              </a:rPr>
              <a:t>where </a:t>
            </a:r>
            <a:r>
              <a:rPr lang="en-US" sz="2400" i="1">
                <a:latin typeface="Times New Roman" pitchFamily="18" charset="0"/>
                <a:cs typeface="Times New Roman" pitchFamily="18" charset="0"/>
              </a:rPr>
              <a:t>𝜌 </a:t>
            </a:r>
            <a:r>
              <a:rPr lang="en-US" sz="2400">
                <a:latin typeface="Times New Roman" pitchFamily="18" charset="0"/>
                <a:cs typeface="Times New Roman" pitchFamily="18" charset="0"/>
              </a:rPr>
              <a:t>is the liquid’s density and </a:t>
            </a:r>
            <a:r>
              <a:rPr lang="en-US" sz="2400" i="1">
                <a:latin typeface="Times New Roman" pitchFamily="18" charset="0"/>
                <a:cs typeface="Times New Roman" pitchFamily="18" charset="0"/>
              </a:rPr>
              <a:t>g </a:t>
            </a:r>
            <a:r>
              <a:rPr lang="en-US" sz="2400">
                <a:latin typeface="Times New Roman" pitchFamily="18" charset="0"/>
                <a:cs typeface="Times New Roman" pitchFamily="18" charset="0"/>
              </a:rPr>
              <a:t>acceleration due to gravity. The pressure difference and height difference are related by </a:t>
            </a:r>
            <a:r>
              <a:rPr lang="pt-BR" sz="2400" i="1">
                <a:latin typeface="Times New Roman" pitchFamily="18" charset="0"/>
                <a:cs typeface="Times New Roman" pitchFamily="18" charset="0"/>
              </a:rPr>
              <a:t>                     P</a:t>
            </a:r>
            <a:r>
              <a:rPr lang="pt-BR" sz="2400" baseline="-25000">
                <a:latin typeface="Times New Roman" pitchFamily="18" charset="0"/>
                <a:cs typeface="Times New Roman" pitchFamily="18" charset="0"/>
              </a:rPr>
              <a:t>2</a:t>
            </a:r>
            <a:r>
              <a:rPr lang="pt-BR" sz="2400">
                <a:latin typeface="Times New Roman" pitchFamily="18" charset="0"/>
                <a:cs typeface="Times New Roman" pitchFamily="18" charset="0"/>
              </a:rPr>
              <a:t> − </a:t>
            </a:r>
            <a:r>
              <a:rPr lang="pt-BR" sz="2400" i="1">
                <a:latin typeface="Times New Roman" pitchFamily="18" charset="0"/>
                <a:cs typeface="Times New Roman" pitchFamily="18" charset="0"/>
              </a:rPr>
              <a:t>P</a:t>
            </a:r>
            <a:r>
              <a:rPr lang="pt-BR" sz="2400" baseline="-25000">
                <a:latin typeface="Times New Roman" pitchFamily="18" charset="0"/>
                <a:cs typeface="Times New Roman" pitchFamily="18" charset="0"/>
              </a:rPr>
              <a:t>1</a:t>
            </a:r>
            <a:r>
              <a:rPr lang="pt-BR" sz="2400">
                <a:latin typeface="Times New Roman" pitchFamily="18" charset="0"/>
                <a:cs typeface="Times New Roman" pitchFamily="18" charset="0"/>
              </a:rPr>
              <a:t> = </a:t>
            </a:r>
            <a:r>
              <a:rPr lang="pt-BR" sz="2400" i="1">
                <a:latin typeface="Times New Roman" pitchFamily="18" charset="0"/>
                <a:cs typeface="Times New Roman" pitchFamily="18" charset="0"/>
              </a:rPr>
              <a:t>h</a:t>
            </a:r>
            <a:r>
              <a:rPr lang="pt-BR" sz="2400">
                <a:latin typeface="Times New Roman" pitchFamily="18" charset="0"/>
                <a:cs typeface="Times New Roman" pitchFamily="18" charset="0"/>
              </a:rPr>
              <a:t>1</a:t>
            </a:r>
            <a:r>
              <a:rPr lang="pt-BR" sz="2400" i="1">
                <a:latin typeface="Times New Roman" pitchFamily="18" charset="0"/>
                <a:cs typeface="Times New Roman" pitchFamily="18" charset="0"/>
              </a:rPr>
              <a:t>𝜌g </a:t>
            </a:r>
            <a:r>
              <a:rPr lang="pt-BR" sz="2400">
                <a:latin typeface="Times New Roman" pitchFamily="18" charset="0"/>
                <a:cs typeface="Times New Roman" pitchFamily="18" charset="0"/>
              </a:rPr>
              <a:t>,</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4954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Rectangle 5"/>
          <p:cNvSpPr>
            <a:spLocks noChangeArrowheads="1"/>
          </p:cNvSpPr>
          <p:nvPr/>
        </p:nvSpPr>
        <p:spPr bwMode="auto">
          <a:xfrm>
            <a:off x="0" y="48006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Times New Roman" pitchFamily="18" charset="0"/>
                <a:cs typeface="Times New Roman" pitchFamily="18" charset="0"/>
              </a:rPr>
              <a:t>but, </a:t>
            </a:r>
            <a:r>
              <a:rPr lang="en-US" sz="2400" u="sng">
                <a:latin typeface="Times New Roman" pitchFamily="18" charset="0"/>
                <a:cs typeface="Times New Roman" pitchFamily="18" charset="0"/>
              </a:rPr>
              <a:t>if the tube is sealed and evacuated</a:t>
            </a:r>
            <a:r>
              <a:rPr lang="en-US" sz="2400">
                <a:latin typeface="Times New Roman" pitchFamily="18" charset="0"/>
                <a:cs typeface="Times New Roman" pitchFamily="18" charset="0"/>
              </a:rPr>
              <a:t>, to establish a vacuum, the atmospheric pressure and height vary directly together as                      P</a:t>
            </a:r>
            <a:r>
              <a:rPr lang="en-US" sz="2400" baseline="-25000">
                <a:latin typeface="Times New Roman" pitchFamily="18" charset="0"/>
                <a:cs typeface="Times New Roman" pitchFamily="18" charset="0"/>
              </a:rPr>
              <a:t>a</a:t>
            </a:r>
            <a:r>
              <a:rPr lang="en-US" sz="2400">
                <a:latin typeface="Times New Roman" pitchFamily="18" charset="0"/>
                <a:cs typeface="Times New Roman" pitchFamily="18" charset="0"/>
              </a:rPr>
              <a:t> = h</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𝜌g ,</a:t>
            </a:r>
          </a:p>
        </p:txBody>
      </p:sp>
      <p:pic>
        <p:nvPicPr>
          <p:cNvPr id="92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209800"/>
            <a:ext cx="147637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Rectangle 7"/>
          <p:cNvSpPr>
            <a:spLocks noChangeArrowheads="1"/>
          </p:cNvSpPr>
          <p:nvPr/>
        </p:nvSpPr>
        <p:spPr bwMode="auto">
          <a:xfrm>
            <a:off x="0" y="6027738"/>
            <a:ext cx="739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solidFill>
                  <a:srgbClr val="000000"/>
                </a:solidFill>
                <a:latin typeface="Times New Roman" pitchFamily="18" charset="0"/>
                <a:cs typeface="Times New Roman" pitchFamily="18" charset="0"/>
              </a:rPr>
              <a:t>This configuration is adapted to provide the operating principle of the </a:t>
            </a:r>
            <a:r>
              <a:rPr lang="en-US" sz="2400" b="1" dirty="0">
                <a:solidFill>
                  <a:srgbClr val="000000"/>
                </a:solidFill>
                <a:latin typeface="Times New Roman" pitchFamily="18" charset="0"/>
                <a:cs typeface="Times New Roman" pitchFamily="18" charset="0"/>
              </a:rPr>
              <a:t>liquid barometer</a:t>
            </a:r>
            <a:r>
              <a:rPr lang="en-US" sz="2400" dirty="0">
                <a:solidFill>
                  <a:srgbClr val="000000"/>
                </a:solidFill>
                <a:latin typeface="Times New Roman" pitchFamily="18" charset="0"/>
                <a:cs typeface="Times New Roman" pitchFamily="18" charset="0"/>
              </a:rPr>
              <a:t>.</a:t>
            </a:r>
          </a:p>
        </p:txBody>
      </p:sp>
      <p:pic>
        <p:nvPicPr>
          <p:cNvPr id="9225" name="Picture 9" descr="Image result for mercury-in-glassÂ baro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370443"/>
            <a:ext cx="1323975" cy="24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04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9525" y="0"/>
            <a:ext cx="66960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mercury-in-glass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hlinkClick r:id="rId2" tooltip="You must be connected to the internet to access the glossary."/>
              </a:rPr>
              <a:t>barometer</a:t>
            </a:r>
            <a:r>
              <a:rPr lang="en-US" sz="2400" dirty="0">
                <a:latin typeface="Times New Roman" pitchFamily="18" charset="0"/>
                <a:cs typeface="Times New Roman" pitchFamily="18" charset="0"/>
              </a:rPr>
              <a:t> is a standard instrument for measuring </a:t>
            </a:r>
            <a:r>
              <a:rPr lang="en-US" sz="2400" b="1" dirty="0">
                <a:latin typeface="Times New Roman" pitchFamily="18" charset="0"/>
                <a:cs typeface="Times New Roman" pitchFamily="18" charset="0"/>
              </a:rPr>
              <a:t>static pressure</a:t>
            </a:r>
            <a:r>
              <a:rPr lang="en-US" sz="2400" dirty="0">
                <a:latin typeface="Times New Roman" pitchFamily="18" charset="0"/>
                <a:cs typeface="Times New Roman" pitchFamily="18" charset="0"/>
              </a:rPr>
              <a:t>. In this instrument, two columns connected at the base are used, one evacuated and sealed at the top of the column and so subject to no pressure, and the other exposed to the atmosphere at the top. The difference in height between the two columns depends on the atmospheric pressure and the known density of mercury and is therefore used to infer the pressure.</a:t>
            </a:r>
          </a:p>
          <a:p>
            <a:pPr algn="just"/>
            <a:r>
              <a:rPr lang="en-US" sz="2400" dirty="0">
                <a:latin typeface="Times New Roman" pitchFamily="18" charset="0"/>
                <a:cs typeface="Times New Roman" pitchFamily="18" charset="0"/>
              </a:rPr>
              <a:t> Mercury has a low vapor pressure at the temperatures required, and is easily cleaned. </a:t>
            </a:r>
          </a:p>
        </p:txBody>
      </p:sp>
      <p:pic>
        <p:nvPicPr>
          <p:cNvPr id="10243" name="Picture 9"/>
          <p:cNvPicPr>
            <a:picLocks noChangeAspect="1" noChangeArrowheads="1"/>
          </p:cNvPicPr>
          <p:nvPr/>
        </p:nvPicPr>
        <p:blipFill>
          <a:blip r:embed="rId3">
            <a:extLst>
              <a:ext uri="{28A0092B-C50C-407E-A947-70E740481C1C}">
                <a14:useLocalDpi xmlns:a14="http://schemas.microsoft.com/office/drawing/2010/main" val="0"/>
              </a:ext>
            </a:extLst>
          </a:blip>
          <a:srcRect t="3563" r="2516"/>
          <a:stretch>
            <a:fillRect/>
          </a:stretch>
        </p:blipFill>
        <p:spPr bwMode="auto">
          <a:xfrm>
            <a:off x="6629400" y="0"/>
            <a:ext cx="2514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Rectangle 4"/>
          <p:cNvSpPr>
            <a:spLocks noChangeArrowheads="1"/>
          </p:cNvSpPr>
          <p:nvPr/>
        </p:nvSpPr>
        <p:spPr bwMode="auto">
          <a:xfrm>
            <a:off x="0" y="4919663"/>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solidFill>
                  <a:srgbClr val="000000"/>
                </a:solidFill>
                <a:latin typeface="Times New Roman" pitchFamily="18" charset="0"/>
                <a:cs typeface="Times New Roman" pitchFamily="18" charset="0"/>
              </a:rPr>
              <a:t>A disadvantage is that mercury does show appreciable thermal expansion, also mercury barometers are not very portable so are unsuitable for remote automatic data logging. Usually used as free standing devices for station barometers</a:t>
            </a:r>
            <a:r>
              <a:rPr lang="en-US" sz="2400" dirty="0" smtClean="0">
                <a:solidFill>
                  <a:srgbClr val="000000"/>
                </a:solidFill>
                <a:latin typeface="Times New Roman" pitchFamily="18" charset="0"/>
                <a:cs typeface="Times New Roman" pitchFamily="18" charset="0"/>
              </a:rPr>
              <a:t>. Mercury </a:t>
            </a:r>
            <a:r>
              <a:rPr lang="en-US" sz="2400" dirty="0">
                <a:solidFill>
                  <a:srgbClr val="000000"/>
                </a:solidFill>
                <a:latin typeface="Times New Roman" pitchFamily="18" charset="0"/>
                <a:cs typeface="Times New Roman" pitchFamily="18" charset="0"/>
              </a:rPr>
              <a:t>is a cumulative poison, absorbed through the skin.</a:t>
            </a:r>
          </a:p>
        </p:txBody>
      </p:sp>
      <p:sp>
        <p:nvSpPr>
          <p:cNvPr id="10245" name="Rectangle 5"/>
          <p:cNvSpPr>
            <a:spLocks noChangeArrowheads="1"/>
          </p:cNvSpPr>
          <p:nvPr/>
        </p:nvSpPr>
        <p:spPr bwMode="auto">
          <a:xfrm>
            <a:off x="36513" y="4114800"/>
            <a:ext cx="9107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solidFill>
                  <a:srgbClr val="000000"/>
                </a:solidFill>
                <a:latin typeface="Times New Roman" pitchFamily="18" charset="0"/>
                <a:cs typeface="Times New Roman" pitchFamily="18" charset="0"/>
              </a:rPr>
              <a:t>It does not wet the glass walls of tubes, which leads to formation of a convex meniscus, providing a well-defined measurement datum.</a:t>
            </a:r>
          </a:p>
        </p:txBody>
      </p:sp>
      <p:pic>
        <p:nvPicPr>
          <p:cNvPr id="6" name="Picture 9" descr="Image result for mercury-in-glassÂ baro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1" y="76200"/>
            <a:ext cx="1993798" cy="403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280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b="1">
                <a:latin typeface="Times New Roman" pitchFamily="18" charset="0"/>
              </a:rPr>
              <a:t>Aneroid</a:t>
            </a:r>
            <a:r>
              <a:rPr lang="en-US" altLang="en-US" sz="2400">
                <a:latin typeface="Times New Roman" pitchFamily="18" charset="0"/>
              </a:rPr>
              <a:t> </a:t>
            </a:r>
            <a:r>
              <a:rPr lang="en-US" altLang="en-US" sz="2400" b="1">
                <a:latin typeface="Times New Roman" pitchFamily="18" charset="0"/>
              </a:rPr>
              <a:t>Barometer </a:t>
            </a:r>
          </a:p>
        </p:txBody>
      </p:sp>
      <p:pic>
        <p:nvPicPr>
          <p:cNvPr id="11267" name="Picture 7" descr="800px-Barometer"/>
          <p:cNvPicPr>
            <a:picLocks noChangeAspect="1" noChangeArrowheads="1"/>
          </p:cNvPicPr>
          <p:nvPr/>
        </p:nvPicPr>
        <p:blipFill>
          <a:blip r:embed="rId2">
            <a:extLst>
              <a:ext uri="{28A0092B-C50C-407E-A947-70E740481C1C}">
                <a14:useLocalDpi xmlns:a14="http://schemas.microsoft.com/office/drawing/2010/main" val="0"/>
              </a:ext>
            </a:extLst>
          </a:blip>
          <a:srcRect l="19000" t="8000" r="13000" b="1334"/>
          <a:stretch>
            <a:fillRect/>
          </a:stretch>
        </p:blipFill>
        <p:spPr bwMode="auto">
          <a:xfrm>
            <a:off x="6019800" y="457200"/>
            <a:ext cx="31242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8"/>
          <p:cNvSpPr>
            <a:spLocks noChangeArrowheads="1"/>
          </p:cNvSpPr>
          <p:nvPr/>
        </p:nvSpPr>
        <p:spPr bwMode="auto">
          <a:xfrm>
            <a:off x="0" y="49530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400">
                <a:latin typeface="Times New Roman" pitchFamily="18" charset="0"/>
              </a:rPr>
              <a:t>This expansion and contraction drives mechanical levers such that the tiny movements of the capsule are amplified and displayed on the face of the aneroid barometer. </a:t>
            </a:r>
            <a:r>
              <a:rPr lang="en-US" sz="2400">
                <a:latin typeface="Times New Roman" pitchFamily="18" charset="0"/>
              </a:rPr>
              <a:t>The properties of the mechanism limits accuracy of the dial reading, as it may stick or exhibit hysteresis.</a:t>
            </a:r>
            <a:endParaRPr lang="en-US" altLang="en-US" sz="2400">
              <a:latin typeface="Times New Roman" pitchFamily="18" charset="0"/>
            </a:endParaRPr>
          </a:p>
        </p:txBody>
      </p:sp>
      <p:sp>
        <p:nvSpPr>
          <p:cNvPr id="11269" name="Rectangle 1"/>
          <p:cNvSpPr>
            <a:spLocks noChangeArrowheads="1"/>
          </p:cNvSpPr>
          <p:nvPr/>
        </p:nvSpPr>
        <p:spPr bwMode="auto">
          <a:xfrm>
            <a:off x="0" y="457200"/>
            <a:ext cx="6019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solidFill>
                  <a:srgbClr val="000000"/>
                </a:solidFill>
                <a:latin typeface="Times New Roman" pitchFamily="18" charset="0"/>
              </a:rPr>
              <a:t>Aneroid barometers are more convenient to use than mercury barometers and avoid the hazard associated with use of mercury.</a:t>
            </a:r>
          </a:p>
          <a:p>
            <a:pPr algn="just"/>
            <a:r>
              <a:rPr lang="en-US" altLang="en-US" sz="2400">
                <a:solidFill>
                  <a:srgbClr val="000000"/>
                </a:solidFill>
                <a:latin typeface="Times New Roman" pitchFamily="18" charset="0"/>
              </a:rPr>
              <a:t>An aneroid barometer uses a small, flexible metal box called an aneroid cell (sensor). This aneroid capsule (cell) is made from an alloy of beryllium and copper. The evacuated capsule (or usually more capsules) is prevented from collapsing by a strong spring. Small changes in external air pressure cause the cell to expand or contract. </a:t>
            </a:r>
            <a:r>
              <a:rPr lang="en-US" sz="2400">
                <a:solidFill>
                  <a:srgbClr val="000000"/>
                </a:solidFill>
                <a:latin typeface="Times New Roman" pitchFamily="18" charset="0"/>
              </a:rPr>
              <a:t>This change in dimension can be monitored mechanically or electrically.</a:t>
            </a:r>
          </a:p>
        </p:txBody>
      </p:sp>
    </p:spTree>
    <p:extLst>
      <p:ext uri="{BB962C8B-B14F-4D97-AF65-F5344CB8AC3E}">
        <p14:creationId xmlns:p14="http://schemas.microsoft.com/office/powerpoint/2010/main" val="3026142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2785</Words>
  <Application>Microsoft Office PowerPoint</Application>
  <PresentationFormat>On-screen Show (4:3)</PresentationFormat>
  <Paragraphs>148</Paragraphs>
  <Slides>32</Slides>
  <Notes>2</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Microsoft Equation 3.0</vt:lpstr>
      <vt:lpstr>Equation</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dc:creator>
  <cp:lastModifiedBy>sama</cp:lastModifiedBy>
  <cp:revision>1</cp:revision>
  <dcterms:created xsi:type="dcterms:W3CDTF">2019-01-01T20:29:45Z</dcterms:created>
  <dcterms:modified xsi:type="dcterms:W3CDTF">2019-01-01T21:10:28Z</dcterms:modified>
</cp:coreProperties>
</file>