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8"/>
  </p:notesMasterIdLst>
  <p:sldIdLst>
    <p:sldId id="256" r:id="rId2"/>
    <p:sldId id="285" r:id="rId3"/>
    <p:sldId id="312" r:id="rId4"/>
    <p:sldId id="286" r:id="rId5"/>
    <p:sldId id="257" r:id="rId6"/>
    <p:sldId id="313" r:id="rId7"/>
    <p:sldId id="284" r:id="rId8"/>
    <p:sldId id="315" r:id="rId9"/>
    <p:sldId id="259" r:id="rId10"/>
    <p:sldId id="314" r:id="rId11"/>
    <p:sldId id="262" r:id="rId12"/>
    <p:sldId id="316" r:id="rId13"/>
    <p:sldId id="290" r:id="rId14"/>
    <p:sldId id="291" r:id="rId15"/>
    <p:sldId id="293" r:id="rId16"/>
    <p:sldId id="294" r:id="rId17"/>
    <p:sldId id="263" r:id="rId18"/>
    <p:sldId id="297" r:id="rId19"/>
    <p:sldId id="264" r:id="rId20"/>
    <p:sldId id="288" r:id="rId21"/>
    <p:sldId id="295" r:id="rId22"/>
    <p:sldId id="298" r:id="rId23"/>
    <p:sldId id="271" r:id="rId24"/>
    <p:sldId id="317" r:id="rId25"/>
    <p:sldId id="275" r:id="rId26"/>
    <p:sldId id="299" r:id="rId27"/>
    <p:sldId id="318" r:id="rId28"/>
    <p:sldId id="277" r:id="rId29"/>
    <p:sldId id="300" r:id="rId30"/>
    <p:sldId id="302" r:id="rId31"/>
    <p:sldId id="303" r:id="rId32"/>
    <p:sldId id="283" r:id="rId33"/>
    <p:sldId id="309" r:id="rId34"/>
    <p:sldId id="306" r:id="rId35"/>
    <p:sldId id="311" r:id="rId36"/>
    <p:sldId id="31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E5FFE5"/>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29" autoAdjust="0"/>
    <p:restoredTop sz="94660"/>
  </p:normalViewPr>
  <p:slideViewPr>
    <p:cSldViewPr>
      <p:cViewPr>
        <p:scale>
          <a:sx n="70" d="100"/>
          <a:sy n="70" d="100"/>
        </p:scale>
        <p:origin x="-1572" y="-1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181EA3-C8AE-48FD-BF9C-FC4A0EB9BFFB}" type="datetimeFigureOut">
              <a:rPr lang="en-US" smtClean="0"/>
              <a:pPr/>
              <a:t>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0FAEF-1AEC-4A01-A2C6-2C5868569AC7}" type="slidenum">
              <a:rPr lang="en-US" smtClean="0"/>
              <a:pPr/>
              <a:t>‹#›</a:t>
            </a:fld>
            <a:endParaRPr lang="en-US"/>
          </a:p>
        </p:txBody>
      </p:sp>
    </p:spTree>
    <p:extLst>
      <p:ext uri="{BB962C8B-B14F-4D97-AF65-F5344CB8AC3E}">
        <p14:creationId xmlns:p14="http://schemas.microsoft.com/office/powerpoint/2010/main" val="376364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D0FAEF-1AEC-4A01-A2C6-2C5868569AC7}"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D0FAEF-1AEC-4A01-A2C6-2C5868569AC7}"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C0294EE8-5C48-4E6D-A12B-0A341BD34ACB}" type="datetimeFigureOut">
              <a:rPr lang="en-US" smtClean="0"/>
              <a:pPr/>
              <a:t>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DF9EC-2478-4925-8C60-D90C30E7ECD8}" type="slidenum">
              <a:rPr lang="en-US" smtClean="0"/>
              <a:pPr/>
              <a:t>‹#›</a:t>
            </a:fld>
            <a:endParaRPr lang="en-US"/>
          </a:p>
        </p:txBody>
      </p:sp>
    </p:spTree>
    <p:extLst>
      <p:ext uri="{BB962C8B-B14F-4D97-AF65-F5344CB8AC3E}">
        <p14:creationId xmlns:p14="http://schemas.microsoft.com/office/powerpoint/2010/main" val="1010665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0294EE8-5C48-4E6D-A12B-0A341BD34ACB}" type="datetimeFigureOut">
              <a:rPr lang="en-US" smtClean="0"/>
              <a:pPr/>
              <a:t>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DF9EC-2478-4925-8C60-D90C30E7ECD8}" type="slidenum">
              <a:rPr lang="en-US" smtClean="0"/>
              <a:pPr/>
              <a:t>‹#›</a:t>
            </a:fld>
            <a:endParaRPr lang="en-US"/>
          </a:p>
        </p:txBody>
      </p:sp>
    </p:spTree>
    <p:extLst>
      <p:ext uri="{BB962C8B-B14F-4D97-AF65-F5344CB8AC3E}">
        <p14:creationId xmlns:p14="http://schemas.microsoft.com/office/powerpoint/2010/main" val="889754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0294EE8-5C48-4E6D-A12B-0A341BD34ACB}" type="datetimeFigureOut">
              <a:rPr lang="en-US" smtClean="0"/>
              <a:pPr/>
              <a:t>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DF9EC-2478-4925-8C60-D90C30E7ECD8}" type="slidenum">
              <a:rPr lang="en-US" smtClean="0"/>
              <a:pPr/>
              <a:t>‹#›</a:t>
            </a:fld>
            <a:endParaRPr lang="en-US"/>
          </a:p>
        </p:txBody>
      </p:sp>
    </p:spTree>
    <p:extLst>
      <p:ext uri="{BB962C8B-B14F-4D97-AF65-F5344CB8AC3E}">
        <p14:creationId xmlns:p14="http://schemas.microsoft.com/office/powerpoint/2010/main" val="578738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0294EE8-5C48-4E6D-A12B-0A341BD34ACB}" type="datetimeFigureOut">
              <a:rPr lang="en-US" smtClean="0"/>
              <a:pPr/>
              <a:t>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DF9EC-2478-4925-8C60-D90C30E7ECD8}" type="slidenum">
              <a:rPr lang="en-US" smtClean="0"/>
              <a:pPr/>
              <a:t>‹#›</a:t>
            </a:fld>
            <a:endParaRPr lang="en-US"/>
          </a:p>
        </p:txBody>
      </p:sp>
    </p:spTree>
    <p:extLst>
      <p:ext uri="{BB962C8B-B14F-4D97-AF65-F5344CB8AC3E}">
        <p14:creationId xmlns:p14="http://schemas.microsoft.com/office/powerpoint/2010/main" val="1669051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294EE8-5C48-4E6D-A12B-0A341BD34ACB}" type="datetimeFigureOut">
              <a:rPr lang="en-US" smtClean="0"/>
              <a:pPr/>
              <a:t>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DF9EC-2478-4925-8C60-D90C30E7ECD8}" type="slidenum">
              <a:rPr lang="en-US" smtClean="0"/>
              <a:pPr/>
              <a:t>‹#›</a:t>
            </a:fld>
            <a:endParaRPr lang="en-US"/>
          </a:p>
        </p:txBody>
      </p:sp>
    </p:spTree>
    <p:extLst>
      <p:ext uri="{BB962C8B-B14F-4D97-AF65-F5344CB8AC3E}">
        <p14:creationId xmlns:p14="http://schemas.microsoft.com/office/powerpoint/2010/main" val="1675975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C0294EE8-5C48-4E6D-A12B-0A341BD34ACB}" type="datetimeFigureOut">
              <a:rPr lang="en-US" smtClean="0"/>
              <a:pPr/>
              <a:t>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DF9EC-2478-4925-8C60-D90C30E7ECD8}" type="slidenum">
              <a:rPr lang="en-US" smtClean="0"/>
              <a:pPr/>
              <a:t>‹#›</a:t>
            </a:fld>
            <a:endParaRPr lang="en-US"/>
          </a:p>
        </p:txBody>
      </p:sp>
    </p:spTree>
    <p:extLst>
      <p:ext uri="{BB962C8B-B14F-4D97-AF65-F5344CB8AC3E}">
        <p14:creationId xmlns:p14="http://schemas.microsoft.com/office/powerpoint/2010/main" val="4081568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C0294EE8-5C48-4E6D-A12B-0A341BD34ACB}" type="datetimeFigureOut">
              <a:rPr lang="en-US" smtClean="0"/>
              <a:pPr/>
              <a:t>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DF9EC-2478-4925-8C60-D90C30E7ECD8}" type="slidenum">
              <a:rPr lang="en-US" smtClean="0"/>
              <a:pPr/>
              <a:t>‹#›</a:t>
            </a:fld>
            <a:endParaRPr lang="en-US"/>
          </a:p>
        </p:txBody>
      </p:sp>
    </p:spTree>
    <p:extLst>
      <p:ext uri="{BB962C8B-B14F-4D97-AF65-F5344CB8AC3E}">
        <p14:creationId xmlns:p14="http://schemas.microsoft.com/office/powerpoint/2010/main" val="1909783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C0294EE8-5C48-4E6D-A12B-0A341BD34ACB}" type="datetimeFigureOut">
              <a:rPr lang="en-US" smtClean="0"/>
              <a:pPr/>
              <a:t>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DF9EC-2478-4925-8C60-D90C30E7ECD8}" type="slidenum">
              <a:rPr lang="en-US" smtClean="0"/>
              <a:pPr/>
              <a:t>‹#›</a:t>
            </a:fld>
            <a:endParaRPr lang="en-US"/>
          </a:p>
        </p:txBody>
      </p:sp>
    </p:spTree>
    <p:extLst>
      <p:ext uri="{BB962C8B-B14F-4D97-AF65-F5344CB8AC3E}">
        <p14:creationId xmlns:p14="http://schemas.microsoft.com/office/powerpoint/2010/main" val="392113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294EE8-5C48-4E6D-A12B-0A341BD34ACB}" type="datetimeFigureOut">
              <a:rPr lang="en-US" smtClean="0"/>
              <a:pPr/>
              <a:t>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8DF9EC-2478-4925-8C60-D90C30E7ECD8}" type="slidenum">
              <a:rPr lang="en-US" smtClean="0"/>
              <a:pPr/>
              <a:t>‹#›</a:t>
            </a:fld>
            <a:endParaRPr lang="en-US"/>
          </a:p>
        </p:txBody>
      </p:sp>
    </p:spTree>
    <p:extLst>
      <p:ext uri="{BB962C8B-B14F-4D97-AF65-F5344CB8AC3E}">
        <p14:creationId xmlns:p14="http://schemas.microsoft.com/office/powerpoint/2010/main" val="188875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294EE8-5C48-4E6D-A12B-0A341BD34ACB}" type="datetimeFigureOut">
              <a:rPr lang="en-US" smtClean="0"/>
              <a:pPr/>
              <a:t>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DF9EC-2478-4925-8C60-D90C30E7ECD8}" type="slidenum">
              <a:rPr lang="en-US" smtClean="0"/>
              <a:pPr/>
              <a:t>‹#›</a:t>
            </a:fld>
            <a:endParaRPr lang="en-US"/>
          </a:p>
        </p:txBody>
      </p:sp>
    </p:spTree>
    <p:extLst>
      <p:ext uri="{BB962C8B-B14F-4D97-AF65-F5344CB8AC3E}">
        <p14:creationId xmlns:p14="http://schemas.microsoft.com/office/powerpoint/2010/main" val="3020838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294EE8-5C48-4E6D-A12B-0A341BD34ACB}" type="datetimeFigureOut">
              <a:rPr lang="en-US" smtClean="0"/>
              <a:pPr/>
              <a:t>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DF9EC-2478-4925-8C60-D90C30E7ECD8}" type="slidenum">
              <a:rPr lang="en-US" smtClean="0"/>
              <a:pPr/>
              <a:t>‹#›</a:t>
            </a:fld>
            <a:endParaRPr lang="en-US"/>
          </a:p>
        </p:txBody>
      </p:sp>
    </p:spTree>
    <p:extLst>
      <p:ext uri="{BB962C8B-B14F-4D97-AF65-F5344CB8AC3E}">
        <p14:creationId xmlns:p14="http://schemas.microsoft.com/office/powerpoint/2010/main" val="2123633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0294EE8-5C48-4E6D-A12B-0A341BD34ACB}" type="datetimeFigureOut">
              <a:rPr lang="en-US" smtClean="0"/>
              <a:pPr/>
              <a:t>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18DF9EC-2478-4925-8C60-D90C30E7ECD8}" type="slidenum">
              <a:rPr lang="en-US" smtClean="0"/>
              <a:pPr/>
              <a:t>‹#›</a:t>
            </a:fld>
            <a:endParaRPr lang="en-US"/>
          </a:p>
        </p:txBody>
      </p:sp>
    </p:spTree>
    <p:extLst>
      <p:ext uri="{BB962C8B-B14F-4D97-AF65-F5344CB8AC3E}">
        <p14:creationId xmlns:p14="http://schemas.microsoft.com/office/powerpoint/2010/main" val="419184426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url?sa=i&amp;rct=j&amp;q=&amp;esrc=s&amp;source=images&amp;cd=&amp;cad=rja&amp;uact=8&amp;ved=2ahUKEwjZr6m-isbfAhUI3aQKHfZPCBYQjRx6BAgBEAU&amp;url=https://slideplayer.com/slide/10839337/&amp;psig=AOvVaw1VLGzOFnTMmETRFUw9DaT9&amp;ust=154620869833014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iy25KOi8bfAhVRy6QKHWDeBRYQjRx6BAgBEAU&amp;url=http://easylifescienceworld.com/rna-polymerases-in-eukaryotes/&amp;psig=AOvVaw1VLGzOFnTMmETRFUw9DaT9&amp;ust=154620869833014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source=images&amp;cd=&amp;cad=rja&amp;uact=8&amp;ved=2ahUKEwiYl57Ki8bfAhWJ26QKHTKrBWcQjRx6BAgBEAU&amp;url=http://www.mun.ca/biology/desmid/brian/BIOL2060/BIOL2060-21/CB21.html&amp;psig=AOvVaw2wdjqJbnpZAer3jl_UQm1h&amp;ust=154620899886472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url?sa=i&amp;rct=j&amp;q=&amp;esrc=s&amp;source=images&amp;cd=&amp;cad=rja&amp;uact=8&amp;ved=2ahUKEwj7zuvM98XfAhVNsqQKHRK4CwsQjRx6BAgBEAU&amp;url=https://www.slideshare.net/amjadkhanafridi4all/transcription-in-prokaryotes-70289686&amp;psig=AOvVaw13G7Sv0Xh8y85ohuPgiaVh&amp;ust=1546203619817926" TargetMode="Externa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com/url?sa=i&amp;rct=j&amp;q=&amp;esrc=s&amp;source=images&amp;cd=&amp;cad=rja&amp;uact=8&amp;ved=2ahUKEwjH5_vG9sXfAhWSzKQKHcQ_DzUQjRx6BAgBEAU&amp;url=https://www.oxfordgenetics.com/SiteContent/TeamResources/bacterial-promoter-information&amp;psig=AOvVaw1hqkAHM2dHtPEipD8y692z&amp;ust=1546203360325286" TargetMode="Externa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851648" cy="1600200"/>
          </a:xfrm>
        </p:spPr>
        <p:txBody>
          <a:bodyPr>
            <a:noAutofit/>
          </a:bodyPr>
          <a:lstStyle/>
          <a:p>
            <a:pPr algn="ctr"/>
            <a:r>
              <a:rPr lang="en-US" sz="3200" b="1" i="1" dirty="0" smtClean="0">
                <a:solidFill>
                  <a:srgbClr val="FF0000"/>
                </a:solidFill>
                <a:effectLst>
                  <a:outerShdw blurRad="38100" dist="38100" dir="2700000" algn="tl">
                    <a:srgbClr val="000000">
                      <a:alpha val="43137"/>
                    </a:srgbClr>
                  </a:outerShdw>
                </a:effectLst>
              </a:rPr>
              <a:t>The 12</a:t>
            </a:r>
            <a:r>
              <a:rPr lang="en-US" sz="3200" b="1" i="1" baseline="30000" dirty="0" smtClean="0">
                <a:solidFill>
                  <a:srgbClr val="FF0000"/>
                </a:solidFill>
                <a:effectLst>
                  <a:outerShdw blurRad="38100" dist="38100" dir="2700000" algn="tl">
                    <a:srgbClr val="000000">
                      <a:alpha val="43137"/>
                    </a:srgbClr>
                  </a:outerShdw>
                </a:effectLst>
              </a:rPr>
              <a:t>th</a:t>
            </a:r>
            <a:r>
              <a:rPr lang="en-US" sz="3200" b="1" i="1" dirty="0" smtClean="0">
                <a:solidFill>
                  <a:srgbClr val="FF0000"/>
                </a:solidFill>
                <a:effectLst>
                  <a:outerShdw blurRad="38100" dist="38100" dir="2700000" algn="tl">
                    <a:srgbClr val="000000">
                      <a:alpha val="43137"/>
                    </a:srgbClr>
                  </a:outerShdw>
                </a:effectLst>
              </a:rPr>
              <a:t> lecture in molecular biology </a:t>
            </a:r>
            <a:br>
              <a:rPr lang="en-US" sz="3200" b="1" i="1" dirty="0" smtClean="0">
                <a:solidFill>
                  <a:srgbClr val="FF0000"/>
                </a:solidFill>
                <a:effectLst>
                  <a:outerShdw blurRad="38100" dist="38100" dir="2700000" algn="tl">
                    <a:srgbClr val="000000">
                      <a:alpha val="43137"/>
                    </a:srgbClr>
                  </a:outerShdw>
                </a:effectLst>
              </a:rPr>
            </a:br>
            <a:r>
              <a:rPr lang="en-US" sz="3200" b="1" i="1" dirty="0" smtClean="0">
                <a:solidFill>
                  <a:srgbClr val="FF0000"/>
                </a:solidFill>
                <a:effectLst>
                  <a:outerShdw blurRad="38100" dist="38100" dir="2700000" algn="tl">
                    <a:srgbClr val="000000">
                      <a:alpha val="43137"/>
                    </a:srgbClr>
                  </a:outerShdw>
                </a:effectLst>
              </a:rPr>
              <a:t> </a:t>
            </a:r>
            <a:endParaRPr lang="en-US" sz="3200" b="1" i="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33400" y="2743200"/>
            <a:ext cx="8229600" cy="1905000"/>
          </a:xfrm>
        </p:spPr>
        <p:txBody>
          <a:bodyPr>
            <a:normAutofit fontScale="92500" lnSpcReduction="20000"/>
          </a:bodyPr>
          <a:lstStyle/>
          <a:p>
            <a:pPr algn="ctr"/>
            <a:r>
              <a:rPr lang="en-US" sz="4400" b="1" i="1" dirty="0" smtClean="0">
                <a:solidFill>
                  <a:srgbClr val="7030A0"/>
                </a:solidFill>
                <a:effectLst>
                  <a:outerShdw blurRad="38100" dist="38100" dir="2700000" algn="tl">
                    <a:srgbClr val="000000">
                      <a:alpha val="43137"/>
                    </a:srgbClr>
                  </a:outerShdw>
                </a:effectLst>
              </a:rPr>
              <a:t>RNA</a:t>
            </a:r>
            <a:r>
              <a:rPr lang="en-US" sz="4400" b="1" i="1" dirty="0" smtClean="0">
                <a:solidFill>
                  <a:schemeClr val="bg1"/>
                </a:solidFill>
                <a:effectLst>
                  <a:outerShdw blurRad="38100" dist="38100" dir="2700000" algn="tl">
                    <a:srgbClr val="000000">
                      <a:alpha val="43137"/>
                    </a:srgbClr>
                  </a:outerShdw>
                </a:effectLst>
              </a:rPr>
              <a:t> </a:t>
            </a:r>
            <a:r>
              <a:rPr lang="en-US" sz="4400" b="1" i="1" dirty="0" smtClean="0">
                <a:solidFill>
                  <a:srgbClr val="7030A0"/>
                </a:solidFill>
                <a:effectLst>
                  <a:outerShdw blurRad="38100" dist="38100" dir="2700000" algn="tl">
                    <a:srgbClr val="000000">
                      <a:alpha val="43137"/>
                    </a:srgbClr>
                  </a:outerShdw>
                </a:effectLst>
              </a:rPr>
              <a:t>transcription </a:t>
            </a:r>
          </a:p>
          <a:p>
            <a:pPr algn="ctr"/>
            <a:r>
              <a:rPr lang="en-US" sz="4400" b="1" i="1" dirty="0" smtClean="0">
                <a:solidFill>
                  <a:srgbClr val="7030A0"/>
                </a:solidFill>
                <a:effectLst>
                  <a:outerShdw blurRad="38100" dist="38100" dir="2700000" algn="tl">
                    <a:srgbClr val="000000">
                      <a:alpha val="43137"/>
                    </a:srgbClr>
                  </a:outerShdw>
                </a:effectLst>
              </a:rPr>
              <a:t>&amp;</a:t>
            </a:r>
          </a:p>
          <a:p>
            <a:pPr algn="ctr"/>
            <a:r>
              <a:rPr lang="en-US" sz="4400" b="1" i="1" dirty="0" smtClean="0">
                <a:solidFill>
                  <a:srgbClr val="7030A0"/>
                </a:solidFill>
                <a:effectLst>
                  <a:outerShdw blurRad="38100" dist="38100" dir="2700000" algn="tl">
                    <a:srgbClr val="000000">
                      <a:alpha val="43137"/>
                    </a:srgbClr>
                  </a:outerShdw>
                </a:effectLst>
              </a:rPr>
              <a:t> Post transcription events</a:t>
            </a:r>
            <a:endParaRPr lang="en-US" sz="4400" b="1" i="1" dirty="0">
              <a:solidFill>
                <a:srgbClr val="7030A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promoter EU.jpg"/>
          <p:cNvPicPr>
            <a:picLocks noGrp="1" noChangeAspect="1"/>
          </p:cNvPicPr>
          <p:nvPr>
            <p:ph idx="1"/>
          </p:nvPr>
        </p:nvPicPr>
        <p:blipFill>
          <a:blip r:embed="rId2" cstate="print"/>
          <a:stretch>
            <a:fillRect/>
          </a:stretch>
        </p:blipFill>
        <p:spPr>
          <a:xfrm>
            <a:off x="444499" y="3429000"/>
            <a:ext cx="8255001" cy="3048000"/>
          </a:xfrm>
          <a:prstGeom prst="rect">
            <a:avLst/>
          </a:prstGeom>
        </p:spPr>
      </p:pic>
      <p:sp>
        <p:nvSpPr>
          <p:cNvPr id="8" name="Rectangle 7"/>
          <p:cNvSpPr/>
          <p:nvPr/>
        </p:nvSpPr>
        <p:spPr>
          <a:xfrm>
            <a:off x="3657600" y="2858317"/>
            <a:ext cx="4572000" cy="646331"/>
          </a:xfrm>
          <a:prstGeom prst="rect">
            <a:avLst/>
          </a:prstGeom>
        </p:spPr>
        <p:txBody>
          <a:bodyPr>
            <a:spAutoFit/>
          </a:bodyPr>
          <a:lstStyle/>
          <a:p>
            <a:r>
              <a:rPr lang="en-US" b="1" dirty="0">
                <a:solidFill>
                  <a:srgbClr val="002060"/>
                </a:solidFill>
                <a:latin typeface="Times New Roman"/>
                <a:cs typeface="Times New Roman"/>
              </a:rPr>
              <a:t/>
            </a:r>
            <a:br>
              <a:rPr lang="en-US" b="1" dirty="0">
                <a:solidFill>
                  <a:srgbClr val="002060"/>
                </a:solidFill>
                <a:latin typeface="Times New Roman"/>
                <a:cs typeface="Times New Roman"/>
              </a:rPr>
            </a:br>
            <a:endParaRPr lang="ar-IQ" dirty="0"/>
          </a:p>
        </p:txBody>
      </p:sp>
      <p:sp>
        <p:nvSpPr>
          <p:cNvPr id="14" name="Rectangle 13"/>
          <p:cNvSpPr/>
          <p:nvPr/>
        </p:nvSpPr>
        <p:spPr>
          <a:xfrm>
            <a:off x="342436" y="1905000"/>
            <a:ext cx="8382000" cy="1015663"/>
          </a:xfrm>
          <a:prstGeom prst="rect">
            <a:avLst/>
          </a:prstGeom>
          <a:solidFill>
            <a:srgbClr val="FF0000"/>
          </a:solidFill>
        </p:spPr>
        <p:txBody>
          <a:bodyPr wrap="square">
            <a:spAutoFit/>
          </a:bodyPr>
          <a:lstStyle/>
          <a:p>
            <a:pPr algn="just">
              <a:spcBef>
                <a:spcPct val="0"/>
              </a:spcBef>
            </a:pPr>
            <a:r>
              <a:rPr lang="en-US" sz="2000" b="1" i="1" dirty="0">
                <a:solidFill>
                  <a:schemeClr val="bg1"/>
                </a:solidFill>
                <a:effectLst>
                  <a:outerShdw blurRad="38100" dist="38100" dir="2700000" algn="tl">
                    <a:srgbClr val="000000">
                      <a:alpha val="43137"/>
                    </a:srgbClr>
                  </a:outerShdw>
                </a:effectLst>
                <a:latin typeface="Times New Roman"/>
                <a:cs typeface="Times New Roman"/>
              </a:rPr>
              <a:t>TATA </a:t>
            </a:r>
            <a:r>
              <a:rPr lang="en-US" sz="2000" b="1" i="1" dirty="0" smtClean="0">
                <a:solidFill>
                  <a:schemeClr val="bg1"/>
                </a:solidFill>
                <a:effectLst>
                  <a:outerShdw blurRad="38100" dist="38100" dir="2700000" algn="tl">
                    <a:srgbClr val="000000">
                      <a:alpha val="43137"/>
                    </a:srgbClr>
                  </a:outerShdw>
                </a:effectLst>
                <a:latin typeface="Times New Roman"/>
                <a:cs typeface="Times New Roman"/>
              </a:rPr>
              <a:t>- Inr - DPE </a:t>
            </a:r>
            <a:r>
              <a:rPr lang="en-US" sz="2000" b="1" i="1" dirty="0">
                <a:solidFill>
                  <a:schemeClr val="bg1"/>
                </a:solidFill>
                <a:effectLst>
                  <a:outerShdw blurRad="38100" dist="38100" dir="2700000" algn="tl">
                    <a:srgbClr val="000000">
                      <a:alpha val="43137"/>
                    </a:srgbClr>
                  </a:outerShdw>
                </a:effectLst>
                <a:latin typeface="Times New Roman"/>
                <a:cs typeface="Times New Roman"/>
              </a:rPr>
              <a:t>approximately 80bp  play critical role in transcription process . After that the codon region come with only one gene sequence </a:t>
            </a:r>
            <a:r>
              <a:rPr lang="en-US" sz="2000" b="1" i="1" dirty="0" err="1">
                <a:solidFill>
                  <a:schemeClr val="bg1"/>
                </a:solidFill>
                <a:effectLst>
                  <a:outerShdw blurRad="38100" dist="38100" dir="2700000" algn="tl">
                    <a:srgbClr val="000000">
                      <a:alpha val="43137"/>
                    </a:srgbClr>
                  </a:outerShdw>
                </a:effectLst>
                <a:latin typeface="Times New Roman"/>
                <a:cs typeface="Times New Roman"/>
              </a:rPr>
              <a:t>cos</a:t>
            </a:r>
            <a:r>
              <a:rPr lang="en-US" sz="2000" b="1" i="1" dirty="0">
                <a:solidFill>
                  <a:schemeClr val="bg1"/>
                </a:solidFill>
                <a:effectLst>
                  <a:outerShdw blurRad="38100" dist="38100" dir="2700000" algn="tl">
                    <a:srgbClr val="000000">
                      <a:alpha val="43137"/>
                    </a:srgbClr>
                  </a:outerShdw>
                </a:effectLst>
                <a:latin typeface="Times New Roman"/>
                <a:cs typeface="Times New Roman"/>
              </a:rPr>
              <a:t> it is monocistronic </a:t>
            </a:r>
            <a:endParaRPr lang="ar-IQ" sz="2000" b="1" i="1" dirty="0">
              <a:solidFill>
                <a:schemeClr val="bg1"/>
              </a:solidFill>
              <a:effectLst>
                <a:outerShdw blurRad="38100" dist="38100" dir="2700000" algn="tl">
                  <a:srgbClr val="000000">
                    <a:alpha val="43137"/>
                  </a:srgbClr>
                </a:outerShdw>
              </a:effectLst>
              <a:latin typeface="Times New Roman"/>
              <a:cs typeface="Times New Roman"/>
            </a:endParaRPr>
          </a:p>
        </p:txBody>
      </p:sp>
      <p:sp>
        <p:nvSpPr>
          <p:cNvPr id="15" name="Rectangle 14"/>
          <p:cNvSpPr/>
          <p:nvPr/>
        </p:nvSpPr>
        <p:spPr>
          <a:xfrm>
            <a:off x="342436" y="609600"/>
            <a:ext cx="979755" cy="461665"/>
          </a:xfrm>
          <a:prstGeom prst="rect">
            <a:avLst/>
          </a:prstGeom>
          <a:solidFill>
            <a:srgbClr val="FF0000"/>
          </a:solidFill>
        </p:spPr>
        <p:txBody>
          <a:bodyPr wrap="none">
            <a:spAutoFit/>
          </a:bodyPr>
          <a:lstStyle/>
          <a:p>
            <a:pPr lvl="0" algn="just"/>
            <a:r>
              <a:rPr lang="en-US" sz="2400" b="1" i="1" strike="sngStrike" dirty="0" smtClean="0">
                <a:solidFill>
                  <a:srgbClr val="002060"/>
                </a:solidFill>
                <a:effectLst>
                  <a:outerShdw blurRad="38100" dist="38100" dir="2700000" algn="tl">
                    <a:srgbClr val="000000">
                      <a:alpha val="43137"/>
                    </a:srgbClr>
                  </a:outerShdw>
                </a:effectLst>
                <a:latin typeface="Times New Roman"/>
                <a:cs typeface="Times New Roman"/>
              </a:rPr>
              <a:t>Note</a:t>
            </a:r>
            <a:r>
              <a:rPr lang="en-US" sz="2400" b="1" i="1" strike="sngStrike" dirty="0">
                <a:solidFill>
                  <a:srgbClr val="002060"/>
                </a:solidFill>
                <a:effectLst>
                  <a:outerShdw blurRad="38100" dist="38100" dir="2700000" algn="tl">
                    <a:srgbClr val="000000">
                      <a:alpha val="43137"/>
                    </a:srgbClr>
                  </a:outerShdw>
                </a:effectLst>
                <a:latin typeface="Times New Roman"/>
                <a:cs typeface="Times New Roman"/>
              </a:rPr>
              <a:t>: </a:t>
            </a:r>
            <a:endParaRPr lang="ar-IQ" sz="2400" i="1" strike="sngStrike" dirty="0">
              <a:solidFill>
                <a:prstClr val="black"/>
              </a:solidFill>
              <a:effectLst>
                <a:outerShdw blurRad="38100" dist="38100" dir="2700000" algn="tl">
                  <a:srgbClr val="000000">
                    <a:alpha val="43137"/>
                  </a:srgbClr>
                </a:outerShdw>
              </a:effectLst>
            </a:endParaRPr>
          </a:p>
        </p:txBody>
      </p:sp>
      <p:sp>
        <p:nvSpPr>
          <p:cNvPr id="16" name="Rectangle 15"/>
          <p:cNvSpPr/>
          <p:nvPr/>
        </p:nvSpPr>
        <p:spPr>
          <a:xfrm>
            <a:off x="342436" y="1295400"/>
            <a:ext cx="8382000" cy="400110"/>
          </a:xfrm>
          <a:prstGeom prst="rect">
            <a:avLst/>
          </a:prstGeom>
          <a:solidFill>
            <a:srgbClr val="FF0000"/>
          </a:solidFill>
        </p:spPr>
        <p:txBody>
          <a:bodyPr wrap="square">
            <a:spAutoFit/>
          </a:bodyPr>
          <a:lstStyle/>
          <a:p>
            <a:pPr lvl="0" algn="just">
              <a:spcBef>
                <a:spcPct val="0"/>
              </a:spcBef>
            </a:pPr>
            <a:r>
              <a:rPr lang="en-US" sz="2000" b="1" i="1" dirty="0">
                <a:solidFill>
                  <a:schemeClr val="bg1"/>
                </a:solidFill>
                <a:effectLst>
                  <a:outerShdw blurRad="38100" dist="38100" dir="2700000" algn="tl">
                    <a:srgbClr val="000000">
                      <a:alpha val="43137"/>
                    </a:srgbClr>
                  </a:outerShdw>
                </a:effectLst>
                <a:latin typeface="Times New Roman"/>
                <a:cs typeface="Times New Roman"/>
              </a:rPr>
              <a:t>RNA polymerase will bind to -35 box  but the strand opened </a:t>
            </a:r>
            <a:r>
              <a:rPr lang="en-US" sz="2000" b="1" i="1" dirty="0" smtClean="0">
                <a:solidFill>
                  <a:schemeClr val="bg1"/>
                </a:solidFill>
                <a:effectLst>
                  <a:outerShdw blurRad="38100" dist="38100" dir="2700000" algn="tl">
                    <a:srgbClr val="000000">
                      <a:alpha val="43137"/>
                    </a:srgbClr>
                  </a:outerShdw>
                </a:effectLst>
                <a:latin typeface="Times New Roman"/>
                <a:cs typeface="Times New Roman"/>
              </a:rPr>
              <a:t>in TATA box.</a:t>
            </a:r>
            <a:endParaRPr lang="en-US" sz="2000" b="1" i="1" dirty="0">
              <a:solidFill>
                <a:schemeClr val="bg1"/>
              </a:solidFill>
              <a:effectLst>
                <a:outerShdw blurRad="38100" dist="38100" dir="2700000" algn="tl">
                  <a:srgbClr val="000000">
                    <a:alpha val="43137"/>
                  </a:srgbClr>
                </a:outerShdw>
              </a:effectLst>
              <a:latin typeface="Times New Roman"/>
              <a:cs typeface="Times New Roman"/>
            </a:endParaRPr>
          </a:p>
        </p:txBody>
      </p:sp>
    </p:spTree>
    <p:extLst>
      <p:ext uri="{BB962C8B-B14F-4D97-AF65-F5344CB8AC3E}">
        <p14:creationId xmlns:p14="http://schemas.microsoft.com/office/powerpoint/2010/main" val="396814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صورة ذات صلة">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14312"/>
            <a:ext cx="4638675" cy="34765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199" y="152400"/>
            <a:ext cx="4458925" cy="533400"/>
          </a:xfrm>
          <a:solidFill>
            <a:srgbClr val="E5FFE5"/>
          </a:solidFill>
          <a:ln w="28575">
            <a:solidFill>
              <a:srgbClr val="92D050"/>
            </a:solidFill>
            <a:prstDash val="dashDot"/>
          </a:ln>
        </p:spPr>
        <p:txBody>
          <a:bodyPr>
            <a:normAutofit fontScale="90000"/>
          </a:bodyPr>
          <a:lstStyle/>
          <a:p>
            <a:r>
              <a:rPr lang="en-US" sz="2800" b="1" i="1" dirty="0" smtClean="0">
                <a:solidFill>
                  <a:srgbClr val="66FF66"/>
                </a:solidFill>
                <a:effectLst>
                  <a:outerShdw blurRad="38100" dist="38100" dir="2700000" algn="tl">
                    <a:srgbClr val="000000">
                      <a:alpha val="43137"/>
                    </a:srgbClr>
                  </a:outerShdw>
                </a:effectLst>
              </a:rPr>
              <a:t>Structure of RNA polymerase …</a:t>
            </a:r>
            <a:endParaRPr lang="en-US" sz="2800" b="1" i="1" dirty="0">
              <a:solidFill>
                <a:srgbClr val="66FF66"/>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34454" y="3505200"/>
            <a:ext cx="8534400" cy="2514600"/>
          </a:xfrm>
        </p:spPr>
        <p:txBody>
          <a:bodyPr>
            <a:noAutofit/>
          </a:bodyPr>
          <a:lstStyle/>
          <a:p>
            <a:pPr algn="just" rtl="0">
              <a:buNone/>
            </a:pPr>
            <a:r>
              <a:rPr lang="en-US" sz="2000" b="1" dirty="0" smtClean="0">
                <a:solidFill>
                  <a:srgbClr val="FF0000"/>
                </a:solidFill>
                <a:effectLst>
                  <a:outerShdw blurRad="38100" dist="38100" dir="2700000" algn="tl">
                    <a:srgbClr val="000000">
                      <a:alpha val="43137"/>
                    </a:srgbClr>
                  </a:outerShdw>
                </a:effectLst>
              </a:rPr>
              <a:t>β‘ </a:t>
            </a:r>
            <a:r>
              <a:rPr lang="en-US" sz="2000" b="1" dirty="0" smtClean="0">
                <a:solidFill>
                  <a:srgbClr val="0070C0"/>
                </a:solidFill>
              </a:rPr>
              <a:t>It is the largest subunit. The β' subunit contains part of the active center responsible for RNA synthesis and contains some of the determinants for  interactions with DNA (binding  the enzyme with the template) .</a:t>
            </a:r>
          </a:p>
          <a:p>
            <a:pPr algn="just" rtl="0">
              <a:buNone/>
            </a:pPr>
            <a:endParaRPr lang="en-US" sz="2000" dirty="0" smtClean="0"/>
          </a:p>
          <a:p>
            <a:pPr algn="just" rtl="0">
              <a:buNone/>
            </a:pPr>
            <a:r>
              <a:rPr lang="en-US" sz="2000" b="1" dirty="0">
                <a:solidFill>
                  <a:srgbClr val="FF0000"/>
                </a:solidFill>
                <a:effectLst>
                  <a:outerShdw blurRad="38100" dist="38100" dir="2700000" algn="tl">
                    <a:srgbClr val="000000">
                      <a:alpha val="43137"/>
                    </a:srgbClr>
                  </a:outerShdw>
                </a:effectLst>
              </a:rPr>
              <a:t>β</a:t>
            </a:r>
            <a:r>
              <a:rPr lang="en-US" sz="2000" dirty="0" smtClean="0"/>
              <a:t> </a:t>
            </a:r>
            <a:r>
              <a:rPr lang="en-US" sz="2000" b="1" dirty="0">
                <a:solidFill>
                  <a:srgbClr val="0070C0"/>
                </a:solidFill>
              </a:rPr>
              <a:t>It is the </a:t>
            </a:r>
            <a:r>
              <a:rPr lang="en-US" sz="2000" b="1" dirty="0" smtClean="0">
                <a:solidFill>
                  <a:srgbClr val="0070C0"/>
                </a:solidFill>
              </a:rPr>
              <a:t>second largest subunit, </a:t>
            </a:r>
            <a:r>
              <a:rPr lang="en-US" sz="2000" b="1" dirty="0">
                <a:solidFill>
                  <a:srgbClr val="0070C0"/>
                </a:solidFill>
              </a:rPr>
              <a:t>contains the rest of the active center responsible for RNA synthesis by binding with the </a:t>
            </a:r>
            <a:r>
              <a:rPr lang="en-US" sz="2000" b="1" dirty="0" smtClean="0">
                <a:solidFill>
                  <a:srgbClr val="0070C0"/>
                </a:solidFill>
              </a:rPr>
              <a:t>nucleotides (</a:t>
            </a:r>
            <a:r>
              <a:rPr lang="en-US" sz="2000" b="1" dirty="0">
                <a:solidFill>
                  <a:srgbClr val="0070C0"/>
                </a:solidFill>
              </a:rPr>
              <a:t>elongation step)</a:t>
            </a:r>
          </a:p>
        </p:txBody>
      </p:sp>
      <p:sp>
        <p:nvSpPr>
          <p:cNvPr id="3" name="Rectangle 2"/>
          <p:cNvSpPr/>
          <p:nvPr/>
        </p:nvSpPr>
        <p:spPr>
          <a:xfrm>
            <a:off x="457200" y="990601"/>
            <a:ext cx="3048000" cy="2246769"/>
          </a:xfrm>
          <a:prstGeom prst="rect">
            <a:avLst/>
          </a:prstGeom>
          <a:solidFill>
            <a:srgbClr val="0070C0"/>
          </a:solidFill>
        </p:spPr>
        <p:txBody>
          <a:bodyPr wrap="square">
            <a:spAutoFit/>
          </a:bodyPr>
          <a:lstStyle/>
          <a:p>
            <a:pPr marL="342900" lvl="0" indent="-342900" algn="just">
              <a:spcBef>
                <a:spcPct val="20000"/>
              </a:spcBef>
            </a:pPr>
            <a:r>
              <a:rPr lang="en-US" sz="2000" b="1" dirty="0">
                <a:solidFill>
                  <a:schemeClr val="bg1"/>
                </a:solidFill>
                <a:effectLst>
                  <a:outerShdw blurRad="38100" dist="38100" dir="2700000" algn="tl">
                    <a:srgbClr val="000000">
                      <a:alpha val="43137"/>
                    </a:srgbClr>
                  </a:outerShdw>
                </a:effectLst>
              </a:rPr>
              <a:t>RNA polymerase  I : it  is a large molecule consist from  core enzyme has five subunits  + sigma subunit as a sixth </a:t>
            </a:r>
            <a:r>
              <a:rPr lang="en-US" sz="2000" b="1" dirty="0" smtClean="0">
                <a:solidFill>
                  <a:schemeClr val="bg1"/>
                </a:solidFill>
                <a:effectLst>
                  <a:outerShdw blurRad="38100" dist="38100" dir="2700000" algn="tl">
                    <a:srgbClr val="000000">
                      <a:alpha val="43137"/>
                    </a:srgbClr>
                  </a:outerShdw>
                </a:effectLst>
              </a:rPr>
              <a:t>one, and each subunit has a specific function. </a:t>
            </a:r>
            <a:endParaRPr lang="en-US" sz="2000" b="1" dirty="0">
              <a:solidFill>
                <a:schemeClr val="bg1"/>
              </a:solidFill>
              <a:effectLst>
                <a:outerShdw blurRad="38100" dist="38100" dir="2700000" algn="tl">
                  <a:srgbClr val="000000">
                    <a:alpha val="43137"/>
                  </a:srgbClr>
                </a:outerShdw>
              </a:effectLst>
            </a:endParaRPr>
          </a:p>
        </p:txBody>
      </p:sp>
      <p:sp>
        <p:nvSpPr>
          <p:cNvPr id="7" name="Rectangle 6"/>
          <p:cNvSpPr/>
          <p:nvPr/>
        </p:nvSpPr>
        <p:spPr>
          <a:xfrm>
            <a:off x="4267200" y="3237370"/>
            <a:ext cx="1600200" cy="2678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8" name="Rectangle 7"/>
          <p:cNvSpPr/>
          <p:nvPr/>
        </p:nvSpPr>
        <p:spPr>
          <a:xfrm>
            <a:off x="4916125" y="152400"/>
            <a:ext cx="4094525" cy="547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ransition>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a:spLocks noGrp="1"/>
          </p:cNvSpPr>
          <p:nvPr>
            <p:ph idx="1"/>
          </p:nvPr>
        </p:nvSpPr>
        <p:spPr>
          <a:xfrm>
            <a:off x="304800" y="533399"/>
            <a:ext cx="8534400" cy="4445169"/>
          </a:xfrm>
        </p:spPr>
        <p:txBody>
          <a:bodyPr>
            <a:noAutofit/>
          </a:bodyPr>
          <a:lstStyle/>
          <a:p>
            <a:pPr algn="just" rtl="0">
              <a:buNone/>
            </a:pPr>
            <a:r>
              <a:rPr lang="en-US" sz="2000" b="1" dirty="0" smtClean="0">
                <a:solidFill>
                  <a:srgbClr val="FF0000"/>
                </a:solidFill>
                <a:effectLst>
                  <a:outerShdw blurRad="38100" dist="38100" dir="2700000" algn="tl">
                    <a:srgbClr val="000000">
                      <a:alpha val="43137"/>
                    </a:srgbClr>
                  </a:outerShdw>
                </a:effectLst>
              </a:rPr>
              <a:t>α</a:t>
            </a:r>
            <a:r>
              <a:rPr lang="en-US" sz="2000" b="1" baseline="30000" dirty="0" smtClean="0">
                <a:solidFill>
                  <a:srgbClr val="FF0000"/>
                </a:solidFill>
                <a:effectLst>
                  <a:outerShdw blurRad="38100" dist="38100" dir="2700000" algn="tl">
                    <a:srgbClr val="000000">
                      <a:alpha val="43137"/>
                    </a:srgbClr>
                  </a:outerShdw>
                </a:effectLst>
              </a:rPr>
              <a:t>I</a:t>
            </a:r>
            <a:r>
              <a:rPr lang="en-US" sz="2000" b="1" dirty="0" smtClean="0">
                <a:solidFill>
                  <a:srgbClr val="0070C0"/>
                </a:solidFill>
                <a:effectLst>
                  <a:outerShdw blurRad="38100" dist="38100" dir="2700000" algn="tl">
                    <a:srgbClr val="000000">
                      <a:alpha val="43137"/>
                    </a:srgbClr>
                  </a:outerShdw>
                </a:effectLst>
              </a:rPr>
              <a:t> </a:t>
            </a:r>
            <a:r>
              <a:rPr lang="en-US" sz="2000" b="1" dirty="0" smtClean="0">
                <a:solidFill>
                  <a:srgbClr val="0070C0"/>
                </a:solidFill>
              </a:rPr>
              <a:t>and</a:t>
            </a:r>
            <a:r>
              <a:rPr lang="en-US" sz="2000" b="1" dirty="0" smtClean="0">
                <a:solidFill>
                  <a:srgbClr val="0070C0"/>
                </a:solidFill>
                <a:effectLst>
                  <a:outerShdw blurRad="38100" dist="38100" dir="2700000" algn="tl">
                    <a:srgbClr val="000000">
                      <a:alpha val="43137"/>
                    </a:srgbClr>
                  </a:outerShdw>
                </a:effectLst>
              </a:rPr>
              <a:t> </a:t>
            </a:r>
            <a:r>
              <a:rPr lang="en-US" sz="2000" b="1" dirty="0" smtClean="0">
                <a:solidFill>
                  <a:srgbClr val="FF0000"/>
                </a:solidFill>
                <a:effectLst>
                  <a:outerShdw blurRad="38100" dist="38100" dir="2700000" algn="tl">
                    <a:srgbClr val="000000">
                      <a:alpha val="43137"/>
                    </a:srgbClr>
                  </a:outerShdw>
                </a:effectLst>
              </a:rPr>
              <a:t>α</a:t>
            </a:r>
            <a:r>
              <a:rPr lang="en-US" sz="2000" b="1" baseline="30000" dirty="0" smtClean="0">
                <a:solidFill>
                  <a:srgbClr val="FF0000"/>
                </a:solidFill>
                <a:effectLst>
                  <a:outerShdw blurRad="38100" dist="38100" dir="2700000" algn="tl">
                    <a:srgbClr val="000000">
                      <a:alpha val="43137"/>
                    </a:srgbClr>
                  </a:outerShdw>
                </a:effectLst>
              </a:rPr>
              <a:t>II</a:t>
            </a:r>
            <a:r>
              <a:rPr lang="en-US" sz="2000" b="1" dirty="0" smtClean="0">
                <a:solidFill>
                  <a:srgbClr val="0070C0"/>
                </a:solidFill>
                <a:effectLst>
                  <a:outerShdw blurRad="38100" dist="38100" dir="2700000" algn="tl">
                    <a:srgbClr val="000000">
                      <a:alpha val="43137"/>
                    </a:srgbClr>
                  </a:outerShdw>
                </a:effectLst>
              </a:rPr>
              <a:t> </a:t>
            </a:r>
            <a:r>
              <a:rPr lang="en-US" sz="2000" b="1" dirty="0" smtClean="0">
                <a:solidFill>
                  <a:srgbClr val="0070C0"/>
                </a:solidFill>
              </a:rPr>
              <a:t>The α subunit is the third-largest subunit and is present in two copies per molecule of RNA polymers (</a:t>
            </a:r>
            <a:r>
              <a:rPr lang="en-US" sz="2000" b="1" dirty="0" smtClean="0">
                <a:solidFill>
                  <a:srgbClr val="FFC000"/>
                </a:solidFill>
              </a:rPr>
              <a:t>RNAP</a:t>
            </a:r>
            <a:r>
              <a:rPr lang="en-US" sz="2000" b="1" dirty="0" smtClean="0">
                <a:solidFill>
                  <a:srgbClr val="0070C0"/>
                </a:solidFill>
              </a:rPr>
              <a:t>), α</a:t>
            </a:r>
            <a:r>
              <a:rPr lang="en-US" sz="2000" b="1" baseline="30000" dirty="0" smtClean="0">
                <a:solidFill>
                  <a:srgbClr val="0070C0"/>
                </a:solidFill>
              </a:rPr>
              <a:t>I</a:t>
            </a:r>
            <a:r>
              <a:rPr lang="en-US" sz="2000" b="1" dirty="0" smtClean="0">
                <a:solidFill>
                  <a:srgbClr val="0070C0"/>
                </a:solidFill>
              </a:rPr>
              <a:t> and α</a:t>
            </a:r>
            <a:r>
              <a:rPr lang="en-US" sz="2000" b="1" baseline="30000" dirty="0" smtClean="0">
                <a:solidFill>
                  <a:srgbClr val="0070C0"/>
                </a:solidFill>
              </a:rPr>
              <a:t>II</a:t>
            </a:r>
            <a:r>
              <a:rPr lang="en-US" sz="2000" b="1" dirty="0" smtClean="0">
                <a:solidFill>
                  <a:srgbClr val="0070C0"/>
                </a:solidFill>
              </a:rPr>
              <a:t>. Each α subunit contains two domains for assembly of RNA Polymerase and for interaction with promoter DNA. </a:t>
            </a:r>
          </a:p>
          <a:p>
            <a:pPr algn="just" rtl="0">
              <a:buNone/>
            </a:pPr>
            <a:r>
              <a:rPr lang="en-US" sz="2000" b="1" dirty="0" smtClean="0">
                <a:solidFill>
                  <a:srgbClr val="FF0000"/>
                </a:solidFill>
                <a:effectLst>
                  <a:outerShdw blurRad="38100" dist="38100" dir="2700000" algn="tl">
                    <a:srgbClr val="000000">
                      <a:alpha val="43137"/>
                    </a:srgbClr>
                  </a:outerShdw>
                </a:effectLst>
              </a:rPr>
              <a:t>ω</a:t>
            </a:r>
            <a:r>
              <a:rPr lang="en-US" sz="2000" b="1" dirty="0" smtClean="0">
                <a:solidFill>
                  <a:srgbClr val="0070C0"/>
                </a:solidFill>
                <a:effectLst>
                  <a:outerShdw blurRad="38100" dist="38100" dir="2700000" algn="tl">
                    <a:srgbClr val="000000">
                      <a:alpha val="43137"/>
                    </a:srgbClr>
                  </a:outerShdw>
                </a:effectLst>
              </a:rPr>
              <a:t> </a:t>
            </a:r>
            <a:r>
              <a:rPr lang="en-US" sz="2000" b="1" dirty="0" smtClean="0">
                <a:solidFill>
                  <a:srgbClr val="0070C0"/>
                </a:solidFill>
              </a:rPr>
              <a:t>The </a:t>
            </a:r>
            <a:r>
              <a:rPr lang="en-US" sz="2000" b="1" dirty="0">
                <a:solidFill>
                  <a:srgbClr val="0070C0"/>
                </a:solidFill>
              </a:rPr>
              <a:t>ω subunit is the smallest subunit. The ω subunit facilitates assembly of  the enzyme  and stabilizes assembled RNA Polymerase </a:t>
            </a:r>
            <a:r>
              <a:rPr lang="en-US" sz="2000" b="1" dirty="0" smtClean="0">
                <a:solidFill>
                  <a:srgbClr val="0070C0"/>
                </a:solidFill>
              </a:rPr>
              <a:t>.</a:t>
            </a:r>
          </a:p>
          <a:p>
            <a:pPr algn="just" rtl="0">
              <a:buNone/>
            </a:pPr>
            <a:r>
              <a:rPr lang="en-US" sz="2000" b="1" dirty="0" smtClean="0">
                <a:solidFill>
                  <a:srgbClr val="FF0000"/>
                </a:solidFill>
                <a:effectLst>
                  <a:outerShdw blurRad="38100" dist="38100" dir="2700000" algn="tl">
                    <a:srgbClr val="000000">
                      <a:alpha val="43137"/>
                    </a:srgbClr>
                  </a:outerShdw>
                </a:effectLst>
              </a:rPr>
              <a:t>σ </a:t>
            </a:r>
            <a:r>
              <a:rPr lang="en-US" sz="2000" b="1" dirty="0" smtClean="0">
                <a:solidFill>
                  <a:srgbClr val="0070C0"/>
                </a:solidFill>
              </a:rPr>
              <a:t>In order to bind promoters, RNA polymers core associates with the transcription initiation factor </a:t>
            </a:r>
            <a:r>
              <a:rPr lang="en-US" sz="2000" b="1" dirty="0">
                <a:solidFill>
                  <a:srgbClr val="0070C0"/>
                </a:solidFill>
              </a:rPr>
              <a:t>sigma (σ) to </a:t>
            </a:r>
            <a:r>
              <a:rPr lang="en-US" sz="2000" b="1" dirty="0" smtClean="0">
                <a:solidFill>
                  <a:srgbClr val="0070C0"/>
                </a:solidFill>
              </a:rPr>
              <a:t>form RNA polymerase holoenzyme. Sigma  increasing affinity specificity for promoters, allowing transcription to initiate at correct sites. The complete holoenzyme therefore has 6 subunits:  β‘ β α</a:t>
            </a:r>
            <a:r>
              <a:rPr lang="en-US" sz="2000" b="1" baseline="30000" dirty="0" smtClean="0">
                <a:solidFill>
                  <a:srgbClr val="0070C0"/>
                </a:solidFill>
              </a:rPr>
              <a:t>I</a:t>
            </a:r>
            <a:r>
              <a:rPr lang="en-US" sz="2400" b="1" baseline="30000" dirty="0" smtClean="0">
                <a:solidFill>
                  <a:srgbClr val="0070C0"/>
                </a:solidFill>
              </a:rPr>
              <a:t> </a:t>
            </a:r>
            <a:r>
              <a:rPr lang="en-US" sz="2000" b="1" baseline="30000" dirty="0" smtClean="0">
                <a:solidFill>
                  <a:srgbClr val="0070C0"/>
                </a:solidFill>
              </a:rPr>
              <a:t> </a:t>
            </a:r>
            <a:r>
              <a:rPr lang="en-US" sz="2000" b="1" dirty="0" smtClean="0">
                <a:solidFill>
                  <a:srgbClr val="0070C0"/>
                </a:solidFill>
              </a:rPr>
              <a:t>α</a:t>
            </a:r>
            <a:r>
              <a:rPr lang="en-US" sz="2000" b="1" baseline="30000" dirty="0" smtClean="0">
                <a:solidFill>
                  <a:srgbClr val="0070C0"/>
                </a:solidFill>
              </a:rPr>
              <a:t>II </a:t>
            </a:r>
            <a:r>
              <a:rPr lang="en-US" sz="2000" b="1" dirty="0" smtClean="0">
                <a:solidFill>
                  <a:srgbClr val="0070C0"/>
                </a:solidFill>
              </a:rPr>
              <a:t>ω and σ (total molecular weight for the enzyme ~450 kDa).</a:t>
            </a:r>
          </a:p>
        </p:txBody>
      </p:sp>
    </p:spTree>
    <p:extLst>
      <p:ext uri="{BB962C8B-B14F-4D97-AF65-F5344CB8AC3E}">
        <p14:creationId xmlns:p14="http://schemas.microsoft.com/office/powerpoint/2010/main" val="3585461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2895600" cy="5562600"/>
          </a:xfrm>
        </p:spPr>
        <p:txBody>
          <a:bodyPr>
            <a:normAutofit fontScale="90000"/>
          </a:bodyPr>
          <a:lstStyle/>
          <a:p>
            <a:pPr algn="just" rtl="0"/>
            <a:r>
              <a:rPr lang="en-US" sz="2400" dirty="0" smtClean="0"/>
              <a:t>The RNA polymerase enzyme consist from core (5 units ) and another 6</a:t>
            </a:r>
            <a:r>
              <a:rPr lang="en-US" sz="2400" baseline="30000" dirty="0" smtClean="0"/>
              <a:t>th</a:t>
            </a:r>
            <a:r>
              <a:rPr lang="en-US" sz="2400" dirty="0" smtClean="0"/>
              <a:t> unit called sigma </a:t>
            </a:r>
            <a:r>
              <a:rPr lang="el-GR" sz="2400" dirty="0" smtClean="0">
                <a:latin typeface="Times New Roman"/>
                <a:cs typeface="Times New Roman"/>
              </a:rPr>
              <a:t>δ</a:t>
            </a:r>
            <a:r>
              <a:rPr lang="en-US" sz="2400" dirty="0" smtClean="0">
                <a:latin typeface="Times New Roman"/>
                <a:cs typeface="Times New Roman"/>
              </a:rPr>
              <a:t> 70 is more predominant type in </a:t>
            </a:r>
            <a:r>
              <a:rPr lang="en-US" sz="2400" i="1" dirty="0" smtClean="0">
                <a:latin typeface="Times New Roman"/>
                <a:cs typeface="Times New Roman"/>
              </a:rPr>
              <a:t>E. coli</a:t>
            </a:r>
            <a:r>
              <a:rPr lang="en-US" sz="2400" dirty="0" smtClean="0">
                <a:latin typeface="Times New Roman"/>
                <a:cs typeface="Times New Roman"/>
              </a:rPr>
              <a:t>). after  core binding with sigma it will convert to holoenzyme .sigma subunit play significant role in recognition promoter region then it will released leaving core continue transcription RNA from template </a:t>
            </a:r>
            <a:endParaRPr lang="en-US" sz="2400" dirty="0"/>
          </a:p>
        </p:txBody>
      </p:sp>
      <p:pic>
        <p:nvPicPr>
          <p:cNvPr id="5" name="Picture 4" descr="rna polymerase.jp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3244312" y="228600"/>
            <a:ext cx="5594888" cy="5791200"/>
          </a:xfrm>
          <a:prstGeom prst="rect">
            <a:avLst/>
          </a:prstGeom>
        </p:spPr>
      </p:pic>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248" y="838200"/>
            <a:ext cx="8229600" cy="533400"/>
          </a:xfrm>
        </p:spPr>
        <p:txBody>
          <a:bodyPr>
            <a:normAutofit/>
          </a:bodyPr>
          <a:lstStyle/>
          <a:p>
            <a:pPr algn="l" rtl="0"/>
            <a:r>
              <a:rPr lang="en-US" sz="2000" b="1" dirty="0" smtClean="0"/>
              <a:t>There are 3 main types I,II, III beside there are type IV and V in plant. </a:t>
            </a:r>
            <a:endParaRPr lang="en-US" sz="2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9856592"/>
              </p:ext>
            </p:extLst>
          </p:nvPr>
        </p:nvGraphicFramePr>
        <p:xfrm>
          <a:off x="239973" y="1447800"/>
          <a:ext cx="8204454" cy="2133600"/>
        </p:xfrm>
        <a:graphic>
          <a:graphicData uri="http://schemas.openxmlformats.org/drawingml/2006/table">
            <a:tbl>
              <a:tblPr firstRow="1" bandRow="1">
                <a:tableStyleId>{5A111915-BE36-4E01-A7E5-04B1672EAD32}</a:tableStyleId>
              </a:tblPr>
              <a:tblGrid>
                <a:gridCol w="3112827"/>
                <a:gridCol w="3505200"/>
                <a:gridCol w="1586427"/>
              </a:tblGrid>
              <a:tr h="597740">
                <a:tc>
                  <a:txBody>
                    <a:bodyPr/>
                    <a:lstStyle/>
                    <a:p>
                      <a:pPr marL="0" marR="0" algn="l">
                        <a:lnSpc>
                          <a:spcPct val="115000"/>
                        </a:lnSpc>
                        <a:spcBef>
                          <a:spcPts val="0"/>
                        </a:spcBef>
                        <a:spcAft>
                          <a:spcPts val="1000"/>
                        </a:spcAft>
                      </a:pPr>
                      <a:r>
                        <a:rPr lang="en-US" sz="2000" dirty="0">
                          <a:effectLst/>
                        </a:rPr>
                        <a:t>Type of Polymerase</a:t>
                      </a:r>
                      <a:endParaRPr lang="en-US" sz="2000" dirty="0">
                        <a:effectLst/>
                        <a:latin typeface="Calibri"/>
                        <a:ea typeface="Calibri"/>
                        <a:cs typeface="Arial"/>
                      </a:endParaRPr>
                    </a:p>
                  </a:txBody>
                  <a:tcPr marL="0" marR="0" marT="0" marB="0" anchor="ctr"/>
                </a:tc>
                <a:tc>
                  <a:txBody>
                    <a:bodyPr/>
                    <a:lstStyle/>
                    <a:p>
                      <a:pPr marL="0" marR="0" algn="l">
                        <a:lnSpc>
                          <a:spcPct val="115000"/>
                        </a:lnSpc>
                        <a:spcBef>
                          <a:spcPts val="0"/>
                        </a:spcBef>
                        <a:spcAft>
                          <a:spcPts val="1000"/>
                        </a:spcAft>
                      </a:pPr>
                      <a:r>
                        <a:rPr lang="en-US" sz="2000" dirty="0" smtClean="0">
                          <a:effectLst/>
                        </a:rPr>
                        <a:t>Responsible to Produce</a:t>
                      </a:r>
                      <a:r>
                        <a:rPr lang="en-US" sz="2000" baseline="0" dirty="0" smtClean="0">
                          <a:effectLst/>
                        </a:rPr>
                        <a:t> </a:t>
                      </a:r>
                      <a:endParaRPr lang="en-US" sz="2000" dirty="0">
                        <a:effectLst/>
                        <a:latin typeface="Calibri"/>
                        <a:ea typeface="Calibri"/>
                        <a:cs typeface="Arial"/>
                      </a:endParaRPr>
                    </a:p>
                  </a:txBody>
                  <a:tcPr marL="0" marR="0" marT="0" marB="0" anchor="ctr"/>
                </a:tc>
                <a:tc>
                  <a:txBody>
                    <a:bodyPr/>
                    <a:lstStyle/>
                    <a:p>
                      <a:pPr marL="0" marR="0" algn="l">
                        <a:lnSpc>
                          <a:spcPct val="115000"/>
                        </a:lnSpc>
                        <a:spcBef>
                          <a:spcPts val="0"/>
                        </a:spcBef>
                        <a:spcAft>
                          <a:spcPts val="1000"/>
                        </a:spcAft>
                      </a:pPr>
                      <a:r>
                        <a:rPr lang="en-US" sz="2000" dirty="0" smtClean="0">
                          <a:effectLst/>
                        </a:rPr>
                        <a:t>Location </a:t>
                      </a:r>
                      <a:endParaRPr lang="en-US" sz="2000" dirty="0">
                        <a:effectLst/>
                        <a:latin typeface="Calibri"/>
                        <a:ea typeface="Calibri"/>
                        <a:cs typeface="Arial"/>
                      </a:endParaRPr>
                    </a:p>
                  </a:txBody>
                  <a:tcPr marL="0" marR="0" marT="0" marB="0" anchor="ctr"/>
                </a:tc>
              </a:tr>
              <a:tr h="498117">
                <a:tc>
                  <a:txBody>
                    <a:bodyPr/>
                    <a:lstStyle/>
                    <a:p>
                      <a:pPr marL="0" marR="0" algn="l">
                        <a:lnSpc>
                          <a:spcPct val="115000"/>
                        </a:lnSpc>
                        <a:spcBef>
                          <a:spcPts val="0"/>
                        </a:spcBef>
                        <a:spcAft>
                          <a:spcPts val="1000"/>
                        </a:spcAft>
                      </a:pPr>
                      <a:r>
                        <a:rPr lang="en-US" sz="2000" dirty="0">
                          <a:effectLst/>
                        </a:rPr>
                        <a:t>RNA Polymerase I</a:t>
                      </a:r>
                      <a:endParaRPr lang="en-US" sz="2000" dirty="0">
                        <a:effectLst/>
                        <a:latin typeface="Calibri"/>
                        <a:ea typeface="Calibri"/>
                        <a:cs typeface="Arial"/>
                      </a:endParaRPr>
                    </a:p>
                  </a:txBody>
                  <a:tcPr marL="0" marR="0" marT="0" marB="0" anchor="ctr"/>
                </a:tc>
                <a:tc>
                  <a:txBody>
                    <a:bodyPr/>
                    <a:lstStyle/>
                    <a:p>
                      <a:pPr marL="0" marR="0" algn="l">
                        <a:lnSpc>
                          <a:spcPct val="115000"/>
                        </a:lnSpc>
                        <a:spcBef>
                          <a:spcPts val="0"/>
                        </a:spcBef>
                        <a:spcAft>
                          <a:spcPts val="1000"/>
                        </a:spcAft>
                      </a:pPr>
                      <a:r>
                        <a:rPr lang="en-US" sz="2000" dirty="0" err="1" smtClean="0">
                          <a:effectLst/>
                        </a:rPr>
                        <a:t>rRNA</a:t>
                      </a:r>
                      <a:r>
                        <a:rPr lang="en-US" sz="2000" dirty="0" smtClean="0">
                          <a:effectLst/>
                        </a:rPr>
                        <a:t>(18 s ,  5.8s,  28s)</a:t>
                      </a:r>
                      <a:endParaRPr lang="en-US" sz="2000" dirty="0">
                        <a:effectLst/>
                        <a:latin typeface="Calibri"/>
                        <a:ea typeface="Calibri"/>
                        <a:cs typeface="Arial"/>
                      </a:endParaRPr>
                    </a:p>
                  </a:txBody>
                  <a:tcPr marL="0" marR="0" marT="0" marB="0" anchor="ctr"/>
                </a:tc>
                <a:tc>
                  <a:txBody>
                    <a:bodyPr/>
                    <a:lstStyle/>
                    <a:p>
                      <a:pPr marL="0" marR="0" algn="l">
                        <a:lnSpc>
                          <a:spcPct val="115000"/>
                        </a:lnSpc>
                        <a:spcBef>
                          <a:spcPts val="0"/>
                        </a:spcBef>
                        <a:spcAft>
                          <a:spcPts val="1000"/>
                        </a:spcAft>
                      </a:pPr>
                      <a:r>
                        <a:rPr lang="en-US" sz="2000" dirty="0">
                          <a:effectLst/>
                        </a:rPr>
                        <a:t>nucleolus</a:t>
                      </a:r>
                      <a:endParaRPr lang="en-US" sz="2000" dirty="0">
                        <a:effectLst/>
                        <a:latin typeface="Calibri"/>
                        <a:ea typeface="Calibri"/>
                        <a:cs typeface="Arial"/>
                      </a:endParaRPr>
                    </a:p>
                  </a:txBody>
                  <a:tcPr marL="0" marR="0" marT="0" marB="0" anchor="ctr"/>
                </a:tc>
              </a:tr>
              <a:tr h="574494">
                <a:tc>
                  <a:txBody>
                    <a:bodyPr/>
                    <a:lstStyle/>
                    <a:p>
                      <a:pPr marL="0" marR="0" algn="l">
                        <a:lnSpc>
                          <a:spcPct val="115000"/>
                        </a:lnSpc>
                        <a:spcBef>
                          <a:spcPts val="0"/>
                        </a:spcBef>
                        <a:spcAft>
                          <a:spcPts val="1000"/>
                        </a:spcAft>
                      </a:pPr>
                      <a:r>
                        <a:rPr lang="en-US" sz="2000" dirty="0">
                          <a:effectLst/>
                        </a:rPr>
                        <a:t>RNA Polymerase II</a:t>
                      </a:r>
                      <a:endParaRPr lang="en-US" sz="2000" dirty="0">
                        <a:effectLst/>
                        <a:latin typeface="Calibri"/>
                        <a:ea typeface="Calibri"/>
                        <a:cs typeface="Arial"/>
                      </a:endParaRPr>
                    </a:p>
                  </a:txBody>
                  <a:tcPr marL="0" marR="0" marT="0" marB="0" anchor="ctr"/>
                </a:tc>
                <a:tc>
                  <a:txBody>
                    <a:bodyPr/>
                    <a:lstStyle/>
                    <a:p>
                      <a:pPr marL="0" marR="0" algn="l">
                        <a:lnSpc>
                          <a:spcPct val="115000"/>
                        </a:lnSpc>
                        <a:spcBef>
                          <a:spcPts val="0"/>
                        </a:spcBef>
                        <a:spcAft>
                          <a:spcPts val="1000"/>
                        </a:spcAft>
                      </a:pPr>
                      <a:r>
                        <a:rPr lang="en-US" sz="2000" dirty="0" smtClean="0">
                          <a:effectLst/>
                        </a:rPr>
                        <a:t>mRNA and small nuclear  RNA</a:t>
                      </a:r>
                      <a:endParaRPr lang="en-US" sz="2000" dirty="0">
                        <a:effectLst/>
                        <a:latin typeface="Calibri"/>
                        <a:ea typeface="Calibri"/>
                        <a:cs typeface="Arial"/>
                      </a:endParaRPr>
                    </a:p>
                  </a:txBody>
                  <a:tcPr marL="0" marR="0" marT="0" marB="0" anchor="ctr"/>
                </a:tc>
                <a:tc>
                  <a:txBody>
                    <a:bodyPr/>
                    <a:lstStyle/>
                    <a:p>
                      <a:pPr marL="0" marR="0" algn="l">
                        <a:lnSpc>
                          <a:spcPct val="115000"/>
                        </a:lnSpc>
                        <a:spcBef>
                          <a:spcPts val="0"/>
                        </a:spcBef>
                        <a:spcAft>
                          <a:spcPts val="1000"/>
                        </a:spcAft>
                      </a:pPr>
                      <a:r>
                        <a:rPr lang="en-US" sz="2000" dirty="0">
                          <a:effectLst/>
                        </a:rPr>
                        <a:t>nucleoplasm</a:t>
                      </a:r>
                      <a:endParaRPr lang="en-US" sz="2000" dirty="0">
                        <a:effectLst/>
                        <a:latin typeface="Calibri"/>
                        <a:ea typeface="Calibri"/>
                        <a:cs typeface="Arial"/>
                      </a:endParaRPr>
                    </a:p>
                  </a:txBody>
                  <a:tcPr marL="0" marR="0" marT="0" marB="0" anchor="ctr"/>
                </a:tc>
              </a:tr>
              <a:tr h="463249">
                <a:tc>
                  <a:txBody>
                    <a:bodyPr/>
                    <a:lstStyle/>
                    <a:p>
                      <a:pPr marL="0" marR="0" algn="l">
                        <a:lnSpc>
                          <a:spcPct val="115000"/>
                        </a:lnSpc>
                        <a:spcBef>
                          <a:spcPts val="0"/>
                        </a:spcBef>
                        <a:spcAft>
                          <a:spcPts val="1000"/>
                        </a:spcAft>
                      </a:pPr>
                      <a:r>
                        <a:rPr lang="en-US" sz="2000" dirty="0">
                          <a:effectLst/>
                        </a:rPr>
                        <a:t>RNA Polymerase III</a:t>
                      </a:r>
                      <a:endParaRPr lang="en-US" sz="2000" dirty="0">
                        <a:effectLst/>
                        <a:latin typeface="Calibri"/>
                        <a:ea typeface="Calibri"/>
                        <a:cs typeface="Arial"/>
                      </a:endParaRPr>
                    </a:p>
                  </a:txBody>
                  <a:tcPr marL="0" marR="0" marT="0" marB="0" anchor="ctr"/>
                </a:tc>
                <a:tc>
                  <a:txBody>
                    <a:bodyPr/>
                    <a:lstStyle/>
                    <a:p>
                      <a:pPr marL="0" marR="0" algn="l">
                        <a:lnSpc>
                          <a:spcPct val="115000"/>
                        </a:lnSpc>
                        <a:spcBef>
                          <a:spcPts val="0"/>
                        </a:spcBef>
                        <a:spcAft>
                          <a:spcPts val="1000"/>
                        </a:spcAft>
                      </a:pPr>
                      <a:r>
                        <a:rPr lang="en-US" sz="2000" dirty="0" smtClean="0">
                          <a:effectLst/>
                        </a:rPr>
                        <a:t>tRNA  and 5s r RNA </a:t>
                      </a:r>
                      <a:endParaRPr lang="en-US" sz="2000" dirty="0">
                        <a:effectLst/>
                        <a:latin typeface="Calibri"/>
                        <a:ea typeface="Calibri"/>
                        <a:cs typeface="Arial"/>
                      </a:endParaRPr>
                    </a:p>
                  </a:txBody>
                  <a:tcPr marL="0" marR="0" marT="0" marB="0" anchor="ctr"/>
                </a:tc>
                <a:tc>
                  <a:txBody>
                    <a:bodyPr/>
                    <a:lstStyle/>
                    <a:p>
                      <a:pPr marL="0" marR="0" algn="l">
                        <a:lnSpc>
                          <a:spcPct val="115000"/>
                        </a:lnSpc>
                        <a:spcBef>
                          <a:spcPts val="0"/>
                        </a:spcBef>
                        <a:spcAft>
                          <a:spcPts val="1000"/>
                        </a:spcAft>
                      </a:pPr>
                      <a:r>
                        <a:rPr lang="en-US" sz="2000" dirty="0">
                          <a:effectLst/>
                        </a:rPr>
                        <a:t>nucleoplasm</a:t>
                      </a:r>
                      <a:endParaRPr lang="en-US" sz="2000" dirty="0">
                        <a:effectLst/>
                        <a:latin typeface="Calibri"/>
                        <a:ea typeface="Calibri"/>
                        <a:cs typeface="Arial"/>
                      </a:endParaRPr>
                    </a:p>
                  </a:txBody>
                  <a:tcPr marL="0" marR="0" marT="0" marB="0" anchor="ctr"/>
                </a:tc>
              </a:tr>
            </a:tbl>
          </a:graphicData>
        </a:graphic>
      </p:graphicFrame>
      <p:sp>
        <p:nvSpPr>
          <p:cNvPr id="3" name="Rectangle 2"/>
          <p:cNvSpPr/>
          <p:nvPr/>
        </p:nvSpPr>
        <p:spPr>
          <a:xfrm>
            <a:off x="238836" y="381000"/>
            <a:ext cx="3844835" cy="461665"/>
          </a:xfrm>
          <a:prstGeom prst="rect">
            <a:avLst/>
          </a:prstGeom>
        </p:spPr>
        <p:txBody>
          <a:bodyPr wrap="none">
            <a:spAutoFit/>
          </a:bodyPr>
          <a:lstStyle/>
          <a:p>
            <a:r>
              <a:rPr lang="en-US" sz="2400" b="1" i="1" dirty="0">
                <a:solidFill>
                  <a:srgbClr val="FF0000"/>
                </a:solidFill>
                <a:effectLst>
                  <a:outerShdw blurRad="38100" dist="38100" dir="2700000" algn="tl">
                    <a:srgbClr val="000000">
                      <a:alpha val="43137"/>
                    </a:srgbClr>
                  </a:outerShdw>
                </a:effectLst>
              </a:rPr>
              <a:t>Eukaryotic  </a:t>
            </a:r>
            <a:r>
              <a:rPr lang="en-US" sz="2400" b="1" i="1" dirty="0" smtClean="0">
                <a:solidFill>
                  <a:srgbClr val="FF0000"/>
                </a:solidFill>
                <a:effectLst>
                  <a:outerShdw blurRad="38100" dist="38100" dir="2700000" algn="tl">
                    <a:srgbClr val="000000">
                      <a:alpha val="43137"/>
                    </a:srgbClr>
                  </a:outerShdw>
                </a:effectLst>
              </a:rPr>
              <a:t>RNA </a:t>
            </a:r>
            <a:r>
              <a:rPr lang="en-US" sz="2400" b="1" i="1" dirty="0">
                <a:solidFill>
                  <a:srgbClr val="FF0000"/>
                </a:solidFill>
                <a:effectLst>
                  <a:outerShdw blurRad="38100" dist="38100" dir="2700000" algn="tl">
                    <a:srgbClr val="000000">
                      <a:alpha val="43137"/>
                    </a:srgbClr>
                  </a:outerShdw>
                </a:effectLst>
              </a:rPr>
              <a:t>polymerase</a:t>
            </a:r>
            <a:endParaRPr lang="ar-IQ" sz="2400" b="1" i="1" dirty="0">
              <a:effectLst>
                <a:outerShdw blurRad="38100" dist="38100" dir="2700000" algn="tl">
                  <a:srgbClr val="000000">
                    <a:alpha val="43137"/>
                  </a:srgbClr>
                </a:outerShdw>
              </a:effectLst>
            </a:endParaRPr>
          </a:p>
        </p:txBody>
      </p:sp>
      <p:pic>
        <p:nvPicPr>
          <p:cNvPr id="7170" name="Picture 2" descr="نتيجة بحث الصور عن ‪Eukaryotic   RNA polymera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733800"/>
            <a:ext cx="8077200" cy="304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6248400"/>
            <a:ext cx="23622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2286000" cy="1371600"/>
          </a:xfrm>
          <a:solidFill>
            <a:srgbClr val="66FF66"/>
          </a:solidFill>
        </p:spPr>
        <p:txBody>
          <a:bodyPr>
            <a:normAutofit/>
          </a:bodyPr>
          <a:lstStyle/>
          <a:p>
            <a:pPr algn="l" rtl="0"/>
            <a:r>
              <a:rPr lang="en-US" sz="2000" b="1" dirty="0" smtClean="0"/>
              <a:t>Transcription steps: </a:t>
            </a:r>
            <a:br>
              <a:rPr lang="en-US" sz="2000" b="1" dirty="0" smtClean="0"/>
            </a:br>
            <a:r>
              <a:rPr lang="en-US" sz="2000" b="1" dirty="0" smtClean="0"/>
              <a:t>1-Initiation    </a:t>
            </a:r>
            <a:br>
              <a:rPr lang="en-US" sz="2000" b="1" dirty="0" smtClean="0"/>
            </a:br>
            <a:r>
              <a:rPr lang="en-US" sz="2000" b="1" dirty="0" smtClean="0"/>
              <a:t>2- Elongation</a:t>
            </a:r>
            <a:br>
              <a:rPr lang="en-US" sz="2000" b="1" dirty="0" smtClean="0"/>
            </a:br>
            <a:r>
              <a:rPr lang="en-US" sz="2000" b="1" dirty="0" smtClean="0"/>
              <a:t>3- Termination </a:t>
            </a:r>
            <a:endParaRPr lang="en-US" sz="2000" b="1" dirty="0"/>
          </a:p>
        </p:txBody>
      </p:sp>
      <p:pic>
        <p:nvPicPr>
          <p:cNvPr id="8196" name="Picture 4" descr="نتيجة بحث الصور عن ‪Transcription step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5877"/>
            <a:ext cx="6229350" cy="64730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2895600" cy="457200"/>
          </a:xfrm>
        </p:spPr>
        <p:txBody>
          <a:bodyPr>
            <a:normAutofit/>
          </a:bodyPr>
          <a:lstStyle/>
          <a:p>
            <a:pPr algn="just" rtl="0"/>
            <a:r>
              <a:rPr lang="en-US" sz="2400"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1- Initiation stage…</a:t>
            </a:r>
            <a:endParaRPr lang="en-US" sz="2400"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Content Placeholder 2"/>
          <p:cNvSpPr>
            <a:spLocks noGrp="1"/>
          </p:cNvSpPr>
          <p:nvPr>
            <p:ph idx="1"/>
          </p:nvPr>
        </p:nvSpPr>
        <p:spPr>
          <a:xfrm>
            <a:off x="380999" y="762000"/>
            <a:ext cx="8382001" cy="5791200"/>
          </a:xfrm>
        </p:spPr>
        <p:txBody>
          <a:bodyPr>
            <a:normAutofit fontScale="70000" lnSpcReduction="20000"/>
          </a:bodyPr>
          <a:lstStyle/>
          <a:p>
            <a:pPr algn="just" rtl="0"/>
            <a:r>
              <a:rPr lang="en-US" b="1" dirty="0" smtClean="0"/>
              <a:t>RNA polymerase binding in bacteria: involves recognizing core promoter region by sigma factor  then binding to -35 box forming closed complex also the α subunit C-terminal domain  help in  recognizing promoter upstream elements. Usually in </a:t>
            </a:r>
            <a:r>
              <a:rPr lang="en-US" b="1" i="1" dirty="0" smtClean="0"/>
              <a:t>E. coli</a:t>
            </a:r>
            <a:r>
              <a:rPr lang="en-US" b="1" dirty="0" smtClean="0"/>
              <a:t>, σ</a:t>
            </a:r>
            <a:r>
              <a:rPr lang="en-US" b="1" baseline="30000" dirty="0" smtClean="0"/>
              <a:t>70</a:t>
            </a:r>
            <a:r>
              <a:rPr lang="en-US" b="1" dirty="0" smtClean="0"/>
              <a:t> is expressed under normal conditions and recognizes promoters for genes required under normal conditions (house-keeping genes), while σ</a:t>
            </a:r>
            <a:r>
              <a:rPr lang="en-US" b="1" baseline="30000" dirty="0" smtClean="0"/>
              <a:t>32</a:t>
            </a:r>
            <a:r>
              <a:rPr lang="en-US" b="1" dirty="0" smtClean="0"/>
              <a:t> recognizes promoters for genes required at high temperatures (heat-shock genes).</a:t>
            </a:r>
          </a:p>
          <a:p>
            <a:pPr algn="just" rtl="0"/>
            <a:endParaRPr lang="en-US" b="1" dirty="0" smtClean="0"/>
          </a:p>
          <a:p>
            <a:pPr algn="just" rtl="0"/>
            <a:r>
              <a:rPr lang="en-US" b="1" dirty="0" smtClean="0"/>
              <a:t>After binding to the DNA, the RNA polymerase switches from a closed complex to an open complex at -10 box . This change involves the separation of the DNA strands to form an unwound DNA strand of approximately 13 </a:t>
            </a:r>
            <a:r>
              <a:rPr lang="en-US" b="1" dirty="0" err="1" smtClean="0"/>
              <a:t>bp</a:t>
            </a:r>
            <a:r>
              <a:rPr lang="en-US" b="1" dirty="0" smtClean="0"/>
              <a:t>, referred to as the transcription bubble. Ribonucleotides are base-paired to the template DNA strand, according to Watson-Crick base-pairing interactions. Super coiling plays an important part in polymerase activity because of the unwinding and rewinding of DNA. Usually regions of DNA in front of RNA Polymerase are unwound while  regions behind RNAP are rewound and negative super coiled are present.</a:t>
            </a:r>
          </a:p>
        </p:txBody>
      </p:sp>
    </p:spTree>
  </p:cSld>
  <p:clrMapOvr>
    <a:masterClrMapping/>
  </p:clrMapOvr>
  <p:transition>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a:bodyPr>
          <a:lstStyle/>
          <a:p>
            <a:pPr algn="just" rtl="0"/>
            <a:r>
              <a:rPr lang="en-US" sz="2400" dirty="0" smtClean="0"/>
              <a:t>The figure represent binding RNA molecules to promoter region at -35 box then to -10 box at the upstream region from the coding region which represent the  stream down region. Movement will be from 5 </a:t>
            </a:r>
            <a:r>
              <a:rPr lang="en-US" sz="2400" dirty="0" smtClean="0">
                <a:latin typeface="Times New Roman"/>
                <a:cs typeface="Times New Roman"/>
              </a:rPr>
              <a:t>→3 end as in replication </a:t>
            </a:r>
            <a:endParaRPr lang="en-US" sz="2400" dirty="0"/>
          </a:p>
        </p:txBody>
      </p:sp>
      <p:pic>
        <p:nvPicPr>
          <p:cNvPr id="4" name="Content Placeholder 4" descr="prokge1.gif"/>
          <p:cNvPicPr>
            <a:picLocks noGrp="1" noChangeAspect="1"/>
          </p:cNvPicPr>
          <p:nvPr>
            <p:ph idx="1"/>
          </p:nvPr>
        </p:nvPicPr>
        <p:blipFill>
          <a:blip r:embed="rId2" cstate="print"/>
          <a:stretch>
            <a:fillRect/>
          </a:stretch>
        </p:blipFill>
        <p:spPr>
          <a:xfrm>
            <a:off x="457200" y="2286000"/>
            <a:ext cx="8229600" cy="4038600"/>
          </a:xfrm>
        </p:spPr>
      </p:pic>
    </p:spTree>
  </p:cSld>
  <p:clrMapOvr>
    <a:masterClrMapping/>
  </p:clrMapOvr>
  <p:transition>
    <p:wheel spokes="3"/>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212" y="304800"/>
            <a:ext cx="8454788" cy="1905000"/>
          </a:xfrm>
        </p:spPr>
        <p:txBody>
          <a:bodyPr>
            <a:normAutofit fontScale="90000"/>
          </a:bodyPr>
          <a:lstStyle/>
          <a:p>
            <a:pPr algn="just" rtl="0"/>
            <a:r>
              <a:rPr lang="en-US" sz="2400" dirty="0" smtClean="0"/>
              <a:t>The figure represent transcription initiation complex consist from RNA polymerase binding to DNA template strand which read from 3</a:t>
            </a:r>
            <a:r>
              <a:rPr lang="en-US" sz="2400" dirty="0" smtClean="0">
                <a:latin typeface="Times New Roman"/>
                <a:cs typeface="Times New Roman"/>
              </a:rPr>
              <a:t>→5 </a:t>
            </a:r>
            <a:r>
              <a:rPr lang="en-US" sz="2400" dirty="0" smtClean="0"/>
              <a:t> (not coding strand which read 5</a:t>
            </a:r>
            <a:r>
              <a:rPr lang="en-US" sz="2400" dirty="0" smtClean="0">
                <a:latin typeface="Times New Roman"/>
                <a:cs typeface="Times New Roman"/>
              </a:rPr>
              <a:t>→</a:t>
            </a:r>
            <a:r>
              <a:rPr lang="en-US" sz="2400" dirty="0" smtClean="0"/>
              <a:t>3). Sigma sub unit bind to -35 box then moved to -10 box in which the DNA strand opened . Transcription start at +1 position   </a:t>
            </a:r>
            <a:endParaRPr lang="en-US" sz="2400" dirty="0"/>
          </a:p>
        </p:txBody>
      </p:sp>
      <p:pic>
        <p:nvPicPr>
          <p:cNvPr id="4" name="Content Placeholder 3" descr="sig1.jpg"/>
          <p:cNvPicPr>
            <a:picLocks noGrp="1" noChangeAspect="1"/>
          </p:cNvPicPr>
          <p:nvPr>
            <p:ph idx="1"/>
          </p:nvPr>
        </p:nvPicPr>
        <p:blipFill>
          <a:blip r:embed="rId2" cstate="print"/>
          <a:stretch>
            <a:fillRect/>
          </a:stretch>
        </p:blipFill>
        <p:spPr>
          <a:xfrm>
            <a:off x="838200" y="2514600"/>
            <a:ext cx="7981950" cy="4048125"/>
          </a:xfrm>
        </p:spPr>
      </p:pic>
    </p:spTree>
  </p:cSld>
  <p:clrMapOvr>
    <a:masterClrMapping/>
  </p:clrMapOvr>
  <p:transition>
    <p:spli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2438400"/>
          </a:xfrm>
        </p:spPr>
        <p:txBody>
          <a:bodyPr>
            <a:normAutofit fontScale="90000"/>
          </a:bodyPr>
          <a:lstStyle/>
          <a:p>
            <a:pPr algn="just" rtl="0"/>
            <a:r>
              <a:rPr lang="en-US" sz="2400" dirty="0" smtClean="0"/>
              <a:t>This figure shows formation of opened complex or transcriptional bubble at  -10 region . This bubble will move all along the transcript gene till reaching the terminator sequence . At the beginning  sigma factor will bind to promoter region when the </a:t>
            </a:r>
            <a:r>
              <a:rPr lang="en-US" sz="2400" dirty="0" err="1" smtClean="0"/>
              <a:t>holo</a:t>
            </a:r>
            <a:r>
              <a:rPr lang="en-US" sz="2400" dirty="0" smtClean="0"/>
              <a:t>-enzyme  reach +1 region it will start adding 9-10  nts according to complementary  without moving after that sigma factor will release leaving the core enzyme continue its work transcribed the total gene sequence </a:t>
            </a:r>
            <a:endParaRPr lang="en-US" sz="2400" dirty="0"/>
          </a:p>
        </p:txBody>
      </p:sp>
      <p:pic>
        <p:nvPicPr>
          <p:cNvPr id="6" name="Content Placeholder 3" descr="TRANSCRITION.jpg"/>
          <p:cNvPicPr>
            <a:picLocks noGrp="1" noChangeAspect="1"/>
          </p:cNvPicPr>
          <p:nvPr>
            <p:ph idx="1"/>
          </p:nvPr>
        </p:nvPicPr>
        <p:blipFill>
          <a:blip r:embed="rId2" cstate="print"/>
          <a:stretch>
            <a:fillRect/>
          </a:stretch>
        </p:blipFill>
        <p:spPr>
          <a:xfrm>
            <a:off x="4876799" y="2863334"/>
            <a:ext cx="4128475" cy="3676649"/>
          </a:xfrm>
        </p:spPr>
      </p:pic>
      <p:pic>
        <p:nvPicPr>
          <p:cNvPr id="4" name="Content Placeholder 3" descr="Figure_15_02_01.jpg"/>
          <p:cNvPicPr>
            <a:picLocks noChangeAspect="1"/>
          </p:cNvPicPr>
          <p:nvPr/>
        </p:nvPicPr>
        <p:blipFill>
          <a:blip r:embed="rId3" cstate="print"/>
          <a:stretch>
            <a:fillRect/>
          </a:stretch>
        </p:blipFill>
        <p:spPr>
          <a:xfrm>
            <a:off x="457200" y="3048000"/>
            <a:ext cx="4038600" cy="3352800"/>
          </a:xfrm>
          <a:prstGeom prst="rect">
            <a:avLst/>
          </a:prstGeom>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5" y="152400"/>
            <a:ext cx="8915400" cy="685800"/>
          </a:xfrm>
          <a:solidFill>
            <a:srgbClr val="FFFF00"/>
          </a:solidFill>
          <a:ln>
            <a:solidFill>
              <a:srgbClr val="7030A0"/>
            </a:solidFill>
          </a:ln>
        </p:spPr>
        <p:txBody>
          <a:bodyPr>
            <a:noAutofit/>
          </a:bodyPr>
          <a:lstStyle/>
          <a:p>
            <a:pPr rtl="0"/>
            <a:r>
              <a:rPr lang="en-US" sz="2800" b="1" i="1" dirty="0" smtClean="0">
                <a:solidFill>
                  <a:srgbClr val="7030A0"/>
                </a:solidFill>
                <a:effectLst>
                  <a:outerShdw blurRad="38100" dist="38100" dir="2700000" algn="tl">
                    <a:srgbClr val="000000">
                      <a:alpha val="43137"/>
                    </a:srgbClr>
                  </a:outerShdw>
                </a:effectLst>
              </a:rPr>
              <a:t>General differences between  transcription and replication</a:t>
            </a:r>
            <a:endParaRPr lang="en-US" sz="2800" b="1" i="1" dirty="0">
              <a:solidFill>
                <a:srgbClr val="7030A0"/>
              </a:solidFill>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38325480"/>
              </p:ext>
            </p:extLst>
          </p:nvPr>
        </p:nvGraphicFramePr>
        <p:xfrm>
          <a:off x="685800" y="1295400"/>
          <a:ext cx="8077200" cy="4536440"/>
        </p:xfrm>
        <a:graphic>
          <a:graphicData uri="http://schemas.openxmlformats.org/drawingml/2006/table">
            <a:tbl>
              <a:tblPr firstRow="1" bandRow="1">
                <a:tableStyleId>{00A15C55-8517-42AA-B614-E9B94910E393}</a:tableStyleId>
              </a:tblPr>
              <a:tblGrid>
                <a:gridCol w="1204495"/>
                <a:gridCol w="3684336"/>
                <a:gridCol w="3188369"/>
              </a:tblGrid>
              <a:tr h="609459">
                <a:tc>
                  <a:txBody>
                    <a:bodyPr/>
                    <a:lstStyle/>
                    <a:p>
                      <a:pPr algn="l" rtl="0"/>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kern="1200" dirty="0" smtClean="0"/>
                        <a:t>Replication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kern="1200" dirty="0" smtClean="0"/>
                        <a:t>Transcription</a:t>
                      </a:r>
                    </a:p>
                  </a:txBody>
                  <a:tcPr/>
                </a:tc>
              </a:tr>
              <a:tr h="1131852">
                <a:tc>
                  <a:txBody>
                    <a:bodyPr/>
                    <a:lstStyle/>
                    <a:p>
                      <a:pPr algn="l" rtl="0"/>
                      <a:r>
                        <a:rPr lang="en-US" sz="2000" b="0" i="1" dirty="0" smtClean="0">
                          <a:effectLst>
                            <a:outerShdw blurRad="38100" dist="38100" dir="2700000" algn="tl">
                              <a:srgbClr val="000000">
                                <a:alpha val="43137"/>
                              </a:srgbClr>
                            </a:outerShdw>
                          </a:effectLst>
                        </a:rPr>
                        <a:t>purpose</a:t>
                      </a:r>
                      <a:endParaRPr lang="en-US" sz="2000" b="0" i="1" dirty="0">
                        <a:effectLst>
                          <a:outerShdw blurRad="38100" dist="38100" dir="2700000" algn="tl">
                            <a:srgbClr val="000000">
                              <a:alpha val="43137"/>
                            </a:srgbClr>
                          </a:outerShdw>
                        </a:effectLst>
                      </a:endParaRPr>
                    </a:p>
                  </a:txBody>
                  <a:tcPr/>
                </a:tc>
                <a:tc>
                  <a:txBody>
                    <a:bodyPr/>
                    <a:lstStyle/>
                    <a:p>
                      <a:pPr algn="just" rtl="0"/>
                      <a:r>
                        <a:rPr kumimoji="0" lang="en-US" sz="2000" kern="1200" dirty="0" smtClean="0"/>
                        <a:t>The purpose of replication is to conserve the entire genome for next generation.</a:t>
                      </a:r>
                      <a:endParaRPr lang="en-US" sz="2000" dirty="0"/>
                    </a:p>
                  </a:txBody>
                  <a:tcPr/>
                </a:tc>
                <a:tc>
                  <a:txBody>
                    <a:bodyPr/>
                    <a:lstStyle/>
                    <a:p>
                      <a:pPr algn="just" rtl="0"/>
                      <a:r>
                        <a:rPr kumimoji="0" lang="en-US" sz="2000" kern="1200" dirty="0" smtClean="0"/>
                        <a:t>The purpose of transcription is to make RNA copies of individual genes</a:t>
                      </a:r>
                      <a:endParaRPr lang="en-US" sz="2000" dirty="0"/>
                    </a:p>
                  </a:txBody>
                  <a:tcPr/>
                </a:tc>
              </a:tr>
              <a:tr h="1393049">
                <a:tc>
                  <a:txBody>
                    <a:bodyPr/>
                    <a:lstStyle/>
                    <a:p>
                      <a:pPr algn="l" rtl="0"/>
                      <a:r>
                        <a:rPr kumimoji="0" lang="en-US" sz="2000" b="0" i="1" kern="1200" dirty="0" smtClean="0">
                          <a:effectLst>
                            <a:outerShdw blurRad="38100" dist="38100" dir="2700000" algn="tl">
                              <a:srgbClr val="000000">
                                <a:alpha val="43137"/>
                              </a:srgbClr>
                            </a:outerShdw>
                          </a:effectLst>
                        </a:rPr>
                        <a:t>Definition</a:t>
                      </a:r>
                      <a:endParaRPr lang="en-US" sz="2000" b="0" i="1" dirty="0">
                        <a:effectLst>
                          <a:outerShdw blurRad="38100" dist="38100" dir="2700000" algn="tl">
                            <a:srgbClr val="000000">
                              <a:alpha val="43137"/>
                            </a:srgbClr>
                          </a:outerShdw>
                        </a:effectLst>
                      </a:endParaRPr>
                    </a:p>
                  </a:txBody>
                  <a:tcPr/>
                </a:tc>
                <a:tc>
                  <a:txBody>
                    <a:bodyPr/>
                    <a:lstStyle/>
                    <a:p>
                      <a:pPr algn="just" rtl="0"/>
                      <a:r>
                        <a:rPr kumimoji="0" lang="en-US" sz="2000" kern="1200" dirty="0" smtClean="0"/>
                        <a:t>DNA replication is the replication of DNA strand into two daughter strands, each one contains half of the original DNA double helix.</a:t>
                      </a:r>
                      <a:endParaRPr lang="en-US" sz="2000" dirty="0"/>
                    </a:p>
                  </a:txBody>
                  <a:tcPr/>
                </a:tc>
                <a:tc>
                  <a:txBody>
                    <a:bodyPr/>
                    <a:lstStyle/>
                    <a:p>
                      <a:pPr algn="just" rtl="0"/>
                      <a:r>
                        <a:rPr kumimoji="0" lang="en-US" sz="2000" kern="1200" dirty="0" smtClean="0"/>
                        <a:t>Synthesis of mRNA from a DNA template. </a:t>
                      </a:r>
                      <a:endParaRPr lang="en-US" sz="2000" dirty="0"/>
                    </a:p>
                  </a:txBody>
                  <a:tcPr/>
                </a:tc>
              </a:tr>
              <a:tr h="609459">
                <a:tc>
                  <a:txBody>
                    <a:bodyPr/>
                    <a:lstStyle/>
                    <a:p>
                      <a:pPr algn="l" rtl="0"/>
                      <a:r>
                        <a:rPr lang="en-US" sz="2000" b="0" i="1" dirty="0" smtClean="0">
                          <a:effectLst>
                            <a:outerShdw blurRad="38100" dist="38100" dir="2700000" algn="tl">
                              <a:srgbClr val="000000">
                                <a:alpha val="43137"/>
                              </a:srgbClr>
                            </a:outerShdw>
                          </a:effectLst>
                        </a:rPr>
                        <a:t>products</a:t>
                      </a:r>
                      <a:endParaRPr lang="en-US" sz="2000" b="0" i="1" dirty="0">
                        <a:effectLst>
                          <a:outerShdw blurRad="38100" dist="38100" dir="2700000" algn="tl">
                            <a:srgbClr val="000000">
                              <a:alpha val="43137"/>
                            </a:srgbClr>
                          </a:outerShdw>
                        </a:effectLst>
                      </a:endParaRPr>
                    </a:p>
                  </a:txBody>
                  <a:tcPr/>
                </a:tc>
                <a:tc>
                  <a:txBody>
                    <a:bodyPr/>
                    <a:lstStyle/>
                    <a:p>
                      <a:pPr algn="l" rtl="0"/>
                      <a:r>
                        <a:rPr kumimoji="0" lang="en-US" sz="2000" kern="1200" dirty="0" smtClean="0"/>
                        <a:t>One strand of DNA becomes 2 strands.</a:t>
                      </a:r>
                      <a:endParaRPr lang="en-US" sz="2000" dirty="0"/>
                    </a:p>
                  </a:txBody>
                  <a:tcPr/>
                </a:tc>
                <a:tc>
                  <a:txBody>
                    <a:bodyPr/>
                    <a:lstStyle/>
                    <a:p>
                      <a:pPr algn="just" rtl="0"/>
                      <a:r>
                        <a:rPr kumimoji="0" lang="en-US" sz="2000" kern="1200" dirty="0" smtClean="0"/>
                        <a:t>mRNA, tRNA, rRNA and non-coding RNA (like microRNA)</a:t>
                      </a:r>
                      <a:endParaRPr lang="en-US" sz="2000" dirty="0"/>
                    </a:p>
                  </a:txBody>
                  <a:tcPr/>
                </a:tc>
              </a:tr>
              <a:tr h="609459">
                <a:tc>
                  <a:txBody>
                    <a:bodyPr/>
                    <a:lstStyle/>
                    <a:p>
                      <a:pPr algn="l" rtl="0"/>
                      <a:r>
                        <a:rPr lang="en-US" sz="2000" b="0" i="1" dirty="0" smtClean="0">
                          <a:effectLst>
                            <a:outerShdw blurRad="38100" dist="38100" dir="2700000" algn="tl">
                              <a:srgbClr val="000000">
                                <a:alpha val="43137"/>
                              </a:srgbClr>
                            </a:outerShdw>
                          </a:effectLst>
                        </a:rPr>
                        <a:t>Timing </a:t>
                      </a:r>
                      <a:endParaRPr lang="en-US" sz="2000" b="0" i="1" dirty="0">
                        <a:effectLst>
                          <a:outerShdw blurRad="38100" dist="38100" dir="2700000" algn="tl">
                            <a:srgbClr val="000000">
                              <a:alpha val="43137"/>
                            </a:srgbClr>
                          </a:outerShdw>
                        </a:effectLst>
                      </a:endParaRPr>
                    </a:p>
                  </a:txBody>
                  <a:tcPr/>
                </a:tc>
                <a:tc>
                  <a:txBody>
                    <a:bodyPr/>
                    <a:lstStyle/>
                    <a:p>
                      <a:pPr algn="l" rtl="0"/>
                      <a:r>
                        <a:rPr lang="en-US" sz="2000" dirty="0" smtClean="0"/>
                        <a:t>It happened once the cell start</a:t>
                      </a:r>
                      <a:r>
                        <a:rPr lang="en-US" sz="2000" baseline="0" dirty="0" smtClean="0"/>
                        <a:t> division </a:t>
                      </a:r>
                      <a:endParaRPr lang="en-US" sz="2000" dirty="0"/>
                    </a:p>
                  </a:txBody>
                  <a:tcPr/>
                </a:tc>
                <a:tc>
                  <a:txBody>
                    <a:bodyPr/>
                    <a:lstStyle/>
                    <a:p>
                      <a:pPr algn="just" rtl="0"/>
                      <a:r>
                        <a:rPr lang="en-US" sz="2000" dirty="0" smtClean="0"/>
                        <a:t>At</a:t>
                      </a:r>
                      <a:r>
                        <a:rPr lang="en-US" sz="2000" baseline="0" dirty="0" smtClean="0"/>
                        <a:t> any time in the cell as required </a:t>
                      </a:r>
                      <a:endParaRPr lang="en-US" sz="2000"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3505200" cy="533400"/>
          </a:xfrm>
        </p:spPr>
        <p:txBody>
          <a:bodyPr>
            <a:normAutofit/>
          </a:bodyPr>
          <a:lstStyle/>
          <a:p>
            <a:pPr rtl="0"/>
            <a:r>
              <a:rPr lang="en-US" sz="2800" b="1" dirty="0" smtClean="0">
                <a:solidFill>
                  <a:srgbClr val="FF0000"/>
                </a:solidFill>
                <a:effectLst>
                  <a:outerShdw blurRad="38100" dist="38100" dir="2700000" algn="tl">
                    <a:srgbClr val="000000">
                      <a:alpha val="43137"/>
                    </a:srgbClr>
                  </a:outerShdw>
                </a:effectLst>
              </a:rPr>
              <a:t>2. Elongation stage…</a:t>
            </a:r>
            <a:endParaRPr lang="en-US" sz="2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838200"/>
            <a:ext cx="8610600" cy="5791200"/>
          </a:xfrm>
        </p:spPr>
        <p:txBody>
          <a:bodyPr>
            <a:normAutofit fontScale="77500" lnSpcReduction="20000"/>
          </a:bodyPr>
          <a:lstStyle/>
          <a:p>
            <a:pPr algn="just" rtl="0"/>
            <a:r>
              <a:rPr lang="en-US" dirty="0" smtClean="0"/>
              <a:t>Transcription elongation involves the further addition of ribonucleotides and the change of the open complex(at -10 box)  to the transcriptional complex. RNA P cannot start forming full length transcripts because of its strong binding to the promoter so it must leave promoter region and further progress  . Transcription at this stage primarily results in short RNA fragments of around 10- 9bp . Once the RNAP starts forming longer transcripts after leaving the promoter  ( σ factor falls off RNAP). This allows the rest of the RNAP complex (core RNA polymerase )to move forward. </a:t>
            </a:r>
          </a:p>
          <a:p>
            <a:pPr algn="just" rtl="0"/>
            <a:r>
              <a:rPr lang="en-US" dirty="0" smtClean="0"/>
              <a:t>As transcription progresses, ribonucleotides are added to the 3' end of the RNA transcript and the RNAP complex moves along the DNA.  The enzyme is highly possessive ,it can add 30 nts \sec . </a:t>
            </a:r>
          </a:p>
          <a:p>
            <a:pPr algn="just" rtl="0"/>
            <a:r>
              <a:rPr lang="en-US" dirty="0" smtClean="0"/>
              <a:t>Although RNAP does not seem to have the 3'exonuclease activity that characterizes the </a:t>
            </a:r>
            <a:r>
              <a:rPr lang="en-US" i="1" dirty="0" smtClean="0"/>
              <a:t>proofreading</a:t>
            </a:r>
            <a:r>
              <a:rPr lang="en-US" dirty="0" smtClean="0"/>
              <a:t> activity found in DNA polymerase, there is evidence of that RNAP will stop at mismatched base-pairs and correct it.</a:t>
            </a:r>
          </a:p>
        </p:txBody>
      </p:sp>
    </p:spTree>
  </p:cSld>
  <p:clrMapOvr>
    <a:masterClrMapping/>
  </p:clrMapOvr>
  <p:transition>
    <p:cover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1389888"/>
          </a:xfrm>
        </p:spPr>
        <p:txBody>
          <a:bodyPr>
            <a:normAutofit fontScale="90000"/>
          </a:bodyPr>
          <a:lstStyle/>
          <a:p>
            <a:pPr algn="just" rtl="0"/>
            <a:r>
              <a:rPr lang="en-US" sz="2400" dirty="0" smtClean="0"/>
              <a:t>This figure shows transcriptional bubbles moving along the DNA template and the nascent  RNA (</a:t>
            </a:r>
            <a:r>
              <a:rPr lang="ar-IQ" sz="2400" dirty="0" smtClean="0"/>
              <a:t>سلسلة متنامية </a:t>
            </a:r>
            <a:r>
              <a:rPr lang="en-US" sz="2400" dirty="0" smtClean="0"/>
              <a:t>) get longer, growing from 5</a:t>
            </a:r>
            <a:r>
              <a:rPr lang="en-US" sz="2400" dirty="0" smtClean="0">
                <a:latin typeface="Times New Roman"/>
                <a:cs typeface="Times New Roman"/>
              </a:rPr>
              <a:t>→3 direction . Notice that all T nitrogen base will replaced by U in the transcribed  RNA  </a:t>
            </a:r>
            <a:endParaRPr lang="en-US" sz="2400" dirty="0"/>
          </a:p>
        </p:txBody>
      </p:sp>
      <p:pic>
        <p:nvPicPr>
          <p:cNvPr id="4" name="Content Placeholder 3" descr="Figure_15_02_02.jpg"/>
          <p:cNvPicPr>
            <a:picLocks noGrp="1" noChangeAspect="1"/>
          </p:cNvPicPr>
          <p:nvPr>
            <p:ph idx="1"/>
          </p:nvPr>
        </p:nvPicPr>
        <p:blipFill>
          <a:blip r:embed="rId2" cstate="print"/>
          <a:stretch>
            <a:fillRect/>
          </a:stretch>
        </p:blipFill>
        <p:spPr>
          <a:xfrm>
            <a:off x="609600" y="2083095"/>
            <a:ext cx="7772400" cy="3708105"/>
          </a:xfrm>
        </p:spPr>
      </p:pic>
    </p:spTree>
  </p:cSld>
  <p:clrMapOvr>
    <a:masterClrMapping/>
  </p:clrMapOvr>
  <p:transition>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066197" cy="685800"/>
          </a:xfrm>
        </p:spPr>
        <p:txBody>
          <a:bodyPr>
            <a:noAutofit/>
          </a:bodyPr>
          <a:lstStyle/>
          <a:p>
            <a:pPr algn="just" rtl="0"/>
            <a:r>
              <a:rPr lang="en-US" sz="2400" b="1" dirty="0" smtClean="0"/>
              <a:t>3. Termination</a:t>
            </a:r>
            <a:r>
              <a:rPr lang="en-US" sz="2400" b="1" dirty="0"/>
              <a:t> </a:t>
            </a:r>
            <a:r>
              <a:rPr lang="en-US" sz="2400" b="1" dirty="0" smtClean="0"/>
              <a:t>stage…                                           </a:t>
            </a:r>
            <a:endParaRPr lang="en-US" sz="2400" dirty="0"/>
          </a:p>
        </p:txBody>
      </p:sp>
      <p:sp>
        <p:nvSpPr>
          <p:cNvPr id="3" name="Content Placeholder 2"/>
          <p:cNvSpPr>
            <a:spLocks noGrp="1"/>
          </p:cNvSpPr>
          <p:nvPr>
            <p:ph idx="1"/>
          </p:nvPr>
        </p:nvSpPr>
        <p:spPr>
          <a:xfrm>
            <a:off x="352568" y="990600"/>
            <a:ext cx="8568519" cy="5410200"/>
          </a:xfrm>
        </p:spPr>
        <p:txBody>
          <a:bodyPr>
            <a:noAutofit/>
          </a:bodyPr>
          <a:lstStyle/>
          <a:p>
            <a:pPr algn="just" rtl="0">
              <a:buNone/>
            </a:pPr>
            <a:r>
              <a:rPr lang="en-US" sz="2400" b="1" u="sng" dirty="0" smtClean="0">
                <a:solidFill>
                  <a:srgbClr val="FF0000"/>
                </a:solidFill>
                <a:cs typeface="+mj-cs"/>
              </a:rPr>
              <a:t>1- Rho-independent transcription </a:t>
            </a:r>
            <a:r>
              <a:rPr lang="en-US" sz="2400" b="1" u="sng" dirty="0">
                <a:solidFill>
                  <a:srgbClr val="FF0000"/>
                </a:solidFill>
                <a:cs typeface="+mj-cs"/>
              </a:rPr>
              <a:t>termination:</a:t>
            </a:r>
          </a:p>
          <a:p>
            <a:pPr algn="just" rtl="0">
              <a:buNone/>
            </a:pPr>
            <a:r>
              <a:rPr lang="en-US" sz="2400" b="1" dirty="0" smtClean="0">
                <a:cs typeface="+mj-cs"/>
              </a:rPr>
              <a:t>Intrinsic termination</a:t>
            </a:r>
            <a:r>
              <a:rPr lang="en-US" sz="2400" dirty="0" smtClean="0">
                <a:cs typeface="+mj-cs"/>
              </a:rPr>
              <a:t> (also called </a:t>
            </a:r>
            <a:r>
              <a:rPr lang="en-US" sz="2400" b="1" dirty="0" smtClean="0">
                <a:cs typeface="+mj-cs"/>
              </a:rPr>
              <a:t>Rho-independent termination</a:t>
            </a:r>
            <a:r>
              <a:rPr lang="en-US" sz="2400" dirty="0" smtClean="0">
                <a:cs typeface="+mj-cs"/>
              </a:rPr>
              <a:t>) is a mechanism in prokaryotes that causes RNA transcription to be stopped without the aid of  </a:t>
            </a:r>
            <a:r>
              <a:rPr lang="en-US" sz="2400" dirty="0" smtClean="0">
                <a:solidFill>
                  <a:srgbClr val="FF0000"/>
                </a:solidFill>
                <a:cs typeface="+mj-cs"/>
              </a:rPr>
              <a:t>rho protein</a:t>
            </a:r>
            <a:r>
              <a:rPr lang="en-US" sz="2400" dirty="0" smtClean="0">
                <a:cs typeface="+mj-cs"/>
              </a:rPr>
              <a:t>. When Transcription process reached a region called </a:t>
            </a:r>
            <a:r>
              <a:rPr lang="en-US" sz="2400" dirty="0">
                <a:solidFill>
                  <a:srgbClr val="FF0000"/>
                </a:solidFill>
                <a:cs typeface="+mj-cs"/>
              </a:rPr>
              <a:t>terminator</a:t>
            </a:r>
            <a:r>
              <a:rPr lang="en-US" sz="2400" dirty="0" smtClean="0">
                <a:cs typeface="+mj-cs"/>
              </a:rPr>
              <a:t> or </a:t>
            </a:r>
            <a:r>
              <a:rPr lang="en-US" sz="2400" dirty="0" smtClean="0">
                <a:solidFill>
                  <a:srgbClr val="FF0000"/>
                </a:solidFill>
                <a:cs typeface="+mj-cs"/>
              </a:rPr>
              <a:t>attenuator </a:t>
            </a:r>
            <a:r>
              <a:rPr lang="en-US" sz="2400" dirty="0" smtClean="0">
                <a:cs typeface="+mj-cs"/>
              </a:rPr>
              <a:t>(a Palindrome region of DNA</a:t>
            </a:r>
            <a:r>
              <a:rPr lang="ar-IQ" sz="2400" dirty="0" smtClean="0">
                <a:cs typeface="+mj-cs"/>
              </a:rPr>
              <a:t> (</a:t>
            </a:r>
            <a:r>
              <a:rPr lang="en-US" sz="2400" dirty="0" smtClean="0">
                <a:cs typeface="+mj-cs"/>
              </a:rPr>
              <a:t>this will  causes the formation of a "hairpin" structure from the RNA transcription looping and binding upon itself. </a:t>
            </a:r>
          </a:p>
          <a:p>
            <a:pPr algn="just" rtl="0">
              <a:buNone/>
            </a:pPr>
            <a:r>
              <a:rPr lang="en-US" sz="2400" dirty="0" smtClean="0">
                <a:cs typeface="+mj-cs"/>
              </a:rPr>
              <a:t>This hairpin structure is often rich in G-C base-pairs, making it more stable than the DNA-RNA hybrid itself. So  In this mechanism, the mRNA contains a sequence that can base pair with itself to form a stem-loop structure (7-20</a:t>
            </a:r>
            <a:r>
              <a:rPr lang="ar-IQ" sz="2400" dirty="0" smtClean="0">
                <a:cs typeface="+mj-cs"/>
              </a:rPr>
              <a:t> </a:t>
            </a:r>
            <a:r>
              <a:rPr lang="en-US" sz="2400" dirty="0" err="1" smtClean="0">
                <a:cs typeface="+mj-cs"/>
              </a:rPr>
              <a:t>repated</a:t>
            </a:r>
            <a:r>
              <a:rPr lang="en-US" sz="2400" dirty="0" smtClean="0">
                <a:cs typeface="+mj-cs"/>
              </a:rPr>
              <a:t> </a:t>
            </a:r>
            <a:r>
              <a:rPr lang="ar-IQ" sz="2400" dirty="0" smtClean="0">
                <a:cs typeface="+mj-cs"/>
              </a:rPr>
              <a:t> </a:t>
            </a:r>
            <a:r>
              <a:rPr lang="en-US" sz="2400" dirty="0" smtClean="0">
                <a:cs typeface="+mj-cs"/>
              </a:rPr>
              <a:t>CG thus RNA here will be double stranded)These bases form three hydrogen bonds between each other therefore  are particularly strong. </a:t>
            </a:r>
            <a:endParaRPr lang="en-US" sz="2400" dirty="0">
              <a:cs typeface="+mj-cs"/>
            </a:endParaRPr>
          </a:p>
        </p:txBody>
      </p:sp>
      <p:sp>
        <p:nvSpPr>
          <p:cNvPr id="4" name="Rectangle 3"/>
          <p:cNvSpPr/>
          <p:nvPr/>
        </p:nvSpPr>
        <p:spPr>
          <a:xfrm>
            <a:off x="3282287" y="389550"/>
            <a:ext cx="5638800" cy="369332"/>
          </a:xfrm>
          <a:prstGeom prst="rect">
            <a:avLst/>
          </a:prstGeom>
          <a:solidFill>
            <a:srgbClr val="FF0000"/>
          </a:solidFill>
        </p:spPr>
        <p:txBody>
          <a:bodyPr wrap="square">
            <a:spAutoFit/>
          </a:bodyPr>
          <a:lstStyle/>
          <a:p>
            <a:r>
              <a:rPr lang="en-US" b="1" dirty="0">
                <a:solidFill>
                  <a:schemeClr val="bg1"/>
                </a:solidFill>
                <a:effectLst>
                  <a:outerShdw blurRad="38100" dist="38100" dir="2700000" algn="tl">
                    <a:srgbClr val="000000">
                      <a:alpha val="43137"/>
                    </a:srgbClr>
                  </a:outerShdw>
                </a:effectLst>
              </a:rPr>
              <a:t>In prokaryotes can be rho-independent or rho-dependent </a:t>
            </a:r>
            <a:endParaRPr lang="ar-IQ" b="1" dirty="0">
              <a:solidFill>
                <a:schemeClr val="bg1"/>
              </a:solidFill>
              <a:effectLst>
                <a:outerShdw blurRad="38100" dist="38100" dir="2700000" algn="tl">
                  <a:srgbClr val="000000">
                    <a:alpha val="43137"/>
                  </a:srgbClr>
                </a:outerShdw>
              </a:effectLst>
            </a:endParaRPr>
          </a:p>
        </p:txBody>
      </p:sp>
    </p:spTree>
  </p:cSld>
  <p:clrMapOvr>
    <a:masterClrMapping/>
  </p:clrMapOvr>
  <p:transition>
    <p:checke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figure_31_20.jpg"/>
          <p:cNvPicPr>
            <a:picLocks noGrp="1" noChangeAspect="1"/>
          </p:cNvPicPr>
          <p:nvPr>
            <p:ph idx="4294967295"/>
          </p:nvPr>
        </p:nvPicPr>
        <p:blipFill>
          <a:blip r:embed="rId2" cstate="print"/>
          <a:stretch>
            <a:fillRect/>
          </a:stretch>
        </p:blipFill>
        <p:spPr>
          <a:xfrm>
            <a:off x="416256" y="2438400"/>
            <a:ext cx="8194343" cy="4191000"/>
          </a:xfrm>
        </p:spPr>
      </p:pic>
      <p:sp>
        <p:nvSpPr>
          <p:cNvPr id="3" name="Rectangle 2"/>
          <p:cNvSpPr/>
          <p:nvPr/>
        </p:nvSpPr>
        <p:spPr>
          <a:xfrm>
            <a:off x="381000" y="381000"/>
            <a:ext cx="8229600" cy="2246769"/>
          </a:xfrm>
          <a:prstGeom prst="rect">
            <a:avLst/>
          </a:prstGeom>
        </p:spPr>
        <p:txBody>
          <a:bodyPr wrap="square">
            <a:spAutoFit/>
          </a:bodyPr>
          <a:lstStyle/>
          <a:p>
            <a:pPr algn="just"/>
            <a:r>
              <a:rPr lang="en-US" sz="2000" dirty="0"/>
              <a:t>Following the stem-loop structure is a chain of uracil residues (in the DNA there will poly A ) . The bonds between uracil and adenine are very weak. A protein (</a:t>
            </a:r>
            <a:r>
              <a:rPr lang="en-US" sz="2000" i="1" dirty="0" err="1"/>
              <a:t>nusA</a:t>
            </a:r>
            <a:r>
              <a:rPr lang="en-US" sz="2000" dirty="0"/>
              <a:t>) binds to RNA polymerase and  the stem-loop structure tightly enough to cause the polymerase to temporarily </a:t>
            </a:r>
            <a:r>
              <a:rPr lang="en-US" sz="2000" dirty="0" smtClean="0"/>
              <a:t>stop. </a:t>
            </a:r>
            <a:r>
              <a:rPr lang="en-US" sz="2000" dirty="0"/>
              <a:t>The weak Adenine-Uracil bonds lower the energy of destabilization for the RNA-DNA duplex, allowing it to unwind and dissociate from the RNA polymerase.</a:t>
            </a:r>
          </a:p>
          <a:p>
            <a:pPr algn="just"/>
            <a:endParaRPr lang="en-US" sz="2000" dirty="0"/>
          </a:p>
        </p:txBody>
      </p:sp>
      <p:sp>
        <p:nvSpPr>
          <p:cNvPr id="7" name="Rectangle 6"/>
          <p:cNvSpPr/>
          <p:nvPr/>
        </p:nvSpPr>
        <p:spPr>
          <a:xfrm>
            <a:off x="228600" y="5867400"/>
            <a:ext cx="20574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ransition>
    <p:cover dir="l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ho-independent-termination.jpg"/>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52400" y="381000"/>
            <a:ext cx="8915400" cy="6096000"/>
          </a:xfrm>
        </p:spPr>
      </p:pic>
    </p:spTree>
    <p:extLst>
      <p:ext uri="{BB962C8B-B14F-4D97-AF65-F5344CB8AC3E}">
        <p14:creationId xmlns:p14="http://schemas.microsoft.com/office/powerpoint/2010/main" val="9632081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78" y="1143000"/>
            <a:ext cx="3957852" cy="4876800"/>
          </a:xfrm>
        </p:spPr>
        <p:txBody>
          <a:bodyPr>
            <a:normAutofit fontScale="90000"/>
          </a:bodyPr>
          <a:lstStyle/>
          <a:p>
            <a:pPr algn="just" rtl="0"/>
            <a:r>
              <a:rPr lang="en-US" sz="2200" dirty="0" smtClean="0">
                <a:solidFill>
                  <a:srgbClr val="FF0000"/>
                </a:solidFill>
              </a:rPr>
              <a:t>Rho-dependent termination:         </a:t>
            </a:r>
            <a:r>
              <a:rPr lang="en-US" sz="2200" dirty="0" smtClean="0">
                <a:solidFill>
                  <a:schemeClr val="bg1"/>
                </a:solidFill>
              </a:rPr>
              <a:t>,</a:t>
            </a:r>
            <a:r>
              <a:rPr lang="en-US" sz="2200" dirty="0" smtClean="0">
                <a:solidFill>
                  <a:srgbClr val="FF0000"/>
                </a:solidFill>
              </a:rPr>
              <a:t> </a:t>
            </a:r>
            <a:br>
              <a:rPr lang="en-US" sz="2200" dirty="0" smtClean="0">
                <a:solidFill>
                  <a:srgbClr val="FF0000"/>
                </a:solidFill>
              </a:rPr>
            </a:br>
            <a:r>
              <a:rPr lang="en-US" sz="2200" dirty="0" smtClean="0"/>
              <a:t>(</a:t>
            </a:r>
            <a:r>
              <a:rPr lang="en-US" sz="2200" b="1" dirty="0" smtClean="0"/>
              <a:t>Rho factor</a:t>
            </a:r>
            <a:r>
              <a:rPr lang="en-US" sz="2200" dirty="0" smtClean="0"/>
              <a:t>) is a prokaryotic</a:t>
            </a:r>
            <a:r>
              <a:rPr lang="ar-IQ" sz="2200" dirty="0" smtClean="0"/>
              <a:t> </a:t>
            </a:r>
            <a:r>
              <a:rPr lang="en-US" sz="2200" dirty="0" smtClean="0"/>
              <a:t>ATP-dependent unwinding enzyme </a:t>
            </a:r>
            <a:r>
              <a:rPr lang="en-US" sz="2200" dirty="0" err="1" smtClean="0"/>
              <a:t>involvedin</a:t>
            </a:r>
            <a:r>
              <a:rPr lang="en-US" sz="2200" dirty="0" smtClean="0"/>
              <a:t> termination</a:t>
            </a:r>
            <a:r>
              <a:rPr lang="ar-IQ" sz="2200" dirty="0" smtClean="0"/>
              <a:t> </a:t>
            </a:r>
            <a:r>
              <a:rPr lang="en-US" sz="2200" dirty="0" smtClean="0"/>
              <a:t> transcription. It discovered by Jeffrey Roberts, consist from 6 subunits arranged as opened hexametric ring  and  binds to the transcription terminator sit by moving along the newly forming RNA molecule towards its 3' end and unwinding it from the DNA template thus it will release RNA polymerase from the transcription elongation complex leaving RNA molecules free                           </a:t>
            </a:r>
            <a:r>
              <a:rPr lang="en-US" sz="2000" dirty="0" smtClean="0">
                <a:solidFill>
                  <a:schemeClr val="bg1"/>
                </a:solidFill>
              </a:rPr>
              <a:t>.</a:t>
            </a:r>
            <a:r>
              <a:rPr lang="en-US" sz="2000" dirty="0" smtClean="0"/>
              <a:t>                                     </a:t>
            </a:r>
            <a:br>
              <a:rPr lang="en-US" sz="2000" dirty="0" smtClean="0"/>
            </a:br>
            <a:endParaRPr lang="en-US" sz="2000" dirty="0"/>
          </a:p>
        </p:txBody>
      </p:sp>
      <p:pic>
        <p:nvPicPr>
          <p:cNvPr id="6" name="Content Placeholder 5" descr="Prokaryotic_terminators.png"/>
          <p:cNvPicPr>
            <a:picLocks noGrp="1" noChangeAspect="1"/>
          </p:cNvPicPr>
          <p:nvPr>
            <p:ph idx="1"/>
          </p:nvPr>
        </p:nvPicPr>
        <p:blipFill>
          <a:blip r:embed="rId2" cstate="print"/>
          <a:stretch>
            <a:fillRect/>
          </a:stretch>
        </p:blipFill>
        <p:spPr>
          <a:xfrm>
            <a:off x="4648200" y="842666"/>
            <a:ext cx="4165141" cy="5740698"/>
          </a:xfrm>
        </p:spPr>
      </p:pic>
      <p:sp>
        <p:nvSpPr>
          <p:cNvPr id="3" name="Rectangle 2"/>
          <p:cNvSpPr/>
          <p:nvPr/>
        </p:nvSpPr>
        <p:spPr>
          <a:xfrm>
            <a:off x="228600" y="228600"/>
            <a:ext cx="6400800" cy="461665"/>
          </a:xfrm>
          <a:prstGeom prst="rect">
            <a:avLst/>
          </a:prstGeom>
        </p:spPr>
        <p:txBody>
          <a:bodyPr wrap="square">
            <a:spAutoFit/>
          </a:bodyPr>
          <a:lstStyle/>
          <a:p>
            <a:pPr algn="just"/>
            <a:r>
              <a:rPr lang="en-US" sz="2400" b="1" u="sng" dirty="0" smtClean="0">
                <a:solidFill>
                  <a:srgbClr val="FF0000"/>
                </a:solidFill>
              </a:rPr>
              <a:t>2- Rho-dependent </a:t>
            </a:r>
            <a:r>
              <a:rPr lang="en-US" sz="2400" b="1" u="sng" dirty="0">
                <a:solidFill>
                  <a:srgbClr val="FF0000"/>
                </a:solidFill>
              </a:rPr>
              <a:t>transcription termination:</a:t>
            </a:r>
          </a:p>
        </p:txBody>
      </p:sp>
      <p:sp>
        <p:nvSpPr>
          <p:cNvPr id="4" name="Rectangle 3"/>
          <p:cNvSpPr/>
          <p:nvPr/>
        </p:nvSpPr>
        <p:spPr>
          <a:xfrm>
            <a:off x="3962400" y="1371600"/>
            <a:ext cx="304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ermin1.jpg"/>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04800" y="381000"/>
            <a:ext cx="8610600" cy="5943600"/>
          </a:xfrm>
        </p:spPr>
      </p:pic>
    </p:spTree>
  </p:cSld>
  <p:clrMapOvr>
    <a:masterClrMapping/>
  </p:clrMapOvr>
  <p:transition>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278321">
            <a:off x="685800" y="1219200"/>
            <a:ext cx="7230184" cy="2123658"/>
          </a:xfrm>
          <a:prstGeom prst="rect">
            <a:avLst/>
          </a:prstGeom>
        </p:spPr>
        <p:txBody>
          <a:bodyPr wrap="none">
            <a:spAutoFit/>
          </a:bodyPr>
          <a:lstStyle/>
          <a:p>
            <a:r>
              <a:rPr lang="en-US" sz="6600" b="1" i="1" dirty="0">
                <a:solidFill>
                  <a:srgbClr val="FF0000"/>
                </a:solidFill>
                <a:effectLst>
                  <a:outerShdw blurRad="38100" dist="38100" dir="2700000" algn="tl">
                    <a:srgbClr val="000000">
                      <a:alpha val="43137"/>
                    </a:srgbClr>
                  </a:outerShdw>
                </a:effectLst>
              </a:rPr>
              <a:t>Post transcriptional </a:t>
            </a:r>
            <a:endParaRPr lang="en-US" sz="6600" b="1" i="1" dirty="0" smtClean="0">
              <a:solidFill>
                <a:srgbClr val="FF0000"/>
              </a:solidFill>
              <a:effectLst>
                <a:outerShdw blurRad="38100" dist="38100" dir="2700000" algn="tl">
                  <a:srgbClr val="000000">
                    <a:alpha val="43137"/>
                  </a:srgbClr>
                </a:outerShdw>
              </a:effectLst>
            </a:endParaRPr>
          </a:p>
          <a:p>
            <a:r>
              <a:rPr lang="en-US" sz="6600" b="1" i="1" dirty="0" smtClean="0">
                <a:solidFill>
                  <a:srgbClr val="FF0000"/>
                </a:solidFill>
                <a:effectLst>
                  <a:outerShdw blurRad="38100" dist="38100" dir="2700000" algn="tl">
                    <a:srgbClr val="000000">
                      <a:alpha val="43137"/>
                    </a:srgbClr>
                  </a:outerShdw>
                </a:effectLst>
              </a:rPr>
              <a:t>events </a:t>
            </a:r>
            <a:endParaRPr lang="ar-IQ" sz="6600" i="1" dirty="0"/>
          </a:p>
        </p:txBody>
      </p:sp>
    </p:spTree>
    <p:extLst>
      <p:ext uri="{BB962C8B-B14F-4D97-AF65-F5344CB8AC3E}">
        <p14:creationId xmlns:p14="http://schemas.microsoft.com/office/powerpoint/2010/main" val="38521996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305800" cy="1676400"/>
          </a:xfrm>
        </p:spPr>
        <p:txBody>
          <a:bodyPr>
            <a:normAutofit/>
          </a:bodyPr>
          <a:lstStyle/>
          <a:p>
            <a:pPr algn="just" rtl="0"/>
            <a:r>
              <a:rPr lang="en-US" sz="2000" b="1" dirty="0" smtClean="0"/>
              <a:t>Each of transcript RNA type will subjected to modification events after ending transcription as follow : for rRNA, at  the beginning it produced as one precursor unit ,in Eukaryotic cell known as 45s pre-RNA  it will methylated &amp; cleaved by endonuclease enzyme beside removing all the spaces(spacers) between  rRNA types to convert to mature18s, 5.8s and 28s   </a:t>
            </a:r>
            <a:endParaRPr lang="en-US" sz="2000" b="1" dirty="0"/>
          </a:p>
        </p:txBody>
      </p:sp>
      <p:sp>
        <p:nvSpPr>
          <p:cNvPr id="4" name="Title 1"/>
          <p:cNvSpPr txBox="1">
            <a:spLocks/>
          </p:cNvSpPr>
          <p:nvPr/>
        </p:nvSpPr>
        <p:spPr>
          <a:xfrm>
            <a:off x="304800" y="2590800"/>
            <a:ext cx="8382000" cy="1524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 rtl="0"/>
            <a:r>
              <a:rPr lang="en-US" sz="2000" b="1" dirty="0" smtClean="0"/>
              <a:t>The same events  will happened with prokaryotic rRNA . it produced as one segment known  as 30s pre-rRNA then it will cleaved by endonuclease followed by Trimming by exonuclease enzyme to convert it  to mature 16s,23s and 5s beside the  transcript  tRNA  </a:t>
            </a:r>
            <a:endParaRPr lang="en-US" sz="2000" b="1" dirty="0"/>
          </a:p>
        </p:txBody>
      </p:sp>
      <p:sp>
        <p:nvSpPr>
          <p:cNvPr id="5" name="Rectangle 4"/>
          <p:cNvSpPr/>
          <p:nvPr/>
        </p:nvSpPr>
        <p:spPr>
          <a:xfrm>
            <a:off x="329821" y="228600"/>
            <a:ext cx="4572000" cy="523220"/>
          </a:xfrm>
          <a:prstGeom prst="rect">
            <a:avLst/>
          </a:prstGeom>
        </p:spPr>
        <p:txBody>
          <a:bodyPr>
            <a:spAutoFit/>
          </a:bodyPr>
          <a:lstStyle/>
          <a:p>
            <a:r>
              <a:rPr lang="en-US" sz="2800" b="1" i="1" dirty="0">
                <a:solidFill>
                  <a:srgbClr val="FF0000"/>
                </a:solidFill>
                <a:effectLst>
                  <a:outerShdw blurRad="38100" dist="38100" dir="2700000" algn="tl">
                    <a:srgbClr val="000000">
                      <a:alpha val="43137"/>
                    </a:srgbClr>
                  </a:outerShdw>
                </a:effectLst>
              </a:rPr>
              <a:t>Post transcriptional </a:t>
            </a:r>
            <a:r>
              <a:rPr lang="en-US" sz="2800" b="1" i="1" dirty="0" smtClean="0">
                <a:solidFill>
                  <a:srgbClr val="FF0000"/>
                </a:solidFill>
                <a:effectLst>
                  <a:outerShdw blurRad="38100" dist="38100" dir="2700000" algn="tl">
                    <a:srgbClr val="000000">
                      <a:alpha val="43137"/>
                    </a:srgbClr>
                  </a:outerShdw>
                </a:effectLst>
              </a:rPr>
              <a:t> events `</a:t>
            </a:r>
            <a:endParaRPr lang="ar-IQ" sz="2800" i="1" dirty="0"/>
          </a:p>
        </p:txBody>
      </p:sp>
    </p:spTree>
  </p:cSld>
  <p:clrMapOvr>
    <a:masterClrMapping/>
  </p:clrMapOvr>
  <p:transition>
    <p:wheel spokes="8"/>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21_14.jpg"/>
          <p:cNvPicPr>
            <a:picLocks noGrp="1" noChangeAspect="1"/>
          </p:cNvPicPr>
          <p:nvPr>
            <p:ph idx="1"/>
          </p:nvPr>
        </p:nvPicPr>
        <p:blipFill>
          <a:blip r:embed="rId2" cstate="print"/>
          <a:stretch>
            <a:fillRect/>
          </a:stretch>
        </p:blipFill>
        <p:spPr>
          <a:xfrm>
            <a:off x="533400" y="457200"/>
            <a:ext cx="8208954" cy="6248400"/>
          </a:xfrm>
        </p:spPr>
      </p:pic>
    </p:spTree>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38545" y="152400"/>
            <a:ext cx="8915400" cy="685800"/>
          </a:xfrm>
          <a:solidFill>
            <a:srgbClr val="FFFF00"/>
          </a:solidFill>
          <a:ln>
            <a:solidFill>
              <a:srgbClr val="7030A0"/>
            </a:solidFill>
          </a:ln>
        </p:spPr>
        <p:txBody>
          <a:bodyPr>
            <a:noAutofit/>
          </a:bodyPr>
          <a:lstStyle/>
          <a:p>
            <a:pPr rtl="0"/>
            <a:r>
              <a:rPr lang="en-US" sz="2800" b="1" i="1" dirty="0" smtClean="0">
                <a:solidFill>
                  <a:srgbClr val="7030A0"/>
                </a:solidFill>
                <a:effectLst>
                  <a:outerShdw blurRad="38100" dist="38100" dir="2700000" algn="tl">
                    <a:srgbClr val="000000">
                      <a:alpha val="43137"/>
                    </a:srgbClr>
                  </a:outerShdw>
                </a:effectLst>
              </a:rPr>
              <a:t>General differences between  transcription and replication</a:t>
            </a:r>
            <a:endParaRPr lang="en-US" sz="2800" b="1" i="1" dirty="0">
              <a:solidFill>
                <a:srgbClr val="7030A0"/>
              </a:solidFill>
              <a:effectLst>
                <a:outerShdw blurRad="38100" dist="38100" dir="2700000" algn="tl">
                  <a:srgbClr val="000000">
                    <a:alpha val="43137"/>
                  </a:srgbClr>
                </a:outerShdw>
              </a:effectLst>
            </a:endParaRPr>
          </a:p>
        </p:txBody>
      </p:sp>
      <p:graphicFrame>
        <p:nvGraphicFramePr>
          <p:cNvPr id="8" name="Content Placeholder 4"/>
          <p:cNvGraphicFramePr>
            <a:graphicFrameLocks/>
          </p:cNvGraphicFramePr>
          <p:nvPr>
            <p:extLst>
              <p:ext uri="{D42A27DB-BD31-4B8C-83A1-F6EECF244321}">
                <p14:modId xmlns:p14="http://schemas.microsoft.com/office/powerpoint/2010/main" val="3155333868"/>
              </p:ext>
            </p:extLst>
          </p:nvPr>
        </p:nvGraphicFramePr>
        <p:xfrm>
          <a:off x="304801" y="1295400"/>
          <a:ext cx="8458199" cy="5074779"/>
        </p:xfrm>
        <a:graphic>
          <a:graphicData uri="http://schemas.openxmlformats.org/drawingml/2006/table">
            <a:tbl>
              <a:tblPr firstRow="1" bandRow="1">
                <a:tableStyleId>{00A15C55-8517-42AA-B614-E9B94910E393}</a:tableStyleId>
              </a:tblPr>
              <a:tblGrid>
                <a:gridCol w="1371599"/>
                <a:gridCol w="3256472"/>
                <a:gridCol w="3830128"/>
              </a:tblGrid>
              <a:tr h="609459">
                <a:tc>
                  <a:txBody>
                    <a:bodyPr/>
                    <a:lstStyle/>
                    <a:p>
                      <a:pPr algn="l" rtl="0"/>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kern="1200" dirty="0" smtClean="0"/>
                        <a:t>Replication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kern="1200" dirty="0" smtClean="0"/>
                        <a:t>Transcription</a:t>
                      </a:r>
                    </a:p>
                  </a:txBody>
                  <a:tcPr/>
                </a:tc>
              </a:tr>
              <a:tr h="1131852">
                <a:tc>
                  <a:txBody>
                    <a:bodyPr/>
                    <a:lstStyle/>
                    <a:p>
                      <a:pPr algn="l" rtl="0"/>
                      <a:r>
                        <a:rPr kumimoji="0" lang="en-US" sz="2000" b="0" i="1" kern="1200" dirty="0" smtClean="0">
                          <a:solidFill>
                            <a:schemeClr val="dk1"/>
                          </a:solidFill>
                          <a:effectLst>
                            <a:outerShdw blurRad="38100" dist="38100" dir="2700000" algn="tl">
                              <a:srgbClr val="000000">
                                <a:alpha val="43137"/>
                              </a:srgbClr>
                            </a:outerShdw>
                          </a:effectLst>
                          <a:latin typeface="+mn-lt"/>
                          <a:ea typeface="+mn-ea"/>
                          <a:cs typeface="+mn-cs"/>
                        </a:rPr>
                        <a:t>Enzyme  and results </a:t>
                      </a:r>
                      <a:endParaRPr kumimoji="0" lang="en-US" sz="2000" b="0" i="1" kern="1200" dirty="0">
                        <a:solidFill>
                          <a:schemeClr val="dk1"/>
                        </a:solidFill>
                        <a:effectLst>
                          <a:outerShdw blurRad="38100" dist="38100" dir="2700000" algn="tl">
                            <a:srgbClr val="000000">
                              <a:alpha val="43137"/>
                            </a:srgbClr>
                          </a:outerShdw>
                        </a:effectLst>
                        <a:latin typeface="+mn-lt"/>
                        <a:ea typeface="+mn-ea"/>
                        <a:cs typeface="+mn-cs"/>
                      </a:endParaRPr>
                    </a:p>
                  </a:txBody>
                  <a:tcPr/>
                </a:tc>
                <a:tc>
                  <a:txBody>
                    <a:bodyPr/>
                    <a:lstStyle/>
                    <a:p>
                      <a:pPr algn="just" rtl="0"/>
                      <a:r>
                        <a:rPr kumimoji="0" lang="en-US" sz="2000" kern="1200" dirty="0" smtClean="0">
                          <a:solidFill>
                            <a:schemeClr val="dk1"/>
                          </a:solidFill>
                          <a:latin typeface="+mn-lt"/>
                          <a:ea typeface="+mn-ea"/>
                          <a:cs typeface="+mn-cs"/>
                        </a:rPr>
                        <a:t>The two strands are separated and each strand's complementary</a:t>
                      </a:r>
                      <a:r>
                        <a:rPr kumimoji="0" lang="en-US" sz="2000" kern="1200" baseline="0" dirty="0" smtClean="0">
                          <a:solidFill>
                            <a:schemeClr val="dk1"/>
                          </a:solidFill>
                          <a:latin typeface="+mn-lt"/>
                          <a:ea typeface="+mn-ea"/>
                          <a:cs typeface="+mn-cs"/>
                        </a:rPr>
                        <a:t> </a:t>
                      </a:r>
                      <a:r>
                        <a:rPr kumimoji="0" lang="en-US" sz="2000" kern="1200" dirty="0" smtClean="0">
                          <a:solidFill>
                            <a:schemeClr val="dk1"/>
                          </a:solidFill>
                          <a:latin typeface="+mn-lt"/>
                          <a:ea typeface="+mn-ea"/>
                          <a:cs typeface="+mn-cs"/>
                        </a:rPr>
                        <a:t>DNA sequence is synthesized by DNA polymerase. The process required primers.</a:t>
                      </a:r>
                      <a:endParaRPr kumimoji="0" lang="en-US" sz="2000" kern="1200" dirty="0">
                        <a:solidFill>
                          <a:schemeClr val="dk1"/>
                        </a:solidFill>
                        <a:latin typeface="+mn-lt"/>
                        <a:ea typeface="+mn-ea"/>
                        <a:cs typeface="+mn-cs"/>
                      </a:endParaRPr>
                    </a:p>
                  </a:txBody>
                  <a:tcPr/>
                </a:tc>
                <a:tc>
                  <a:txBody>
                    <a:bodyPr/>
                    <a:lstStyle/>
                    <a:p>
                      <a:pPr algn="just" rtl="0"/>
                      <a:r>
                        <a:rPr kumimoji="0" lang="en-US" sz="2000" kern="1200" dirty="0" smtClean="0">
                          <a:solidFill>
                            <a:schemeClr val="dk1"/>
                          </a:solidFill>
                          <a:latin typeface="+mn-lt"/>
                          <a:ea typeface="+mn-ea"/>
                          <a:cs typeface="+mn-cs"/>
                        </a:rPr>
                        <a:t>The codons of a gene are copied into mRNA by RNA polymerase. With the help of tRNA, which carries amino acids and rRNA the codon will translated to protein.  The process required promoter </a:t>
                      </a:r>
                      <a:endParaRPr kumimoji="0" lang="en-US" sz="2000" kern="1200" dirty="0">
                        <a:solidFill>
                          <a:schemeClr val="dk1"/>
                        </a:solidFill>
                        <a:latin typeface="+mn-lt"/>
                        <a:ea typeface="+mn-ea"/>
                        <a:cs typeface="+mn-cs"/>
                      </a:endParaRPr>
                    </a:p>
                  </a:txBody>
                  <a:tcPr/>
                </a:tc>
              </a:tr>
              <a:tr h="594501">
                <a:tc>
                  <a:txBody>
                    <a:bodyPr/>
                    <a:lstStyle/>
                    <a:p>
                      <a:pPr algn="l" rtl="0"/>
                      <a:r>
                        <a:rPr kumimoji="0" lang="en-US" sz="2000" b="0" i="1" kern="1200" dirty="0" smtClean="0">
                          <a:solidFill>
                            <a:schemeClr val="dk1"/>
                          </a:solidFill>
                          <a:effectLst>
                            <a:outerShdw blurRad="38100" dist="38100" dir="2700000" algn="tl">
                              <a:srgbClr val="000000">
                                <a:alpha val="43137"/>
                              </a:srgbClr>
                            </a:outerShdw>
                          </a:effectLst>
                          <a:latin typeface="+mn-lt"/>
                          <a:ea typeface="+mn-ea"/>
                          <a:cs typeface="+mn-cs"/>
                        </a:rPr>
                        <a:t>Differences</a:t>
                      </a:r>
                      <a:endParaRPr kumimoji="0" lang="en-US" sz="2000" b="0" i="1" kern="1200" dirty="0">
                        <a:solidFill>
                          <a:schemeClr val="dk1"/>
                        </a:solidFill>
                        <a:effectLst>
                          <a:outerShdw blurRad="38100" dist="38100" dir="2700000" algn="tl">
                            <a:srgbClr val="000000">
                              <a:alpha val="43137"/>
                            </a:srgbClr>
                          </a:outerShdw>
                        </a:effectLst>
                        <a:latin typeface="+mn-lt"/>
                        <a:ea typeface="+mn-ea"/>
                        <a:cs typeface="+mn-cs"/>
                      </a:endParaRPr>
                    </a:p>
                  </a:txBody>
                  <a:tcPr/>
                </a:tc>
                <a:tc>
                  <a:txBody>
                    <a:bodyPr/>
                    <a:lstStyle/>
                    <a:p>
                      <a:pPr algn="l" rtl="0"/>
                      <a:r>
                        <a:rPr lang="en-US" dirty="0" smtClean="0"/>
                        <a:t>Replication</a:t>
                      </a:r>
                      <a:endParaRPr lang="en-US" dirty="0"/>
                    </a:p>
                  </a:txBody>
                  <a:tcPr/>
                </a:tc>
                <a:tc>
                  <a:txBody>
                    <a:bodyPr/>
                    <a:lstStyle/>
                    <a:p>
                      <a:pPr algn="l" rtl="0"/>
                      <a:r>
                        <a:rPr lang="en-US" dirty="0" smtClean="0"/>
                        <a:t>Transcription </a:t>
                      </a:r>
                      <a:endParaRPr lang="en-US" dirty="0"/>
                    </a:p>
                  </a:txBody>
                  <a:tcPr/>
                </a:tc>
              </a:tr>
              <a:tr h="685800">
                <a:tc>
                  <a:txBody>
                    <a:bodyPr/>
                    <a:lstStyle/>
                    <a:p>
                      <a:pPr algn="l" rtl="0"/>
                      <a:r>
                        <a:rPr kumimoji="0" lang="en-US" sz="2000" b="0" i="1" kern="1200" dirty="0" smtClean="0">
                          <a:solidFill>
                            <a:schemeClr val="dk1"/>
                          </a:solidFill>
                          <a:effectLst>
                            <a:outerShdw blurRad="38100" dist="38100" dir="2700000" algn="tl">
                              <a:srgbClr val="000000">
                                <a:alpha val="43137"/>
                              </a:srgbClr>
                            </a:outerShdw>
                          </a:effectLst>
                          <a:latin typeface="+mn-lt"/>
                          <a:ea typeface="+mn-ea"/>
                          <a:cs typeface="+mn-cs"/>
                        </a:rPr>
                        <a:t>Initiation need  </a:t>
                      </a:r>
                      <a:endParaRPr kumimoji="0" lang="en-US" sz="2000" b="0" i="1" kern="1200" dirty="0">
                        <a:solidFill>
                          <a:schemeClr val="dk1"/>
                        </a:solidFill>
                        <a:effectLst>
                          <a:outerShdw blurRad="38100" dist="38100" dir="2700000" algn="tl">
                            <a:srgbClr val="000000">
                              <a:alpha val="43137"/>
                            </a:srgbClr>
                          </a:outerShdw>
                        </a:effectLst>
                        <a:latin typeface="+mn-lt"/>
                        <a:ea typeface="+mn-ea"/>
                        <a:cs typeface="+mn-cs"/>
                      </a:endParaRPr>
                    </a:p>
                  </a:txBody>
                  <a:tcPr/>
                </a:tc>
                <a:tc>
                  <a:txBody>
                    <a:bodyPr/>
                    <a:lstStyle/>
                    <a:p>
                      <a:pPr algn="l" rtl="0"/>
                      <a:r>
                        <a:rPr lang="en-US" baseline="0" dirty="0" smtClean="0"/>
                        <a:t>Primer ,</a:t>
                      </a:r>
                      <a:r>
                        <a:rPr lang="en-US" dirty="0" smtClean="0"/>
                        <a:t>DnaA box  &amp; initiation protein  </a:t>
                      </a:r>
                      <a:endParaRPr lang="en-US" dirty="0"/>
                    </a:p>
                  </a:txBody>
                  <a:tcPr/>
                </a:tc>
                <a:tc>
                  <a:txBody>
                    <a:bodyPr/>
                    <a:lstStyle/>
                    <a:p>
                      <a:pPr algn="l" rtl="0"/>
                      <a:r>
                        <a:rPr lang="en-US" dirty="0" smtClean="0"/>
                        <a:t>Require promoter  region </a:t>
                      </a:r>
                      <a:endParaRPr lang="en-US" dirty="0"/>
                    </a:p>
                  </a:txBody>
                  <a:tcPr/>
                </a:tc>
              </a:tr>
              <a:tr h="609459">
                <a:tc>
                  <a:txBody>
                    <a:bodyPr/>
                    <a:lstStyle/>
                    <a:p>
                      <a:pPr algn="l" rtl="0"/>
                      <a:r>
                        <a:rPr kumimoji="0" lang="en-US" sz="2000" b="0" i="1" kern="1200" dirty="0" smtClean="0">
                          <a:solidFill>
                            <a:schemeClr val="dk1"/>
                          </a:solidFill>
                          <a:effectLst>
                            <a:outerShdw blurRad="38100" dist="38100" dir="2700000" algn="tl">
                              <a:srgbClr val="000000">
                                <a:alpha val="43137"/>
                              </a:srgbClr>
                            </a:outerShdw>
                          </a:effectLst>
                          <a:latin typeface="+mn-lt"/>
                          <a:ea typeface="+mn-ea"/>
                          <a:cs typeface="+mn-cs"/>
                        </a:rPr>
                        <a:t>Template</a:t>
                      </a:r>
                      <a:endParaRPr kumimoji="0" lang="en-US" sz="2000" b="0" i="1" kern="1200" dirty="0">
                        <a:solidFill>
                          <a:schemeClr val="dk1"/>
                        </a:solidFill>
                        <a:effectLst>
                          <a:outerShdw blurRad="38100" dist="38100" dir="2700000" algn="tl">
                            <a:srgbClr val="000000">
                              <a:alpha val="43137"/>
                            </a:srgbClr>
                          </a:outerShdw>
                        </a:effectLst>
                        <a:latin typeface="+mn-lt"/>
                        <a:ea typeface="+mn-ea"/>
                        <a:cs typeface="+mn-cs"/>
                      </a:endParaRPr>
                    </a:p>
                  </a:txBody>
                  <a:tcPr/>
                </a:tc>
                <a:tc>
                  <a:txBody>
                    <a:bodyPr/>
                    <a:lstStyle/>
                    <a:p>
                      <a:pPr algn="l" rtl="0"/>
                      <a:r>
                        <a:rPr lang="en-US" dirty="0" smtClean="0"/>
                        <a:t>The 2 strands</a:t>
                      </a:r>
                      <a:r>
                        <a:rPr lang="en-US" baseline="0" dirty="0" smtClean="0"/>
                        <a:t>  serve as a template</a:t>
                      </a:r>
                      <a:endParaRPr lang="en-US" dirty="0"/>
                    </a:p>
                  </a:txBody>
                  <a:tcPr/>
                </a:tc>
                <a:tc>
                  <a:txBody>
                    <a:bodyPr/>
                    <a:lstStyle/>
                    <a:p>
                      <a:pPr algn="l" rtl="0"/>
                      <a:r>
                        <a:rPr lang="en-US" dirty="0" smtClean="0"/>
                        <a:t>Only template</a:t>
                      </a:r>
                      <a:r>
                        <a:rPr lang="en-US" baseline="0" dirty="0" smtClean="0"/>
                        <a:t> </a:t>
                      </a:r>
                      <a:r>
                        <a:rPr lang="en-US" dirty="0" smtClean="0"/>
                        <a:t>strand(3</a:t>
                      </a:r>
                      <a:r>
                        <a:rPr lang="en-US" dirty="0" smtClean="0">
                          <a:latin typeface="Times New Roman"/>
                          <a:cs typeface="Times New Roman"/>
                        </a:rPr>
                        <a:t>→5)</a:t>
                      </a:r>
                      <a:endParaRPr lang="en-US" dirty="0"/>
                    </a:p>
                  </a:txBody>
                  <a:tcPr/>
                </a:tc>
              </a:tr>
              <a:tr h="609459">
                <a:tc>
                  <a:txBody>
                    <a:bodyPr/>
                    <a:lstStyle/>
                    <a:p>
                      <a:pPr algn="l" rtl="0"/>
                      <a:r>
                        <a:rPr kumimoji="0" lang="en-US" sz="2000" b="0" i="1" kern="1200" dirty="0" smtClean="0">
                          <a:solidFill>
                            <a:schemeClr val="dk1"/>
                          </a:solidFill>
                          <a:effectLst>
                            <a:outerShdw blurRad="38100" dist="38100" dir="2700000" algn="tl">
                              <a:srgbClr val="000000">
                                <a:alpha val="43137"/>
                              </a:srgbClr>
                            </a:outerShdw>
                          </a:effectLst>
                          <a:latin typeface="+mn-lt"/>
                          <a:ea typeface="+mn-ea"/>
                          <a:cs typeface="+mn-cs"/>
                        </a:rPr>
                        <a:t>Area</a:t>
                      </a:r>
                      <a:endParaRPr kumimoji="0" lang="en-US" sz="2000" b="0" i="1" kern="1200" dirty="0">
                        <a:solidFill>
                          <a:schemeClr val="dk1"/>
                        </a:solidFill>
                        <a:effectLst>
                          <a:outerShdw blurRad="38100" dist="38100" dir="2700000" algn="tl">
                            <a:srgbClr val="000000">
                              <a:alpha val="43137"/>
                            </a:srgbClr>
                          </a:outerShdw>
                        </a:effectLst>
                        <a:latin typeface="+mn-lt"/>
                        <a:ea typeface="+mn-ea"/>
                        <a:cs typeface="+mn-cs"/>
                      </a:endParaRPr>
                    </a:p>
                  </a:txBody>
                  <a:tcPr/>
                </a:tc>
                <a:tc>
                  <a:txBody>
                    <a:bodyPr/>
                    <a:lstStyle/>
                    <a:p>
                      <a:pPr algn="l" rtl="0"/>
                      <a:r>
                        <a:rPr lang="en-US" dirty="0" smtClean="0"/>
                        <a:t>The total genome will replicate</a:t>
                      </a:r>
                      <a:endParaRPr lang="en-US" dirty="0"/>
                    </a:p>
                  </a:txBody>
                  <a:tcPr/>
                </a:tc>
                <a:tc>
                  <a:txBody>
                    <a:bodyPr/>
                    <a:lstStyle/>
                    <a:p>
                      <a:pPr algn="l" rtl="0"/>
                      <a:r>
                        <a:rPr lang="en-US" dirty="0" smtClean="0"/>
                        <a:t> precise part</a:t>
                      </a:r>
                      <a:r>
                        <a:rPr lang="en-US" baseline="0" dirty="0" smtClean="0"/>
                        <a:t> will </a:t>
                      </a:r>
                      <a:r>
                        <a:rPr kumimoji="0" lang="en-US" b="0" i="0" kern="1200" dirty="0" smtClean="0">
                          <a:solidFill>
                            <a:schemeClr val="tx1"/>
                          </a:solidFill>
                          <a:latin typeface="+mn-lt"/>
                          <a:ea typeface="+mn-ea"/>
                          <a:cs typeface="+mn-cs"/>
                        </a:rPr>
                        <a:t>transcribed </a:t>
                      </a:r>
                      <a:endParaRPr lang="en-US" dirty="0"/>
                    </a:p>
                  </a:txBody>
                  <a:tcPr/>
                </a:tc>
              </a:tr>
            </a:tbl>
          </a:graphicData>
        </a:graphic>
      </p:graphicFrame>
    </p:spTree>
    <p:extLst>
      <p:ext uri="{BB962C8B-B14F-4D97-AF65-F5344CB8AC3E}">
        <p14:creationId xmlns:p14="http://schemas.microsoft.com/office/powerpoint/2010/main" val="12599691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3352800" cy="5181600"/>
          </a:xfrm>
          <a:solidFill>
            <a:srgbClr val="66FF66"/>
          </a:solidFill>
        </p:spPr>
        <p:txBody>
          <a:bodyPr>
            <a:normAutofit fontScale="90000"/>
          </a:bodyPr>
          <a:lstStyle/>
          <a:p>
            <a:pPr algn="just" rtl="0"/>
            <a:r>
              <a:rPr lang="en-US" sz="2400" b="1" dirty="0" smtClean="0"/>
              <a:t>For tRNA molecules ,post transcriptional events include modification of some nitrogen base like pseudouridin and thymine, but it is more complicated in Eukaryotic cell  which involve 1-removel of leader sequence from 5 end  2-replcament of nts at 3 end  with CCA3</a:t>
            </a:r>
            <a:r>
              <a:rPr lang="en-US" sz="2400" b="1" dirty="0" smtClean="0">
                <a:latin typeface="Times New Roman"/>
                <a:cs typeface="Times New Roman"/>
              </a:rPr>
              <a:t>́</a:t>
            </a:r>
            <a:r>
              <a:rPr lang="en-US" sz="2400" b="1" dirty="0" smtClean="0"/>
              <a:t> OH (Acceptor arm) 3- chemical modification of some nitrogen base 4- Excision of intron region ,    </a:t>
            </a:r>
            <a:endParaRPr lang="en-US" sz="2400" b="1" dirty="0"/>
          </a:p>
        </p:txBody>
      </p:sp>
      <p:pic>
        <p:nvPicPr>
          <p:cNvPr id="4" name="Content Placeholder 3" descr="21_15.jpg"/>
          <p:cNvPicPr>
            <a:picLocks noGrp="1" noChangeAspect="1"/>
          </p:cNvPicPr>
          <p:nvPr>
            <p:ph idx="1"/>
          </p:nvPr>
        </p:nvPicPr>
        <p:blipFill>
          <a:blip r:embed="rId2" cstate="print"/>
          <a:stretch>
            <a:fillRect/>
          </a:stretch>
        </p:blipFill>
        <p:spPr>
          <a:xfrm>
            <a:off x="3810000" y="381000"/>
            <a:ext cx="5103799" cy="6096000"/>
          </a:xfrm>
        </p:spPr>
      </p:pic>
    </p:spTree>
  </p:cSld>
  <p:clrMapOvr>
    <a:masterClrMapping/>
  </p:clrMapOvr>
  <p:transition>
    <p:plu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b12ec7a151f83d61043fa6d4dc20bfe_LARGE.png"/>
          <p:cNvPicPr>
            <a:picLocks noGrp="1" noChangeAspect="1"/>
          </p:cNvPicPr>
          <p:nvPr>
            <p:ph idx="1"/>
          </p:nvPr>
        </p:nvPicPr>
        <p:blipFill>
          <a:blip r:embed="rId2" cstate="print"/>
          <a:stretch>
            <a:fillRect/>
          </a:stretch>
        </p:blipFill>
        <p:spPr>
          <a:xfrm>
            <a:off x="304800" y="457200"/>
            <a:ext cx="5410200" cy="6172200"/>
          </a:xfrm>
        </p:spPr>
      </p:pic>
      <p:pic>
        <p:nvPicPr>
          <p:cNvPr id="5" name="Picture 4" descr="transfer-rna.png"/>
          <p:cNvPicPr>
            <a:picLocks noChangeAspect="1"/>
          </p:cNvPicPr>
          <p:nvPr/>
        </p:nvPicPr>
        <p:blipFill>
          <a:blip r:embed="rId3" cstate="print"/>
          <a:stretch>
            <a:fillRect/>
          </a:stretch>
        </p:blipFill>
        <p:spPr>
          <a:xfrm>
            <a:off x="5638800" y="304800"/>
            <a:ext cx="3276600" cy="6172200"/>
          </a:xfrm>
          <a:prstGeom prst="rect">
            <a:avLst/>
          </a:prstGeom>
        </p:spPr>
      </p:pic>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3124200"/>
          </a:xfrm>
        </p:spPr>
        <p:txBody>
          <a:bodyPr>
            <a:noAutofit/>
          </a:bodyPr>
          <a:lstStyle/>
          <a:p>
            <a:pPr algn="just" rtl="0"/>
            <a:r>
              <a:rPr lang="en-US" sz="2400" b="1" dirty="0" smtClean="0">
                <a:solidFill>
                  <a:srgbClr val="C00000"/>
                </a:solidFill>
                <a:effectLst>
                  <a:outerShdw blurRad="38100" dist="38100" dir="2700000" algn="tl">
                    <a:srgbClr val="000000">
                      <a:alpha val="43137"/>
                    </a:srgbClr>
                  </a:outerShdw>
                </a:effectLst>
              </a:rPr>
              <a:t>Modification of m RNA </a:t>
            </a:r>
            <a:r>
              <a:rPr lang="en-US" sz="2400" dirty="0" smtClean="0"/>
              <a:t>:usually m RNA in prokaryotic cell not modified after transcription </a:t>
            </a:r>
            <a:r>
              <a:rPr lang="en-US" sz="2400" dirty="0" err="1" smtClean="0"/>
              <a:t>cos</a:t>
            </a:r>
            <a:r>
              <a:rPr lang="en-US" sz="2400" dirty="0" smtClean="0"/>
              <a:t> it will be translated to protein immediately but in Eukaryotic cell there will a lot of modification which take place till reaching the final mature form , this modifications include:                                         </a:t>
            </a:r>
            <a:r>
              <a:rPr lang="en-US" sz="2400" dirty="0" smtClean="0">
                <a:solidFill>
                  <a:schemeClr val="bg1"/>
                </a:solidFill>
              </a:rPr>
              <a:t>m</a:t>
            </a:r>
            <a:r>
              <a:rPr lang="en-US" sz="2400" dirty="0" smtClean="0"/>
              <a:t> </a:t>
            </a:r>
            <a:br>
              <a:rPr lang="en-US" sz="2400" dirty="0" smtClean="0"/>
            </a:br>
            <a:r>
              <a:rPr lang="en-US" sz="2000" b="1" dirty="0" smtClean="0"/>
              <a:t>  </a:t>
            </a:r>
            <a:r>
              <a:rPr lang="en-US" sz="2000" b="1" dirty="0" smtClean="0">
                <a:solidFill>
                  <a:srgbClr val="C00000"/>
                </a:solidFill>
              </a:rPr>
              <a:t>1- processing:</a:t>
            </a:r>
            <a:r>
              <a:rPr lang="en-US" sz="2000" b="1" dirty="0" smtClean="0"/>
              <a:t> adding cap structure at  5</a:t>
            </a:r>
            <a:r>
              <a:rPr lang="en-US" sz="2000" b="1" dirty="0" smtClean="0">
                <a:latin typeface="Times New Roman"/>
                <a:cs typeface="Times New Roman"/>
              </a:rPr>
              <a:t>́</a:t>
            </a:r>
            <a:r>
              <a:rPr lang="en-US" sz="2000" b="1" dirty="0" smtClean="0"/>
              <a:t> end and poly A tail to 3</a:t>
            </a:r>
            <a:r>
              <a:rPr lang="en-US" sz="2000" b="1" dirty="0" smtClean="0">
                <a:latin typeface="Times New Roman"/>
                <a:cs typeface="Times New Roman"/>
              </a:rPr>
              <a:t>́</a:t>
            </a:r>
            <a:r>
              <a:rPr lang="en-US" sz="2000" b="1" dirty="0" smtClean="0"/>
              <a:t> end </a:t>
            </a:r>
            <a:br>
              <a:rPr lang="en-US" sz="2000" b="1" dirty="0" smtClean="0"/>
            </a:br>
            <a:r>
              <a:rPr lang="en-US" sz="2000" b="1" dirty="0" smtClean="0"/>
              <a:t>  </a:t>
            </a:r>
            <a:r>
              <a:rPr lang="en-US" sz="2000" b="1" dirty="0" smtClean="0">
                <a:solidFill>
                  <a:srgbClr val="C00000"/>
                </a:solidFill>
              </a:rPr>
              <a:t>2- splicing</a:t>
            </a:r>
            <a:r>
              <a:rPr lang="en-US" sz="2000" b="1" dirty="0" smtClean="0"/>
              <a:t> : involve removing all the introns (non coding region )keeping only the exons to create complete sequence for one gene , usually the transcript m RNA is shorter than the origin gene it self </a:t>
            </a:r>
            <a:endParaRPr lang="en-US" sz="2000" b="1" dirty="0"/>
          </a:p>
        </p:txBody>
      </p:sp>
      <p:pic>
        <p:nvPicPr>
          <p:cNvPr id="4" name="Content Placeholder 3" descr="21_20.jpg"/>
          <p:cNvPicPr>
            <a:picLocks noGrp="1" noChangeAspect="1"/>
          </p:cNvPicPr>
          <p:nvPr>
            <p:ph idx="1"/>
          </p:nvPr>
        </p:nvPicPr>
        <p:blipFill>
          <a:blip r:embed="rId2" cstate="print"/>
          <a:stretch>
            <a:fillRect/>
          </a:stretch>
        </p:blipFill>
        <p:spPr>
          <a:xfrm>
            <a:off x="533400" y="3505200"/>
            <a:ext cx="8229600" cy="3128439"/>
          </a:xfrm>
          <a:prstGeom prst="rect">
            <a:avLst/>
          </a:prstGeom>
        </p:spPr>
      </p:pic>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1066800"/>
          </a:xfrm>
        </p:spPr>
        <p:txBody>
          <a:bodyPr>
            <a:normAutofit fontScale="90000"/>
          </a:bodyPr>
          <a:lstStyle/>
          <a:p>
            <a:pPr algn="just" rtl="0" fontAlgn="base"/>
            <a:r>
              <a:rPr lang="en-US" sz="2400" b="1" dirty="0" smtClean="0">
                <a:solidFill>
                  <a:srgbClr val="C00000"/>
                </a:solidFill>
                <a:effectLst>
                  <a:outerShdw blurRad="38100" dist="38100" dir="2700000" algn="tl">
                    <a:srgbClr val="000000">
                      <a:alpha val="43137"/>
                    </a:srgbClr>
                  </a:outerShdw>
                </a:effectLst>
              </a:rPr>
              <a:t/>
            </a:r>
            <a:br>
              <a:rPr lang="en-US" sz="2400" b="1" dirty="0" smtClean="0">
                <a:solidFill>
                  <a:srgbClr val="C00000"/>
                </a:solidFill>
                <a:effectLst>
                  <a:outerShdw blurRad="38100" dist="38100" dir="2700000" algn="tl">
                    <a:srgbClr val="000000">
                      <a:alpha val="43137"/>
                    </a:srgbClr>
                  </a:outerShdw>
                </a:effectLst>
              </a:rPr>
            </a:br>
            <a:r>
              <a:rPr lang="en-US" sz="2400" b="1" dirty="0" smtClean="0">
                <a:solidFill>
                  <a:srgbClr val="C00000"/>
                </a:solidFill>
                <a:effectLst>
                  <a:outerShdw blurRad="38100" dist="38100" dir="2700000" algn="tl">
                    <a:srgbClr val="000000">
                      <a:alpha val="43137"/>
                    </a:srgbClr>
                  </a:outerShdw>
                </a:effectLst>
              </a:rPr>
              <a:t>mRNA Processing:  </a:t>
            </a:r>
            <a:r>
              <a:rPr lang="en-US" sz="2400" b="1" dirty="0" smtClean="0"/>
              <a:t>Eukaryotic pre-mRNA receives a 5' cap and a 3' poly-A tail before introns are removed and the mRNA is considered ready for translation.                                              </a:t>
            </a:r>
            <a:r>
              <a:rPr lang="en-US" sz="2400" b="1" dirty="0" smtClean="0">
                <a:solidFill>
                  <a:schemeClr val="bg1"/>
                </a:solidFill>
                <a:effectLst>
                  <a:outerShdw blurRad="38100" dist="38100" dir="2700000" algn="tl">
                    <a:srgbClr val="000000">
                      <a:alpha val="43137"/>
                    </a:srgbClr>
                  </a:outerShdw>
                </a:effectLst>
              </a:rPr>
              <a:t>j</a:t>
            </a:r>
            <a:r>
              <a:rPr lang="en-US" sz="2400" dirty="0" smtClean="0">
                <a:solidFill>
                  <a:schemeClr val="bg1"/>
                </a:solidFill>
              </a:rPr>
              <a:t/>
            </a:r>
            <a:br>
              <a:rPr lang="en-US" sz="2400" dirty="0" smtClean="0">
                <a:solidFill>
                  <a:schemeClr val="bg1"/>
                </a:solidFill>
              </a:rPr>
            </a:br>
            <a:endParaRPr lang="en-US" sz="2400" dirty="0">
              <a:solidFill>
                <a:schemeClr val="bg1"/>
              </a:solidFill>
            </a:endParaRPr>
          </a:p>
        </p:txBody>
      </p:sp>
      <p:sp>
        <p:nvSpPr>
          <p:cNvPr id="3" name="Content Placeholder 2"/>
          <p:cNvSpPr>
            <a:spLocks noGrp="1"/>
          </p:cNvSpPr>
          <p:nvPr>
            <p:ph idx="1"/>
          </p:nvPr>
        </p:nvSpPr>
        <p:spPr>
          <a:xfrm>
            <a:off x="304800" y="1295400"/>
            <a:ext cx="8534400" cy="5029200"/>
          </a:xfrm>
        </p:spPr>
        <p:txBody>
          <a:bodyPr>
            <a:noAutofit/>
          </a:bodyPr>
          <a:lstStyle/>
          <a:p>
            <a:pPr marL="0" indent="0" algn="just" rtl="0">
              <a:buNone/>
            </a:pPr>
            <a:r>
              <a:rPr lang="en-US" sz="2000" dirty="0" smtClean="0"/>
              <a:t>For the processing it include </a:t>
            </a:r>
            <a:endParaRPr lang="en-US" sz="2000" b="1" dirty="0" smtClean="0">
              <a:solidFill>
                <a:srgbClr val="C00000"/>
              </a:solidFill>
            </a:endParaRPr>
          </a:p>
          <a:p>
            <a:pPr marL="0" indent="0" algn="just" rtl="0">
              <a:buNone/>
            </a:pPr>
            <a:r>
              <a:rPr lang="en-US" sz="2000" b="1" dirty="0" smtClean="0">
                <a:solidFill>
                  <a:srgbClr val="C00000"/>
                </a:solidFill>
              </a:rPr>
              <a:t>1 - </a:t>
            </a:r>
            <a:r>
              <a:rPr lang="en-US" sz="2000" b="1" dirty="0" smtClean="0">
                <a:solidFill>
                  <a:srgbClr val="C00000"/>
                </a:solidFill>
                <a:effectLst>
                  <a:outerShdw blurRad="38100" dist="38100" dir="2700000" algn="tl">
                    <a:srgbClr val="000000">
                      <a:alpha val="43137"/>
                    </a:srgbClr>
                  </a:outerShdw>
                </a:effectLst>
              </a:rPr>
              <a:t>Adding cap structure </a:t>
            </a:r>
            <a:r>
              <a:rPr lang="en-US" sz="2000" dirty="0" smtClean="0"/>
              <a:t>at 5 end to protect mRNA from degradation by endonuclease  enzyme thus it may remain for days   . Cap structure formed by adding 3 phosphate group for 5 end followed by adding Guanosine residue to form guanosine tri phosphate then guanosine will methylated at 7 carbon atom to become 7 methyl guanosine (m7 G cap) .</a:t>
            </a:r>
          </a:p>
          <a:p>
            <a:pPr marL="0" indent="0" algn="just" rtl="0">
              <a:buNone/>
            </a:pPr>
            <a:endParaRPr lang="en-US" sz="2000" dirty="0" smtClean="0"/>
          </a:p>
          <a:p>
            <a:pPr marL="0" indent="0" algn="just" rtl="0">
              <a:buNone/>
            </a:pPr>
            <a:r>
              <a:rPr lang="en-US" sz="2000" b="1" dirty="0" smtClean="0">
                <a:solidFill>
                  <a:srgbClr val="C00000"/>
                </a:solidFill>
                <a:effectLst>
                  <a:outerShdw blurRad="38100" dist="38100" dir="2700000" algn="tl">
                    <a:srgbClr val="000000">
                      <a:alpha val="43137"/>
                    </a:srgbClr>
                  </a:outerShdw>
                </a:effectLst>
              </a:rPr>
              <a:t>2 - </a:t>
            </a:r>
            <a:r>
              <a:rPr lang="en-US" sz="2000" b="1" dirty="0" err="1" smtClean="0">
                <a:solidFill>
                  <a:srgbClr val="C00000"/>
                </a:solidFill>
                <a:effectLst>
                  <a:outerShdw blurRad="38100" dist="38100" dir="2700000" algn="tl">
                    <a:srgbClr val="000000">
                      <a:alpha val="43137"/>
                    </a:srgbClr>
                  </a:outerShdw>
                </a:effectLst>
              </a:rPr>
              <a:t>Polyadenylation</a:t>
            </a:r>
            <a:r>
              <a:rPr lang="en-US" sz="2000" b="1" dirty="0" smtClean="0">
                <a:solidFill>
                  <a:srgbClr val="C00000"/>
                </a:solidFill>
                <a:effectLst>
                  <a:outerShdw blurRad="38100" dist="38100" dir="2700000" algn="tl">
                    <a:srgbClr val="000000">
                      <a:alpha val="43137"/>
                    </a:srgbClr>
                  </a:outerShdw>
                </a:effectLst>
              </a:rPr>
              <a:t> </a:t>
            </a:r>
            <a:r>
              <a:rPr lang="en-US" sz="2000" dirty="0" smtClean="0"/>
              <a:t>(poly Adenine residue )</a:t>
            </a:r>
            <a:r>
              <a:rPr lang="en-US" sz="2000" b="1" dirty="0" smtClean="0"/>
              <a:t> </a:t>
            </a:r>
            <a:r>
              <a:rPr lang="en-US" sz="2000" dirty="0" smtClean="0"/>
              <a:t> is the </a:t>
            </a:r>
            <a:r>
              <a:rPr lang="en-US" sz="2000" dirty="0"/>
              <a:t>addition of  poly(A) tail to a primary transcript mRNA. The poly(A) tail consists of multiple adenosine </a:t>
            </a:r>
            <a:r>
              <a:rPr lang="en-US" sz="2000" dirty="0" err="1"/>
              <a:t>monophosphates</a:t>
            </a:r>
            <a:r>
              <a:rPr lang="en-US" sz="2000" dirty="0"/>
              <a:t>; in other words, it is a stretch of RNA that has only adenine bases. In eukaryotes, </a:t>
            </a:r>
            <a:r>
              <a:rPr lang="en-US" sz="2000" dirty="0" err="1"/>
              <a:t>polyadenylation</a:t>
            </a:r>
            <a:r>
              <a:rPr lang="en-US" sz="2000" dirty="0"/>
              <a:t> is part of the process that produces mature messenger RNA (mRNA) for translation. It, therefore, forms part of the larger process of gene </a:t>
            </a:r>
            <a:r>
              <a:rPr lang="en-US" sz="2000" dirty="0" err="1"/>
              <a:t>expression.the</a:t>
            </a:r>
            <a:r>
              <a:rPr lang="en-US" sz="2000" dirty="0"/>
              <a:t> poly(A) tail  will protects </a:t>
            </a:r>
            <a:r>
              <a:rPr lang="en-US" sz="2000" dirty="0" smtClean="0"/>
              <a:t>the mRNA molecule from </a:t>
            </a:r>
            <a:r>
              <a:rPr lang="en-US" sz="2000" dirty="0"/>
              <a:t>enzymatic degradation in the cytoplasm and aids in transcription termination.  All Eukaryotic  mRNA  are </a:t>
            </a:r>
            <a:r>
              <a:rPr lang="en-US" sz="2000" dirty="0" err="1"/>
              <a:t>methylated</a:t>
            </a:r>
            <a:r>
              <a:rPr lang="en-US" sz="2000" dirty="0"/>
              <a:t>  . The enzyme responsible for  adding a string of approximately 200 poly A residues,  is called </a:t>
            </a:r>
            <a:r>
              <a:rPr lang="en-US" sz="2000" dirty="0" err="1"/>
              <a:t>polyadenylate</a:t>
            </a:r>
            <a:r>
              <a:rPr lang="en-US" sz="2000" dirty="0"/>
              <a:t> polymerase. </a:t>
            </a:r>
          </a:p>
        </p:txBody>
      </p:sp>
    </p:spTree>
  </p:cSld>
  <p:clrMapOvr>
    <a:masterClrMapping/>
  </p:clrMapOvr>
  <p:transition>
    <p:strips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5638800"/>
          </a:xfrm>
        </p:spPr>
        <p:txBody>
          <a:bodyPr>
            <a:normAutofit fontScale="90000"/>
          </a:bodyPr>
          <a:lstStyle/>
          <a:p>
            <a:pPr algn="just" rtl="0"/>
            <a:r>
              <a:rPr lang="en-US" sz="2400" b="1" dirty="0" smtClean="0">
                <a:solidFill>
                  <a:srgbClr val="C00000"/>
                </a:solidFill>
                <a:effectLst>
                  <a:outerShdw blurRad="38100" dist="38100" dir="2700000" algn="tl">
                    <a:srgbClr val="000000">
                      <a:alpha val="43137"/>
                    </a:srgbClr>
                  </a:outerShdw>
                </a:effectLst>
              </a:rPr>
              <a:t>3- Pre-mRNA Splicing </a:t>
            </a:r>
            <a:r>
              <a:rPr lang="en-US" sz="2400" dirty="0"/>
              <a:t>(Introns are removed from the pre-mRNA before protein synthesis): Eukaryotic genes are composed of exons, which correspond to protein-coding sequences (ex-on signifies that they are </a:t>
            </a:r>
            <a:r>
              <a:rPr lang="en-US" sz="2400" dirty="0" smtClean="0"/>
              <a:t>expressed), </a:t>
            </a:r>
            <a:r>
              <a:rPr lang="en-US" sz="2400" dirty="0"/>
              <a:t>and intervening </a:t>
            </a:r>
            <a:r>
              <a:rPr lang="en-US" sz="2400" dirty="0" smtClean="0"/>
              <a:t>sequences called </a:t>
            </a:r>
            <a:r>
              <a:rPr lang="en-US" sz="2400" dirty="0"/>
              <a:t>introns (non expressed sequence) which may be involved in gene regulation, but are removed from the pre-mRNA during processing. Intron sequences in mRNA do not encode functional proteins All introns in a pre-mRNA must be completely and precisely removed before protein </a:t>
            </a:r>
            <a:r>
              <a:rPr lang="en-US" sz="2400" dirty="0" smtClean="0"/>
              <a:t>synthesis:                                               </a:t>
            </a:r>
            <a:r>
              <a:rPr lang="en-US" sz="2400" dirty="0" smtClean="0">
                <a:solidFill>
                  <a:schemeClr val="bg1"/>
                </a:solidFill>
              </a:rPr>
              <a:t>.</a:t>
            </a:r>
            <a:r>
              <a:rPr lang="en-US" sz="2400" dirty="0" smtClean="0"/>
              <a:t> </a:t>
            </a:r>
            <a:br>
              <a:rPr lang="en-US" sz="2400" dirty="0" smtClean="0"/>
            </a:br>
            <a:r>
              <a:rPr lang="en-US" sz="2400" dirty="0"/>
              <a:t/>
            </a:r>
            <a:br>
              <a:rPr lang="en-US" sz="2400" dirty="0"/>
            </a:br>
            <a:r>
              <a:rPr lang="en-US" sz="2400" dirty="0" smtClean="0"/>
              <a:t>1-The </a:t>
            </a:r>
            <a:r>
              <a:rPr lang="en-US" sz="2400" dirty="0"/>
              <a:t>first cleavage  occur by </a:t>
            </a:r>
            <a:r>
              <a:rPr lang="en-US" sz="2400" dirty="0" err="1"/>
              <a:t>Splicesome</a:t>
            </a:r>
            <a:r>
              <a:rPr lang="en-US" sz="2400" dirty="0"/>
              <a:t> machine at 5́end of the intron region rich with  GU </a:t>
            </a:r>
            <a:r>
              <a:rPr lang="en-US" sz="2400" dirty="0" smtClean="0"/>
              <a:t>residue.                                  </a:t>
            </a:r>
            <a:r>
              <a:rPr lang="en-US" sz="2400" dirty="0" smtClean="0">
                <a:solidFill>
                  <a:schemeClr val="bg1"/>
                </a:solidFill>
              </a:rPr>
              <a:t>f</a:t>
            </a:r>
            <a:r>
              <a:rPr lang="en-US" sz="2400" dirty="0" smtClean="0"/>
              <a:t> </a:t>
            </a:r>
            <a:br>
              <a:rPr lang="en-US" sz="2400" dirty="0" smtClean="0"/>
            </a:br>
            <a:r>
              <a:rPr lang="en-US" sz="2400" dirty="0"/>
              <a:t/>
            </a:r>
            <a:br>
              <a:rPr lang="en-US" sz="2400" dirty="0"/>
            </a:br>
            <a:r>
              <a:rPr lang="en-US" sz="2400" dirty="0" smtClean="0"/>
              <a:t>2-Then </a:t>
            </a:r>
            <a:r>
              <a:rPr lang="en-US" sz="2400" dirty="0"/>
              <a:t>the intron bend </a:t>
            </a:r>
            <a:r>
              <a:rPr lang="en-US" sz="2400" dirty="0" smtClean="0"/>
              <a:t>back to </a:t>
            </a:r>
            <a:r>
              <a:rPr lang="en-US" sz="2400" dirty="0"/>
              <a:t>form lariat structure via  5́ 3́ </a:t>
            </a:r>
            <a:r>
              <a:rPr lang="en-US" sz="2400" dirty="0" err="1"/>
              <a:t>phosphodiester</a:t>
            </a:r>
            <a:r>
              <a:rPr lang="en-US" sz="2400" dirty="0"/>
              <a:t> bond 3- cleavage at 3́end of the intron to completely released 4- joining the exons by ligase enzyme to give arise to mature </a:t>
            </a:r>
            <a:r>
              <a:rPr lang="en-US" sz="2400" dirty="0" smtClean="0">
                <a:latin typeface="Times New Roman"/>
                <a:cs typeface="Times New Roman"/>
              </a:rPr>
              <a:t>mRNA    </a:t>
            </a:r>
            <a:endParaRPr lang="en-US" sz="2400" dirty="0"/>
          </a:p>
        </p:txBody>
      </p:sp>
    </p:spTree>
  </p:cSld>
  <p:clrMapOvr>
    <a:masterClrMapping/>
  </p:clrMapOvr>
  <p:transition>
    <p:wheel spokes="3"/>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04800"/>
            <a:ext cx="8458200" cy="3276600"/>
          </a:xfrm>
        </p:spPr>
        <p:txBody>
          <a:bodyPr>
            <a:normAutofit fontScale="90000"/>
          </a:bodyPr>
          <a:lstStyle/>
          <a:p>
            <a:pPr algn="just" rtl="0"/>
            <a:r>
              <a:rPr lang="en-US" sz="2400" dirty="0" smtClean="0"/>
              <a:t>The process of removing introns and reconnecting exons is called </a:t>
            </a:r>
            <a:r>
              <a:rPr lang="en-US" sz="2400" b="1" dirty="0" smtClean="0">
                <a:solidFill>
                  <a:srgbClr val="C00000"/>
                </a:solidFill>
                <a:effectLst>
                  <a:outerShdw blurRad="38100" dist="38100" dir="2700000" algn="tl">
                    <a:srgbClr val="000000">
                      <a:alpha val="43137"/>
                    </a:srgbClr>
                  </a:outerShdw>
                </a:effectLst>
              </a:rPr>
              <a:t>splicing</a:t>
            </a:r>
            <a:r>
              <a:rPr lang="en-US" sz="2400" dirty="0" smtClean="0"/>
              <a:t>.                                          </a:t>
            </a:r>
            <a:r>
              <a:rPr lang="en-US" sz="2400" dirty="0" err="1" smtClean="0">
                <a:solidFill>
                  <a:schemeClr val="bg1"/>
                </a:solidFill>
              </a:rPr>
              <a:t>jk</a:t>
            </a:r>
            <a:r>
              <a:rPr lang="en-US" sz="2400" dirty="0" smtClean="0">
                <a:solidFill>
                  <a:schemeClr val="bg1"/>
                </a:solidFill>
              </a:rPr>
              <a:t/>
            </a:r>
            <a:br>
              <a:rPr lang="en-US" sz="2400" dirty="0" smtClean="0">
                <a:solidFill>
                  <a:schemeClr val="bg1"/>
                </a:solidFill>
              </a:rPr>
            </a:br>
            <a:r>
              <a:rPr lang="en-US" sz="2400" dirty="0" smtClean="0"/>
              <a:t>Introns are removed and degraded while the pre-mRNA is still in the nucleus. Splicing occurs by a sequence-specific mechanism that ensures </a:t>
            </a:r>
            <a:r>
              <a:rPr lang="en-US" sz="2400" dirty="0" err="1" smtClean="0"/>
              <a:t>introns</a:t>
            </a:r>
            <a:r>
              <a:rPr lang="en-US" sz="2400" dirty="0" smtClean="0"/>
              <a:t> will be removed and </a:t>
            </a:r>
            <a:r>
              <a:rPr lang="en-US" sz="2400" dirty="0" err="1" smtClean="0"/>
              <a:t>exons</a:t>
            </a:r>
            <a:r>
              <a:rPr lang="en-US" sz="2400" dirty="0" smtClean="0"/>
              <a:t> rejoined with the accuracy and precision of a single nucleotide. The splicing of pre-mRNAs is conducted by complexes of proteins and RNA molecules called </a:t>
            </a:r>
            <a:r>
              <a:rPr lang="en-US" sz="2400" b="1" dirty="0" err="1" smtClean="0">
                <a:solidFill>
                  <a:srgbClr val="C00000"/>
                </a:solidFill>
                <a:effectLst>
                  <a:outerShdw blurRad="38100" dist="38100" dir="2700000" algn="tl">
                    <a:srgbClr val="000000">
                      <a:alpha val="43137"/>
                    </a:srgbClr>
                  </a:outerShdw>
                </a:effectLst>
              </a:rPr>
              <a:t>spliceosomes</a:t>
            </a:r>
            <a:r>
              <a:rPr lang="en-US" sz="2400" b="1" dirty="0" smtClean="0">
                <a:solidFill>
                  <a:srgbClr val="C00000"/>
                </a:solidFill>
                <a:effectLst>
                  <a:outerShdw blurRad="38100" dist="38100" dir="2700000" algn="tl">
                    <a:srgbClr val="000000">
                      <a:alpha val="43137"/>
                    </a:srgbClr>
                  </a:outerShdw>
                </a:effectLst>
              </a:rPr>
              <a:t> </a:t>
            </a:r>
            <a:r>
              <a:rPr lang="en-US" sz="2400" dirty="0"/>
              <a:t>. The spliced m RNA now is  ready for </a:t>
            </a:r>
            <a:r>
              <a:rPr lang="en-US" sz="2400" b="1" i="1" u="sng" dirty="0" smtClean="0">
                <a:solidFill>
                  <a:srgbClr val="00B050"/>
                </a:solidFill>
                <a:effectLst>
                  <a:outerShdw blurRad="38100" dist="38100" dir="2700000" algn="tl">
                    <a:srgbClr val="000000">
                      <a:alpha val="43137"/>
                    </a:srgbClr>
                  </a:outerShdw>
                </a:effectLst>
              </a:rPr>
              <a:t>translation</a:t>
            </a:r>
            <a:r>
              <a:rPr lang="en-US" sz="2400" dirty="0" smtClean="0"/>
              <a:t>,  </a:t>
            </a:r>
            <a:r>
              <a:rPr lang="en-US" sz="2400" dirty="0"/>
              <a:t>the last step in gene </a:t>
            </a:r>
            <a:r>
              <a:rPr lang="en-US" sz="2400" dirty="0" smtClean="0"/>
              <a:t>processing. </a:t>
            </a:r>
            <a:endParaRPr lang="en-US" sz="2400" dirty="0"/>
          </a:p>
        </p:txBody>
      </p:sp>
      <p:pic>
        <p:nvPicPr>
          <p:cNvPr id="5" name="Content Placeholder 3" descr="Two-step_Splicing_Reaction.png"/>
          <p:cNvPicPr>
            <a:picLocks noGrp="1" noChangeAspect="1"/>
          </p:cNvPicPr>
          <p:nvPr>
            <p:ph idx="1"/>
          </p:nvPr>
        </p:nvPicPr>
        <p:blipFill>
          <a:blip r:embed="rId2" cstate="print"/>
          <a:stretch>
            <a:fillRect/>
          </a:stretch>
        </p:blipFill>
        <p:spPr>
          <a:xfrm>
            <a:off x="533400" y="3352800"/>
            <a:ext cx="7391400" cy="3370689"/>
          </a:xfrm>
        </p:spPr>
      </p:pic>
    </p:spTree>
  </p:cSld>
  <p:clrMapOvr>
    <a:masterClrMapping/>
  </p:clrMapOvr>
  <p:transition>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326_Splicing.jpg"/>
          <p:cNvPicPr>
            <a:picLocks noGrp="1" noChangeAspect="1"/>
          </p:cNvPicPr>
          <p:nvPr>
            <p:ph idx="1"/>
          </p:nvPr>
        </p:nvPicPr>
        <p:blipFill>
          <a:blip r:embed="rId2" cstate="print"/>
          <a:stretch>
            <a:fillRect/>
          </a:stretch>
        </p:blipFill>
        <p:spPr>
          <a:xfrm>
            <a:off x="4953000" y="304800"/>
            <a:ext cx="4191000" cy="6553200"/>
          </a:xfrm>
        </p:spPr>
      </p:pic>
      <p:pic>
        <p:nvPicPr>
          <p:cNvPr id="5" name="Content Placeholder 3" descr="53.jpg"/>
          <p:cNvPicPr>
            <a:picLocks noChangeAspect="1"/>
          </p:cNvPicPr>
          <p:nvPr/>
        </p:nvPicPr>
        <p:blipFill>
          <a:blip r:embed="rId3" cstate="print"/>
          <a:stretch>
            <a:fillRect/>
          </a:stretch>
        </p:blipFill>
        <p:spPr>
          <a:xfrm>
            <a:off x="1" y="304800"/>
            <a:ext cx="4800600" cy="6553200"/>
          </a:xfrm>
          <a:prstGeom prst="rect">
            <a:avLst/>
          </a:prstGeom>
        </p:spPr>
      </p:pic>
    </p:spTree>
  </p:cSld>
  <p:clrMapOvr>
    <a:masterClrMapping/>
  </p:clrMapOvr>
  <p:transition>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343400"/>
          </a:xfrm>
        </p:spPr>
        <p:txBody>
          <a:bodyPr>
            <a:normAutofit fontScale="90000"/>
          </a:bodyPr>
          <a:lstStyle/>
          <a:p>
            <a:pPr algn="just" rtl="0"/>
            <a:r>
              <a:rPr lang="en-US" sz="2400" u="sng" dirty="0">
                <a:solidFill>
                  <a:srgbClr val="002060"/>
                </a:solidFill>
                <a:effectLst>
                  <a:outerShdw blurRad="38100" dist="38100" dir="2700000" algn="tl">
                    <a:srgbClr val="000000">
                      <a:alpha val="43137"/>
                    </a:srgbClr>
                  </a:outerShdw>
                </a:effectLst>
                <a:latin typeface="Times New Roman"/>
              </a:rPr>
              <a:t>Transcription like replication </a:t>
            </a:r>
            <a:r>
              <a:rPr lang="en-US" sz="2400" dirty="0">
                <a:solidFill>
                  <a:srgbClr val="002060"/>
                </a:solidFill>
                <a:latin typeface="Times New Roman"/>
              </a:rPr>
              <a:t>need </a:t>
            </a:r>
            <a:r>
              <a:rPr lang="en-US" sz="2400" dirty="0">
                <a:solidFill>
                  <a:srgbClr val="FF0000"/>
                </a:solidFill>
                <a:latin typeface="Times New Roman"/>
              </a:rPr>
              <a:t>free 3́ end </a:t>
            </a:r>
            <a:r>
              <a:rPr lang="en-US" sz="2400" dirty="0">
                <a:solidFill>
                  <a:srgbClr val="002060"/>
                </a:solidFill>
                <a:latin typeface="Times New Roman"/>
              </a:rPr>
              <a:t>to add the complementary nucleotide, also the direction of movement and polymerization of RNA polymerase </a:t>
            </a:r>
            <a:r>
              <a:rPr lang="en-US" sz="2400" dirty="0" smtClean="0">
                <a:solidFill>
                  <a:srgbClr val="002060"/>
                </a:solidFill>
                <a:latin typeface="Times New Roman"/>
              </a:rPr>
              <a:t>from  5́→3́.                           . </a:t>
            </a:r>
            <a:br>
              <a:rPr lang="en-US" sz="2400" dirty="0" smtClean="0">
                <a:solidFill>
                  <a:srgbClr val="002060"/>
                </a:solidFill>
                <a:latin typeface="Times New Roman"/>
              </a:rPr>
            </a:br>
            <a:r>
              <a:rPr lang="en-US" sz="2400" dirty="0" smtClean="0">
                <a:solidFill>
                  <a:srgbClr val="002060"/>
                </a:solidFill>
                <a:latin typeface="Times New Roman"/>
              </a:rPr>
              <a:t/>
            </a:r>
            <a:br>
              <a:rPr lang="en-US" sz="2400" dirty="0" smtClean="0">
                <a:solidFill>
                  <a:srgbClr val="002060"/>
                </a:solidFill>
                <a:latin typeface="Times New Roman"/>
              </a:rPr>
            </a:br>
            <a:r>
              <a:rPr lang="en-US" sz="2400" dirty="0">
                <a:solidFill>
                  <a:srgbClr val="002060"/>
                </a:solidFill>
                <a:latin typeface="Times New Roman"/>
              </a:rPr>
              <a:t/>
            </a:r>
            <a:br>
              <a:rPr lang="en-US" sz="2400" dirty="0">
                <a:solidFill>
                  <a:srgbClr val="002060"/>
                </a:solidFill>
                <a:latin typeface="Times New Roman"/>
              </a:rPr>
            </a:br>
            <a:r>
              <a:rPr lang="en-US" sz="2400" dirty="0" smtClean="0">
                <a:solidFill>
                  <a:srgbClr val="002060"/>
                </a:solidFill>
                <a:latin typeface="Times New Roman"/>
              </a:rPr>
              <a:t>The transcript sequence (complete gene) start with promoter region where the DNA will opened and the RNA polymerase bind to start transcription. After promoter region another region come called +1 (beginning of transcription) then the coding region followed by Terminator.                .                                              </a:t>
            </a:r>
            <a:br>
              <a:rPr lang="en-US" sz="2400" dirty="0" smtClean="0">
                <a:solidFill>
                  <a:srgbClr val="002060"/>
                </a:solidFill>
                <a:latin typeface="Times New Roman"/>
              </a:rPr>
            </a:br>
            <a:r>
              <a:rPr lang="en-US" sz="2400" b="1" dirty="0" smtClean="0">
                <a:solidFill>
                  <a:srgbClr val="C00000"/>
                </a:solidFill>
                <a:effectLst>
                  <a:outerShdw blurRad="38100" dist="38100" dir="2700000" algn="tl">
                    <a:srgbClr val="000000">
                      <a:alpha val="43137"/>
                    </a:srgbClr>
                  </a:outerShdw>
                </a:effectLst>
                <a:latin typeface="Times New Roman"/>
              </a:rPr>
              <a:t>All the mentioned region represent complete structure for one gene </a:t>
            </a:r>
            <a:endParaRPr lang="en-US" sz="2400" b="1" dirty="0">
              <a:solidFill>
                <a:srgbClr val="C00000"/>
              </a:solidFill>
              <a:effectLst>
                <a:outerShdw blurRad="38100" dist="38100" dir="2700000" algn="tl">
                  <a:srgbClr val="000000">
                    <a:alpha val="43137"/>
                  </a:srgbClr>
                </a:outerShdw>
              </a:effectLst>
            </a:endParaRPr>
          </a:p>
        </p:txBody>
      </p:sp>
      <p:pic>
        <p:nvPicPr>
          <p:cNvPr id="7" name="Content Placeholder 6" descr="transcrption_unit (1).jpg"/>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81000" y="4572000"/>
            <a:ext cx="8305800" cy="2117725"/>
          </a:xfrm>
          <a:prstGeom prst="rect">
            <a:avLst/>
          </a:prstGeom>
        </p:spPr>
      </p:pic>
      <p:sp>
        <p:nvSpPr>
          <p:cNvPr id="6" name="Rectangle 5"/>
          <p:cNvSpPr/>
          <p:nvPr/>
        </p:nvSpPr>
        <p:spPr>
          <a:xfrm>
            <a:off x="8305800" y="1295400"/>
            <a:ext cx="620486"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bg1"/>
              </a:solidFill>
            </a:endParaRPr>
          </a:p>
        </p:txBody>
      </p:sp>
      <p:sp>
        <p:nvSpPr>
          <p:cNvPr id="8" name="Rectangle 7"/>
          <p:cNvSpPr/>
          <p:nvPr/>
        </p:nvSpPr>
        <p:spPr>
          <a:xfrm>
            <a:off x="8248898" y="3733800"/>
            <a:ext cx="620486"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bg1"/>
              </a:solidFill>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2667000" cy="457200"/>
          </a:xfrm>
        </p:spPr>
        <p:txBody>
          <a:bodyPr>
            <a:normAutofit fontScale="90000"/>
          </a:bodyPr>
          <a:lstStyle/>
          <a:p>
            <a:pPr algn="l" rtl="0"/>
            <a:r>
              <a:rPr lang="en-US" sz="3100" b="1" i="1" dirty="0" smtClean="0">
                <a:solidFill>
                  <a:srgbClr val="FF0000"/>
                </a:solidFill>
                <a:effectLst>
                  <a:outerShdw blurRad="38100" dist="38100" dir="2700000" algn="tl">
                    <a:srgbClr val="000000">
                      <a:alpha val="43137"/>
                    </a:srgbClr>
                  </a:outerShdw>
                </a:effectLst>
              </a:rPr>
              <a:t>Identifications…</a:t>
            </a:r>
            <a:endParaRPr lang="en-US" sz="2800" b="1" i="1" dirty="0">
              <a:solidFill>
                <a:srgbClr val="FF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28600" y="990600"/>
            <a:ext cx="8534400" cy="5029200"/>
          </a:xfrm>
        </p:spPr>
        <p:txBody>
          <a:bodyPr>
            <a:normAutofit/>
          </a:bodyPr>
          <a:lstStyle/>
          <a:p>
            <a:pPr algn="just" rtl="0">
              <a:buNone/>
            </a:pPr>
            <a:r>
              <a:rPr lang="en-US" sz="2400" b="1" dirty="0" smtClean="0">
                <a:solidFill>
                  <a:srgbClr val="C00000"/>
                </a:solidFill>
              </a:rPr>
              <a:t>promoter:</a:t>
            </a:r>
            <a:r>
              <a:rPr lang="en-US" sz="2400" b="1" dirty="0" smtClean="0"/>
              <a:t> a regulatory </a:t>
            </a:r>
            <a:r>
              <a:rPr lang="en-US" sz="2400" b="1" dirty="0" smtClean="0">
                <a:solidFill>
                  <a:srgbClr val="C00000"/>
                </a:solidFill>
              </a:rPr>
              <a:t> </a:t>
            </a:r>
            <a:r>
              <a:rPr lang="en-US" sz="2400" b="1" dirty="0" smtClean="0"/>
              <a:t>nucleotide  sequences of DNA (40-60 nts) at the beginning of every gene located upstream (towards the 5' region) of a gene (in prokaryote more than one gene shard the same promoter unlike Eukaryotic cell ), in this site the two DNA strand will opened but it is un translated area by providing a control point for regulated gene transcription. </a:t>
            </a:r>
          </a:p>
          <a:p>
            <a:pPr algn="just" rtl="0">
              <a:buNone/>
            </a:pPr>
            <a:r>
              <a:rPr lang="en-US" sz="2400" b="1" dirty="0" smtClean="0"/>
              <a:t>In  prokaryotes, the promoter is recognized by RNA polymerase   (</a:t>
            </a:r>
            <a:r>
              <a:rPr lang="el-GR" sz="2400" b="1" dirty="0" smtClean="0">
                <a:solidFill>
                  <a:srgbClr val="00B0F0"/>
                </a:solidFill>
                <a:latin typeface="Times New Roman"/>
                <a:cs typeface="Times New Roman"/>
              </a:rPr>
              <a:t>δ </a:t>
            </a:r>
            <a:r>
              <a:rPr lang="en-US" sz="2400" b="1" dirty="0" smtClean="0">
                <a:solidFill>
                  <a:srgbClr val="00B0F0"/>
                </a:solidFill>
              </a:rPr>
              <a:t>sigma sub unite</a:t>
            </a:r>
            <a:r>
              <a:rPr lang="en-US" sz="2400" b="1" dirty="0" smtClean="0"/>
              <a:t>), this sub unit has a great affinity to bind to this region. </a:t>
            </a:r>
          </a:p>
          <a:p>
            <a:pPr algn="just" rtl="0">
              <a:buNone/>
            </a:pPr>
            <a:endParaRPr lang="en-US" sz="2400" b="1" dirty="0"/>
          </a:p>
          <a:p>
            <a:pPr algn="just" rtl="0">
              <a:buNone/>
            </a:pPr>
            <a:r>
              <a:rPr lang="en-US" sz="2400" b="1" dirty="0" smtClean="0"/>
              <a:t>There are great differences between promoter area of prokaryotic and Eukaryotic cell as it is divided to many sub regions.</a:t>
            </a:r>
          </a:p>
        </p:txBody>
      </p:sp>
    </p:spTree>
  </p:cSld>
  <p:clrMapOvr>
    <a:masterClrMapping/>
  </p:clrMapOvr>
  <p:transition>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صورة ذات صلة">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3400" y="2667000"/>
            <a:ext cx="7924800" cy="3962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3208722"/>
            <a:ext cx="762000" cy="3420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8" name="Rectangle 7"/>
          <p:cNvSpPr/>
          <p:nvPr/>
        </p:nvSpPr>
        <p:spPr>
          <a:xfrm>
            <a:off x="7966364" y="6019800"/>
            <a:ext cx="609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 name="Rectangle 3"/>
          <p:cNvSpPr/>
          <p:nvPr/>
        </p:nvSpPr>
        <p:spPr>
          <a:xfrm>
            <a:off x="381000" y="457200"/>
            <a:ext cx="8077200" cy="2751522"/>
          </a:xfrm>
          <a:prstGeom prst="rect">
            <a:avLst/>
          </a:prstGeom>
          <a:solidFill>
            <a:schemeClr val="bg1"/>
          </a:solidFill>
        </p:spPr>
        <p:txBody>
          <a:bodyPr wrap="square">
            <a:spAutoFit/>
          </a:bodyPr>
          <a:lstStyle/>
          <a:p>
            <a:pPr marL="342900" lvl="0" indent="-342900" algn="just">
              <a:spcBef>
                <a:spcPct val="20000"/>
              </a:spcBef>
            </a:pPr>
            <a:r>
              <a:rPr lang="en-US" sz="2400" b="1" dirty="0" smtClean="0">
                <a:solidFill>
                  <a:srgbClr val="FF0000"/>
                </a:solidFill>
              </a:rPr>
              <a:t>Coding </a:t>
            </a:r>
            <a:r>
              <a:rPr lang="en-US" sz="2400" b="1" dirty="0">
                <a:solidFill>
                  <a:srgbClr val="FF0000"/>
                </a:solidFill>
              </a:rPr>
              <a:t>region:</a:t>
            </a:r>
            <a:r>
              <a:rPr lang="en-US" sz="2400" b="1" dirty="0" smtClean="0"/>
              <a:t> </a:t>
            </a:r>
            <a:r>
              <a:rPr lang="en-US" sz="2400" b="1" dirty="0"/>
              <a:t>Nucleotide sequences which will detriment  the genetic code then will translated to amino acid. It starts with ATG triplet initiation codon  (AUG in m RNA) .the length of coding region depend on type of produced protein </a:t>
            </a:r>
          </a:p>
          <a:p>
            <a:pPr marL="342900" lvl="0" indent="-342900" algn="just">
              <a:spcBef>
                <a:spcPct val="20000"/>
              </a:spcBef>
            </a:pPr>
            <a:r>
              <a:rPr lang="en-US" sz="2400" b="1" dirty="0">
                <a:solidFill>
                  <a:srgbClr val="FF0000"/>
                </a:solidFill>
              </a:rPr>
              <a:t>Terminator:</a:t>
            </a:r>
            <a:r>
              <a:rPr lang="en-US" sz="2400" b="1" dirty="0" smtClean="0"/>
              <a:t> Nucleotide </a:t>
            </a:r>
            <a:r>
              <a:rPr lang="en-US" sz="2400" b="1" dirty="0"/>
              <a:t>sequences exist after the coding region rich with poly G followed by poly C then poly A </a:t>
            </a:r>
          </a:p>
        </p:txBody>
      </p:sp>
    </p:spTree>
    <p:extLst>
      <p:ext uri="{BB962C8B-B14F-4D97-AF65-F5344CB8AC3E}">
        <p14:creationId xmlns:p14="http://schemas.microsoft.com/office/powerpoint/2010/main" val="1787029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228600"/>
            <a:ext cx="7696200" cy="609600"/>
          </a:xfrm>
          <a:solidFill>
            <a:srgbClr val="00B0F0"/>
          </a:solidFill>
        </p:spPr>
        <p:txBody>
          <a:bodyPr>
            <a:noAutofit/>
          </a:bodyPr>
          <a:lstStyle/>
          <a:p>
            <a:pPr algn="just"/>
            <a:r>
              <a:rPr lang="en-US" sz="2400" b="1" dirty="0" smtClean="0">
                <a:solidFill>
                  <a:schemeClr val="bg1"/>
                </a:solidFill>
              </a:rPr>
              <a:t>Difference between Eukaryotic and Prokaryotic Promoters</a:t>
            </a:r>
            <a:endParaRPr lang="en-US" sz="2400" b="1" dirty="0">
              <a:solidFill>
                <a:schemeClr val="bg1"/>
              </a:solidFill>
            </a:endParaRPr>
          </a:p>
        </p:txBody>
      </p:sp>
      <p:sp>
        <p:nvSpPr>
          <p:cNvPr id="3" name="Content Placeholder 2"/>
          <p:cNvSpPr>
            <a:spLocks noGrp="1"/>
          </p:cNvSpPr>
          <p:nvPr>
            <p:ph idx="1"/>
          </p:nvPr>
        </p:nvSpPr>
        <p:spPr>
          <a:xfrm>
            <a:off x="457200" y="990600"/>
            <a:ext cx="8153400" cy="4038600"/>
          </a:xfrm>
        </p:spPr>
        <p:txBody>
          <a:bodyPr>
            <a:noAutofit/>
          </a:bodyPr>
          <a:lstStyle/>
          <a:p>
            <a:pPr algn="just" rtl="0">
              <a:buNone/>
            </a:pPr>
            <a:r>
              <a:rPr lang="en-US" sz="2400" b="1" i="1" dirty="0" smtClean="0">
                <a:solidFill>
                  <a:srgbClr val="FF0000"/>
                </a:solidFill>
                <a:effectLst>
                  <a:outerShdw blurRad="38100" dist="38100" dir="2700000" algn="tl">
                    <a:srgbClr val="000000">
                      <a:alpha val="43137"/>
                    </a:srgbClr>
                  </a:outerShdw>
                </a:effectLst>
              </a:rPr>
              <a:t>Prokaryotic  promoters…</a:t>
            </a:r>
          </a:p>
          <a:p>
            <a:pPr algn="just" rtl="0">
              <a:buNone/>
            </a:pPr>
            <a:r>
              <a:rPr lang="en-US" sz="2400" dirty="0" smtClean="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The promoter consists of two short sequences know as  -10  box and -35  box positions upstream from the transcription start site.</a:t>
            </a:r>
          </a:p>
          <a:p>
            <a:pPr algn="just" rtl="0"/>
            <a:r>
              <a:rPr lang="en-US" sz="2000" dirty="0" smtClean="0">
                <a:effectLst>
                  <a:outerShdw blurRad="38100" dist="38100" dir="2700000" algn="tl">
                    <a:srgbClr val="000000">
                      <a:alpha val="43137"/>
                    </a:srgbClr>
                  </a:outerShdw>
                </a:effectLst>
              </a:rPr>
              <a:t>The sequence at </a:t>
            </a:r>
            <a:r>
              <a:rPr lang="en-US" sz="2000" b="1" dirty="0" smtClean="0">
                <a:effectLst>
                  <a:outerShdw blurRad="38100" dist="38100" dir="2700000" algn="tl">
                    <a:srgbClr val="000000">
                      <a:alpha val="43137"/>
                    </a:srgbClr>
                  </a:outerShdw>
                </a:effectLst>
              </a:rPr>
              <a:t>-10 box</a:t>
            </a:r>
            <a:r>
              <a:rPr lang="en-US" sz="2000" dirty="0" smtClean="0">
                <a:effectLst>
                  <a:outerShdw blurRad="38100" dist="38100" dir="2700000" algn="tl">
                    <a:srgbClr val="000000">
                      <a:alpha val="43137"/>
                    </a:srgbClr>
                  </a:outerShdw>
                </a:effectLst>
              </a:rPr>
              <a:t> is also known as -</a:t>
            </a:r>
            <a:r>
              <a:rPr lang="en-US" sz="2000" dirty="0" smtClean="0">
                <a:solidFill>
                  <a:srgbClr val="0070C0"/>
                </a:solidFill>
                <a:effectLst>
                  <a:outerShdw blurRad="38100" dist="38100" dir="2700000" algn="tl">
                    <a:srgbClr val="000000">
                      <a:alpha val="43137"/>
                    </a:srgbClr>
                  </a:outerShdw>
                </a:effectLst>
              </a:rPr>
              <a:t>10 elements </a:t>
            </a:r>
            <a:r>
              <a:rPr lang="en-US" sz="2000" dirty="0" smtClean="0">
                <a:effectLst>
                  <a:outerShdw blurRad="38100" dist="38100" dir="2700000" algn="tl">
                    <a:srgbClr val="000000">
                      <a:alpha val="43137"/>
                    </a:srgbClr>
                  </a:outerShdw>
                </a:effectLst>
              </a:rPr>
              <a:t>or the </a:t>
            </a:r>
            <a:r>
              <a:rPr lang="en-US" sz="2000" dirty="0" smtClean="0">
                <a:solidFill>
                  <a:srgbClr val="0070C0"/>
                </a:solidFill>
                <a:effectLst>
                  <a:outerShdw blurRad="38100" dist="38100" dir="2700000" algn="tl">
                    <a:srgbClr val="000000">
                      <a:alpha val="43137"/>
                    </a:srgbClr>
                  </a:outerShdw>
                </a:effectLst>
              </a:rPr>
              <a:t>Pribnow</a:t>
            </a:r>
            <a:r>
              <a:rPr lang="en-US" sz="2000" dirty="0" smtClean="0">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box</a:t>
            </a:r>
            <a:r>
              <a:rPr lang="en-US" sz="2000" dirty="0" smtClean="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according to David Pribnow how discover this elements), and </a:t>
            </a:r>
            <a:r>
              <a:rPr lang="en-US" sz="2000" dirty="0" smtClean="0">
                <a:effectLst>
                  <a:outerShdw blurRad="38100" dist="38100" dir="2700000" algn="tl">
                    <a:srgbClr val="000000">
                      <a:alpha val="43137"/>
                    </a:srgbClr>
                  </a:outerShdw>
                </a:effectLst>
              </a:rPr>
              <a:t>usually consists of the six nucleotides </a:t>
            </a:r>
            <a:r>
              <a:rPr lang="en-US" sz="2000" b="1" dirty="0" smtClean="0">
                <a:effectLst>
                  <a:outerShdw blurRad="38100" dist="38100" dir="2700000" algn="tl">
                    <a:srgbClr val="000000">
                      <a:alpha val="43137"/>
                    </a:srgbClr>
                  </a:outerShdw>
                </a:effectLst>
              </a:rPr>
              <a:t>TATAAT.</a:t>
            </a:r>
            <a:r>
              <a:rPr lang="en-US" sz="2000" dirty="0" smtClean="0">
                <a:effectLst>
                  <a:outerShdw blurRad="38100" dist="38100" dir="2700000" algn="tl">
                    <a:srgbClr val="000000">
                      <a:alpha val="43137"/>
                    </a:srgbClr>
                  </a:outerShdw>
                </a:effectLst>
              </a:rPr>
              <a:t> The Pribnow box is absolutely essential to start transcription in prokaryotes since it rich with T &amp; A nitrogen bases .</a:t>
            </a:r>
          </a:p>
          <a:p>
            <a:pPr algn="just" rtl="0"/>
            <a:r>
              <a:rPr lang="en-US" sz="2000" dirty="0" smtClean="0">
                <a:effectLst>
                  <a:outerShdw blurRad="38100" dist="38100" dir="2700000" algn="tl">
                    <a:srgbClr val="000000">
                      <a:alpha val="43137"/>
                    </a:srgbClr>
                  </a:outerShdw>
                </a:effectLst>
              </a:rPr>
              <a:t>The other sequence is  -</a:t>
            </a:r>
            <a:r>
              <a:rPr lang="en-US" sz="2000" b="1" dirty="0" smtClean="0">
                <a:effectLst>
                  <a:outerShdw blurRad="38100" dist="38100" dir="2700000" algn="tl">
                    <a:srgbClr val="000000">
                      <a:alpha val="43137"/>
                    </a:srgbClr>
                  </a:outerShdw>
                </a:effectLst>
              </a:rPr>
              <a:t>35 box</a:t>
            </a:r>
            <a:r>
              <a:rPr lang="en-US" sz="2000" dirty="0" smtClean="0">
                <a:effectLst>
                  <a:outerShdw blurRad="38100" dist="38100" dir="2700000" algn="tl">
                    <a:srgbClr val="000000">
                      <a:alpha val="43137"/>
                    </a:srgbClr>
                  </a:outerShdw>
                </a:effectLst>
              </a:rPr>
              <a:t> ( -35 element) usually consists of the six nucleotides </a:t>
            </a:r>
            <a:r>
              <a:rPr lang="en-US" sz="2000" b="1" dirty="0">
                <a:effectLst>
                  <a:outerShdw blurRad="38100" dist="38100" dir="2700000" algn="tl">
                    <a:srgbClr val="000000">
                      <a:alpha val="43137"/>
                    </a:srgbClr>
                  </a:outerShdw>
                </a:effectLst>
              </a:rPr>
              <a:t>TTGACA</a:t>
            </a:r>
            <a:r>
              <a:rPr lang="en-US" sz="2000" dirty="0" smtClean="0">
                <a:effectLst>
                  <a:outerShdw blurRad="38100" dist="38100" dir="2700000" algn="tl">
                    <a:srgbClr val="000000">
                      <a:alpha val="43137"/>
                    </a:srgbClr>
                  </a:outerShdw>
                </a:effectLst>
              </a:rPr>
              <a:t>. RNA polymerase attached here via its sigma unit. The two boxes separated by 17 </a:t>
            </a:r>
            <a:r>
              <a:rPr lang="en-US" sz="2000" dirty="0" smtClean="0">
                <a:effectLst>
                  <a:outerShdw blurRad="38100" dist="38100" dir="2700000" algn="tl">
                    <a:srgbClr val="000000">
                      <a:alpha val="43137"/>
                    </a:srgbClr>
                  </a:outerShdw>
                </a:effectLst>
                <a:latin typeface="Times New Roman"/>
                <a:cs typeface="Times New Roman"/>
              </a:rPr>
              <a:t>±1 base pairs .</a:t>
            </a:r>
            <a:endParaRPr lang="en-US" sz="2000" i="1" dirty="0" smtClean="0">
              <a:effectLst>
                <a:outerShdw blurRad="38100" dist="38100" dir="2700000" algn="tl">
                  <a:srgbClr val="000000">
                    <a:alpha val="43137"/>
                  </a:srgbClr>
                </a:outerShdw>
              </a:effectLst>
            </a:endParaRPr>
          </a:p>
        </p:txBody>
      </p:sp>
      <p:sp>
        <p:nvSpPr>
          <p:cNvPr id="6" name="Rectangle 5"/>
          <p:cNvSpPr/>
          <p:nvPr/>
        </p:nvSpPr>
        <p:spPr>
          <a:xfrm>
            <a:off x="3505200" y="4876800"/>
            <a:ext cx="2286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8" name="Rectangle 7"/>
          <p:cNvSpPr/>
          <p:nvPr/>
        </p:nvSpPr>
        <p:spPr>
          <a:xfrm>
            <a:off x="1200150" y="5939135"/>
            <a:ext cx="6667500" cy="461665"/>
          </a:xfrm>
          <a:prstGeom prst="rect">
            <a:avLst/>
          </a:prstGeom>
          <a:solidFill>
            <a:srgbClr val="00B0F0"/>
          </a:solidFill>
        </p:spPr>
        <p:txBody>
          <a:bodyPr wrap="square">
            <a:spAutoFit/>
          </a:bodyPr>
          <a:lstStyle/>
          <a:p>
            <a:pPr algn="just"/>
            <a:r>
              <a:rPr lang="en-US" sz="2400" b="1" i="1" dirty="0" smtClean="0">
                <a:solidFill>
                  <a:schemeClr val="bg1"/>
                </a:solidFill>
                <a:effectLst>
                  <a:outerShdw blurRad="38100" dist="38100" dir="2700000" algn="tl">
                    <a:srgbClr val="000000">
                      <a:alpha val="43137"/>
                    </a:srgbClr>
                  </a:outerShdw>
                </a:effectLst>
                <a:latin typeface="Times New Roman"/>
                <a:cs typeface="Times New Roman"/>
              </a:rPr>
              <a:t>The promoter </a:t>
            </a:r>
            <a:r>
              <a:rPr lang="en-US" sz="2400" b="1" i="1" dirty="0">
                <a:solidFill>
                  <a:schemeClr val="bg1"/>
                </a:solidFill>
                <a:effectLst>
                  <a:outerShdw blurRad="38100" dist="38100" dir="2700000" algn="tl">
                    <a:srgbClr val="000000">
                      <a:alpha val="43137"/>
                    </a:srgbClr>
                  </a:outerShdw>
                </a:effectLst>
                <a:latin typeface="Times New Roman"/>
                <a:cs typeface="Times New Roman"/>
              </a:rPr>
              <a:t>region will not translate to protein </a:t>
            </a:r>
            <a:endParaRPr lang="ar-IQ" sz="2400" b="1" i="1" dirty="0">
              <a:solidFill>
                <a:schemeClr val="bg1"/>
              </a:solidFill>
              <a:effectLst>
                <a:outerShdw blurRad="38100" dist="38100" dir="2700000" algn="tl">
                  <a:srgbClr val="000000">
                    <a:alpha val="43137"/>
                  </a:srgbClr>
                </a:outerShdw>
              </a:effectLst>
            </a:endParaRPr>
          </a:p>
        </p:txBody>
      </p:sp>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نتيجة بحث الصور عن ‪prokaryotic promoter structu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914400"/>
            <a:ext cx="78105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descr="promoter.gif"/>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571500" y="3962400"/>
            <a:ext cx="8077200" cy="1905000"/>
          </a:xfrm>
          <a:prstGeom prst="rect">
            <a:avLst/>
          </a:prstGeom>
        </p:spPr>
      </p:pic>
    </p:spTree>
    <p:extLst>
      <p:ext uri="{BB962C8B-B14F-4D97-AF65-F5344CB8AC3E}">
        <p14:creationId xmlns:p14="http://schemas.microsoft.com/office/powerpoint/2010/main" val="2234739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90591"/>
            <a:ext cx="8686800" cy="1419209"/>
          </a:xfrm>
        </p:spPr>
        <p:txBody>
          <a:bodyPr>
            <a:noAutofit/>
          </a:bodyPr>
          <a:lstStyle/>
          <a:p>
            <a:pPr algn="just" rtl="0"/>
            <a:r>
              <a:rPr lang="en-US" sz="2000" b="1" dirty="0" smtClean="0">
                <a:solidFill>
                  <a:srgbClr val="FF0000"/>
                </a:solidFill>
              </a:rPr>
              <a:t>Eukaryotic promoters </a:t>
            </a:r>
            <a:r>
              <a:rPr lang="en-US" sz="2000" b="1" dirty="0" smtClean="0">
                <a:solidFill>
                  <a:srgbClr val="002060"/>
                </a:solidFill>
              </a:rPr>
              <a:t>are more complicated than prokaryotic promoter and divided to many sub regions:                                                .</a:t>
            </a:r>
            <a:br>
              <a:rPr lang="en-US" sz="2000" b="1" dirty="0" smtClean="0">
                <a:solidFill>
                  <a:srgbClr val="002060"/>
                </a:solidFill>
              </a:rPr>
            </a:br>
            <a:r>
              <a:rPr lang="en-US" sz="900" b="1" dirty="0" smtClean="0">
                <a:solidFill>
                  <a:srgbClr val="002060"/>
                </a:solidFill>
                <a:latin typeface="Times New Roman"/>
                <a:cs typeface="Times New Roman"/>
              </a:rPr>
              <a:t> </a:t>
            </a:r>
            <a:r>
              <a:rPr lang="en-US" sz="2000" b="1" dirty="0" smtClean="0">
                <a:solidFill>
                  <a:srgbClr val="002060"/>
                </a:solidFill>
                <a:latin typeface="Times New Roman"/>
                <a:cs typeface="Times New Roman"/>
              </a:rPr>
              <a:t/>
            </a:r>
            <a:br>
              <a:rPr lang="en-US" sz="2000" b="1" dirty="0" smtClean="0">
                <a:solidFill>
                  <a:srgbClr val="002060"/>
                </a:solidFill>
                <a:latin typeface="Times New Roman"/>
                <a:cs typeface="Times New Roman"/>
              </a:rPr>
            </a:br>
            <a:r>
              <a:rPr lang="en-US" sz="2000" b="1" dirty="0" smtClean="0">
                <a:solidFill>
                  <a:srgbClr val="002060"/>
                </a:solidFill>
                <a:latin typeface="Times New Roman"/>
                <a:cs typeface="Times New Roman"/>
              </a:rPr>
              <a:t>1- </a:t>
            </a:r>
            <a:r>
              <a:rPr lang="en-US" sz="2000" b="1" dirty="0" smtClean="0">
                <a:solidFill>
                  <a:srgbClr val="002060"/>
                </a:solidFill>
                <a:effectLst>
                  <a:outerShdw blurRad="38100" dist="38100" dir="2700000" algn="tl">
                    <a:srgbClr val="000000">
                      <a:alpha val="43137"/>
                    </a:srgbClr>
                  </a:outerShdw>
                </a:effectLst>
                <a:latin typeface="Times New Roman"/>
                <a:cs typeface="Times New Roman"/>
              </a:rPr>
              <a:t>Regulatory promoter </a:t>
            </a:r>
            <a:r>
              <a:rPr lang="en-US" sz="2000" b="1" dirty="0" smtClean="0">
                <a:solidFill>
                  <a:srgbClr val="002060"/>
                </a:solidFill>
                <a:latin typeface="Times New Roman"/>
                <a:cs typeface="Times New Roman"/>
              </a:rPr>
              <a:t>to regulate promoter activity.                  …                         </a:t>
            </a:r>
            <a:br>
              <a:rPr lang="en-US" sz="2000" b="1" dirty="0" smtClean="0">
                <a:solidFill>
                  <a:srgbClr val="002060"/>
                </a:solidFill>
                <a:latin typeface="Times New Roman"/>
                <a:cs typeface="Times New Roman"/>
              </a:rPr>
            </a:br>
            <a:r>
              <a:rPr lang="en-US" sz="2000" b="1" dirty="0" smtClean="0">
                <a:solidFill>
                  <a:srgbClr val="002060"/>
                </a:solidFill>
                <a:latin typeface="Times New Roman"/>
                <a:cs typeface="Times New Roman"/>
              </a:rPr>
              <a:t>2- </a:t>
            </a:r>
            <a:r>
              <a:rPr lang="en-US" sz="2000" b="1" dirty="0" smtClean="0">
                <a:solidFill>
                  <a:srgbClr val="002060"/>
                </a:solidFill>
                <a:effectLst>
                  <a:outerShdw blurRad="38100" dist="38100" dir="2700000" algn="tl">
                    <a:srgbClr val="000000">
                      <a:alpha val="43137"/>
                    </a:srgbClr>
                  </a:outerShdw>
                </a:effectLst>
                <a:latin typeface="Times New Roman"/>
                <a:cs typeface="Times New Roman"/>
              </a:rPr>
              <a:t>Core promoter </a:t>
            </a:r>
            <a:r>
              <a:rPr lang="en-US" sz="2000" b="1" dirty="0" smtClean="0">
                <a:solidFill>
                  <a:srgbClr val="002060"/>
                </a:solidFill>
                <a:latin typeface="Times New Roman"/>
                <a:cs typeface="Times New Roman"/>
              </a:rPr>
              <a:t>which divided to many region as with prokaryotic promoter</a:t>
            </a:r>
            <a:endParaRPr lang="en-US" sz="2000" b="1" dirty="0">
              <a:solidFill>
                <a:srgbClr val="002060"/>
              </a:solidFill>
            </a:endParaRPr>
          </a:p>
        </p:txBody>
      </p:sp>
      <p:sp>
        <p:nvSpPr>
          <p:cNvPr id="5" name="Rectangle 4"/>
          <p:cNvSpPr/>
          <p:nvPr/>
        </p:nvSpPr>
        <p:spPr>
          <a:xfrm>
            <a:off x="228600" y="228600"/>
            <a:ext cx="3208955" cy="461665"/>
          </a:xfrm>
          <a:prstGeom prst="rect">
            <a:avLst/>
          </a:prstGeom>
        </p:spPr>
        <p:txBody>
          <a:bodyPr wrap="none">
            <a:spAutoFit/>
          </a:bodyPr>
          <a:lstStyle/>
          <a:p>
            <a:pPr algn="just"/>
            <a:r>
              <a:rPr lang="en-US" sz="2400" b="1" i="1" dirty="0" smtClean="0">
                <a:solidFill>
                  <a:srgbClr val="FF0000"/>
                </a:solidFill>
                <a:effectLst>
                  <a:outerShdw blurRad="38100" dist="38100" dir="2700000" algn="tl">
                    <a:srgbClr val="000000">
                      <a:alpha val="43137"/>
                    </a:srgbClr>
                  </a:outerShdw>
                </a:effectLst>
              </a:rPr>
              <a:t>Eukaryotic  </a:t>
            </a:r>
            <a:r>
              <a:rPr lang="en-US" sz="2400" b="1" i="1" dirty="0">
                <a:solidFill>
                  <a:srgbClr val="FF0000"/>
                </a:solidFill>
                <a:effectLst>
                  <a:outerShdw blurRad="38100" dist="38100" dir="2700000" algn="tl">
                    <a:srgbClr val="000000">
                      <a:alpha val="43137"/>
                    </a:srgbClr>
                  </a:outerShdw>
                </a:effectLst>
              </a:rPr>
              <a:t>promoters…</a:t>
            </a:r>
          </a:p>
        </p:txBody>
      </p:sp>
      <p:sp>
        <p:nvSpPr>
          <p:cNvPr id="6" name="Rectangle 5"/>
          <p:cNvSpPr/>
          <p:nvPr/>
        </p:nvSpPr>
        <p:spPr>
          <a:xfrm>
            <a:off x="8534400" y="1371600"/>
            <a:ext cx="4572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7" name="Rectangle 6"/>
          <p:cNvSpPr/>
          <p:nvPr/>
        </p:nvSpPr>
        <p:spPr>
          <a:xfrm>
            <a:off x="4191000" y="2893100"/>
            <a:ext cx="4404118" cy="2031325"/>
          </a:xfrm>
          <a:prstGeom prst="rect">
            <a:avLst/>
          </a:prstGeom>
          <a:solidFill>
            <a:srgbClr val="66FF66"/>
          </a:solidFill>
        </p:spPr>
        <p:txBody>
          <a:bodyPr wrap="square">
            <a:spAutoFit/>
          </a:bodyPr>
          <a:lstStyle/>
          <a:p>
            <a:pPr lvl="0" algn="just">
              <a:spcBef>
                <a:spcPct val="0"/>
              </a:spcBef>
            </a:pPr>
            <a:r>
              <a:rPr lang="en-US" b="1" dirty="0" smtClean="0">
                <a:solidFill>
                  <a:srgbClr val="FF0000"/>
                </a:solidFill>
                <a:latin typeface="Times New Roman"/>
                <a:cs typeface="Times New Roman"/>
              </a:rPr>
              <a:t>TATA </a:t>
            </a:r>
            <a:r>
              <a:rPr lang="en-US" b="1" dirty="0">
                <a:solidFill>
                  <a:srgbClr val="FF0000"/>
                </a:solidFill>
                <a:latin typeface="Times New Roman"/>
                <a:cs typeface="Times New Roman"/>
              </a:rPr>
              <a:t>box </a:t>
            </a:r>
            <a:r>
              <a:rPr lang="en-US" b="1" dirty="0">
                <a:solidFill>
                  <a:srgbClr val="002060"/>
                </a:solidFill>
                <a:latin typeface="Times New Roman"/>
                <a:cs typeface="Times New Roman"/>
              </a:rPr>
              <a:t>at -25 box </a:t>
            </a:r>
            <a:r>
              <a:rPr lang="en-US" b="1" dirty="0" smtClean="0">
                <a:solidFill>
                  <a:srgbClr val="002060"/>
                </a:solidFill>
                <a:latin typeface="Times New Roman"/>
                <a:cs typeface="Times New Roman"/>
              </a:rPr>
              <a:t>(also called -26 or -29) as </a:t>
            </a:r>
            <a:r>
              <a:rPr lang="en-US" b="1" dirty="0">
                <a:solidFill>
                  <a:srgbClr val="002060"/>
                </a:solidFill>
                <a:latin typeface="Times New Roman"/>
                <a:cs typeface="Times New Roman"/>
              </a:rPr>
              <a:t>with -10 box in prokaryotic it is rich with AT nucleotides </a:t>
            </a:r>
            <a:r>
              <a:rPr lang="en-US" b="1" dirty="0" smtClean="0">
                <a:solidFill>
                  <a:srgbClr val="002060"/>
                </a:solidFill>
                <a:latin typeface="Times New Roman"/>
                <a:cs typeface="Times New Roman"/>
              </a:rPr>
              <a:t>thus </a:t>
            </a:r>
            <a:r>
              <a:rPr lang="en-US" b="1" dirty="0">
                <a:solidFill>
                  <a:srgbClr val="002060"/>
                </a:solidFill>
                <a:latin typeface="Times New Roman"/>
                <a:cs typeface="Times New Roman"/>
              </a:rPr>
              <a:t>the two DNA </a:t>
            </a:r>
            <a:r>
              <a:rPr lang="en-US" b="1" dirty="0" smtClean="0">
                <a:solidFill>
                  <a:srgbClr val="002060"/>
                </a:solidFill>
                <a:latin typeface="Times New Roman"/>
                <a:cs typeface="Times New Roman"/>
              </a:rPr>
              <a:t>strand </a:t>
            </a:r>
            <a:r>
              <a:rPr lang="en-US" b="1" dirty="0">
                <a:solidFill>
                  <a:srgbClr val="002060"/>
                </a:solidFill>
                <a:latin typeface="Times New Roman"/>
                <a:cs typeface="Times New Roman"/>
              </a:rPr>
              <a:t>will opened </a:t>
            </a:r>
            <a:r>
              <a:rPr lang="en-US" b="1" dirty="0" smtClean="0">
                <a:solidFill>
                  <a:srgbClr val="002060"/>
                </a:solidFill>
                <a:latin typeface="Times New Roman"/>
                <a:cs typeface="Times New Roman"/>
              </a:rPr>
              <a:t>here ( </a:t>
            </a:r>
            <a:r>
              <a:rPr lang="en-US" b="1" dirty="0">
                <a:solidFill>
                  <a:srgbClr val="002060"/>
                </a:solidFill>
                <a:latin typeface="Times New Roman"/>
                <a:cs typeface="Times New Roman"/>
              </a:rPr>
              <a:t>it located 25 nucleotides </a:t>
            </a:r>
            <a:r>
              <a:rPr lang="en-US" b="1" dirty="0" smtClean="0">
                <a:solidFill>
                  <a:srgbClr val="002060"/>
                </a:solidFill>
                <a:latin typeface="Times New Roman"/>
                <a:cs typeface="Times New Roman"/>
              </a:rPr>
              <a:t>far </a:t>
            </a:r>
            <a:r>
              <a:rPr lang="en-US" b="1" dirty="0">
                <a:solidFill>
                  <a:srgbClr val="002060"/>
                </a:solidFill>
                <a:latin typeface="Times New Roman"/>
                <a:cs typeface="Times New Roman"/>
              </a:rPr>
              <a:t>away from the start point +1 ). Discovered by </a:t>
            </a:r>
            <a:r>
              <a:rPr lang="en-US" b="1" dirty="0" smtClean="0">
                <a:solidFill>
                  <a:srgbClr val="002060"/>
                </a:solidFill>
                <a:latin typeface="Times New Roman"/>
                <a:cs typeface="Times New Roman"/>
              </a:rPr>
              <a:t>Hogness and called </a:t>
            </a:r>
            <a:r>
              <a:rPr lang="en-US" b="1" dirty="0">
                <a:solidFill>
                  <a:srgbClr val="002060"/>
                </a:solidFill>
                <a:latin typeface="Times New Roman"/>
                <a:cs typeface="Times New Roman"/>
              </a:rPr>
              <a:t>Hogness box</a:t>
            </a:r>
            <a:r>
              <a:rPr lang="en-US" b="1" dirty="0" smtClean="0">
                <a:solidFill>
                  <a:srgbClr val="002060"/>
                </a:solidFill>
                <a:latin typeface="Times New Roman"/>
                <a:cs typeface="Times New Roman"/>
              </a:rPr>
              <a:t>. </a:t>
            </a:r>
            <a:endParaRPr lang="en-US" b="1" dirty="0">
              <a:solidFill>
                <a:srgbClr val="002060"/>
              </a:solidFill>
              <a:latin typeface="Times New Roman"/>
              <a:cs typeface="Times New Roman"/>
            </a:endParaRPr>
          </a:p>
        </p:txBody>
      </p:sp>
      <p:sp>
        <p:nvSpPr>
          <p:cNvPr id="8" name="Rectangle 7"/>
          <p:cNvSpPr/>
          <p:nvPr/>
        </p:nvSpPr>
        <p:spPr>
          <a:xfrm>
            <a:off x="457200" y="2866072"/>
            <a:ext cx="3200400" cy="1477328"/>
          </a:xfrm>
          <a:prstGeom prst="rect">
            <a:avLst/>
          </a:prstGeom>
          <a:solidFill>
            <a:srgbClr val="66FF66"/>
          </a:solidFill>
        </p:spPr>
        <p:txBody>
          <a:bodyPr wrap="square">
            <a:spAutoFit/>
          </a:bodyPr>
          <a:lstStyle/>
          <a:p>
            <a:pPr algn="just">
              <a:spcBef>
                <a:spcPct val="0"/>
              </a:spcBef>
            </a:pPr>
            <a:r>
              <a:rPr lang="en-US" b="1" dirty="0">
                <a:solidFill>
                  <a:srgbClr val="FF0000"/>
                </a:solidFill>
                <a:latin typeface="Times New Roman"/>
                <a:cs typeface="Times New Roman"/>
              </a:rPr>
              <a:t>Recognition element </a:t>
            </a:r>
            <a:r>
              <a:rPr lang="en-US" b="1" dirty="0">
                <a:solidFill>
                  <a:srgbClr val="002060"/>
                </a:solidFill>
                <a:latin typeface="Times New Roman"/>
                <a:cs typeface="Times New Roman"/>
              </a:rPr>
              <a:t>at -35 box (also called -30 or -75) in all cases it is rich with GC nucleotides thus DNA will not opened here </a:t>
            </a:r>
            <a:endParaRPr lang="ar-IQ" b="1" dirty="0">
              <a:solidFill>
                <a:srgbClr val="002060"/>
              </a:solidFill>
              <a:latin typeface="Times New Roman"/>
              <a:cs typeface="Times New Roman"/>
            </a:endParaRPr>
          </a:p>
        </p:txBody>
      </p:sp>
      <p:sp>
        <p:nvSpPr>
          <p:cNvPr id="9" name="Rectangle 8"/>
          <p:cNvSpPr/>
          <p:nvPr/>
        </p:nvSpPr>
        <p:spPr>
          <a:xfrm>
            <a:off x="476250" y="2465962"/>
            <a:ext cx="533400" cy="400110"/>
          </a:xfrm>
          <a:prstGeom prst="rect">
            <a:avLst/>
          </a:prstGeom>
          <a:solidFill>
            <a:schemeClr val="bg1"/>
          </a:solidFill>
          <a:ln>
            <a:solidFill>
              <a:srgbClr val="FF0000"/>
            </a:solidFill>
          </a:ln>
        </p:spPr>
        <p:txBody>
          <a:bodyPr wrap="square">
            <a:spAutoFit/>
          </a:bodyPr>
          <a:lstStyle/>
          <a:p>
            <a:pPr algn="ctr"/>
            <a:r>
              <a:rPr lang="en-US" sz="2000" b="1" i="1" dirty="0">
                <a:effectLst>
                  <a:outerShdw blurRad="38100" dist="38100" dir="2700000" algn="tl">
                    <a:srgbClr val="000000">
                      <a:alpha val="43137"/>
                    </a:srgbClr>
                  </a:outerShdw>
                </a:effectLst>
              </a:rPr>
              <a:t>A</a:t>
            </a:r>
            <a:endParaRPr lang="ar-IQ" sz="2000" b="1" i="1" dirty="0">
              <a:effectLst>
                <a:outerShdw blurRad="38100" dist="38100" dir="2700000" algn="tl">
                  <a:srgbClr val="000000">
                    <a:alpha val="43137"/>
                  </a:srgbClr>
                </a:outerShdw>
              </a:effectLst>
            </a:endParaRPr>
          </a:p>
        </p:txBody>
      </p:sp>
      <p:sp>
        <p:nvSpPr>
          <p:cNvPr id="10" name="Rectangle 9"/>
          <p:cNvSpPr/>
          <p:nvPr/>
        </p:nvSpPr>
        <p:spPr>
          <a:xfrm>
            <a:off x="4191000" y="2472889"/>
            <a:ext cx="533400" cy="400110"/>
          </a:xfrm>
          <a:prstGeom prst="rect">
            <a:avLst/>
          </a:prstGeom>
          <a:solidFill>
            <a:schemeClr val="bg1"/>
          </a:solidFill>
          <a:ln>
            <a:solidFill>
              <a:srgbClr val="FF0000"/>
            </a:solidFill>
          </a:ln>
        </p:spPr>
        <p:txBody>
          <a:bodyPr wrap="square">
            <a:spAutoFit/>
          </a:bodyPr>
          <a:lstStyle/>
          <a:p>
            <a:pPr algn="ctr"/>
            <a:r>
              <a:rPr lang="en-US" sz="2000" b="1" i="1" dirty="0" smtClean="0">
                <a:effectLst>
                  <a:outerShdw blurRad="38100" dist="38100" dir="2700000" algn="tl">
                    <a:srgbClr val="000000">
                      <a:alpha val="43137"/>
                    </a:srgbClr>
                  </a:outerShdw>
                </a:effectLst>
              </a:rPr>
              <a:t>B</a:t>
            </a:r>
            <a:endParaRPr lang="ar-IQ" sz="2000" b="1" i="1" dirty="0">
              <a:effectLst>
                <a:outerShdw blurRad="38100" dist="38100" dir="2700000" algn="tl">
                  <a:srgbClr val="000000">
                    <a:alpha val="43137"/>
                  </a:srgbClr>
                </a:outerShdw>
              </a:effectLst>
            </a:endParaRPr>
          </a:p>
        </p:txBody>
      </p:sp>
      <p:sp>
        <p:nvSpPr>
          <p:cNvPr id="12" name="Rectangle 11"/>
          <p:cNvSpPr/>
          <p:nvPr/>
        </p:nvSpPr>
        <p:spPr>
          <a:xfrm>
            <a:off x="457200" y="5150584"/>
            <a:ext cx="2743200" cy="1323439"/>
          </a:xfrm>
          <a:prstGeom prst="rect">
            <a:avLst/>
          </a:prstGeom>
          <a:solidFill>
            <a:srgbClr val="66FF66"/>
          </a:solidFill>
        </p:spPr>
        <p:txBody>
          <a:bodyPr wrap="square">
            <a:spAutoFit/>
          </a:bodyPr>
          <a:lstStyle/>
          <a:p>
            <a:pPr algn="just"/>
            <a:r>
              <a:rPr lang="en-US" sz="2000" b="1" dirty="0">
                <a:solidFill>
                  <a:srgbClr val="FF0000"/>
                </a:solidFill>
                <a:latin typeface="Times New Roman"/>
                <a:cs typeface="Times New Roman"/>
              </a:rPr>
              <a:t>Initiator elements </a:t>
            </a:r>
            <a:r>
              <a:rPr lang="en-US" sz="2000" b="1" dirty="0">
                <a:solidFill>
                  <a:srgbClr val="002060"/>
                </a:solidFill>
                <a:latin typeface="Times New Roman"/>
                <a:cs typeface="Times New Roman"/>
              </a:rPr>
              <a:t>(Inr) represent transcription start point (from -2  to +4</a:t>
            </a:r>
            <a:r>
              <a:rPr lang="en-US" sz="2000" b="1" dirty="0" smtClean="0">
                <a:solidFill>
                  <a:srgbClr val="002060"/>
                </a:solidFill>
                <a:latin typeface="Times New Roman"/>
                <a:cs typeface="Times New Roman"/>
              </a:rPr>
              <a:t>) including </a:t>
            </a:r>
            <a:r>
              <a:rPr lang="en-US" sz="2000" b="1" dirty="0">
                <a:solidFill>
                  <a:srgbClr val="002060"/>
                </a:solidFill>
                <a:latin typeface="Times New Roman"/>
                <a:cs typeface="Times New Roman"/>
              </a:rPr>
              <a:t>+1</a:t>
            </a:r>
            <a:endParaRPr lang="ar-IQ" sz="2000" dirty="0"/>
          </a:p>
        </p:txBody>
      </p:sp>
      <p:sp>
        <p:nvSpPr>
          <p:cNvPr id="13" name="Rectangle 12"/>
          <p:cNvSpPr/>
          <p:nvPr/>
        </p:nvSpPr>
        <p:spPr>
          <a:xfrm>
            <a:off x="471054" y="4753780"/>
            <a:ext cx="533400" cy="400110"/>
          </a:xfrm>
          <a:prstGeom prst="rect">
            <a:avLst/>
          </a:prstGeom>
          <a:solidFill>
            <a:schemeClr val="bg1"/>
          </a:solidFill>
          <a:ln>
            <a:solidFill>
              <a:srgbClr val="FF0000"/>
            </a:solidFill>
          </a:ln>
        </p:spPr>
        <p:txBody>
          <a:bodyPr wrap="square">
            <a:spAutoFit/>
          </a:bodyPr>
          <a:lstStyle/>
          <a:p>
            <a:pPr algn="ctr"/>
            <a:r>
              <a:rPr lang="en-US" sz="2000" b="1" i="1" dirty="0" smtClean="0">
                <a:effectLst>
                  <a:outerShdw blurRad="38100" dist="38100" dir="2700000" algn="tl">
                    <a:srgbClr val="000000">
                      <a:alpha val="43137"/>
                    </a:srgbClr>
                  </a:outerShdw>
                </a:effectLst>
              </a:rPr>
              <a:t>C</a:t>
            </a:r>
            <a:endParaRPr lang="ar-IQ" sz="2000" b="1" i="1" dirty="0">
              <a:effectLst>
                <a:outerShdw blurRad="38100" dist="38100" dir="2700000" algn="tl">
                  <a:srgbClr val="000000">
                    <a:alpha val="43137"/>
                  </a:srgbClr>
                </a:outerShdw>
              </a:effectLst>
            </a:endParaRPr>
          </a:p>
        </p:txBody>
      </p:sp>
      <p:sp>
        <p:nvSpPr>
          <p:cNvPr id="14" name="Rectangle 13"/>
          <p:cNvSpPr/>
          <p:nvPr/>
        </p:nvSpPr>
        <p:spPr>
          <a:xfrm>
            <a:off x="4191000" y="5457618"/>
            <a:ext cx="4197928" cy="707886"/>
          </a:xfrm>
          <a:prstGeom prst="rect">
            <a:avLst/>
          </a:prstGeom>
          <a:solidFill>
            <a:srgbClr val="66FF66"/>
          </a:solidFill>
        </p:spPr>
        <p:txBody>
          <a:bodyPr wrap="square">
            <a:spAutoFit/>
          </a:bodyPr>
          <a:lstStyle/>
          <a:p>
            <a:pPr algn="just"/>
            <a:r>
              <a:rPr lang="en-US" sz="2000" b="1" dirty="0" smtClean="0">
                <a:solidFill>
                  <a:srgbClr val="002060"/>
                </a:solidFill>
                <a:latin typeface="Times New Roman"/>
                <a:cs typeface="Times New Roman"/>
              </a:rPr>
              <a:t>Down stream  </a:t>
            </a:r>
            <a:r>
              <a:rPr lang="en-US" sz="2000" b="1" dirty="0">
                <a:solidFill>
                  <a:srgbClr val="002060"/>
                </a:solidFill>
                <a:latin typeface="Times New Roman"/>
                <a:cs typeface="Times New Roman"/>
              </a:rPr>
              <a:t>core promoter </a:t>
            </a:r>
            <a:r>
              <a:rPr lang="en-US" sz="2000" b="1" dirty="0" smtClean="0">
                <a:solidFill>
                  <a:srgbClr val="002060"/>
                </a:solidFill>
                <a:latin typeface="Times New Roman"/>
                <a:cs typeface="Times New Roman"/>
              </a:rPr>
              <a:t>element (</a:t>
            </a:r>
            <a:r>
              <a:rPr lang="en-US" sz="2000" b="1" dirty="0">
                <a:solidFill>
                  <a:srgbClr val="002060"/>
                </a:solidFill>
                <a:latin typeface="Times New Roman"/>
                <a:cs typeface="Times New Roman"/>
              </a:rPr>
              <a:t>DPE):  at +20 to +32 region </a:t>
            </a:r>
            <a:endParaRPr lang="ar-IQ" sz="2000" dirty="0"/>
          </a:p>
        </p:txBody>
      </p:sp>
      <p:sp>
        <p:nvSpPr>
          <p:cNvPr id="15" name="Rectangle 14"/>
          <p:cNvSpPr/>
          <p:nvPr/>
        </p:nvSpPr>
        <p:spPr>
          <a:xfrm>
            <a:off x="3657600" y="5457618"/>
            <a:ext cx="533400" cy="400110"/>
          </a:xfrm>
          <a:prstGeom prst="rect">
            <a:avLst/>
          </a:prstGeom>
          <a:solidFill>
            <a:schemeClr val="bg1"/>
          </a:solidFill>
          <a:ln>
            <a:solidFill>
              <a:srgbClr val="FF0000"/>
            </a:solidFill>
          </a:ln>
        </p:spPr>
        <p:txBody>
          <a:bodyPr wrap="square">
            <a:spAutoFit/>
          </a:bodyPr>
          <a:lstStyle/>
          <a:p>
            <a:pPr algn="ctr"/>
            <a:r>
              <a:rPr lang="en-US" sz="2000" b="1" i="1" dirty="0">
                <a:effectLst>
                  <a:outerShdw blurRad="38100" dist="38100" dir="2700000" algn="tl">
                    <a:srgbClr val="000000">
                      <a:alpha val="43137"/>
                    </a:srgbClr>
                  </a:outerShdw>
                </a:effectLst>
              </a:rPr>
              <a:t>D</a:t>
            </a:r>
            <a:endParaRPr lang="ar-IQ" sz="2000" b="1" i="1" dirty="0">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1520</TotalTime>
  <Words>1658</Words>
  <Application>Microsoft Office PowerPoint</Application>
  <PresentationFormat>On-screen Show (4:3)</PresentationFormat>
  <Paragraphs>125</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The 12th lecture in molecular biology   </vt:lpstr>
      <vt:lpstr>General differences between  transcription and replication</vt:lpstr>
      <vt:lpstr>General differences between  transcription and replication</vt:lpstr>
      <vt:lpstr>Transcription like replication need free 3́ end to add the complementary nucleotide, also the direction of movement and polymerization of RNA polymerase from  5́→3́.                           .    The transcript sequence (complete gene) start with promoter region where the DNA will opened and the RNA polymerase bind to start transcription. After promoter region another region come called +1 (beginning of transcription) then the coding region followed by Terminator.                .                                               All the mentioned region represent complete structure for one gene </vt:lpstr>
      <vt:lpstr>Identifications…</vt:lpstr>
      <vt:lpstr>PowerPoint Presentation</vt:lpstr>
      <vt:lpstr>Difference between Eukaryotic and Prokaryotic Promoters</vt:lpstr>
      <vt:lpstr>PowerPoint Presentation</vt:lpstr>
      <vt:lpstr>Eukaryotic promoters are more complicated than prokaryotic promoter and divided to many sub regions:                                                .   1- Regulatory promoter to regulate promoter activity.                  …                          2- Core promoter which divided to many region as with prokaryotic promoter</vt:lpstr>
      <vt:lpstr>PowerPoint Presentation</vt:lpstr>
      <vt:lpstr>Structure of RNA polymerase …</vt:lpstr>
      <vt:lpstr>PowerPoint Presentation</vt:lpstr>
      <vt:lpstr>The RNA polymerase enzyme consist from core (5 units ) and another 6th unit called sigma δ 70 is more predominant type in E. coli). after  core binding with sigma it will convert to holoenzyme .sigma subunit play significant role in recognition promoter region then it will released leaving core continue transcription RNA from template </vt:lpstr>
      <vt:lpstr>There are 3 main types I,II, III beside there are type IV and V in plant. </vt:lpstr>
      <vt:lpstr>Transcription steps:  1-Initiation     2- Elongation 3- Termination </vt:lpstr>
      <vt:lpstr>1- Initiation stage…</vt:lpstr>
      <vt:lpstr>The figure represent binding RNA molecules to promoter region at -35 box then to -10 box at the upstream region from the coding region which represent the  stream down region. Movement will be from 5 →3 end as in replication </vt:lpstr>
      <vt:lpstr>The figure represent transcription initiation complex consist from RNA polymerase binding to DNA template strand which read from 3→5  (not coding strand which read 5→3). Sigma sub unit bind to -35 box then moved to -10 box in which the DNA strand opened . Transcription start at +1 position   </vt:lpstr>
      <vt:lpstr>This figure shows formation of opened complex or transcriptional bubble at  -10 region . This bubble will move all along the transcript gene till reaching the terminator sequence . At the beginning  sigma factor will bind to promoter region when the holo-enzyme  reach +1 region it will start adding 9-10  nts according to complementary  without moving after that sigma factor will release leaving the core enzyme continue its work transcribed the total gene sequence </vt:lpstr>
      <vt:lpstr>2. Elongation stage…</vt:lpstr>
      <vt:lpstr>This figure shows transcriptional bubbles moving along the DNA template and the nascent  RNA (سلسلة متنامية ) get longer, growing from 5→3 direction . Notice that all T nitrogen base will replaced by U in the transcribed  RNA  </vt:lpstr>
      <vt:lpstr>3. Termination stage…                                           </vt:lpstr>
      <vt:lpstr>PowerPoint Presentation</vt:lpstr>
      <vt:lpstr>PowerPoint Presentation</vt:lpstr>
      <vt:lpstr>Rho-dependent termination:         ,  (Rho factor) is a prokaryotic ATP-dependent unwinding enzyme involvedin termination  transcription. It discovered by Jeffrey Roberts, consist from 6 subunits arranged as opened hexametric ring  and  binds to the transcription terminator sit by moving along the newly forming RNA molecule towards its 3' end and unwinding it from the DNA template thus it will release RNA polymerase from the transcription elongation complex leaving RNA molecules free                           .                                      </vt:lpstr>
      <vt:lpstr>PowerPoint Presentation</vt:lpstr>
      <vt:lpstr>PowerPoint Presentation</vt:lpstr>
      <vt:lpstr>Each of transcript RNA type will subjected to modification events after ending transcription as follow : for rRNA, at  the beginning it produced as one precursor unit ,in Eukaryotic cell known as 45s pre-RNA  it will methylated &amp; cleaved by endonuclease enzyme beside removing all the spaces(spacers) between  rRNA types to convert to mature18s, 5.8s and 28s   </vt:lpstr>
      <vt:lpstr>PowerPoint Presentation</vt:lpstr>
      <vt:lpstr>For tRNA molecules ,post transcriptional events include modification of some nitrogen base like pseudouridin and thymine, but it is more complicated in Eukaryotic cell  which involve 1-removel of leader sequence from 5 end  2-replcament of nts at 3 end  with CCA3́ OH (Acceptor arm) 3- chemical modification of some nitrogen base 4- Excision of intron region ,    </vt:lpstr>
      <vt:lpstr>PowerPoint Presentation</vt:lpstr>
      <vt:lpstr>Modification of m RNA :usually m RNA in prokaryotic cell not modified after transcription cos it will be translated to protein immediately but in Eukaryotic cell there will a lot of modification which take place till reaching the final mature form , this modifications include:                                         m    1- processing: adding cap structure at  5́ end and poly A tail to 3́ end    2- splicing : involve removing all the introns (non coding region )keeping only the exons to create complete sequence for one gene , usually the transcript m RNA is shorter than the origin gene it self </vt:lpstr>
      <vt:lpstr> mRNA Processing:  Eukaryotic pre-mRNA receives a 5' cap and a 3' poly-A tail before introns are removed and the mRNA is considered ready for translation.                                              j </vt:lpstr>
      <vt:lpstr>3- Pre-mRNA Splicing (Introns are removed from the pre-mRNA before protein synthesis): Eukaryotic genes are composed of exons, which correspond to protein-coding sequences (ex-on signifies that they are expressed), and intervening sequences called introns (non expressed sequence) which may be involved in gene regulation, but are removed from the pre-mRNA during processing. Intron sequences in mRNA do not encode functional proteins All introns in a pre-mRNA must be completely and precisely removed before protein synthesis:                                               .   1-The first cleavage  occur by Splicesome machine at 5́end of the intron region rich with  GU residue.                                  f   2-Then the intron bend back to form lariat structure via  5́ 3́ phosphodiester bond 3- cleavage at 3́end of the intron to completely released 4- joining the exons by ligase enzyme to give arise to mature mRNA    </vt:lpstr>
      <vt:lpstr>The process of removing introns and reconnecting exons is called splicing.                                          jk Introns are removed and degraded while the pre-mRNA is still in the nucleus. Splicing occurs by a sequence-specific mechanism that ensures introns will be removed and exons rejoined with the accuracy and precision of a single nucleotide. The splicing of pre-mRNAs is conducted by complexes of proteins and RNA molecules called spliceosomes . The spliced m RNA now is  ready for translation,  the last step in gene processing.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RNA transcription and post transcriptional events</dc:title>
  <dc:creator>Dr Sawsan</dc:creator>
  <cp:lastModifiedBy>DR.Ahmed Saker</cp:lastModifiedBy>
  <cp:revision>213</cp:revision>
  <dcterms:created xsi:type="dcterms:W3CDTF">2013-12-17T05:07:20Z</dcterms:created>
  <dcterms:modified xsi:type="dcterms:W3CDTF">2019-01-05T20:03:21Z</dcterms:modified>
</cp:coreProperties>
</file>