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70" r:id="rId5"/>
    <p:sldId id="260" r:id="rId6"/>
    <p:sldId id="262" r:id="rId7"/>
    <p:sldId id="263" r:id="rId8"/>
    <p:sldId id="271" r:id="rId9"/>
    <p:sldId id="264" r:id="rId10"/>
    <p:sldId id="272" r:id="rId11"/>
    <p:sldId id="265" r:id="rId12"/>
    <p:sldId id="258" r:id="rId13"/>
    <p:sldId id="268" r:id="rId14"/>
    <p:sldId id="273" r:id="rId15"/>
    <p:sldId id="285" r:id="rId16"/>
    <p:sldId id="287" r:id="rId17"/>
    <p:sldId id="288" r:id="rId18"/>
    <p:sldId id="274" r:id="rId19"/>
    <p:sldId id="289" r:id="rId20"/>
    <p:sldId id="290" r:id="rId21"/>
    <p:sldId id="277" r:id="rId22"/>
    <p:sldId id="278" r:id="rId23"/>
    <p:sldId id="292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62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1C5F9-5B34-42F0-8E41-82CF32A5CC5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610600" cy="1447799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13 :Protein synthesis 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entral_dogm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400" dirty="0" smtClean="0"/>
              <a:t>3- Tertiary structure is more complicated and we could find </a:t>
            </a:r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helix  and </a:t>
            </a:r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pleated sheet </a:t>
            </a:r>
            <a:r>
              <a:rPr lang="en-US" sz="2400" dirty="0" smtClean="0">
                <a:latin typeface="Times New Roman"/>
                <a:cs typeface="Times New Roman"/>
              </a:rPr>
              <a:t>in the same structure ,other types of bonds exist here like disulfide bond between </a:t>
            </a:r>
            <a:r>
              <a:rPr lang="en-US" sz="2400" dirty="0" err="1" smtClean="0">
                <a:latin typeface="Times New Roman"/>
                <a:cs typeface="Times New Roman"/>
              </a:rPr>
              <a:t>cystine</a:t>
            </a:r>
            <a:r>
              <a:rPr lang="en-US" sz="2400" dirty="0" smtClean="0">
                <a:latin typeface="Times New Roman"/>
                <a:cs typeface="Times New Roman"/>
              </a:rPr>
              <a:t> A.A ,ionic bond ,hydrophobic bond</a:t>
            </a:r>
            <a:endParaRPr lang="en-US" sz="2400" dirty="0"/>
          </a:p>
        </p:txBody>
      </p:sp>
      <p:pic>
        <p:nvPicPr>
          <p:cNvPr id="4" name="Content Placeholder 3" descr="ionicbo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904999"/>
            <a:ext cx="4114800" cy="4267201"/>
          </a:xfrm>
          <a:prstGeom prst="rect">
            <a:avLst/>
          </a:prstGeom>
        </p:spPr>
      </p:pic>
      <p:pic>
        <p:nvPicPr>
          <p:cNvPr id="5" name="Content Placeholder 3" descr="sbrid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3733799" cy="464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tein-struc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372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4- </a:t>
            </a:r>
            <a:r>
              <a:rPr lang="en-US" sz="2800" dirty="0" smtClean="0">
                <a:solidFill>
                  <a:srgbClr val="C00000"/>
                </a:solidFill>
              </a:rPr>
              <a:t>Quaternary structure :more complicated result from folding the other structures and from more than subunits 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002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447800"/>
            <a:ext cx="86106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TRANSLATION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3100" dirty="0" smtClean="0"/>
              <a:t>In this process the three types of RNA are involved each one of them play important role to complete protein synthesis  . The Translation also involve</a:t>
            </a:r>
            <a:br>
              <a:rPr lang="en-US" sz="3100" dirty="0" smtClean="0"/>
            </a:br>
            <a:r>
              <a:rPr lang="en-US" sz="3100" dirty="0" smtClean="0"/>
              <a:t> 1-Initiation 2- Elongation 3- Termination step     </a:t>
            </a:r>
            <a:endParaRPr lang="en-US" sz="3100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971800"/>
            <a:ext cx="8458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Step one :initiation , it requires 1- m RNA (processed   in Eukaryotic cell)  2-  t RNA which will come charged (bind to A.A) and the first A.A is </a:t>
            </a:r>
            <a:r>
              <a:rPr lang="en-US" sz="2400" dirty="0" err="1" smtClean="0"/>
              <a:t>methionin</a:t>
            </a:r>
            <a:r>
              <a:rPr lang="en-US" sz="2400" dirty="0" smtClean="0"/>
              <a:t>  </a:t>
            </a:r>
            <a:r>
              <a:rPr lang="en-US" sz="2400" dirty="0" err="1" smtClean="0"/>
              <a:t>cose</a:t>
            </a:r>
            <a:r>
              <a:rPr lang="en-US" sz="2400" dirty="0" smtClean="0"/>
              <a:t> the first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is AUG  (usually become as n </a:t>
            </a:r>
            <a:r>
              <a:rPr lang="en-US" sz="2400" dirty="0" err="1" smtClean="0"/>
              <a:t>formayl</a:t>
            </a:r>
            <a:r>
              <a:rPr lang="en-US" sz="2400" dirty="0" smtClean="0"/>
              <a:t> </a:t>
            </a:r>
            <a:r>
              <a:rPr lang="en-US" sz="2400" dirty="0" err="1" smtClean="0"/>
              <a:t>methionin</a:t>
            </a:r>
            <a:r>
              <a:rPr lang="en-US" sz="2400" dirty="0" smtClean="0"/>
              <a:t> ) .the AUG first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 in m RNA will face the triplet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in anti </a:t>
            </a:r>
            <a:r>
              <a:rPr lang="en-US" sz="2400" dirty="0" err="1" smtClean="0"/>
              <a:t>codon</a:t>
            </a:r>
            <a:r>
              <a:rPr lang="en-US" sz="2400" dirty="0" smtClean="0"/>
              <a:t> arm in  t RNA .3- small  30S ribosomal sub units thus the m RNA will bind to 16s r RNA via its  ribosomal binding site .</a:t>
            </a:r>
            <a:endParaRPr lang="en-US" sz="2400" dirty="0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24200"/>
            <a:ext cx="4267200" cy="3733800"/>
          </a:xfrm>
        </p:spPr>
      </p:pic>
      <p:pic>
        <p:nvPicPr>
          <p:cNvPr id="5" name="Picture 4" descr="translation_initiatio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590800"/>
            <a:ext cx="4953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dava_12_11_LARGE_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417638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 The initiation step requires initiation factors then the large sub unit bind the complex forming 70s initiation complex  . The large subunit contain P site (</a:t>
            </a:r>
            <a:r>
              <a:rPr lang="en-US" sz="2400" dirty="0" err="1" smtClean="0"/>
              <a:t>peptidyl</a:t>
            </a:r>
            <a:r>
              <a:rPr lang="en-US" sz="2400" dirty="0" smtClean="0"/>
              <a:t> sit ) and A site (Amino -</a:t>
            </a:r>
            <a:r>
              <a:rPr lang="en-US" sz="2400" dirty="0" err="1" smtClean="0"/>
              <a:t>acyl</a:t>
            </a:r>
            <a:r>
              <a:rPr lang="en-US" sz="2400" dirty="0" smtClean="0"/>
              <a:t> site ).</a:t>
            </a:r>
            <a:endParaRPr lang="en-US" sz="2400" dirty="0"/>
          </a:p>
        </p:txBody>
      </p:sp>
      <p:pic>
        <p:nvPicPr>
          <p:cNvPr id="4" name="Content Placeholder 3" descr="image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8686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complete binding sites  in the  ribosome</a:t>
            </a:r>
            <a:endParaRPr lang="en-US" sz="2800" dirty="0"/>
          </a:p>
        </p:txBody>
      </p:sp>
      <p:pic>
        <p:nvPicPr>
          <p:cNvPr id="4" name="Content Placeholder 3" descr="imag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181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057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first occupied site by the  charged </a:t>
            </a:r>
            <a:r>
              <a:rPr lang="en-US" sz="2800" dirty="0" err="1" smtClean="0"/>
              <a:t>tRNA</a:t>
            </a:r>
            <a:r>
              <a:rPr lang="en-US" sz="2800" dirty="0" smtClean="0"/>
              <a:t>  is P site followed by introducing A site and the triplet </a:t>
            </a:r>
            <a:r>
              <a:rPr lang="en-US" sz="2800" dirty="0" err="1" smtClean="0"/>
              <a:t>codon</a:t>
            </a:r>
            <a:r>
              <a:rPr lang="en-US" sz="2800" dirty="0" smtClean="0"/>
              <a:t> will determine the next incorporated A,A </a:t>
            </a:r>
            <a:endParaRPr lang="en-US" sz="2800" dirty="0"/>
          </a:p>
        </p:txBody>
      </p:sp>
      <p:pic>
        <p:nvPicPr>
          <p:cNvPr id="4" name="Content Placeholder 3" descr="codon-anticod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82069"/>
            <a:ext cx="8534400" cy="3971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ti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458200" cy="6477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Proteins  involve in many body structures </a:t>
            </a:r>
            <a:endParaRPr lang="en-US" sz="2400" dirty="0"/>
          </a:p>
        </p:txBody>
      </p:sp>
      <p:pic>
        <p:nvPicPr>
          <p:cNvPr id="4" name="Content Placeholder 3" descr="ch1_though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8610600" cy="563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The 4 nitrogen base will form 64 possibilities and we have 20 A.A  thus 2-3 triplet </a:t>
            </a:r>
            <a:r>
              <a:rPr lang="en-US" sz="2800" dirty="0" err="1" smtClean="0"/>
              <a:t>codon</a:t>
            </a:r>
            <a:r>
              <a:rPr lang="en-US" sz="2800" dirty="0" smtClean="0"/>
              <a:t> will code to the same A,A. beside we have one start </a:t>
            </a:r>
            <a:r>
              <a:rPr lang="en-US" sz="2800" dirty="0" err="1" smtClean="0"/>
              <a:t>codon</a:t>
            </a:r>
            <a:r>
              <a:rPr lang="en-US" sz="2800" dirty="0" smtClean="0"/>
              <a:t> (AUG) and 3 stop </a:t>
            </a:r>
            <a:r>
              <a:rPr lang="en-US" sz="2800" dirty="0" err="1" smtClean="0"/>
              <a:t>codon</a:t>
            </a:r>
            <a:r>
              <a:rPr lang="en-US" sz="2800" dirty="0" smtClean="0"/>
              <a:t> (UAA, UAG ,UAG) that they will not translated to any A.A. </a:t>
            </a:r>
            <a:endParaRPr lang="en-US" sz="2800" dirty="0"/>
          </a:p>
        </p:txBody>
      </p:sp>
      <p:pic>
        <p:nvPicPr>
          <p:cNvPr id="4" name="Content Placeholder 3" descr="CE284900FG00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8915400" cy="4876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21336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2- </a:t>
            </a:r>
            <a:r>
              <a:rPr lang="en-US" sz="2400" dirty="0" smtClean="0">
                <a:solidFill>
                  <a:srgbClr val="FF0000"/>
                </a:solidFill>
              </a:rPr>
              <a:t>Elongation step </a:t>
            </a:r>
            <a:r>
              <a:rPr lang="en-US" sz="2400" dirty="0" smtClean="0"/>
              <a:t>:here the peptide chain will elongate with the help of elongation factors .the A.A in the p site will bind with the A.A  in A site via peptide bond with the add of </a:t>
            </a:r>
            <a:r>
              <a:rPr lang="en-US" sz="2400" dirty="0" err="1" smtClean="0"/>
              <a:t>peptidyl</a:t>
            </a:r>
            <a:r>
              <a:rPr lang="en-US" sz="2400" dirty="0" smtClean="0"/>
              <a:t> </a:t>
            </a:r>
            <a:r>
              <a:rPr lang="en-US" sz="2400" dirty="0" err="1" smtClean="0"/>
              <a:t>transferase</a:t>
            </a:r>
            <a:r>
              <a:rPr lang="en-US" sz="2400" dirty="0" smtClean="0"/>
              <a:t> .t RNA in p site now is empty ,convert  to uncharged and leave the ribosome from Exit site .then the </a:t>
            </a:r>
            <a:r>
              <a:rPr lang="en-US" sz="2400" dirty="0" err="1" smtClean="0"/>
              <a:t>tRNA</a:t>
            </a:r>
            <a:r>
              <a:rPr lang="en-US" sz="2400" dirty="0" smtClean="0"/>
              <a:t> </a:t>
            </a:r>
            <a:r>
              <a:rPr lang="en-US" sz="2400" smtClean="0"/>
              <a:t>translocat </a:t>
            </a:r>
            <a:r>
              <a:rPr lang="en-US" sz="2400" dirty="0" smtClean="0"/>
              <a:t>from A to P site with 2 A.A . Now the A site empty  and the complex will move for another triplet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4" name="Content Placeholder 3" descr="translation-elong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438400"/>
            <a:ext cx="9144001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84ELONGATION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553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The figure shows ribosome movement (from 5</a:t>
            </a:r>
            <a:r>
              <a:rPr lang="en-US" sz="2800" dirty="0" smtClean="0">
                <a:latin typeface="Times New Roman"/>
                <a:cs typeface="Times New Roman"/>
              </a:rPr>
              <a:t>→3) </a:t>
            </a:r>
            <a:r>
              <a:rPr lang="en-US" sz="2800" dirty="0" smtClean="0"/>
              <a:t>as each 3 nitrogen base form one triplet </a:t>
            </a:r>
            <a:r>
              <a:rPr lang="en-US" sz="2800" dirty="0" err="1" smtClean="0"/>
              <a:t>codon</a:t>
            </a:r>
            <a:r>
              <a:rPr lang="en-US" sz="2800" dirty="0" smtClean="0"/>
              <a:t> and will translate to one A.A. the growing peptide chain will continue </a:t>
            </a:r>
            <a:r>
              <a:rPr lang="en-US" sz="2800" dirty="0" err="1" smtClean="0"/>
              <a:t>movning</a:t>
            </a:r>
            <a:r>
              <a:rPr lang="en-US" sz="2800" dirty="0" smtClean="0"/>
              <a:t> between P and A site along them RNA till reaching the stop </a:t>
            </a:r>
            <a:r>
              <a:rPr lang="en-US" sz="2800" dirty="0" err="1" smtClean="0"/>
              <a:t>codon</a:t>
            </a:r>
            <a:r>
              <a:rPr lang="en-US" sz="2800" dirty="0" smtClean="0"/>
              <a:t>.   </a:t>
            </a:r>
            <a:endParaRPr lang="en-US" sz="2800" dirty="0"/>
          </a:p>
        </p:txBody>
      </p:sp>
      <p:pic>
        <p:nvPicPr>
          <p:cNvPr id="4" name="Content Placeholder 3" descr="Diagram-showing-protein-translation-in-ce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89916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Termination step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: </a:t>
            </a:r>
            <a:r>
              <a:rPr lang="en-US" sz="2400" dirty="0" smtClean="0">
                <a:latin typeface="Arial Narrow" pitchFamily="34" charset="0"/>
              </a:rPr>
              <a:t>when the ribosome reached stop </a:t>
            </a:r>
            <a:r>
              <a:rPr lang="en-US" sz="2400" dirty="0" err="1" smtClean="0">
                <a:latin typeface="Arial Narrow" pitchFamily="34" charset="0"/>
              </a:rPr>
              <a:t>codon</a:t>
            </a:r>
            <a:r>
              <a:rPr lang="en-US" sz="2400" dirty="0" smtClean="0">
                <a:latin typeface="Arial Narrow" pitchFamily="34" charset="0"/>
              </a:rPr>
              <a:t> (UAG, UAA,UGA) and there is no </a:t>
            </a:r>
            <a:r>
              <a:rPr lang="en-US" sz="2400" dirty="0" err="1" smtClean="0">
                <a:latin typeface="Arial Narrow" pitchFamily="34" charset="0"/>
              </a:rPr>
              <a:t>anticodon</a:t>
            </a:r>
            <a:r>
              <a:rPr lang="en-US" sz="2400" dirty="0" smtClean="0">
                <a:latin typeface="Arial Narrow" pitchFamily="34" charset="0"/>
              </a:rPr>
              <a:t> in </a:t>
            </a:r>
            <a:r>
              <a:rPr lang="en-US" sz="2400" dirty="0" err="1" smtClean="0">
                <a:latin typeface="Arial Narrow" pitchFamily="34" charset="0"/>
              </a:rPr>
              <a:t>tRNA</a:t>
            </a:r>
            <a:r>
              <a:rPr lang="en-US" sz="2400" dirty="0" smtClean="0">
                <a:latin typeface="Arial Narrow" pitchFamily="34" charset="0"/>
              </a:rPr>
              <a:t> so A site  will remain empty causes releasing of free polypeptide and dissociation of the 2ribosomal subunits. 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note: mRNA  will degraded once it translated thus its concretion is low while m RNA in Eukaryotic cell more stable </a:t>
            </a:r>
            <a:r>
              <a:rPr lang="en-US" sz="2400" dirty="0" err="1" smtClean="0">
                <a:latin typeface="Arial Narrow" pitchFamily="34" charset="0"/>
              </a:rPr>
              <a:t>cos</a:t>
            </a:r>
            <a:r>
              <a:rPr lang="en-US" sz="2400" dirty="0" smtClean="0">
                <a:latin typeface="Arial Narrow" pitchFamily="34" charset="0"/>
              </a:rPr>
              <a:t> it contain cap structure at 5 end and poly A tail in 3 end .    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4" name="Content Placeholder 3" descr="translation_termin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84termination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According to central dogma , the genetic information flow from DNA the RNA via transcription process then it will translate later to functional protein. </a:t>
            </a:r>
            <a:endParaRPr lang="en-US" sz="2800" dirty="0"/>
          </a:p>
        </p:txBody>
      </p:sp>
      <p:pic>
        <p:nvPicPr>
          <p:cNvPr id="4" name="Content Placeholder 3" descr="cendogm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305799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tein_synthe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1"/>
            <a:ext cx="85344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00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Basic structure of protein</a:t>
            </a:r>
            <a:r>
              <a:rPr lang="en-US" sz="2800" dirty="0" smtClean="0"/>
              <a:t>: the structural unit of protein is amino acid (A.A).The main structure of A.A is </a:t>
            </a:r>
            <a:br>
              <a:rPr lang="en-US" sz="2800" dirty="0" smtClean="0"/>
            </a:br>
            <a:r>
              <a:rPr lang="en-US" sz="2800" dirty="0" smtClean="0"/>
              <a:t>1- central C  atom called </a:t>
            </a:r>
            <a:r>
              <a:rPr lang="el-GR" sz="2800" dirty="0" smtClean="0"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latin typeface="Times New Roman"/>
                <a:cs typeface="Times New Roman"/>
              </a:rPr>
              <a:t>- carbon.                </a:t>
            </a:r>
            <a:r>
              <a:rPr lang="en-US" sz="2800" dirty="0" smtClean="0"/>
              <a:t>   .</a:t>
            </a:r>
            <a:br>
              <a:rPr lang="en-US" sz="2800" dirty="0" smtClean="0"/>
            </a:br>
            <a:r>
              <a:rPr lang="en-US" sz="2800" dirty="0" smtClean="0"/>
              <a:t>2-Amino group gives the positive charge </a:t>
            </a:r>
            <a:br>
              <a:rPr lang="en-US" sz="2800" dirty="0" smtClean="0"/>
            </a:br>
            <a:r>
              <a:rPr lang="en-US" sz="2800" dirty="0" smtClean="0"/>
              <a:t>3- carboxylic acid group gives the negative charge </a:t>
            </a:r>
            <a:br>
              <a:rPr lang="en-US" sz="2800" dirty="0" smtClean="0"/>
            </a:br>
            <a:r>
              <a:rPr lang="en-US" sz="2800" dirty="0" smtClean="0"/>
              <a:t>4- R side chain  which differ from one amino acid to another, the simplest R side group is H only to form  </a:t>
            </a:r>
            <a:r>
              <a:rPr lang="en-US" sz="2800" dirty="0" err="1" smtClean="0"/>
              <a:t>glycin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 descr="amino-ac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505200"/>
            <a:ext cx="86106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2590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bond which bind the two adjacent A.A is called peptide bond with releasing  of water  molecules .  </a:t>
            </a:r>
            <a:endParaRPr lang="en-US" sz="2400" dirty="0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91440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dirty="0" smtClean="0"/>
              <a:t>Usually the  protein chain start with amino group (NH3) and end with Carboxyl group (COOH).binding 2-10  A.A give a rise to </a:t>
            </a:r>
            <a:r>
              <a:rPr lang="en-US" sz="3200" dirty="0" err="1" smtClean="0"/>
              <a:t>oligopeptide</a:t>
            </a:r>
            <a:r>
              <a:rPr lang="en-US" sz="3200" dirty="0" smtClean="0"/>
              <a:t> while binding more than that will form the polypeptide chain </a:t>
            </a:r>
            <a:r>
              <a:rPr lang="en-US" sz="3200" dirty="0" smtClean="0">
                <a:solidFill>
                  <a:srgbClr val="FF0000"/>
                </a:solidFill>
              </a:rPr>
              <a:t>. This linear chain represent  1- the primary structure to the protein .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eptide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2895600"/>
            <a:ext cx="84582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According to structure and configuration ,proteins can be divided to 4 types </a:t>
            </a:r>
            <a:endParaRPr lang="en-US" sz="2800" dirty="0"/>
          </a:p>
        </p:txBody>
      </p:sp>
      <p:pic>
        <p:nvPicPr>
          <p:cNvPr id="4" name="Content Placeholder 3" descr="protStructTab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9916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2- the secondary structure formed due to folding of the primary structure via hydrogen bonds . Two types are well studied as secondary </a:t>
            </a:r>
            <a:r>
              <a:rPr lang="en-US" sz="2800" dirty="0" err="1" smtClean="0">
                <a:solidFill>
                  <a:srgbClr val="FF0000"/>
                </a:solidFill>
              </a:rPr>
              <a:t>structur</a:t>
            </a:r>
            <a:r>
              <a:rPr lang="en-US" sz="2800" dirty="0" smtClean="0">
                <a:solidFill>
                  <a:srgbClr val="FF0000"/>
                </a:solidFill>
              </a:rPr>
              <a:t> 1- </a:t>
            </a:r>
            <a:r>
              <a:rPr lang="el-GR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helix  2- </a:t>
            </a:r>
            <a:r>
              <a:rPr lang="el-GR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pleated sheet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rotein_-_Secondary_Stru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09800"/>
            <a:ext cx="8991599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618</Words>
  <Application>Microsoft Office PowerPoint</Application>
  <PresentationFormat>On-screen Show (4:3)</PresentationFormat>
  <Paragraphs>19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Lecture 13 :Protein synthesis  TRANSLATION </vt:lpstr>
      <vt:lpstr>Proteins  involve in many body structures </vt:lpstr>
      <vt:lpstr>According to central dogma , the genetic information flow from DNA the RNA via transcription process then it will translate later to functional protein. </vt:lpstr>
      <vt:lpstr>PowerPoint Presentation</vt:lpstr>
      <vt:lpstr>Basic structure of protein: the structural unit of protein is amino acid (A.A).The main structure of A.A is  1- central C  atom called α- carbon.                   . 2-Amino group gives the positive charge  3- carboxylic acid group gives the negative charge  4- R side chain  which differ from one amino acid to another, the simplest R side group is H only to form  glycin   </vt:lpstr>
      <vt:lpstr>The bond which bind the two adjacent A.A is called peptide bond with releasing  of water  molecules .  </vt:lpstr>
      <vt:lpstr>Usually the  protein chain start with amino group (NH3) and end with Carboxyl group (COOH).binding 2-10  A.A give a rise to oligopeptide while binding more than that will form the polypeptide chain . This linear chain represent  1- the primary structure to the protein . </vt:lpstr>
      <vt:lpstr>According to structure and configuration ,proteins can be divided to 4 types </vt:lpstr>
      <vt:lpstr>2- the secondary structure formed due to folding of the primary structure via hydrogen bonds . Two types are well studied as secondary structur 1- α helix  2- β pleated sheet </vt:lpstr>
      <vt:lpstr>3- Tertiary structure is more complicated and we could find α helix  and β pleated sheet in the same structure ,other types of bonds exist here like disulfide bond between cystine A.A ,ionic bond ,hydrophobic bond</vt:lpstr>
      <vt:lpstr>PowerPoint Presentation</vt:lpstr>
      <vt:lpstr>4- Quaternary structure :more complicated result from folding the other structures and from more than subunits  </vt:lpstr>
      <vt:lpstr>TRANSLATION In this process the three types of RNA are involved each one of them play important role to complete protein synthesis  . The Translation also involve  1-Initiation 2- Elongation 3- Termination step     </vt:lpstr>
      <vt:lpstr>Step one :initiation , it requires 1- m RNA (processed   in Eukaryotic cell)  2-  t RNA which will come charged (bind to A.A) and the first A.A is methionin  cose the first codon is AUG  (usually become as n formayl methionin ) .the AUG first codon  in m RNA will face the triplet codon in anti codon arm in  t RNA .3- small  30S ribosomal sub units thus the m RNA will bind to 16s r RNA via its  ribosomal binding site .</vt:lpstr>
      <vt:lpstr>PowerPoint Presentation</vt:lpstr>
      <vt:lpstr> The initiation step requires initiation factors then the large sub unit bind the complex forming 70s initiation complex  . The large subunit contain P site (peptidyl sit ) and A site (Amino -acyl site ).</vt:lpstr>
      <vt:lpstr>The complete binding sites  in the  ribosome</vt:lpstr>
      <vt:lpstr>The first occupied site by the  charged tRNA  is P site followed by introducing A site and the triplet codon will determine the next incorporated A,A </vt:lpstr>
      <vt:lpstr>PowerPoint Presentation</vt:lpstr>
      <vt:lpstr>The 4 nitrogen base will form 64 possibilities and we have 20 A.A  thus 2-3 triplet codon will code to the same A,A. beside we have one start codon (AUG) and 3 stop codon (UAA, UAG ,UAG) that they will not translated to any A.A. </vt:lpstr>
      <vt:lpstr>2- Elongation step :here the peptide chain will elongate with the help of elongation factors .the A.A in the p site will bind with the A.A  in A site via peptide bond with the add of peptidyl transferase .t RNA in p site now is empty ,convert  to uncharged and leave the ribosome from Exit site .then the tRNA translocat from A to P site with 2 A.A . Now the A site empty  and the complex will move for another triplet codon  </vt:lpstr>
      <vt:lpstr>PowerPoint Presentation</vt:lpstr>
      <vt:lpstr>The figure shows ribosome movement (from 5→3) as each 3 nitrogen base form one triplet codon and will translate to one A.A. the growing peptide chain will continue movning between P and A site along them RNA till reaching the stop codon.   </vt:lpstr>
      <vt:lpstr>Termination step: when the ribosome reached stop codon (UAG, UAA,UGA) and there is no anticodon in tRNA so A site  will remain empty causes releasing of free polypeptide and dissociation of the 2ribosomal subunits.  note: mRNA  will degraded once it translated thus its concretion is low while m RNA in Eukaryotic cell more stable cos it contain cap structure at 5 end and poly A tail in 3 end .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 :Protein synthesis  TRANSLATION</dc:title>
  <dc:creator>Dr Sawsan</dc:creator>
  <cp:lastModifiedBy>DR.Ahmed Saker</cp:lastModifiedBy>
  <cp:revision>67</cp:revision>
  <dcterms:created xsi:type="dcterms:W3CDTF">2014-01-12T20:01:39Z</dcterms:created>
  <dcterms:modified xsi:type="dcterms:W3CDTF">2019-01-02T16:11:58Z</dcterms:modified>
</cp:coreProperties>
</file>