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 id="2147483728" r:id="rId5"/>
  </p:sldMasterIdLst>
  <p:notesMasterIdLst>
    <p:notesMasterId r:id="rId94"/>
  </p:notesMasterIdLst>
  <p:sldIdLst>
    <p:sldId id="318" r:id="rId6"/>
    <p:sldId id="319" r:id="rId7"/>
    <p:sldId id="320" r:id="rId8"/>
    <p:sldId id="321" r:id="rId9"/>
    <p:sldId id="322" r:id="rId10"/>
    <p:sldId id="323" r:id="rId11"/>
    <p:sldId id="325" r:id="rId12"/>
    <p:sldId id="326" r:id="rId13"/>
    <p:sldId id="373" r:id="rId14"/>
    <p:sldId id="328" r:id="rId15"/>
    <p:sldId id="329" r:id="rId16"/>
    <p:sldId id="330" r:id="rId17"/>
    <p:sldId id="331" r:id="rId18"/>
    <p:sldId id="332" r:id="rId19"/>
    <p:sldId id="333" r:id="rId20"/>
    <p:sldId id="363" r:id="rId21"/>
    <p:sldId id="365" r:id="rId22"/>
    <p:sldId id="391" r:id="rId23"/>
    <p:sldId id="375" r:id="rId24"/>
    <p:sldId id="366" r:id="rId25"/>
    <p:sldId id="367" r:id="rId26"/>
    <p:sldId id="374" r:id="rId27"/>
    <p:sldId id="368" r:id="rId28"/>
    <p:sldId id="369" r:id="rId29"/>
    <p:sldId id="370" r:id="rId30"/>
    <p:sldId id="334" r:id="rId31"/>
    <p:sldId id="337" r:id="rId32"/>
    <p:sldId id="338" r:id="rId33"/>
    <p:sldId id="339" r:id="rId34"/>
    <p:sldId id="371"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76" r:id="rId49"/>
    <p:sldId id="392" r:id="rId50"/>
    <p:sldId id="389" r:id="rId51"/>
    <p:sldId id="377" r:id="rId52"/>
    <p:sldId id="378" r:id="rId53"/>
    <p:sldId id="379" r:id="rId54"/>
    <p:sldId id="393" r:id="rId55"/>
    <p:sldId id="394" r:id="rId56"/>
    <p:sldId id="395" r:id="rId57"/>
    <p:sldId id="396" r:id="rId58"/>
    <p:sldId id="397" r:id="rId59"/>
    <p:sldId id="398" r:id="rId60"/>
    <p:sldId id="399" r:id="rId61"/>
    <p:sldId id="400" r:id="rId62"/>
    <p:sldId id="401" r:id="rId63"/>
    <p:sldId id="422" r:id="rId64"/>
    <p:sldId id="402" r:id="rId65"/>
    <p:sldId id="403" r:id="rId66"/>
    <p:sldId id="423" r:id="rId67"/>
    <p:sldId id="406" r:id="rId68"/>
    <p:sldId id="407" r:id="rId69"/>
    <p:sldId id="408" r:id="rId70"/>
    <p:sldId id="409" r:id="rId71"/>
    <p:sldId id="410" r:id="rId72"/>
    <p:sldId id="411" r:id="rId73"/>
    <p:sldId id="412" r:id="rId74"/>
    <p:sldId id="414" r:id="rId75"/>
    <p:sldId id="415" r:id="rId76"/>
    <p:sldId id="416" r:id="rId77"/>
    <p:sldId id="417" r:id="rId78"/>
    <p:sldId id="418" r:id="rId79"/>
    <p:sldId id="419" r:id="rId80"/>
    <p:sldId id="420" r:id="rId81"/>
    <p:sldId id="421" r:id="rId82"/>
    <p:sldId id="424" r:id="rId83"/>
    <p:sldId id="425" r:id="rId84"/>
    <p:sldId id="426" r:id="rId85"/>
    <p:sldId id="427" r:id="rId86"/>
    <p:sldId id="435" r:id="rId87"/>
    <p:sldId id="428" r:id="rId88"/>
    <p:sldId id="429" r:id="rId89"/>
    <p:sldId id="430" r:id="rId90"/>
    <p:sldId id="431" r:id="rId91"/>
    <p:sldId id="432" r:id="rId92"/>
    <p:sldId id="433"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860" autoAdjust="0"/>
  </p:normalViewPr>
  <p:slideViewPr>
    <p:cSldViewPr snapToGrid="0">
      <p:cViewPr>
        <p:scale>
          <a:sx n="85" d="100"/>
          <a:sy n="85"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7D245-14D3-4224-B988-AD4514BA0A8B}" type="datetimeFigureOut">
              <a:rPr lang="en-US" smtClean="0"/>
              <a:t>3/2/2019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5A386-4413-4E80-9982-0CB2BA019E68}" type="slidenum">
              <a:rPr lang="en-US" smtClean="0"/>
              <a:t>‹#›</a:t>
            </a:fld>
            <a:endParaRPr lang="en-US"/>
          </a:p>
        </p:txBody>
      </p:sp>
    </p:spTree>
    <p:extLst>
      <p:ext uri="{BB962C8B-B14F-4D97-AF65-F5344CB8AC3E}">
        <p14:creationId xmlns:p14="http://schemas.microsoft.com/office/powerpoint/2010/main" val="2596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50484-A914-4713-93E6-9836C90D7D8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0024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7"/>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5" name="Freeform 43"/>
          <p:cNvSpPr>
            <a:spLocks/>
          </p:cNvSpPr>
          <p:nvPr/>
        </p:nvSpPr>
        <p:spPr bwMode="gray">
          <a:xfrm>
            <a:off x="4800600" y="2"/>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51" name="Freeform 79"/>
          <p:cNvSpPr>
            <a:spLocks/>
          </p:cNvSpPr>
          <p:nvPr/>
        </p:nvSpPr>
        <p:spPr bwMode="gray">
          <a:xfrm>
            <a:off x="1" y="2"/>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7" name="Freeform 45"/>
          <p:cNvSpPr>
            <a:spLocks/>
          </p:cNvSpPr>
          <p:nvPr/>
        </p:nvSpPr>
        <p:spPr bwMode="gray">
          <a:xfrm>
            <a:off x="1" y="2"/>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19" name="Line 47"/>
          <p:cNvSpPr>
            <a:spLocks noChangeShapeType="1"/>
          </p:cNvSpPr>
          <p:nvPr/>
        </p:nvSpPr>
        <p:spPr bwMode="gray">
          <a:xfrm>
            <a:off x="250825" y="1590"/>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0" name="Line 48"/>
          <p:cNvSpPr>
            <a:spLocks noChangeShapeType="1"/>
          </p:cNvSpPr>
          <p:nvPr/>
        </p:nvSpPr>
        <p:spPr bwMode="gray">
          <a:xfrm>
            <a:off x="1293813" y="1590"/>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2" name="Line 50"/>
          <p:cNvSpPr>
            <a:spLocks noChangeShapeType="1"/>
          </p:cNvSpPr>
          <p:nvPr/>
        </p:nvSpPr>
        <p:spPr bwMode="gray">
          <a:xfrm>
            <a:off x="3382963" y="1590"/>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3" name="Line 51"/>
          <p:cNvSpPr>
            <a:spLocks noChangeShapeType="1"/>
          </p:cNvSpPr>
          <p:nvPr/>
        </p:nvSpPr>
        <p:spPr bwMode="gray">
          <a:xfrm>
            <a:off x="4427538" y="1590"/>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29" name="Line 57"/>
          <p:cNvSpPr>
            <a:spLocks noChangeShapeType="1"/>
          </p:cNvSpPr>
          <p:nvPr/>
        </p:nvSpPr>
        <p:spPr bwMode="gray">
          <a:xfrm rot="5400000">
            <a:off x="2666207" y="1854995"/>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31" name="Rectangle 59"/>
          <p:cNvSpPr>
            <a:spLocks noChangeArrowheads="1"/>
          </p:cNvSpPr>
          <p:nvPr/>
        </p:nvSpPr>
        <p:spPr bwMode="gray">
          <a:xfrm>
            <a:off x="2362201" y="277815"/>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2" name="Rectangle 60"/>
          <p:cNvSpPr>
            <a:spLocks noChangeArrowheads="1"/>
          </p:cNvSpPr>
          <p:nvPr/>
        </p:nvSpPr>
        <p:spPr bwMode="gray">
          <a:xfrm>
            <a:off x="285751" y="2427290"/>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3" name="Rectangle 61"/>
          <p:cNvSpPr>
            <a:spLocks noChangeArrowheads="1"/>
          </p:cNvSpPr>
          <p:nvPr/>
        </p:nvSpPr>
        <p:spPr bwMode="gray">
          <a:xfrm>
            <a:off x="1" y="271465"/>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4" name="Rectangle 62"/>
          <p:cNvSpPr>
            <a:spLocks noChangeArrowheads="1"/>
          </p:cNvSpPr>
          <p:nvPr/>
        </p:nvSpPr>
        <p:spPr bwMode="gray">
          <a:xfrm>
            <a:off x="1331914"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03" name="Rectangle 31"/>
          <p:cNvSpPr>
            <a:spLocks noChangeArrowheads="1"/>
          </p:cNvSpPr>
          <p:nvPr/>
        </p:nvSpPr>
        <p:spPr bwMode="gray">
          <a:xfrm>
            <a:off x="285751" y="2435227"/>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2"/>
            <a:ext cx="2133600" cy="314325"/>
          </a:xfrm>
        </p:spPr>
        <p:txBody>
          <a:bodyPr/>
          <a:lstStyle>
            <a:lvl1pPr>
              <a:defRPr/>
            </a:lvl1pPr>
          </a:lstStyle>
          <a:p>
            <a:fld id="{874B404B-BC84-40A2-9EDF-B7C7FDBB0737}" type="datetimeFigureOut">
              <a:rPr lang="en-US" smtClean="0"/>
              <a:t>3/2/2019</a:t>
            </a:fld>
            <a:endParaRPr lang="en-US"/>
          </a:p>
        </p:txBody>
      </p:sp>
      <p:sp>
        <p:nvSpPr>
          <p:cNvPr id="3077" name="Rectangle 5"/>
          <p:cNvSpPr>
            <a:spLocks noGrp="1" noChangeArrowheads="1"/>
          </p:cNvSpPr>
          <p:nvPr>
            <p:ph type="ftr" sz="quarter" idx="3"/>
          </p:nvPr>
        </p:nvSpPr>
        <p:spPr>
          <a:xfrm>
            <a:off x="3124200" y="6407152"/>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2"/>
            <a:ext cx="2133600" cy="314325"/>
          </a:xfrm>
        </p:spPr>
        <p:txBody>
          <a:bodyPr/>
          <a:lstStyle>
            <a:lvl1pPr>
              <a:defRPr/>
            </a:lvl1pPr>
          </a:lstStyle>
          <a:p>
            <a:fld id="{F33CA2A3-CA95-4A52-8FC4-1D39B84FF169}" type="slidenum">
              <a:rPr lang="en-US" smtClean="0"/>
              <a:t>‹#›</a:t>
            </a:fld>
            <a:endParaRPr lang="en-US"/>
          </a:p>
        </p:txBody>
      </p:sp>
      <p:sp>
        <p:nvSpPr>
          <p:cNvPr id="3110" name="Text Box 38"/>
          <p:cNvSpPr txBox="1">
            <a:spLocks noChangeArrowheads="1"/>
          </p:cNvSpPr>
          <p:nvPr/>
        </p:nvSpPr>
        <p:spPr bwMode="gray">
          <a:xfrm>
            <a:off x="333375" y="4714876"/>
            <a:ext cx="1314784" cy="430887"/>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1"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grpSp>
      <p:sp>
        <p:nvSpPr>
          <p:cNvPr id="3152" name="Rectangle 80"/>
          <p:cNvSpPr>
            <a:spLocks noChangeArrowheads="1"/>
          </p:cNvSpPr>
          <p:nvPr/>
        </p:nvSpPr>
        <p:spPr bwMode="gray">
          <a:xfrm>
            <a:off x="5495925" y="1333502"/>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153" name="Line 81"/>
          <p:cNvSpPr>
            <a:spLocks noChangeShapeType="1"/>
          </p:cNvSpPr>
          <p:nvPr/>
        </p:nvSpPr>
        <p:spPr bwMode="gray">
          <a:xfrm>
            <a:off x="5480050" y="1590"/>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3154" name="Rectangle 82"/>
          <p:cNvSpPr>
            <a:spLocks noChangeArrowheads="1"/>
          </p:cNvSpPr>
          <p:nvPr/>
        </p:nvSpPr>
        <p:spPr bwMode="gray">
          <a:xfrm>
            <a:off x="4457701"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3074" name="Rectangle 2"/>
          <p:cNvSpPr>
            <a:spLocks noGrp="1" noChangeArrowheads="1"/>
          </p:cNvSpPr>
          <p:nvPr>
            <p:ph type="ctrTitle"/>
          </p:nvPr>
        </p:nvSpPr>
        <p:spPr bwMode="gray">
          <a:xfrm>
            <a:off x="333375" y="1884365"/>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1" y="609600"/>
            <a:ext cx="2663825" cy="2197100"/>
          </a:xfrm>
          <a:prstGeom prst="rect">
            <a:avLst/>
          </a:prstGeom>
          <a:noFill/>
        </p:spPr>
      </p:pic>
    </p:spTree>
    <p:extLst>
      <p:ext uri="{BB962C8B-B14F-4D97-AF65-F5344CB8AC3E}">
        <p14:creationId xmlns:p14="http://schemas.microsoft.com/office/powerpoint/2010/main" val="3492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6475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40"/>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40"/>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4267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3/2/2019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540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3/2/2019</a:t>
            </a:fld>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1034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2"/>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28102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2"/>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09543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2"/>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16544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defTabSz="457200" fontAlgn="base">
              <a:spcBef>
                <a:spcPct val="0"/>
              </a:spcBef>
              <a:spcAft>
                <a:spcPct val="0"/>
              </a:spcAft>
            </a:pPr>
            <a:r>
              <a:rPr lang="en-US" sz="2200">
                <a:solidFill>
                  <a:srgbClr val="000000"/>
                </a:solidFill>
                <a:latin typeface="Arial Black" pitchFamily="34" charset="0"/>
                <a:cs typeface="Arial" panose="020B06040202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34679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722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33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3337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45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01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8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6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60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2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88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7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854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8012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479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9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4447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1694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2945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6866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4330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405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04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2957588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14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6746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18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987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909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38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39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274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233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23643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133672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22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7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7508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538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0410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27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8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092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266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5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731293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53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902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5049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835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384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type="title" preserve="1">
  <p:cSld name="شريحة عنوان">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
        <p:nvSpPr>
          <p:cNvPr id="3110"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lgn="l" defTabSz="457200" rtl="0" fontAlgn="base">
              <a:spcBef>
                <a:spcPct val="0"/>
              </a:spcBef>
              <a:spcAft>
                <a:spcPct val="0"/>
              </a:spcAft>
            </a:pPr>
            <a:r>
              <a:rPr lang="en-US" sz="2200">
                <a:solidFill>
                  <a:srgbClr val="000000"/>
                </a:solidFill>
                <a:latin typeface="Arial Black"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3139"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extLst>
      <p:ext uri="{BB962C8B-B14F-4D97-AF65-F5344CB8AC3E}">
        <p14:creationId xmlns:p14="http://schemas.microsoft.com/office/powerpoint/2010/main" val="1513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44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968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152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عنصر نائب للتاريخ 6"/>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0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11137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تاريخ 2"/>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63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694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303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681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782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325438"/>
            <a:ext cx="2057400" cy="5800725"/>
          </a:xfrm>
        </p:spPr>
        <p:txBody>
          <a:bodyPr vert="eaVert"/>
          <a:lstStyle/>
          <a:p>
            <a:r>
              <a:rPr lang="en-US" smtClean="0"/>
              <a:t>Click to edit Master title style</a:t>
            </a:r>
            <a:endParaRPr lang="ar-SA"/>
          </a:p>
        </p:txBody>
      </p:sp>
      <p:sp>
        <p:nvSpPr>
          <p:cNvPr id="3" name="عنصر نائب للعنوان العمودي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4024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924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نص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محتوى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89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جدول 2"/>
          <p:cNvSpPr>
            <a:spLocks noGrp="1"/>
          </p:cNvSpPr>
          <p:nvPr>
            <p:ph type="tbl" idx="1"/>
          </p:nvPr>
        </p:nvSpPr>
        <p:spPr>
          <a:xfrm>
            <a:off x="457200" y="1600200"/>
            <a:ext cx="8229600" cy="4525963"/>
          </a:xfrm>
        </p:spPr>
        <p:txBody>
          <a:bodyPr/>
          <a:lstStyle/>
          <a:p>
            <a:r>
              <a:rPr lang="en-US" smtClean="0"/>
              <a:t>Click icon to add table</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15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لمخطط 2"/>
          <p:cNvSpPr>
            <a:spLocks noGrp="1"/>
          </p:cNvSpPr>
          <p:nvPr>
            <p:ph type="chart" idx="1"/>
          </p:nvPr>
        </p:nvSpPr>
        <p:spPr>
          <a:xfrm>
            <a:off x="457200" y="1600200"/>
            <a:ext cx="8229600" cy="4525963"/>
          </a:xfrm>
        </p:spPr>
        <p:txBody>
          <a:bodyPr/>
          <a:lstStyle/>
          <a:p>
            <a:r>
              <a:rPr lang="en-US" smtClean="0"/>
              <a:t>Click icon to add chart</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42029128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5438"/>
            <a:ext cx="8229600" cy="927100"/>
          </a:xfrm>
        </p:spPr>
        <p:txBody>
          <a:bodyPr/>
          <a:lstStyle/>
          <a:p>
            <a:r>
              <a:rPr lang="en-US" smtClean="0"/>
              <a:t>Click to edit Master title style</a:t>
            </a:r>
            <a:endParaRPr lang="ar-SA"/>
          </a:p>
        </p:txBody>
      </p:sp>
      <p:sp>
        <p:nvSpPr>
          <p:cNvPr id="3" name="عنصر نائب لـ SmartArt 2"/>
          <p:cNvSpPr>
            <a:spLocks noGrp="1"/>
          </p:cNvSpPr>
          <p:nvPr>
            <p:ph type="dgm" idx="1"/>
          </p:nvPr>
        </p:nvSpPr>
        <p:spPr>
          <a:xfrm>
            <a:off x="457200" y="1600200"/>
            <a:ext cx="8229600" cy="4525963"/>
          </a:xfrm>
        </p:spPr>
        <p:txBody>
          <a:bodyPr/>
          <a:lstStyle/>
          <a:p>
            <a:r>
              <a:rPr lang="en-US" smtClean="0"/>
              <a:t>Click icon to add SmartArt graphic</a:t>
            </a:r>
            <a:endParaRPr lang="ar-SA"/>
          </a:p>
        </p:txBody>
      </p:sp>
      <p:sp>
        <p:nvSpPr>
          <p:cNvPr id="4" name="عنصر نائب للتاريخ 3"/>
          <p:cNvSpPr>
            <a:spLocks noGrp="1"/>
          </p:cNvSpPr>
          <p:nvPr>
            <p:ph type="dt" sz="half" idx="10"/>
          </p:nvPr>
        </p:nvSpPr>
        <p:spPr>
          <a:xfrm>
            <a:off x="457200" y="6245225"/>
            <a:ext cx="2133600" cy="476250"/>
          </a:xfrm>
        </p:spPr>
        <p:txBody>
          <a:bodyPr/>
          <a:lstStyle>
            <a:lvl1pPr>
              <a:defRPr/>
            </a:lvl1pPr>
          </a:lstStyle>
          <a:p>
            <a:pPr>
              <a:defRPr/>
            </a:pPr>
            <a:fld id="{33711CD1-5AA2-4C6A-8314-96355BBD5EE1}" type="datetimeFigureOut">
              <a:rPr lang="en-US" smtClean="0">
                <a:solidFill>
                  <a:srgbClr val="000000"/>
                </a:solidFill>
              </a:rPr>
              <a:pPr>
                <a:defRPr/>
              </a:pPr>
              <a:t>3/2/2019</a:t>
            </a:fld>
            <a:endParaRPr lang="en-US">
              <a:solidFill>
                <a:srgbClr val="000000"/>
              </a:solidFill>
            </a:endParaRPr>
          </a:p>
        </p:txBody>
      </p:sp>
      <p:sp>
        <p:nvSpPr>
          <p:cNvPr id="5" name="عنصر نائب للتذييل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عنصر نائب لرقم الشريحة 5"/>
          <p:cNvSpPr>
            <a:spLocks noGrp="1"/>
          </p:cNvSpPr>
          <p:nvPr>
            <p:ph type="sldNum" sz="quarter" idx="12"/>
          </p:nvPr>
        </p:nvSpPr>
        <p:spPr>
          <a:xfrm>
            <a:off x="6553200" y="6245225"/>
            <a:ext cx="2133600" cy="476250"/>
          </a:xfrm>
        </p:spPr>
        <p:txBody>
          <a:bodyPr/>
          <a:lstStyle>
            <a:lvl1pPr>
              <a:defRPr/>
            </a:lvl1pPr>
          </a:lstStyle>
          <a:p>
            <a:fld id="{57565B5E-6E6E-4036-9E87-D40CC68A6C1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98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fld id="{874B404B-BC84-40A2-9EDF-B7C7FDBB0737}" type="datetimeFigureOut">
              <a:rPr lang="en-US" smtClean="0"/>
              <a:t>3/2/2019</a:t>
            </a:fld>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F33CA2A3-CA95-4A52-8FC4-1D39B84FF169}" type="slidenum">
              <a:rPr lang="en-US" smtClean="0"/>
              <a:t>‹#›</a:t>
            </a:fld>
            <a:endParaRPr lang="en-US"/>
          </a:p>
        </p:txBody>
      </p:sp>
    </p:spTree>
    <p:extLst>
      <p:ext uri="{BB962C8B-B14F-4D97-AF65-F5344CB8AC3E}">
        <p14:creationId xmlns:p14="http://schemas.microsoft.com/office/powerpoint/2010/main" val="39998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3" name="Freeform 9"/>
          <p:cNvSpPr>
            <a:spLocks/>
          </p:cNvSpPr>
          <p:nvPr/>
        </p:nvSpPr>
        <p:spPr bwMode="gray">
          <a:xfrm>
            <a:off x="-4762"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37" name="Line 13"/>
          <p:cNvSpPr>
            <a:spLocks noChangeShapeType="1"/>
          </p:cNvSpPr>
          <p:nvPr/>
        </p:nvSpPr>
        <p:spPr bwMode="gray">
          <a:xfrm>
            <a:off x="527050" y="2"/>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1" name="Line 17"/>
          <p:cNvSpPr>
            <a:spLocks noChangeShapeType="1"/>
          </p:cNvSpPr>
          <p:nvPr/>
        </p:nvSpPr>
        <p:spPr bwMode="gray">
          <a:xfrm>
            <a:off x="5133975" y="388940"/>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0" name="Line 26"/>
          <p:cNvSpPr>
            <a:spLocks noChangeShapeType="1"/>
          </p:cNvSpPr>
          <p:nvPr/>
        </p:nvSpPr>
        <p:spPr bwMode="gray">
          <a:xfrm rot="5400000">
            <a:off x="4579938" y="334963"/>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1" name="Line 27"/>
          <p:cNvSpPr>
            <a:spLocks noChangeShapeType="1"/>
          </p:cNvSpPr>
          <p:nvPr/>
        </p:nvSpPr>
        <p:spPr bwMode="gray">
          <a:xfrm rot="5400000">
            <a:off x="4905376" y="1824039"/>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sz="1800">
              <a:solidFill>
                <a:srgbClr val="000000"/>
              </a:solidFill>
            </a:endParaRPr>
          </a:p>
        </p:txBody>
      </p:sp>
      <p:sp>
        <p:nvSpPr>
          <p:cNvPr id="1052" name="Rectangle 28"/>
          <p:cNvSpPr>
            <a:spLocks noChangeArrowheads="1"/>
          </p:cNvSpPr>
          <p:nvPr/>
        </p:nvSpPr>
        <p:spPr bwMode="gray">
          <a:xfrm>
            <a:off x="4005264"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3" name="Rectangle 29"/>
          <p:cNvSpPr>
            <a:spLocks noChangeArrowheads="1"/>
          </p:cNvSpPr>
          <p:nvPr/>
        </p:nvSpPr>
        <p:spPr bwMode="gray">
          <a:xfrm>
            <a:off x="7459664"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4" name="Rectangle 30"/>
          <p:cNvSpPr>
            <a:spLocks noChangeArrowheads="1"/>
          </p:cNvSpPr>
          <p:nvPr/>
        </p:nvSpPr>
        <p:spPr bwMode="gray">
          <a:xfrm>
            <a:off x="549276"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7" name="Rectangle 33"/>
          <p:cNvSpPr>
            <a:spLocks noChangeArrowheads="1"/>
          </p:cNvSpPr>
          <p:nvPr/>
        </p:nvSpPr>
        <p:spPr bwMode="gray">
          <a:xfrm>
            <a:off x="2852739"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58" name="Rectangle 34"/>
          <p:cNvSpPr>
            <a:spLocks noChangeArrowheads="1"/>
          </p:cNvSpPr>
          <p:nvPr/>
        </p:nvSpPr>
        <p:spPr bwMode="gray">
          <a:xfrm>
            <a:off x="6300789"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sz="1800">
              <a:solidFill>
                <a:srgbClr val="000000"/>
              </a:solidFill>
            </a:endParaRPr>
          </a:p>
        </p:txBody>
      </p:sp>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3/2/2019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sz="1800">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1"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4" y="5726113"/>
            <a:ext cx="1223962" cy="1371600"/>
          </a:xfrm>
          <a:prstGeom prst="rect">
            <a:avLst/>
          </a:prstGeom>
          <a:noFill/>
        </p:spPr>
      </p:pic>
    </p:spTree>
    <p:extLst>
      <p:ext uri="{BB962C8B-B14F-4D97-AF65-F5344CB8AC3E}">
        <p14:creationId xmlns:p14="http://schemas.microsoft.com/office/powerpoint/2010/main" val="95388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33711CD1-5AA2-4C6A-8314-96355BBD5EE1}" type="datetimeFigureOut">
              <a:rPr lang="en-US" smtClean="0">
                <a:solidFill>
                  <a:srgbClr val="000000"/>
                </a:solidFill>
                <a:cs typeface="Arial" panose="020B0604020202020204" pitchFamily="34" charset="0"/>
              </a:rPr>
              <a:pPr fontAlgn="base">
                <a:spcBef>
                  <a:spcPct val="0"/>
                </a:spcBef>
                <a:spcAft>
                  <a:spcPct val="0"/>
                </a:spcAft>
                <a:defRPr/>
              </a:pPr>
              <a:t>3/2/2019</a:t>
            </a:fld>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565B5E-6E6E-4036-9E87-D40CC68A6C17}" type="slidenum">
              <a:rPr lang="en-US" altLang="en-US" smtClean="0">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fontAlgn="base">
              <a:spcBef>
                <a:spcPct val="0"/>
              </a:spcBef>
              <a:spcAft>
                <a:spcPct val="0"/>
              </a:spcAft>
            </a:pPr>
            <a:endParaRPr lang="ar-SA">
              <a:solidFill>
                <a:srgbClr val="000000"/>
              </a:solidFill>
              <a:cs typeface="Arial" panose="020B0604020202020204" pitchFamily="34" charset="0"/>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999953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3/2/2019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3285670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3/2/2019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2619163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defTabSz="457200" rtl="0" fontAlgn="base">
              <a:spcBef>
                <a:spcPct val="0"/>
              </a:spcBef>
              <a:spcAft>
                <a:spcPct val="0"/>
              </a:spcAft>
            </a:pPr>
            <a:endParaRPr lang="ar-SA">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defTabSz="457200" rtl="0" fontAlgn="base">
              <a:spcBef>
                <a:spcPct val="0"/>
              </a:spcBef>
              <a:spcAft>
                <a:spcPct val="0"/>
              </a:spcAft>
            </a:pPr>
            <a:endParaRPr lang="ar-SA">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874B404B-BC84-40A2-9EDF-B7C7FDBB0737}" type="datetimeFigureOut">
              <a:rPr lang="en-US" smtClean="0"/>
              <a:t>3/2/2019</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CA2A3-CA95-4A52-8FC4-1D39B84FF169}"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defTabSz="457200" rtl="0" fontAlgn="base">
              <a:spcBef>
                <a:spcPct val="0"/>
              </a:spcBef>
              <a:spcAft>
                <a:spcPct val="0"/>
              </a:spcAft>
            </a:pPr>
            <a:endParaRPr lang="ar-SA">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pic>
        <p:nvPicPr>
          <p:cNvPr id="1061" name="Picture 37" descr="water"/>
          <p:cNvPicPr>
            <a:picLocks noChangeAspect="1" noChangeArrowheads="1"/>
          </p:cNvPicPr>
          <p:nvPr/>
        </p:nvPicPr>
        <p:blipFill>
          <a:blip r:embed="rId18"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19" cstate="print"/>
          <a:srcRect/>
          <a:stretch>
            <a:fillRect/>
          </a:stretch>
        </p:blipFill>
        <p:spPr bwMode="gray">
          <a:xfrm rot="20740733" flipH="1">
            <a:off x="49213" y="5726113"/>
            <a:ext cx="1223962" cy="1371600"/>
          </a:xfrm>
          <a:prstGeom prst="rect">
            <a:avLst/>
          </a:prstGeom>
          <a:noFill/>
        </p:spPr>
      </p:pic>
    </p:spTree>
    <p:extLst>
      <p:ext uri="{BB962C8B-B14F-4D97-AF65-F5344CB8AC3E}">
        <p14:creationId xmlns:p14="http://schemas.microsoft.com/office/powerpoint/2010/main" val="39190750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3" grpId="1" animBg="1"/>
      <p:bldP spid="1033" grpId="2" animBg="1"/>
      <p:bldP spid="1033" grpId="3" animBg="1"/>
      <p:bldP spid="1033" grpId="4" animBg="1"/>
      <p:bldP spid="1033" grpId="5" animBg="1"/>
      <p:bldP spid="1033" grpId="6" animBg="1"/>
      <p:bldP spid="1033" grpId="7" animBg="1"/>
      <p:bldP spid="1033" grpId="8" animBg="1"/>
      <p:bldP spid="1033" grpId="9" animBg="1"/>
      <p:bldP spid="1033" grpId="10" animBg="1"/>
      <p:bldP spid="1060" grpId="0" animBg="1"/>
      <p:bldP spid="1060" grpId="1" animBg="1"/>
      <p:bldP spid="1060" grpId="2" animBg="1"/>
      <p:bldP spid="1060" grpId="3" animBg="1"/>
      <p:bldP spid="1060" grpId="4" animBg="1"/>
      <p:bldP spid="1060" grpId="5" animBg="1"/>
      <p:bldP spid="1060" grpId="6" animBg="1"/>
      <p:bldP spid="1060" grpId="7" animBg="1"/>
      <p:bldP spid="1060" grpId="8" animBg="1"/>
      <p:bldP spid="1060" grpId="9" animBg="1"/>
      <p:bldP spid="1060" grpId="10" animBg="1"/>
      <p:bldP spid="1026" grpId="0"/>
    </p:bldLst>
  </p:timing>
  <p:txStyles>
    <p:titleStyle>
      <a:lvl1pPr algn="l" rtl="1" eaLnBrk="1" fontAlgn="base" hangingPunct="1">
        <a:spcBef>
          <a:spcPct val="0"/>
        </a:spcBef>
        <a:spcAft>
          <a:spcPct val="0"/>
        </a:spcAft>
        <a:defRPr sz="4400" b="1">
          <a:solidFill>
            <a:schemeClr val="tx2"/>
          </a:solidFill>
          <a:latin typeface="+mj-lt"/>
          <a:ea typeface="+mj-ea"/>
          <a:cs typeface="+mj-cs"/>
        </a:defRPr>
      </a:lvl1pPr>
      <a:lvl2pPr algn="l" rtl="1" eaLnBrk="1" fontAlgn="base" hangingPunct="1">
        <a:spcBef>
          <a:spcPct val="0"/>
        </a:spcBef>
        <a:spcAft>
          <a:spcPct val="0"/>
        </a:spcAft>
        <a:defRPr sz="4400" b="1">
          <a:solidFill>
            <a:schemeClr val="tx2"/>
          </a:solidFill>
          <a:latin typeface="Arial" charset="0"/>
        </a:defRPr>
      </a:lvl2pPr>
      <a:lvl3pPr algn="l" rtl="1" eaLnBrk="1" fontAlgn="base" hangingPunct="1">
        <a:spcBef>
          <a:spcPct val="0"/>
        </a:spcBef>
        <a:spcAft>
          <a:spcPct val="0"/>
        </a:spcAft>
        <a:defRPr sz="4400" b="1">
          <a:solidFill>
            <a:schemeClr val="tx2"/>
          </a:solidFill>
          <a:latin typeface="Arial" charset="0"/>
        </a:defRPr>
      </a:lvl3pPr>
      <a:lvl4pPr algn="l" rtl="1" eaLnBrk="1" fontAlgn="base" hangingPunct="1">
        <a:spcBef>
          <a:spcPct val="0"/>
        </a:spcBef>
        <a:spcAft>
          <a:spcPct val="0"/>
        </a:spcAft>
        <a:defRPr sz="4400" b="1">
          <a:solidFill>
            <a:schemeClr val="tx2"/>
          </a:solidFill>
          <a:latin typeface="Arial" charset="0"/>
        </a:defRPr>
      </a:lvl4pPr>
      <a:lvl5pPr algn="l" rtl="1" eaLnBrk="1" fontAlgn="base" hangingPunct="1">
        <a:spcBef>
          <a:spcPct val="0"/>
        </a:spcBef>
        <a:spcAft>
          <a:spcPct val="0"/>
        </a:spcAft>
        <a:defRPr sz="4400" b="1">
          <a:solidFill>
            <a:schemeClr val="tx2"/>
          </a:solidFill>
          <a:latin typeface="Arial" charset="0"/>
        </a:defRPr>
      </a:lvl5pPr>
      <a:lvl6pPr marL="457200" algn="l" rtl="1" eaLnBrk="1" fontAlgn="base" hangingPunct="1">
        <a:spcBef>
          <a:spcPct val="0"/>
        </a:spcBef>
        <a:spcAft>
          <a:spcPct val="0"/>
        </a:spcAft>
        <a:defRPr sz="4400" b="1">
          <a:solidFill>
            <a:schemeClr val="tx2"/>
          </a:solidFill>
          <a:latin typeface="Arial" charset="0"/>
        </a:defRPr>
      </a:lvl6pPr>
      <a:lvl7pPr marL="914400" algn="l" rtl="1" eaLnBrk="1" fontAlgn="base" hangingPunct="1">
        <a:spcBef>
          <a:spcPct val="0"/>
        </a:spcBef>
        <a:spcAft>
          <a:spcPct val="0"/>
        </a:spcAft>
        <a:defRPr sz="4400" b="1">
          <a:solidFill>
            <a:schemeClr val="tx2"/>
          </a:solidFill>
          <a:latin typeface="Arial" charset="0"/>
        </a:defRPr>
      </a:lvl7pPr>
      <a:lvl8pPr marL="1371600" algn="l" rtl="1" eaLnBrk="1" fontAlgn="base" hangingPunct="1">
        <a:spcBef>
          <a:spcPct val="0"/>
        </a:spcBef>
        <a:spcAft>
          <a:spcPct val="0"/>
        </a:spcAft>
        <a:defRPr sz="4400" b="1">
          <a:solidFill>
            <a:schemeClr val="tx2"/>
          </a:solidFill>
          <a:latin typeface="Arial" charset="0"/>
        </a:defRPr>
      </a:lvl8pPr>
      <a:lvl9pPr marL="1828800" algn="l" rtl="1" eaLnBrk="1" fontAlgn="base" hangingPunct="1">
        <a:spcBef>
          <a:spcPct val="0"/>
        </a:spcBef>
        <a:spcAft>
          <a:spcPct val="0"/>
        </a:spcAft>
        <a:defRPr sz="4400" b="1">
          <a:solidFill>
            <a:schemeClr val="tx2"/>
          </a:solidFill>
          <a:latin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hyperlink" Target="https://www.endocrineweb.com/endocrinology/overview-testes" TargetMode="External"/><Relationship Id="rId2" Type="http://schemas.openxmlformats.org/officeDocument/2006/relationships/hyperlink" Target="https://www.endocrineweb.com/endocrinology/overview-ovaries" TargetMode="Externa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2" Type="http://schemas.openxmlformats.org/officeDocument/2006/relationships/hyperlink" Target="https://www.endocrineweb.com/conditions/low-testosterone/what-low-testosterone" TargetMode="External"/><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288540" y="1627488"/>
            <a:ext cx="6264337" cy="3513555"/>
          </a:xfrm>
        </p:spPr>
        <p:txBody>
          <a:bodyPr/>
          <a:lstStyle/>
          <a:p>
            <a:pPr algn="ctr" rtl="0">
              <a:defRPr/>
            </a:pPr>
            <a: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Hormones</a:t>
            </a:r>
            <a:br>
              <a:rPr lang="en-US" sz="7500" i="1"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b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Sadeq</a:t>
            </a:r>
            <a:r>
              <a:rPr lang="en-US" sz="54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 </a:t>
            </a:r>
            <a:r>
              <a:rPr lang="en-US" sz="5400" dirty="0" err="1"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rPr>
              <a:t>Kaabi</a:t>
            </a:r>
            <a:endParaRPr lang="en-US" sz="5400" b="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Pump Demi Bold LET" pitchFamily="2" charset="0"/>
              <a:cs typeface="Trebuchet MS" panose="020B0603020202020204" pitchFamily="34" charset="0"/>
            </a:endParaRPr>
          </a:p>
        </p:txBody>
      </p:sp>
      <p:sp>
        <p:nvSpPr>
          <p:cNvPr id="2" name="Rounded Rectangle 1"/>
          <p:cNvSpPr/>
          <p:nvPr/>
        </p:nvSpPr>
        <p:spPr bwMode="auto">
          <a:xfrm>
            <a:off x="84221" y="4615771"/>
            <a:ext cx="1472062" cy="84656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ctr" fontAlgn="base">
              <a:spcBef>
                <a:spcPct val="0"/>
              </a:spcBef>
              <a:spcAft>
                <a:spcPct val="0"/>
              </a:spcAft>
            </a:pPr>
            <a:r>
              <a:rPr lang="en-US" dirty="0" smtClean="0">
                <a:solidFill>
                  <a:srgbClr val="000000"/>
                </a:solidFill>
              </a:rPr>
              <a:t>Fourth grade</a:t>
            </a:r>
          </a:p>
          <a:p>
            <a:pPr algn="ctr" fontAlgn="base">
              <a:spcBef>
                <a:spcPct val="0"/>
              </a:spcBef>
              <a:spcAft>
                <a:spcPct val="0"/>
              </a:spcAft>
            </a:pPr>
            <a:r>
              <a:rPr lang="en-US" dirty="0" smtClean="0">
                <a:solidFill>
                  <a:srgbClr val="000000"/>
                </a:solidFill>
              </a:rPr>
              <a:t>First semester</a:t>
            </a:r>
          </a:p>
          <a:p>
            <a:pPr algn="ctr" fontAlgn="base">
              <a:spcBef>
                <a:spcPct val="0"/>
              </a:spcBef>
              <a:spcAft>
                <a:spcPct val="0"/>
              </a:spcAft>
            </a:pPr>
            <a:r>
              <a:rPr lang="en-US" dirty="0" smtClean="0">
                <a:solidFill>
                  <a:srgbClr val="000000"/>
                </a:solidFill>
              </a:rPr>
              <a:t>2018-2019</a:t>
            </a:r>
            <a:endParaRPr lang="ar-SA" dirty="0">
              <a:solidFill>
                <a:srgbClr val="000000"/>
              </a:solidFill>
            </a:endParaRPr>
          </a:p>
        </p:txBody>
      </p:sp>
      <p:sp>
        <p:nvSpPr>
          <p:cNvPr id="7" name="TextBox 6"/>
          <p:cNvSpPr txBox="1"/>
          <p:nvPr/>
        </p:nvSpPr>
        <p:spPr>
          <a:xfrm>
            <a:off x="1043608" y="188640"/>
            <a:ext cx="3816424" cy="584775"/>
          </a:xfrm>
          <a:prstGeom prst="rect">
            <a:avLst/>
          </a:prstGeom>
          <a:noFill/>
        </p:spPr>
        <p:txBody>
          <a:bodyPr wrap="square" rtlCol="1">
            <a:spAutoFit/>
          </a:bodyPr>
          <a:lstStyle/>
          <a:p>
            <a:pPr algn="ctr" eaLnBrk="0" fontAlgn="base" hangingPunct="0">
              <a:spcBef>
                <a:spcPct val="0"/>
              </a:spcBef>
              <a:spcAft>
                <a:spcPct val="0"/>
              </a:spcAft>
            </a:pPr>
            <a:r>
              <a:rPr lang="ar-SA" sz="3200" b="1" dirty="0">
                <a:ln w="0">
                  <a:noFill/>
                </a:ln>
                <a:solidFill>
                  <a:srgbClr val="FF6161"/>
                </a:solidFill>
                <a:effectLst>
                  <a:outerShdw blurRad="38100" dist="25400" dir="5400000" algn="ctr" rotWithShape="0">
                    <a:srgbClr val="6E747A">
                      <a:alpha val="43000"/>
                    </a:srgbClr>
                  </a:outerShdw>
                </a:effectLst>
                <a:latin typeface="DilleniaUPC" panose="02020603050405020304" pitchFamily="18" charset="-34"/>
                <a:cs typeface="Old Antic Decorative" panose="02010400000000000000" pitchFamily="2" charset="-78"/>
              </a:rPr>
              <a:t>بسم الله الرحمن الرحيم</a:t>
            </a:r>
          </a:p>
        </p:txBody>
      </p:sp>
      <p:sp>
        <p:nvSpPr>
          <p:cNvPr id="8" name="Rectangle 7"/>
          <p:cNvSpPr/>
          <p:nvPr/>
        </p:nvSpPr>
        <p:spPr>
          <a:xfrm>
            <a:off x="3093680" y="6248400"/>
            <a:ext cx="6050319" cy="338554"/>
          </a:xfrm>
          <a:prstGeom prst="rect">
            <a:avLst/>
          </a:prstGeom>
        </p:spPr>
        <p:txBody>
          <a:bodyPr wrap="square">
            <a:spAutoFit/>
          </a:bodyPr>
          <a:lstStyle/>
          <a:p>
            <a:pPr fontAlgn="base">
              <a:spcBef>
                <a:spcPct val="0"/>
              </a:spcBef>
              <a:spcAft>
                <a:spcPct val="0"/>
              </a:spcAft>
            </a:pPr>
            <a:r>
              <a:rPr lang="en-US" sz="1600" dirty="0">
                <a:solidFill>
                  <a:srgbClr val="808080">
                    <a:lumMod val="50000"/>
                  </a:srgbClr>
                </a:solidFill>
                <a:latin typeface="Bimini" panose="020B0500000000000000" pitchFamily="34" charset="0"/>
                <a:cs typeface="Arial" charset="0"/>
              </a:rPr>
              <a:t>Diagnostic Medical Microbiology-Laboratory Manual</a:t>
            </a:r>
            <a:endParaRPr lang="ar-SA" sz="1600" dirty="0">
              <a:solidFill>
                <a:srgbClr val="808080">
                  <a:lumMod val="50000"/>
                </a:srgbClr>
              </a:solidFill>
              <a:latin typeface="Bimini" panose="020B0500000000000000" pitchFamily="34" charset="0"/>
              <a:cs typeface="Arial" charset="0"/>
            </a:endParaRPr>
          </a:p>
        </p:txBody>
      </p:sp>
      <p:pic>
        <p:nvPicPr>
          <p:cNvPr id="1026" name="Picture 2" descr="E:\Mustansiriya University\شعار الفر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473" y="2206283"/>
            <a:ext cx="3762375" cy="39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5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nvSpPr>
        <p:spPr bwMode="auto">
          <a:xfrm>
            <a:off x="1095501" y="604520"/>
            <a:ext cx="601637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pPr algn="l"/>
            <a:r>
              <a:rPr lang="en-US" altLang="zh-CN" sz="3200" b="1" dirty="0">
                <a:solidFill>
                  <a:srgbClr val="0000FF"/>
                </a:solidFill>
                <a:latin typeface="Arial" charset="0"/>
              </a:rPr>
              <a:t>The comparison of hormones</a:t>
            </a:r>
          </a:p>
        </p:txBody>
      </p:sp>
      <p:pic>
        <p:nvPicPr>
          <p:cNvPr id="3" name="table"/>
          <p:cNvPicPr>
            <a:picLocks noChangeAspect="1"/>
          </p:cNvPicPr>
          <p:nvPr/>
        </p:nvPicPr>
        <p:blipFill>
          <a:blip r:embed="rId2"/>
          <a:stretch>
            <a:fillRect/>
          </a:stretch>
        </p:blipFill>
        <p:spPr>
          <a:xfrm>
            <a:off x="295799" y="1620985"/>
            <a:ext cx="8374062" cy="3566160"/>
          </a:xfrm>
          <a:prstGeom prst="rect">
            <a:avLst/>
          </a:prstGeom>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nvSpPr>
        <p:spPr bwMode="auto">
          <a:xfrm>
            <a:off x="1399382" y="404814"/>
            <a:ext cx="6317262" cy="71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pPr algn="l"/>
            <a:r>
              <a:rPr lang="en-US" altLang="zh-CN" sz="3600" b="1" dirty="0">
                <a:solidFill>
                  <a:srgbClr val="0000FF"/>
                </a:solidFill>
                <a:latin typeface="Arial" charset="0"/>
              </a:rPr>
              <a:t>The transport of hormones</a:t>
            </a:r>
          </a:p>
        </p:txBody>
      </p:sp>
      <p:sp>
        <p:nvSpPr>
          <p:cNvPr id="3" name="Rectangle 2"/>
          <p:cNvSpPr>
            <a:spLocks noGrp="1"/>
          </p:cNvSpPr>
          <p:nvPr/>
        </p:nvSpPr>
        <p:spPr bwMode="auto">
          <a:xfrm>
            <a:off x="380206" y="1455738"/>
            <a:ext cx="836295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609600" indent="-609600">
              <a:spcBef>
                <a:spcPct val="0"/>
              </a:spcBef>
              <a:buFont typeface="Arial" charset="0"/>
              <a:buNone/>
            </a:pPr>
            <a:r>
              <a:rPr kumimoji="1" lang="en-US" altLang="zh-CN" sz="2800" b="1" dirty="0">
                <a:solidFill>
                  <a:srgbClr val="FF0000"/>
                </a:solidFill>
                <a:latin typeface="Arial" charset="0"/>
              </a:rPr>
              <a:t>1. Peptide and CA</a:t>
            </a:r>
            <a:r>
              <a:rPr kumimoji="1" lang="en-US" altLang="zh-CN" sz="2800" b="1" dirty="0">
                <a:solidFill>
                  <a:schemeClr val="hlink"/>
                </a:solidFill>
                <a:latin typeface="Arial" charset="0"/>
              </a:rPr>
              <a:t>:</a:t>
            </a:r>
            <a:r>
              <a:rPr kumimoji="1" lang="en-US" altLang="zh-CN" b="1" dirty="0">
                <a:latin typeface="Arial" charset="0"/>
              </a:rPr>
              <a:t> </a:t>
            </a:r>
            <a:r>
              <a:rPr kumimoji="1" lang="en-US" altLang="zh-CN" sz="2800" b="1" dirty="0">
                <a:latin typeface="Arial" charset="0"/>
              </a:rPr>
              <a:t>water-soluble</a:t>
            </a:r>
          </a:p>
          <a:p>
            <a:pPr marL="609600" indent="-609600">
              <a:spcBef>
                <a:spcPct val="0"/>
              </a:spcBef>
              <a:buFont typeface="Arial" charset="0"/>
              <a:buNone/>
            </a:pPr>
            <a:r>
              <a:rPr kumimoji="1" lang="en-US" altLang="zh-CN" sz="2800" b="1" dirty="0">
                <a:solidFill>
                  <a:srgbClr val="FF0000"/>
                </a:solidFill>
                <a:latin typeface="Arial" charset="0"/>
              </a:rPr>
              <a:t>2. Steroids and thyroid hormone</a:t>
            </a:r>
            <a:r>
              <a:rPr kumimoji="1" lang="en-US" altLang="zh-CN" sz="2800" b="1" dirty="0">
                <a:solidFill>
                  <a:schemeClr val="hlink"/>
                </a:solidFill>
                <a:latin typeface="Arial" charset="0"/>
              </a:rPr>
              <a:t>:</a:t>
            </a:r>
            <a:r>
              <a:rPr kumimoji="1" lang="en-US" altLang="zh-CN" dirty="0">
                <a:latin typeface="Arial" charset="0"/>
              </a:rPr>
              <a:t> </a:t>
            </a:r>
          </a:p>
          <a:p>
            <a:pPr marL="609600" indent="-609600">
              <a:spcBef>
                <a:spcPct val="0"/>
              </a:spcBef>
              <a:buFont typeface="Arial" charset="0"/>
              <a:buNone/>
            </a:pPr>
            <a:r>
              <a:rPr kumimoji="1" lang="en-US" altLang="zh-CN" dirty="0">
                <a:latin typeface="Arial" charset="0"/>
              </a:rPr>
              <a:t>    </a:t>
            </a:r>
            <a:r>
              <a:rPr kumimoji="1" lang="en-US" altLang="zh-CN" sz="2800" b="1" dirty="0">
                <a:latin typeface="Arial" charset="0"/>
              </a:rPr>
              <a:t>bound to proteins</a:t>
            </a:r>
          </a:p>
          <a:p>
            <a:pPr marL="609600" indent="-609600">
              <a:buFont typeface="Arial" charset="0"/>
              <a:buNone/>
            </a:pPr>
            <a:r>
              <a:rPr kumimoji="1" lang="en-US" altLang="zh-CN" sz="2400" b="1" dirty="0" err="1">
                <a:latin typeface="Arial" charset="0"/>
              </a:rPr>
              <a:t>Eg</a:t>
            </a:r>
            <a:r>
              <a:rPr kumimoji="1" lang="en-US" altLang="zh-CN" sz="2400" b="1" dirty="0">
                <a:latin typeface="Arial" charset="0"/>
              </a:rPr>
              <a:t>.  </a:t>
            </a:r>
            <a:r>
              <a:rPr kumimoji="1" lang="en-US" altLang="zh-CN" sz="2400" b="1" smtClean="0">
                <a:latin typeface="Arial" charset="0"/>
              </a:rPr>
              <a:t>Thyroid </a:t>
            </a:r>
            <a:r>
              <a:rPr kumimoji="1" lang="en-US" altLang="zh-CN" sz="2400" b="1" dirty="0">
                <a:latin typeface="Arial" charset="0"/>
              </a:rPr>
              <a:t>hormones binding globulin (THBG) </a:t>
            </a:r>
          </a:p>
          <a:p>
            <a:pPr marL="609600" indent="-609600">
              <a:buFont typeface="Arial" charset="0"/>
              <a:buNone/>
            </a:pPr>
            <a:r>
              <a:rPr kumimoji="1" lang="en-US" altLang="zh-CN" sz="2400" b="1" dirty="0">
                <a:latin typeface="Arial" charset="0"/>
              </a:rPr>
              <a:t>        Cortisol binding globulin (CBG)</a:t>
            </a:r>
          </a:p>
          <a:p>
            <a:pPr marL="609600" indent="-609600">
              <a:buFont typeface="Arial" charset="0"/>
              <a:buNone/>
            </a:pPr>
            <a:r>
              <a:rPr kumimoji="1" lang="en-US" altLang="zh-CN" sz="2400" b="1" dirty="0">
                <a:latin typeface="Arial" charset="0"/>
              </a:rPr>
              <a:t>        Sex hormones binding globulin (SHBG)</a:t>
            </a:r>
          </a:p>
          <a:p>
            <a:pPr marL="609600" indent="-609600">
              <a:buFont typeface="Arial" charset="0"/>
              <a:buNone/>
            </a:pPr>
            <a:r>
              <a:rPr kumimoji="1" lang="en-US" altLang="zh-CN" sz="2800" b="1" dirty="0">
                <a:solidFill>
                  <a:srgbClr val="FF0000"/>
                </a:solidFill>
                <a:latin typeface="Arial" charset="0"/>
              </a:rPr>
              <a:t>Effects of hormone binding proteins</a:t>
            </a:r>
            <a:r>
              <a:rPr kumimoji="1" lang="en-US" altLang="zh-CN" sz="2800" b="1" dirty="0">
                <a:solidFill>
                  <a:schemeClr val="hlink"/>
                </a:solidFill>
                <a:latin typeface="Arial" charset="0"/>
              </a:rPr>
              <a:t>:</a:t>
            </a:r>
          </a:p>
          <a:p>
            <a:pPr marL="609600" indent="-609600">
              <a:buFont typeface="Arial" charset="0"/>
              <a:buNone/>
            </a:pPr>
            <a:r>
              <a:rPr kumimoji="1" lang="en-US" altLang="zh-CN" sz="2400" b="1" dirty="0">
                <a:latin typeface="Arial" charset="0"/>
              </a:rPr>
              <a:t>(1) Increase the solubility</a:t>
            </a:r>
          </a:p>
          <a:p>
            <a:pPr marL="609600" indent="-609600">
              <a:buFont typeface="Arial" charset="0"/>
              <a:buNone/>
            </a:pPr>
            <a:r>
              <a:rPr kumimoji="1" lang="en-US" altLang="zh-CN" sz="2400" b="1" dirty="0">
                <a:latin typeface="Arial" charset="0"/>
              </a:rPr>
              <a:t>(2) Create an accessible reserve</a:t>
            </a:r>
          </a:p>
          <a:p>
            <a:pPr marL="609600" indent="-609600">
              <a:buFont typeface="Arial" charset="0"/>
              <a:buNone/>
            </a:pPr>
            <a:r>
              <a:rPr kumimoji="1" lang="en-US" altLang="zh-CN" sz="2400" b="1" dirty="0">
                <a:latin typeface="Arial" charset="0"/>
              </a:rPr>
              <a:t>(3) Increase the biological half time</a:t>
            </a:r>
          </a:p>
          <a:p>
            <a:pPr marL="609600" indent="-609600">
              <a:buFont typeface="Arial" charset="0"/>
              <a:buNone/>
            </a:pPr>
            <a:endParaRPr kumimoji="1" lang="en-US" altLang="zh-CN" sz="2400" b="1" dirty="0">
              <a:latin typeface="Arial" charset="0"/>
            </a:endParaRP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304800" y="2204109"/>
            <a:ext cx="8610600" cy="411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84163" indent="-284163" algn="l" rtl="0" fontAlgn="base">
              <a:lnSpc>
                <a:spcPct val="90000"/>
              </a:lnSpc>
              <a:spcBef>
                <a:spcPct val="50000"/>
              </a:spcBef>
              <a:spcAft>
                <a:spcPct val="0"/>
              </a:spcAft>
              <a:buFont typeface="Times" charset="0"/>
              <a:buChar char="•"/>
              <a:defRPr sz="3200">
                <a:solidFill>
                  <a:srgbClr val="330033"/>
                </a:solidFill>
                <a:latin typeface="+mn-lt"/>
                <a:ea typeface="+mn-ea"/>
                <a:cs typeface="+mn-cs"/>
              </a:defRPr>
            </a:lvl1pPr>
            <a:lvl2pPr marL="747713" indent="-290513" algn="l" rtl="0" fontAlgn="base">
              <a:lnSpc>
                <a:spcPct val="90000"/>
              </a:lnSpc>
              <a:spcBef>
                <a:spcPct val="50000"/>
              </a:spcBef>
              <a:spcAft>
                <a:spcPct val="0"/>
              </a:spcAft>
              <a:buFont typeface="Times New Roman" pitchFamily="18" charset="0"/>
              <a:buChar char="•"/>
              <a:defRPr sz="2800">
                <a:solidFill>
                  <a:srgbClr val="330033"/>
                </a:solidFill>
                <a:latin typeface="+mn-lt"/>
              </a:defRPr>
            </a:lvl2pPr>
            <a:lvl3pPr marL="1143000" indent="-228600" algn="l" rtl="0" fontAlgn="base">
              <a:lnSpc>
                <a:spcPct val="90000"/>
              </a:lnSpc>
              <a:spcBef>
                <a:spcPct val="50000"/>
              </a:spcBef>
              <a:spcAft>
                <a:spcPct val="0"/>
              </a:spcAft>
              <a:buChar char="•"/>
              <a:defRPr sz="2800">
                <a:solidFill>
                  <a:srgbClr val="330033"/>
                </a:solidFill>
                <a:latin typeface="+mn-lt"/>
              </a:defRPr>
            </a:lvl3pPr>
            <a:lvl4pPr marL="16002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4pPr>
            <a:lvl5pPr marL="20574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5pPr>
            <a:lvl6pPr marL="25146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6pPr>
            <a:lvl7pPr marL="29718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7pPr>
            <a:lvl8pPr marL="34290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8pPr>
            <a:lvl9pPr marL="38862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9pPr>
          </a:lstStyle>
          <a:p>
            <a:pPr marL="403225" indent="-403225">
              <a:buFont typeface="Times" charset="0"/>
              <a:buNone/>
              <a:tabLst>
                <a:tab pos="2746375" algn="l"/>
              </a:tabLst>
            </a:pPr>
            <a:r>
              <a:rPr lang="en-US" b="1" dirty="0">
                <a:solidFill>
                  <a:srgbClr val="FF0000"/>
                </a:solidFill>
              </a:rPr>
              <a:t>Steroid Hormones</a:t>
            </a:r>
            <a:r>
              <a:rPr lang="en-US" dirty="0"/>
              <a:t>:</a:t>
            </a:r>
          </a:p>
          <a:p>
            <a:pPr marL="855663" lvl="1" indent="-338138">
              <a:tabLst>
                <a:tab pos="2746375" algn="l"/>
              </a:tabLst>
            </a:pPr>
            <a:r>
              <a:rPr lang="en-US" dirty="0">
                <a:solidFill>
                  <a:srgbClr val="000000"/>
                </a:solidFill>
              </a:rPr>
              <a:t>Lipid soluble, chemically derived from cholesterol</a:t>
            </a:r>
          </a:p>
          <a:p>
            <a:pPr marL="855663" lvl="1" indent="-338138">
              <a:tabLst>
                <a:tab pos="2746375" algn="l"/>
              </a:tabLst>
            </a:pPr>
            <a:r>
              <a:rPr lang="en-US" dirty="0">
                <a:solidFill>
                  <a:srgbClr val="000000"/>
                </a:solidFill>
              </a:rPr>
              <a:t>Enter target cells</a:t>
            </a:r>
          </a:p>
          <a:p>
            <a:pPr marL="855663" lvl="1" indent="-338138">
              <a:tabLst>
                <a:tab pos="2746375" algn="l"/>
              </a:tabLst>
            </a:pPr>
            <a:r>
              <a:rPr lang="en-US" dirty="0">
                <a:solidFill>
                  <a:srgbClr val="000000"/>
                </a:solidFill>
              </a:rPr>
              <a:t>Activate specific genes to produce specific proteins</a:t>
            </a:r>
          </a:p>
          <a:p>
            <a:pPr marL="855663" lvl="1" indent="-338138">
              <a:tabLst>
                <a:tab pos="2746375" algn="l"/>
              </a:tabLst>
            </a:pPr>
            <a:r>
              <a:rPr lang="en-US" dirty="0">
                <a:solidFill>
                  <a:srgbClr val="000000"/>
                </a:solidFill>
              </a:rPr>
              <a:t>Slower acting than </a:t>
            </a:r>
            <a:r>
              <a:rPr lang="en-US" dirty="0" err="1">
                <a:solidFill>
                  <a:srgbClr val="000000"/>
                </a:solidFill>
              </a:rPr>
              <a:t>nonsteroid</a:t>
            </a:r>
            <a:r>
              <a:rPr lang="en-US" dirty="0">
                <a:solidFill>
                  <a:srgbClr val="000000"/>
                </a:solidFill>
              </a:rPr>
              <a:t> hormones, minutes to hours</a:t>
            </a:r>
          </a:p>
        </p:txBody>
      </p:sp>
      <p:sp>
        <p:nvSpPr>
          <p:cNvPr id="3" name="Rectangle 2"/>
          <p:cNvSpPr>
            <a:spLocks noGrp="1" noChangeArrowheads="1"/>
          </p:cNvSpPr>
          <p:nvPr/>
        </p:nvSpPr>
        <p:spPr bwMode="auto">
          <a:xfrm>
            <a:off x="228600" y="943769"/>
            <a:ext cx="8534400" cy="577850"/>
          </a:xfrm>
          <a:prstGeom prst="rect">
            <a:avLst/>
          </a:prstGeom>
          <a:noFill/>
          <a:ln>
            <a:noFill/>
          </a:ln>
          <a:effectLst/>
          <a:extLst>
            <a:ext uri="{909E8E84-426E-40DD-AFC4-6F175D3DCCD1}">
              <a14:hiddenFill xmlns:a14="http://schemas.microsoft.com/office/drawing/2010/main">
                <a:solidFill>
                  <a:srgbClr val="00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3400" b="1">
                <a:solidFill>
                  <a:srgbClr val="330033"/>
                </a:solidFill>
                <a:latin typeface="+mj-lt"/>
                <a:ea typeface="+mj-ea"/>
                <a:cs typeface="+mj-cs"/>
              </a:defRPr>
            </a:lvl1pPr>
            <a:lvl2pPr algn="ctr" rtl="0" fontAlgn="base">
              <a:spcBef>
                <a:spcPct val="0"/>
              </a:spcBef>
              <a:spcAft>
                <a:spcPct val="0"/>
              </a:spcAft>
              <a:defRPr sz="3400" b="1">
                <a:solidFill>
                  <a:srgbClr val="330033"/>
                </a:solidFill>
                <a:latin typeface="Bookman Old Style" charset="0"/>
              </a:defRPr>
            </a:lvl2pPr>
            <a:lvl3pPr algn="ctr" rtl="0" fontAlgn="base">
              <a:spcBef>
                <a:spcPct val="0"/>
              </a:spcBef>
              <a:spcAft>
                <a:spcPct val="0"/>
              </a:spcAft>
              <a:defRPr sz="3400" b="1">
                <a:solidFill>
                  <a:srgbClr val="330033"/>
                </a:solidFill>
                <a:latin typeface="Bookman Old Style" charset="0"/>
              </a:defRPr>
            </a:lvl3pPr>
            <a:lvl4pPr algn="ctr" rtl="0" fontAlgn="base">
              <a:spcBef>
                <a:spcPct val="0"/>
              </a:spcBef>
              <a:spcAft>
                <a:spcPct val="0"/>
              </a:spcAft>
              <a:defRPr sz="3400" b="1">
                <a:solidFill>
                  <a:srgbClr val="330033"/>
                </a:solidFill>
                <a:latin typeface="Bookman Old Style" charset="0"/>
              </a:defRPr>
            </a:lvl4pPr>
            <a:lvl5pPr algn="ctr" rtl="0" fontAlgn="base">
              <a:spcBef>
                <a:spcPct val="0"/>
              </a:spcBef>
              <a:spcAft>
                <a:spcPct val="0"/>
              </a:spcAft>
              <a:defRPr sz="3400" b="1">
                <a:solidFill>
                  <a:srgbClr val="330033"/>
                </a:solidFill>
                <a:latin typeface="Bookman Old Style" charset="0"/>
              </a:defRPr>
            </a:lvl5pPr>
            <a:lvl6pPr marL="457200" algn="ctr" rtl="0" fontAlgn="base">
              <a:spcBef>
                <a:spcPct val="0"/>
              </a:spcBef>
              <a:spcAft>
                <a:spcPct val="0"/>
              </a:spcAft>
              <a:defRPr sz="3400" b="1">
                <a:solidFill>
                  <a:srgbClr val="330033"/>
                </a:solidFill>
                <a:latin typeface="Bookman Old Style" charset="0"/>
              </a:defRPr>
            </a:lvl6pPr>
            <a:lvl7pPr marL="914400" algn="ctr" rtl="0" fontAlgn="base">
              <a:spcBef>
                <a:spcPct val="0"/>
              </a:spcBef>
              <a:spcAft>
                <a:spcPct val="0"/>
              </a:spcAft>
              <a:defRPr sz="3400" b="1">
                <a:solidFill>
                  <a:srgbClr val="330033"/>
                </a:solidFill>
                <a:latin typeface="Bookman Old Style" charset="0"/>
              </a:defRPr>
            </a:lvl7pPr>
            <a:lvl8pPr marL="1371600" algn="ctr" rtl="0" fontAlgn="base">
              <a:spcBef>
                <a:spcPct val="0"/>
              </a:spcBef>
              <a:spcAft>
                <a:spcPct val="0"/>
              </a:spcAft>
              <a:defRPr sz="3400" b="1">
                <a:solidFill>
                  <a:srgbClr val="330033"/>
                </a:solidFill>
                <a:latin typeface="Bookman Old Style" charset="0"/>
              </a:defRPr>
            </a:lvl8pPr>
            <a:lvl9pPr marL="1828800" algn="ctr" rtl="0" fontAlgn="base">
              <a:spcBef>
                <a:spcPct val="0"/>
              </a:spcBef>
              <a:spcAft>
                <a:spcPct val="0"/>
              </a:spcAft>
              <a:defRPr sz="3400" b="1">
                <a:solidFill>
                  <a:srgbClr val="330033"/>
                </a:solidFill>
                <a:latin typeface="Bookman Old Style" charset="0"/>
              </a:defRPr>
            </a:lvl9pPr>
          </a:lstStyle>
          <a:p>
            <a:pPr algn="l">
              <a:lnSpc>
                <a:spcPct val="90000"/>
              </a:lnSpc>
              <a:tabLst>
                <a:tab pos="622300" algn="l"/>
                <a:tab pos="2168525" algn="l"/>
                <a:tab pos="3546475" algn="l"/>
              </a:tabLst>
            </a:pPr>
            <a:r>
              <a:rPr lang="en-US" dirty="0">
                <a:solidFill>
                  <a:srgbClr val="0000FF"/>
                </a:solidFill>
              </a:rPr>
              <a:t>Classification of Hormones</a:t>
            </a:r>
            <a:r>
              <a:rPr lang="en-US" dirty="0"/>
              <a:t>: </a:t>
            </a:r>
            <a:r>
              <a:rPr lang="en-US" dirty="0">
                <a:solidFill>
                  <a:srgbClr val="FF0000"/>
                </a:solidFill>
              </a:rPr>
              <a:t>Steroid</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90500" y="299244"/>
            <a:ext cx="8763000" cy="563231"/>
          </a:xfrm>
          <a:prstGeom prst="rect">
            <a:avLst/>
          </a:prstGeom>
          <a:noFill/>
          <a:ln>
            <a:noFill/>
          </a:ln>
          <a:effectLst/>
          <a:extLst>
            <a:ext uri="{909E8E84-426E-40DD-AFC4-6F175D3DCCD1}">
              <a14:hiddenFill xmlns:a14="http://schemas.microsoft.com/office/drawing/2010/main">
                <a:solidFill>
                  <a:srgbClr val="00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3400" b="1">
                <a:solidFill>
                  <a:srgbClr val="330033"/>
                </a:solidFill>
                <a:latin typeface="+mj-lt"/>
                <a:ea typeface="+mj-ea"/>
                <a:cs typeface="+mj-cs"/>
              </a:defRPr>
            </a:lvl1pPr>
            <a:lvl2pPr algn="ctr" rtl="0" fontAlgn="base">
              <a:spcBef>
                <a:spcPct val="0"/>
              </a:spcBef>
              <a:spcAft>
                <a:spcPct val="0"/>
              </a:spcAft>
              <a:defRPr sz="3400" b="1">
                <a:solidFill>
                  <a:srgbClr val="330033"/>
                </a:solidFill>
                <a:latin typeface="Bookman Old Style" charset="0"/>
              </a:defRPr>
            </a:lvl2pPr>
            <a:lvl3pPr algn="ctr" rtl="0" fontAlgn="base">
              <a:spcBef>
                <a:spcPct val="0"/>
              </a:spcBef>
              <a:spcAft>
                <a:spcPct val="0"/>
              </a:spcAft>
              <a:defRPr sz="3400" b="1">
                <a:solidFill>
                  <a:srgbClr val="330033"/>
                </a:solidFill>
                <a:latin typeface="Bookman Old Style" charset="0"/>
              </a:defRPr>
            </a:lvl3pPr>
            <a:lvl4pPr algn="ctr" rtl="0" fontAlgn="base">
              <a:spcBef>
                <a:spcPct val="0"/>
              </a:spcBef>
              <a:spcAft>
                <a:spcPct val="0"/>
              </a:spcAft>
              <a:defRPr sz="3400" b="1">
                <a:solidFill>
                  <a:srgbClr val="330033"/>
                </a:solidFill>
                <a:latin typeface="Bookman Old Style" charset="0"/>
              </a:defRPr>
            </a:lvl4pPr>
            <a:lvl5pPr algn="ctr" rtl="0" fontAlgn="base">
              <a:spcBef>
                <a:spcPct val="0"/>
              </a:spcBef>
              <a:spcAft>
                <a:spcPct val="0"/>
              </a:spcAft>
              <a:defRPr sz="3400" b="1">
                <a:solidFill>
                  <a:srgbClr val="330033"/>
                </a:solidFill>
                <a:latin typeface="Bookman Old Style" charset="0"/>
              </a:defRPr>
            </a:lvl5pPr>
            <a:lvl6pPr marL="457200" algn="ctr" rtl="0" fontAlgn="base">
              <a:spcBef>
                <a:spcPct val="0"/>
              </a:spcBef>
              <a:spcAft>
                <a:spcPct val="0"/>
              </a:spcAft>
              <a:defRPr sz="3400" b="1">
                <a:solidFill>
                  <a:srgbClr val="330033"/>
                </a:solidFill>
                <a:latin typeface="Bookman Old Style" charset="0"/>
              </a:defRPr>
            </a:lvl6pPr>
            <a:lvl7pPr marL="914400" algn="ctr" rtl="0" fontAlgn="base">
              <a:spcBef>
                <a:spcPct val="0"/>
              </a:spcBef>
              <a:spcAft>
                <a:spcPct val="0"/>
              </a:spcAft>
              <a:defRPr sz="3400" b="1">
                <a:solidFill>
                  <a:srgbClr val="330033"/>
                </a:solidFill>
                <a:latin typeface="Bookman Old Style" charset="0"/>
              </a:defRPr>
            </a:lvl7pPr>
            <a:lvl8pPr marL="1371600" algn="ctr" rtl="0" fontAlgn="base">
              <a:spcBef>
                <a:spcPct val="0"/>
              </a:spcBef>
              <a:spcAft>
                <a:spcPct val="0"/>
              </a:spcAft>
              <a:defRPr sz="3400" b="1">
                <a:solidFill>
                  <a:srgbClr val="330033"/>
                </a:solidFill>
                <a:latin typeface="Bookman Old Style" charset="0"/>
              </a:defRPr>
            </a:lvl8pPr>
            <a:lvl9pPr marL="1828800" algn="ctr" rtl="0" fontAlgn="base">
              <a:spcBef>
                <a:spcPct val="0"/>
              </a:spcBef>
              <a:spcAft>
                <a:spcPct val="0"/>
              </a:spcAft>
              <a:defRPr sz="3400" b="1">
                <a:solidFill>
                  <a:srgbClr val="330033"/>
                </a:solidFill>
                <a:latin typeface="Bookman Old Style" charset="0"/>
              </a:defRPr>
            </a:lvl9pPr>
          </a:lstStyle>
          <a:p>
            <a:pPr algn="l">
              <a:lnSpc>
                <a:spcPct val="90000"/>
              </a:lnSpc>
              <a:tabLst>
                <a:tab pos="622300" algn="l"/>
                <a:tab pos="2168525" algn="l"/>
                <a:tab pos="3546475" algn="l"/>
              </a:tabLst>
            </a:pPr>
            <a:r>
              <a:rPr lang="en-US" dirty="0">
                <a:solidFill>
                  <a:srgbClr val="0000FF"/>
                </a:solidFill>
              </a:rPr>
              <a:t>Steroid Hormone Action on a Target Cell</a:t>
            </a:r>
          </a:p>
        </p:txBody>
      </p:sp>
      <p:pic>
        <p:nvPicPr>
          <p:cNvPr id="3" name="Picture 2" descr="1302_SteroidHormoneActn_1.jpg                                  0003A9C4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921393" y="862475"/>
            <a:ext cx="7150760" cy="59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90500" y="1916634"/>
            <a:ext cx="8610600"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84163" indent="-284163" algn="l" rtl="0" fontAlgn="base">
              <a:lnSpc>
                <a:spcPct val="90000"/>
              </a:lnSpc>
              <a:spcBef>
                <a:spcPct val="50000"/>
              </a:spcBef>
              <a:spcAft>
                <a:spcPct val="0"/>
              </a:spcAft>
              <a:buFont typeface="Times" charset="0"/>
              <a:buChar char="•"/>
              <a:defRPr sz="3200">
                <a:solidFill>
                  <a:srgbClr val="330033"/>
                </a:solidFill>
                <a:latin typeface="+mn-lt"/>
                <a:ea typeface="+mn-ea"/>
                <a:cs typeface="+mn-cs"/>
              </a:defRPr>
            </a:lvl1pPr>
            <a:lvl2pPr marL="747713" indent="-290513" algn="l" rtl="0" fontAlgn="base">
              <a:lnSpc>
                <a:spcPct val="90000"/>
              </a:lnSpc>
              <a:spcBef>
                <a:spcPct val="50000"/>
              </a:spcBef>
              <a:spcAft>
                <a:spcPct val="0"/>
              </a:spcAft>
              <a:buFont typeface="Times New Roman" pitchFamily="18" charset="0"/>
              <a:buChar char="•"/>
              <a:defRPr sz="2800">
                <a:solidFill>
                  <a:srgbClr val="330033"/>
                </a:solidFill>
                <a:latin typeface="+mn-lt"/>
              </a:defRPr>
            </a:lvl2pPr>
            <a:lvl3pPr marL="1143000" indent="-228600" algn="l" rtl="0" fontAlgn="base">
              <a:lnSpc>
                <a:spcPct val="90000"/>
              </a:lnSpc>
              <a:spcBef>
                <a:spcPct val="50000"/>
              </a:spcBef>
              <a:spcAft>
                <a:spcPct val="0"/>
              </a:spcAft>
              <a:buChar char="•"/>
              <a:defRPr sz="2800">
                <a:solidFill>
                  <a:srgbClr val="330033"/>
                </a:solidFill>
                <a:latin typeface="+mn-lt"/>
              </a:defRPr>
            </a:lvl3pPr>
            <a:lvl4pPr marL="16002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4pPr>
            <a:lvl5pPr marL="20574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5pPr>
            <a:lvl6pPr marL="25146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6pPr>
            <a:lvl7pPr marL="29718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7pPr>
            <a:lvl8pPr marL="34290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8pPr>
            <a:lvl9pPr marL="3886200" indent="-228600" algn="l" rtl="0" fontAlgn="base">
              <a:lnSpc>
                <a:spcPct val="90000"/>
              </a:lnSpc>
              <a:spcBef>
                <a:spcPct val="50000"/>
              </a:spcBef>
              <a:spcAft>
                <a:spcPct val="0"/>
              </a:spcAft>
              <a:buFont typeface="Times New Roman" pitchFamily="18" charset="0"/>
              <a:buChar char="•"/>
              <a:defRPr sz="2800">
                <a:solidFill>
                  <a:srgbClr val="330033"/>
                </a:solidFill>
                <a:latin typeface="+mn-lt"/>
              </a:defRPr>
            </a:lvl9pPr>
          </a:lstStyle>
          <a:p>
            <a:pPr marL="403225" indent="-403225">
              <a:buFont typeface="Times" charset="0"/>
              <a:buNone/>
              <a:tabLst>
                <a:tab pos="2746375" algn="l"/>
              </a:tabLst>
            </a:pPr>
            <a:r>
              <a:rPr lang="en-US" b="1" dirty="0" err="1">
                <a:solidFill>
                  <a:srgbClr val="FF0000"/>
                </a:solidFill>
              </a:rPr>
              <a:t>Nonsteroid</a:t>
            </a:r>
            <a:r>
              <a:rPr lang="en-US" b="1" dirty="0">
                <a:solidFill>
                  <a:srgbClr val="FF0000"/>
                </a:solidFill>
              </a:rPr>
              <a:t> hormones</a:t>
            </a:r>
            <a:r>
              <a:rPr lang="en-US" dirty="0"/>
              <a:t>:</a:t>
            </a:r>
          </a:p>
          <a:p>
            <a:pPr marL="1247775" lvl="1" indent="-338138">
              <a:tabLst>
                <a:tab pos="2746375" algn="l"/>
              </a:tabLst>
            </a:pPr>
            <a:r>
              <a:rPr lang="en-US" dirty="0">
                <a:solidFill>
                  <a:srgbClr val="000000"/>
                </a:solidFill>
              </a:rPr>
              <a:t>Water soluble</a:t>
            </a:r>
          </a:p>
          <a:p>
            <a:pPr marL="1247775" lvl="1" indent="-338138">
              <a:tabLst>
                <a:tab pos="2746375" algn="l"/>
              </a:tabLst>
            </a:pPr>
            <a:r>
              <a:rPr lang="en-US" dirty="0">
                <a:solidFill>
                  <a:srgbClr val="000000"/>
                </a:solidFill>
              </a:rPr>
              <a:t>Bind to receptors on target cell membranes</a:t>
            </a:r>
          </a:p>
          <a:p>
            <a:pPr marL="1247775" lvl="1" indent="-338138">
              <a:tabLst>
                <a:tab pos="2746375" algn="l"/>
              </a:tabLst>
            </a:pPr>
            <a:r>
              <a:rPr lang="en-US" dirty="0">
                <a:solidFill>
                  <a:srgbClr val="000000"/>
                </a:solidFill>
              </a:rPr>
              <a:t>Work through intermediate mechanisms to activate existing enzymes</a:t>
            </a:r>
          </a:p>
          <a:p>
            <a:pPr marL="1247775" lvl="1" indent="-338138">
              <a:tabLst>
                <a:tab pos="2746375" algn="l"/>
              </a:tabLst>
            </a:pPr>
            <a:r>
              <a:rPr lang="en-US" dirty="0">
                <a:solidFill>
                  <a:srgbClr val="000000"/>
                </a:solidFill>
              </a:rPr>
              <a:t>Faster action than steroid hormones, seconds to minutes</a:t>
            </a:r>
          </a:p>
        </p:txBody>
      </p:sp>
      <p:sp>
        <p:nvSpPr>
          <p:cNvPr id="3" name="Rectangle 2"/>
          <p:cNvSpPr>
            <a:spLocks noGrp="1" noChangeArrowheads="1"/>
          </p:cNvSpPr>
          <p:nvPr/>
        </p:nvSpPr>
        <p:spPr bwMode="auto">
          <a:xfrm>
            <a:off x="228600" y="713581"/>
            <a:ext cx="8534400" cy="577850"/>
          </a:xfrm>
          <a:prstGeom prst="rect">
            <a:avLst/>
          </a:prstGeom>
          <a:noFill/>
          <a:ln>
            <a:noFill/>
          </a:ln>
          <a:effectLst/>
          <a:extLst>
            <a:ext uri="{909E8E84-426E-40DD-AFC4-6F175D3DCCD1}">
              <a14:hiddenFill xmlns:a14="http://schemas.microsoft.com/office/drawing/2010/main">
                <a:solidFill>
                  <a:srgbClr val="00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3400" b="1">
                <a:solidFill>
                  <a:srgbClr val="330033"/>
                </a:solidFill>
                <a:latin typeface="+mj-lt"/>
                <a:ea typeface="+mj-ea"/>
                <a:cs typeface="+mj-cs"/>
              </a:defRPr>
            </a:lvl1pPr>
            <a:lvl2pPr algn="ctr" rtl="0" fontAlgn="base">
              <a:spcBef>
                <a:spcPct val="0"/>
              </a:spcBef>
              <a:spcAft>
                <a:spcPct val="0"/>
              </a:spcAft>
              <a:defRPr sz="3400" b="1">
                <a:solidFill>
                  <a:srgbClr val="330033"/>
                </a:solidFill>
                <a:latin typeface="Bookman Old Style" charset="0"/>
              </a:defRPr>
            </a:lvl2pPr>
            <a:lvl3pPr algn="ctr" rtl="0" fontAlgn="base">
              <a:spcBef>
                <a:spcPct val="0"/>
              </a:spcBef>
              <a:spcAft>
                <a:spcPct val="0"/>
              </a:spcAft>
              <a:defRPr sz="3400" b="1">
                <a:solidFill>
                  <a:srgbClr val="330033"/>
                </a:solidFill>
                <a:latin typeface="Bookman Old Style" charset="0"/>
              </a:defRPr>
            </a:lvl3pPr>
            <a:lvl4pPr algn="ctr" rtl="0" fontAlgn="base">
              <a:spcBef>
                <a:spcPct val="0"/>
              </a:spcBef>
              <a:spcAft>
                <a:spcPct val="0"/>
              </a:spcAft>
              <a:defRPr sz="3400" b="1">
                <a:solidFill>
                  <a:srgbClr val="330033"/>
                </a:solidFill>
                <a:latin typeface="Bookman Old Style" charset="0"/>
              </a:defRPr>
            </a:lvl4pPr>
            <a:lvl5pPr algn="ctr" rtl="0" fontAlgn="base">
              <a:spcBef>
                <a:spcPct val="0"/>
              </a:spcBef>
              <a:spcAft>
                <a:spcPct val="0"/>
              </a:spcAft>
              <a:defRPr sz="3400" b="1">
                <a:solidFill>
                  <a:srgbClr val="330033"/>
                </a:solidFill>
                <a:latin typeface="Bookman Old Style" charset="0"/>
              </a:defRPr>
            </a:lvl5pPr>
            <a:lvl6pPr marL="457200" algn="ctr" rtl="0" fontAlgn="base">
              <a:spcBef>
                <a:spcPct val="0"/>
              </a:spcBef>
              <a:spcAft>
                <a:spcPct val="0"/>
              </a:spcAft>
              <a:defRPr sz="3400" b="1">
                <a:solidFill>
                  <a:srgbClr val="330033"/>
                </a:solidFill>
                <a:latin typeface="Bookman Old Style" charset="0"/>
              </a:defRPr>
            </a:lvl6pPr>
            <a:lvl7pPr marL="914400" algn="ctr" rtl="0" fontAlgn="base">
              <a:spcBef>
                <a:spcPct val="0"/>
              </a:spcBef>
              <a:spcAft>
                <a:spcPct val="0"/>
              </a:spcAft>
              <a:defRPr sz="3400" b="1">
                <a:solidFill>
                  <a:srgbClr val="330033"/>
                </a:solidFill>
                <a:latin typeface="Bookman Old Style" charset="0"/>
              </a:defRPr>
            </a:lvl7pPr>
            <a:lvl8pPr marL="1371600" algn="ctr" rtl="0" fontAlgn="base">
              <a:spcBef>
                <a:spcPct val="0"/>
              </a:spcBef>
              <a:spcAft>
                <a:spcPct val="0"/>
              </a:spcAft>
              <a:defRPr sz="3400" b="1">
                <a:solidFill>
                  <a:srgbClr val="330033"/>
                </a:solidFill>
                <a:latin typeface="Bookman Old Style" charset="0"/>
              </a:defRPr>
            </a:lvl8pPr>
            <a:lvl9pPr marL="1828800" algn="ctr" rtl="0" fontAlgn="base">
              <a:spcBef>
                <a:spcPct val="0"/>
              </a:spcBef>
              <a:spcAft>
                <a:spcPct val="0"/>
              </a:spcAft>
              <a:defRPr sz="3400" b="1">
                <a:solidFill>
                  <a:srgbClr val="330033"/>
                </a:solidFill>
                <a:latin typeface="Bookman Old Style" charset="0"/>
              </a:defRPr>
            </a:lvl9pPr>
          </a:lstStyle>
          <a:p>
            <a:pPr algn="l">
              <a:lnSpc>
                <a:spcPct val="90000"/>
              </a:lnSpc>
              <a:tabLst>
                <a:tab pos="622300" algn="l"/>
                <a:tab pos="2168525" algn="l"/>
                <a:tab pos="3546475" algn="l"/>
              </a:tabLst>
            </a:pPr>
            <a:r>
              <a:rPr lang="en-US" dirty="0">
                <a:solidFill>
                  <a:srgbClr val="0000FF"/>
                </a:solidFill>
              </a:rPr>
              <a:t>Classification of Hormones</a:t>
            </a:r>
            <a:r>
              <a:rPr lang="en-US" dirty="0"/>
              <a:t>: </a:t>
            </a:r>
            <a:r>
              <a:rPr lang="en-US" dirty="0" err="1">
                <a:solidFill>
                  <a:srgbClr val="FF0000"/>
                </a:solidFill>
              </a:rPr>
              <a:t>Nonsteroid</a:t>
            </a:r>
            <a:endParaRPr lang="en-US" dirty="0">
              <a:solidFill>
                <a:srgbClr val="FF0000"/>
              </a:solidFill>
            </a:endParaRP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90500" y="315119"/>
            <a:ext cx="8763000" cy="1063625"/>
          </a:xfrm>
          <a:prstGeom prst="rect">
            <a:avLst/>
          </a:prstGeom>
          <a:noFill/>
          <a:ln>
            <a:noFill/>
          </a:ln>
          <a:effectLst/>
          <a:extLst>
            <a:ext uri="{909E8E84-426E-40DD-AFC4-6F175D3DCCD1}">
              <a14:hiddenFill xmlns:a14="http://schemas.microsoft.com/office/drawing/2010/main">
                <a:solidFill>
                  <a:srgbClr val="00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3400" b="1">
                <a:solidFill>
                  <a:srgbClr val="330033"/>
                </a:solidFill>
                <a:latin typeface="+mj-lt"/>
                <a:ea typeface="+mj-ea"/>
                <a:cs typeface="+mj-cs"/>
              </a:defRPr>
            </a:lvl1pPr>
            <a:lvl2pPr algn="ctr" rtl="0" fontAlgn="base">
              <a:spcBef>
                <a:spcPct val="0"/>
              </a:spcBef>
              <a:spcAft>
                <a:spcPct val="0"/>
              </a:spcAft>
              <a:defRPr sz="3400" b="1">
                <a:solidFill>
                  <a:srgbClr val="330033"/>
                </a:solidFill>
                <a:latin typeface="Bookman Old Style" charset="0"/>
              </a:defRPr>
            </a:lvl2pPr>
            <a:lvl3pPr algn="ctr" rtl="0" fontAlgn="base">
              <a:spcBef>
                <a:spcPct val="0"/>
              </a:spcBef>
              <a:spcAft>
                <a:spcPct val="0"/>
              </a:spcAft>
              <a:defRPr sz="3400" b="1">
                <a:solidFill>
                  <a:srgbClr val="330033"/>
                </a:solidFill>
                <a:latin typeface="Bookman Old Style" charset="0"/>
              </a:defRPr>
            </a:lvl3pPr>
            <a:lvl4pPr algn="ctr" rtl="0" fontAlgn="base">
              <a:spcBef>
                <a:spcPct val="0"/>
              </a:spcBef>
              <a:spcAft>
                <a:spcPct val="0"/>
              </a:spcAft>
              <a:defRPr sz="3400" b="1">
                <a:solidFill>
                  <a:srgbClr val="330033"/>
                </a:solidFill>
                <a:latin typeface="Bookman Old Style" charset="0"/>
              </a:defRPr>
            </a:lvl4pPr>
            <a:lvl5pPr algn="ctr" rtl="0" fontAlgn="base">
              <a:spcBef>
                <a:spcPct val="0"/>
              </a:spcBef>
              <a:spcAft>
                <a:spcPct val="0"/>
              </a:spcAft>
              <a:defRPr sz="3400" b="1">
                <a:solidFill>
                  <a:srgbClr val="330033"/>
                </a:solidFill>
                <a:latin typeface="Bookman Old Style" charset="0"/>
              </a:defRPr>
            </a:lvl5pPr>
            <a:lvl6pPr marL="457200" algn="ctr" rtl="0" fontAlgn="base">
              <a:spcBef>
                <a:spcPct val="0"/>
              </a:spcBef>
              <a:spcAft>
                <a:spcPct val="0"/>
              </a:spcAft>
              <a:defRPr sz="3400" b="1">
                <a:solidFill>
                  <a:srgbClr val="330033"/>
                </a:solidFill>
                <a:latin typeface="Bookman Old Style" charset="0"/>
              </a:defRPr>
            </a:lvl6pPr>
            <a:lvl7pPr marL="914400" algn="ctr" rtl="0" fontAlgn="base">
              <a:spcBef>
                <a:spcPct val="0"/>
              </a:spcBef>
              <a:spcAft>
                <a:spcPct val="0"/>
              </a:spcAft>
              <a:defRPr sz="3400" b="1">
                <a:solidFill>
                  <a:srgbClr val="330033"/>
                </a:solidFill>
                <a:latin typeface="Bookman Old Style" charset="0"/>
              </a:defRPr>
            </a:lvl7pPr>
            <a:lvl8pPr marL="1371600" algn="ctr" rtl="0" fontAlgn="base">
              <a:spcBef>
                <a:spcPct val="0"/>
              </a:spcBef>
              <a:spcAft>
                <a:spcPct val="0"/>
              </a:spcAft>
              <a:defRPr sz="3400" b="1">
                <a:solidFill>
                  <a:srgbClr val="330033"/>
                </a:solidFill>
                <a:latin typeface="Bookman Old Style" charset="0"/>
              </a:defRPr>
            </a:lvl8pPr>
            <a:lvl9pPr marL="1828800" algn="ctr" rtl="0" fontAlgn="base">
              <a:spcBef>
                <a:spcPct val="0"/>
              </a:spcBef>
              <a:spcAft>
                <a:spcPct val="0"/>
              </a:spcAft>
              <a:defRPr sz="3400" b="1">
                <a:solidFill>
                  <a:srgbClr val="330033"/>
                </a:solidFill>
                <a:latin typeface="Bookman Old Style" charset="0"/>
              </a:defRPr>
            </a:lvl9pPr>
          </a:lstStyle>
          <a:p>
            <a:pPr algn="l">
              <a:lnSpc>
                <a:spcPct val="90000"/>
              </a:lnSpc>
              <a:tabLst>
                <a:tab pos="622300" algn="l"/>
                <a:tab pos="2168525" algn="l"/>
                <a:tab pos="3546475" algn="l"/>
              </a:tabLst>
            </a:pPr>
            <a:r>
              <a:rPr lang="en-US" dirty="0" err="1">
                <a:solidFill>
                  <a:srgbClr val="0000FF"/>
                </a:solidFill>
              </a:rPr>
              <a:t>Nonsteroid</a:t>
            </a:r>
            <a:r>
              <a:rPr lang="en-US" dirty="0">
                <a:solidFill>
                  <a:srgbClr val="0000FF"/>
                </a:solidFill>
              </a:rPr>
              <a:t> Hormone Action on a Target Cell</a:t>
            </a:r>
          </a:p>
        </p:txBody>
      </p:sp>
      <p:pic>
        <p:nvPicPr>
          <p:cNvPr id="3" name="Picture 2" descr="1303_NonsteroidHormneAct_1.jpg                                 0003A9C4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1523999" y="758283"/>
            <a:ext cx="7274755" cy="609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71422" y="714356"/>
            <a:ext cx="4929222" cy="600079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0" algn="just">
              <a:buClrTx/>
              <a:buSzPct val="100000"/>
            </a:pPr>
            <a:r>
              <a:rPr lang="en-US" sz="3000" dirty="0" smtClean="0">
                <a:latin typeface="Arial" pitchFamily="34" charset="0"/>
                <a:cs typeface="Arial" pitchFamily="34" charset="0"/>
              </a:rPr>
              <a:t>The major glands of the endocrine system are the hypothalamus, pituitary, thyroid, </a:t>
            </a:r>
            <a:r>
              <a:rPr lang="en-US" sz="3000" dirty="0" err="1" smtClean="0">
                <a:latin typeface="Arial" pitchFamily="34" charset="0"/>
                <a:cs typeface="Arial" pitchFamily="34" charset="0"/>
              </a:rPr>
              <a:t>parathyroids</a:t>
            </a:r>
            <a:r>
              <a:rPr lang="en-US" sz="3000" dirty="0" smtClean="0">
                <a:latin typeface="Arial" pitchFamily="34" charset="0"/>
                <a:cs typeface="Arial" pitchFamily="34" charset="0"/>
              </a:rPr>
              <a:t>, adrenals, pineal body, and the reproductive organs (ovaries and testes). The pancreas is also a part of this system; it has a role in hormone production as well as in digestion. </a:t>
            </a:r>
          </a:p>
          <a:p>
            <a:pPr lvl="0" algn="just">
              <a:buClrTx/>
              <a:buSzPct val="100000"/>
            </a:pPr>
            <a:r>
              <a:rPr lang="en-US" sz="3000" dirty="0" smtClean="0">
                <a:latin typeface="Arial" pitchFamily="34" charset="0"/>
                <a:cs typeface="Arial" pitchFamily="34" charset="0"/>
              </a:rPr>
              <a:t>The endocrine system is regulated by feedback.</a:t>
            </a:r>
            <a:endParaRPr lang="en-US" sz="3000" dirty="0">
              <a:latin typeface="Arial" pitchFamily="34" charset="0"/>
              <a:cs typeface="Arial" pitchFamily="34" charset="0"/>
            </a:endParaRPr>
          </a:p>
        </p:txBody>
      </p:sp>
      <p:pic>
        <p:nvPicPr>
          <p:cNvPr id="3" name="صورة 3" descr="Illustration of the Endocrine System"/>
          <p:cNvPicPr/>
          <p:nvPr/>
        </p:nvPicPr>
        <p:blipFill>
          <a:blip r:embed="rId2" cstate="print"/>
          <a:srcRect/>
          <a:stretch>
            <a:fillRect/>
          </a:stretch>
        </p:blipFill>
        <p:spPr bwMode="auto">
          <a:xfrm>
            <a:off x="5072082" y="0"/>
            <a:ext cx="4000496" cy="6858000"/>
          </a:xfrm>
          <a:prstGeom prst="rect">
            <a:avLst/>
          </a:prstGeom>
          <a:noFill/>
          <a:ln w="9525">
            <a:noFill/>
            <a:miter lim="800000"/>
            <a:headEnd/>
            <a:tailEnd/>
          </a:ln>
        </p:spPr>
      </p:pic>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013" y="1674673"/>
            <a:ext cx="5876693" cy="3108543"/>
          </a:xfrm>
          <a:prstGeom prst="rect">
            <a:avLst/>
          </a:prstGeom>
        </p:spPr>
        <p:txBody>
          <a:bodyPr wrap="square">
            <a:spAutoFit/>
          </a:bodyPr>
          <a:lstStyle/>
          <a:p>
            <a:r>
              <a:rPr lang="en-US" sz="2800" dirty="0" smtClean="0">
                <a:solidFill>
                  <a:srgbClr val="000000"/>
                </a:solidFill>
              </a:rPr>
              <a:t>- Releasing hormones</a:t>
            </a:r>
          </a:p>
          <a:p>
            <a:r>
              <a:rPr lang="en-US" sz="2800" dirty="0" smtClean="0">
                <a:solidFill>
                  <a:srgbClr val="000000"/>
                </a:solidFill>
              </a:rPr>
              <a:t>- Regulating body temperature</a:t>
            </a:r>
            <a:endParaRPr lang="en-US" sz="2800" dirty="0">
              <a:solidFill>
                <a:srgbClr val="000000"/>
              </a:solidFill>
            </a:endParaRPr>
          </a:p>
          <a:p>
            <a:r>
              <a:rPr lang="en-US" sz="2800" dirty="0" smtClean="0">
                <a:solidFill>
                  <a:srgbClr val="000000"/>
                </a:solidFill>
              </a:rPr>
              <a:t>- maintaining </a:t>
            </a:r>
            <a:r>
              <a:rPr lang="en-US" sz="2800" dirty="0">
                <a:solidFill>
                  <a:srgbClr val="000000"/>
                </a:solidFill>
              </a:rPr>
              <a:t>daily physiological cycles</a:t>
            </a:r>
          </a:p>
          <a:p>
            <a:r>
              <a:rPr lang="en-US" sz="2800" dirty="0" smtClean="0">
                <a:solidFill>
                  <a:srgbClr val="000000"/>
                </a:solidFill>
              </a:rPr>
              <a:t>- controlling </a:t>
            </a:r>
            <a:r>
              <a:rPr lang="en-US" sz="2800" dirty="0">
                <a:solidFill>
                  <a:srgbClr val="000000"/>
                </a:solidFill>
              </a:rPr>
              <a:t>appetite</a:t>
            </a:r>
          </a:p>
          <a:p>
            <a:r>
              <a:rPr lang="en-US" sz="2800" dirty="0" smtClean="0">
                <a:solidFill>
                  <a:srgbClr val="000000"/>
                </a:solidFill>
              </a:rPr>
              <a:t>- managing </a:t>
            </a:r>
            <a:r>
              <a:rPr lang="en-US" sz="2800" dirty="0">
                <a:solidFill>
                  <a:srgbClr val="000000"/>
                </a:solidFill>
              </a:rPr>
              <a:t>of sexual behavior</a:t>
            </a:r>
          </a:p>
          <a:p>
            <a:r>
              <a:rPr lang="en-US" sz="2800" dirty="0" smtClean="0">
                <a:solidFill>
                  <a:srgbClr val="000000"/>
                </a:solidFill>
              </a:rPr>
              <a:t>- regulating </a:t>
            </a:r>
            <a:r>
              <a:rPr lang="en-US" sz="2800" dirty="0">
                <a:solidFill>
                  <a:srgbClr val="000000"/>
                </a:solidFill>
              </a:rPr>
              <a:t>emotional responses</a:t>
            </a:r>
          </a:p>
        </p:txBody>
      </p:sp>
      <p:sp>
        <p:nvSpPr>
          <p:cNvPr id="3" name="Rectangle 2"/>
          <p:cNvSpPr/>
          <p:nvPr/>
        </p:nvSpPr>
        <p:spPr>
          <a:xfrm>
            <a:off x="1710248" y="1089898"/>
            <a:ext cx="5577168" cy="584775"/>
          </a:xfrm>
          <a:prstGeom prst="rect">
            <a:avLst/>
          </a:prstGeom>
        </p:spPr>
        <p:txBody>
          <a:bodyPr wrap="none">
            <a:spAutoFit/>
          </a:bodyPr>
          <a:lstStyle/>
          <a:p>
            <a:pPr rtl="1"/>
            <a:r>
              <a:rPr lang="en-US" sz="3200" b="1" dirty="0">
                <a:solidFill>
                  <a:srgbClr val="0000FF"/>
                </a:solidFill>
              </a:rPr>
              <a:t>Functions of Hypothalamus</a:t>
            </a:r>
          </a:p>
        </p:txBody>
      </p:sp>
      <p:sp>
        <p:nvSpPr>
          <p:cNvPr id="4" name="Rectangle 3"/>
          <p:cNvSpPr/>
          <p:nvPr/>
        </p:nvSpPr>
        <p:spPr>
          <a:xfrm>
            <a:off x="1710248" y="361352"/>
            <a:ext cx="4732386" cy="769441"/>
          </a:xfrm>
          <a:prstGeom prst="rect">
            <a:avLst/>
          </a:prstGeom>
        </p:spPr>
        <p:txBody>
          <a:bodyPr wrap="none">
            <a:spAutoFit/>
          </a:bodyPr>
          <a:lstStyle/>
          <a:p>
            <a:pPr rtl="1"/>
            <a:r>
              <a:rPr lang="en-US" sz="4400" b="1" dirty="0" smtClean="0">
                <a:solidFill>
                  <a:srgbClr val="0000FF"/>
                </a:solidFill>
              </a:rPr>
              <a:t>1- Hypothalamus</a:t>
            </a:r>
            <a:endParaRPr lang="en-US" sz="4400" b="1" dirty="0">
              <a:solidFill>
                <a:srgbClr val="0000FF"/>
              </a:solidFill>
            </a:endParaRPr>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صورة ذات صلة"/>
          <p:cNvSpPr>
            <a:spLocks noChangeAspect="1" noChangeArrowheads="1"/>
          </p:cNvSpPr>
          <p:nvPr/>
        </p:nvSpPr>
        <p:spPr bwMode="auto">
          <a:xfrm>
            <a:off x="8170863" y="-1766888"/>
            <a:ext cx="44386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4" descr="صورة ذات صلة"/>
          <p:cNvSpPr>
            <a:spLocks noChangeAspect="1" noChangeArrowheads="1"/>
          </p:cNvSpPr>
          <p:nvPr/>
        </p:nvSpPr>
        <p:spPr bwMode="auto">
          <a:xfrm>
            <a:off x="8323263" y="-1614488"/>
            <a:ext cx="44386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6" descr="صورة ذات صلة"/>
          <p:cNvSpPr>
            <a:spLocks noChangeAspect="1" noChangeArrowheads="1"/>
          </p:cNvSpPr>
          <p:nvPr/>
        </p:nvSpPr>
        <p:spPr bwMode="auto">
          <a:xfrm>
            <a:off x="8475663" y="-1462088"/>
            <a:ext cx="4438650" cy="3686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5" name="Picture 7" descr="C:\Users\Home\Desktop\C_pin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17" y="143786"/>
            <a:ext cx="7557546" cy="62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53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نتيجة بحث الصور عن ‪hypothalamus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9" y="278780"/>
            <a:ext cx="9110541" cy="611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57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nvSpPr>
        <p:spPr bwMode="auto">
          <a:xfrm>
            <a:off x="251737" y="381310"/>
            <a:ext cx="2658732" cy="70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pPr algn="l"/>
            <a:r>
              <a:rPr lang="en-US" altLang="zh-CN" sz="3600" b="1" dirty="0">
                <a:solidFill>
                  <a:srgbClr val="0000FF"/>
                </a:solidFill>
                <a:latin typeface="Arial" charset="0"/>
              </a:rPr>
              <a:t>Hormones</a:t>
            </a:r>
          </a:p>
        </p:txBody>
      </p:sp>
      <p:sp>
        <p:nvSpPr>
          <p:cNvPr id="3" name="Rectangle 2"/>
          <p:cNvSpPr>
            <a:spLocks noGrp="1"/>
          </p:cNvSpPr>
          <p:nvPr/>
        </p:nvSpPr>
        <p:spPr bwMode="auto">
          <a:xfrm>
            <a:off x="457200" y="116601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a:buFont typeface="Arial" charset="0"/>
              <a:buNone/>
            </a:pPr>
            <a:r>
              <a:rPr kumimoji="1" lang="en-US" altLang="zh-CN" sz="3600" b="1" dirty="0">
                <a:solidFill>
                  <a:srgbClr val="660033"/>
                </a:solidFill>
                <a:latin typeface="Arial" charset="0"/>
              </a:rPr>
              <a:t>Definition</a:t>
            </a:r>
          </a:p>
          <a:p>
            <a:pPr>
              <a:buFont typeface="Arial" charset="0"/>
              <a:buNone/>
            </a:pPr>
            <a:r>
              <a:rPr kumimoji="1" lang="en-US" altLang="zh-CN" sz="2800" b="1" dirty="0">
                <a:latin typeface="Arial" charset="0"/>
              </a:rPr>
              <a:t>   -- chemical messengers </a:t>
            </a:r>
          </a:p>
          <a:p>
            <a:pPr>
              <a:buFont typeface="Arial" charset="0"/>
              <a:buNone/>
            </a:pPr>
            <a:r>
              <a:rPr kumimoji="1" lang="en-US" altLang="zh-CN" sz="2800" b="1" dirty="0">
                <a:latin typeface="Arial" charset="0"/>
              </a:rPr>
              <a:t>   -- secreted by endocrine gland or cells</a:t>
            </a:r>
          </a:p>
          <a:p>
            <a:pPr>
              <a:buFont typeface="Arial" charset="0"/>
              <a:buNone/>
            </a:pPr>
            <a:r>
              <a:rPr kumimoji="1" lang="en-US" altLang="zh-CN" sz="2800" b="1" dirty="0">
                <a:latin typeface="Arial" charset="0"/>
              </a:rPr>
              <a:t>   -- released into the blood</a:t>
            </a:r>
          </a:p>
          <a:p>
            <a:pPr>
              <a:buFont typeface="Arial" charset="0"/>
              <a:buNone/>
            </a:pPr>
            <a:r>
              <a:rPr kumimoji="1" lang="en-US" altLang="zh-CN" sz="2800" b="1" dirty="0">
                <a:latin typeface="Arial" charset="0"/>
              </a:rPr>
              <a:t>   -- </a:t>
            </a:r>
            <a:r>
              <a:rPr kumimoji="1" lang="en-US" altLang="zh-CN" sz="2800" b="1" dirty="0" smtClean="0">
                <a:latin typeface="Arial" charset="0"/>
              </a:rPr>
              <a:t>effects </a:t>
            </a:r>
            <a:r>
              <a:rPr kumimoji="1" lang="en-US" altLang="zh-CN" sz="2800" b="1" dirty="0">
                <a:latin typeface="Arial" charset="0"/>
              </a:rPr>
              <a:t>on target cells through </a:t>
            </a:r>
            <a:r>
              <a:rPr kumimoji="1" lang="en-US" altLang="zh-CN" sz="2800" b="1" dirty="0" smtClean="0">
                <a:latin typeface="Arial" charset="0"/>
              </a:rPr>
              <a:t>receptors</a:t>
            </a:r>
          </a:p>
          <a:p>
            <a:pPr>
              <a:buNone/>
            </a:pPr>
            <a:r>
              <a:rPr kumimoji="1" lang="en-US" altLang="zh-CN" sz="2800" b="1" dirty="0">
                <a:latin typeface="Arial" charset="0"/>
              </a:rPr>
              <a:t> </a:t>
            </a:r>
            <a:r>
              <a:rPr kumimoji="1" lang="en-US" altLang="zh-CN" sz="2800" b="1" dirty="0" smtClean="0">
                <a:latin typeface="Arial" charset="0"/>
              </a:rPr>
              <a:t>  -- </a:t>
            </a:r>
            <a:r>
              <a:rPr lang="en-US" sz="2800" dirty="0"/>
              <a:t>This effect may be either excitatory or inhibitory in its action. </a:t>
            </a:r>
            <a:endParaRPr kumimoji="1" lang="en-US" altLang="zh-CN" sz="2800" b="1" dirty="0">
              <a:latin typeface="Arial" charset="0"/>
            </a:endParaRPr>
          </a:p>
        </p:txBody>
      </p:sp>
    </p:spTree>
    <p:extLst>
      <p:ext uri="{BB962C8B-B14F-4D97-AF65-F5344CB8AC3E}">
        <p14:creationId xmlns:p14="http://schemas.microsoft.com/office/powerpoint/2010/main" val="421129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539"/>
            <a:ext cx="9144000" cy="6124754"/>
          </a:xfrm>
          <a:prstGeom prst="rect">
            <a:avLst/>
          </a:prstGeom>
        </p:spPr>
        <p:txBody>
          <a:bodyPr wrap="square">
            <a:spAutoFit/>
          </a:bodyPr>
          <a:lstStyle/>
          <a:p>
            <a:r>
              <a:rPr lang="en-US" sz="2400" dirty="0"/>
              <a:t>Some of the most important hormones produced in the </a:t>
            </a:r>
            <a:r>
              <a:rPr lang="en-US" sz="2800" b="1" dirty="0">
                <a:solidFill>
                  <a:srgbClr val="0000FF"/>
                </a:solidFill>
              </a:rPr>
              <a:t>anterior region</a:t>
            </a:r>
            <a:r>
              <a:rPr lang="en-US" sz="2400" dirty="0"/>
              <a:t> include: </a:t>
            </a:r>
          </a:p>
          <a:p>
            <a:r>
              <a:rPr lang="en-US" sz="2400" b="1" dirty="0" err="1">
                <a:solidFill>
                  <a:srgbClr val="FF0000"/>
                </a:solidFill>
              </a:rPr>
              <a:t>Corticotropin</a:t>
            </a:r>
            <a:r>
              <a:rPr lang="en-US" sz="2400" b="1" dirty="0">
                <a:solidFill>
                  <a:srgbClr val="FF0000"/>
                </a:solidFill>
              </a:rPr>
              <a:t>-releasing hormone</a:t>
            </a:r>
            <a:r>
              <a:rPr lang="en-US" sz="2400" b="1" dirty="0"/>
              <a:t> (</a:t>
            </a:r>
            <a:r>
              <a:rPr lang="en-US" sz="2400" b="1" dirty="0">
                <a:solidFill>
                  <a:srgbClr val="FF0000"/>
                </a:solidFill>
              </a:rPr>
              <a:t>CRH</a:t>
            </a:r>
            <a:r>
              <a:rPr lang="en-US" sz="2400" b="1" dirty="0"/>
              <a:t>).</a:t>
            </a:r>
            <a:r>
              <a:rPr lang="en-US" sz="2400" dirty="0"/>
              <a:t> CRH is involved in the body’s response to both physical and emotional stress. It signals the pituitary gland to produce a hormone called adrenocorticotropic hormone (ACTH). ACTH triggers the production of cortisol, an important stress hormone.</a:t>
            </a:r>
          </a:p>
          <a:p>
            <a:r>
              <a:rPr lang="en-US" sz="2400" b="1" dirty="0" err="1">
                <a:solidFill>
                  <a:srgbClr val="FF0000"/>
                </a:solidFill>
              </a:rPr>
              <a:t>Thyrotropin</a:t>
            </a:r>
            <a:r>
              <a:rPr lang="en-US" sz="2400" b="1" dirty="0">
                <a:solidFill>
                  <a:srgbClr val="FF0000"/>
                </a:solidFill>
              </a:rPr>
              <a:t>-releasing hormone</a:t>
            </a:r>
            <a:r>
              <a:rPr lang="en-US" sz="2400" b="1" dirty="0"/>
              <a:t> (</a:t>
            </a:r>
            <a:r>
              <a:rPr lang="en-US" sz="2400" b="1" dirty="0">
                <a:solidFill>
                  <a:srgbClr val="FF0000"/>
                </a:solidFill>
              </a:rPr>
              <a:t>TRH</a:t>
            </a:r>
            <a:r>
              <a:rPr lang="en-US" sz="2400" b="1" dirty="0"/>
              <a:t>).</a:t>
            </a:r>
            <a:r>
              <a:rPr lang="en-US" sz="2400" dirty="0"/>
              <a:t> TRH production stimulates the pituitary gland to produce thyroid-stimulating hormone (TSH). TSH plays an important role in the function of many body parts, such as the heart, gastrointestinal tract, and muscles. </a:t>
            </a:r>
          </a:p>
          <a:p>
            <a:r>
              <a:rPr lang="en-US" sz="2400" b="1" dirty="0">
                <a:solidFill>
                  <a:srgbClr val="FF0000"/>
                </a:solidFill>
              </a:rPr>
              <a:t>Gonadotropin-releasing hormone</a:t>
            </a:r>
            <a:r>
              <a:rPr lang="en-US" sz="2400" b="1" dirty="0"/>
              <a:t> (</a:t>
            </a:r>
            <a:r>
              <a:rPr lang="en-US" sz="2400" b="1" dirty="0" err="1">
                <a:solidFill>
                  <a:srgbClr val="FF0000"/>
                </a:solidFill>
              </a:rPr>
              <a:t>GnRH</a:t>
            </a:r>
            <a:r>
              <a:rPr lang="en-US" sz="2400" b="1" dirty="0"/>
              <a:t>).</a:t>
            </a:r>
            <a:r>
              <a:rPr lang="en-US" sz="2400" dirty="0"/>
              <a:t> </a:t>
            </a:r>
            <a:r>
              <a:rPr lang="en-US" sz="2400" dirty="0" err="1"/>
              <a:t>GnRH</a:t>
            </a:r>
            <a:r>
              <a:rPr lang="en-US" sz="2400" dirty="0"/>
              <a:t> production causes the pituitary gland to produce important reproductive hormones, such as follicle-stimulating hormone (FSH) and luteinizing hormone (LH</a:t>
            </a:r>
            <a:r>
              <a:rPr lang="en-US" sz="2400" dirty="0" smtClean="0"/>
              <a:t>).</a:t>
            </a:r>
            <a:endParaRPr lang="en-US" sz="2400" dirty="0"/>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5325"/>
            <a:ext cx="9144000" cy="6001643"/>
          </a:xfrm>
          <a:prstGeom prst="rect">
            <a:avLst/>
          </a:prstGeom>
        </p:spPr>
        <p:txBody>
          <a:bodyPr wrap="square">
            <a:spAutoFit/>
          </a:bodyPr>
          <a:lstStyle/>
          <a:p>
            <a:r>
              <a:rPr lang="en-US" sz="2400" b="1" dirty="0">
                <a:solidFill>
                  <a:srgbClr val="FF0000"/>
                </a:solidFill>
              </a:rPr>
              <a:t>Oxytocin</a:t>
            </a:r>
            <a:r>
              <a:rPr lang="en-US" sz="2400" b="1" dirty="0"/>
              <a:t>.</a:t>
            </a:r>
            <a:r>
              <a:rPr lang="en-US" sz="2400" dirty="0"/>
              <a:t> This hormone controls many important behaviors and emotions, such as sexual arousal, trust, recognition, and maternal behavior. It’s also involved in some functions of the reproductive system, such as childbirth and lactation. </a:t>
            </a:r>
          </a:p>
          <a:p>
            <a:r>
              <a:rPr lang="en-US" sz="2400" b="1" dirty="0">
                <a:solidFill>
                  <a:srgbClr val="FF0000"/>
                </a:solidFill>
              </a:rPr>
              <a:t>Vasopressin</a:t>
            </a:r>
            <a:r>
              <a:rPr lang="en-US" sz="2400" b="1" dirty="0"/>
              <a:t>.</a:t>
            </a:r>
            <a:r>
              <a:rPr lang="en-US" sz="2400" dirty="0"/>
              <a:t> Also called antidiuretic hormone (ADH), this hormone regulates water levels in the body. When vasopressin is released, it signals the kidneys to absorb water. </a:t>
            </a:r>
          </a:p>
          <a:p>
            <a:r>
              <a:rPr lang="en-US" sz="2400" b="1" dirty="0" err="1">
                <a:solidFill>
                  <a:srgbClr val="FF0000"/>
                </a:solidFill>
              </a:rPr>
              <a:t>Somatostatin</a:t>
            </a:r>
            <a:r>
              <a:rPr lang="en-US" sz="2400" b="1" dirty="0"/>
              <a:t>.</a:t>
            </a:r>
            <a:r>
              <a:rPr lang="en-US" sz="2400" dirty="0"/>
              <a:t> </a:t>
            </a:r>
            <a:r>
              <a:rPr lang="en-US" sz="2400" dirty="0" err="1"/>
              <a:t>Somatostatin</a:t>
            </a:r>
            <a:r>
              <a:rPr lang="en-US" sz="2400" dirty="0"/>
              <a:t> works to stop the pituitary gland from releasing certain hormones, including growth hormones and thyroid-stimulating hormones. </a:t>
            </a:r>
          </a:p>
          <a:p>
            <a:r>
              <a:rPr lang="en-US" sz="2400" dirty="0"/>
              <a:t>The anterior region of the hypothalamus also helps regulate body temperature through sweat. It also maintains circadian rhythms. These are physical and behavioral changes that occur on a daily cycle. For example, being awake during the day and sleeping at nighttime is a circadian rhythm related to the presence or absence of light.</a:t>
            </a:r>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ological clock huma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5379"/>
            <a:ext cx="9065937" cy="4699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66075" y="322714"/>
            <a:ext cx="3555782" cy="584775"/>
          </a:xfrm>
          <a:prstGeom prst="rect">
            <a:avLst/>
          </a:prstGeom>
        </p:spPr>
        <p:txBody>
          <a:bodyPr wrap="none">
            <a:spAutoFit/>
          </a:bodyPr>
          <a:lstStyle/>
          <a:p>
            <a:r>
              <a:rPr lang="en-US" sz="3200" b="1" dirty="0">
                <a:solidFill>
                  <a:srgbClr val="0000FF"/>
                </a:solidFill>
              </a:rPr>
              <a:t>Circadian rhythm</a:t>
            </a:r>
            <a:endParaRPr lang="ar-IQ" sz="3200" b="1" dirty="0">
              <a:solidFill>
                <a:srgbClr val="0000FF"/>
              </a:solidFill>
            </a:endParaRPr>
          </a:p>
        </p:txBody>
      </p:sp>
    </p:spTree>
    <p:extLst>
      <p:ext uri="{BB962C8B-B14F-4D97-AF65-F5344CB8AC3E}">
        <p14:creationId xmlns:p14="http://schemas.microsoft.com/office/powerpoint/2010/main" val="3096429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028343"/>
            <a:ext cx="9144000" cy="4832092"/>
          </a:xfrm>
          <a:prstGeom prst="rect">
            <a:avLst/>
          </a:prstGeom>
        </p:spPr>
        <p:txBody>
          <a:bodyPr wrap="square">
            <a:spAutoFit/>
          </a:bodyPr>
          <a:lstStyle/>
          <a:p>
            <a:r>
              <a:rPr lang="en-US" sz="2800" dirty="0" smtClean="0"/>
              <a:t>Middle region helps </a:t>
            </a:r>
            <a:r>
              <a:rPr lang="en-US" sz="2800" dirty="0">
                <a:solidFill>
                  <a:srgbClr val="FF0000"/>
                </a:solidFill>
              </a:rPr>
              <a:t>control </a:t>
            </a:r>
            <a:r>
              <a:rPr lang="en-US" sz="2800" dirty="0" smtClean="0">
                <a:solidFill>
                  <a:srgbClr val="FF0000"/>
                </a:solidFill>
              </a:rPr>
              <a:t>appetite</a:t>
            </a:r>
            <a:r>
              <a:rPr lang="en-US" sz="2800" dirty="0" smtClean="0"/>
              <a:t>, and involved </a:t>
            </a:r>
            <a:r>
              <a:rPr lang="en-US" sz="2800" dirty="0"/>
              <a:t>in releasing </a:t>
            </a:r>
            <a:r>
              <a:rPr lang="en-US" sz="2800" dirty="0">
                <a:solidFill>
                  <a:srgbClr val="FF0000"/>
                </a:solidFill>
              </a:rPr>
              <a:t>growth hormone-releasing hormone</a:t>
            </a:r>
            <a:r>
              <a:rPr lang="en-US" sz="2800" dirty="0"/>
              <a:t> (</a:t>
            </a:r>
            <a:r>
              <a:rPr lang="en-US" sz="2800" dirty="0">
                <a:solidFill>
                  <a:srgbClr val="FF0000"/>
                </a:solidFill>
              </a:rPr>
              <a:t>GHRH</a:t>
            </a:r>
            <a:r>
              <a:rPr lang="en-US" sz="2800" dirty="0"/>
              <a:t>). GHRH stimulates the pituitary gland to produce growth hormone. This is responsible for the growth and development of the body. </a:t>
            </a:r>
          </a:p>
          <a:p>
            <a:r>
              <a:rPr lang="en-US" sz="2800" b="1" dirty="0">
                <a:solidFill>
                  <a:srgbClr val="0000FF"/>
                </a:solidFill>
              </a:rPr>
              <a:t>Posterior region </a:t>
            </a:r>
          </a:p>
          <a:p>
            <a:r>
              <a:rPr lang="en-US" sz="2800" dirty="0" smtClean="0"/>
              <a:t>The </a:t>
            </a:r>
            <a:r>
              <a:rPr lang="en-US" sz="2800" dirty="0"/>
              <a:t>posterior hypothalamic nucleus helps regulate body temperature by causing shivering and blocking sweat production.</a:t>
            </a:r>
          </a:p>
          <a:p>
            <a:r>
              <a:rPr lang="en-US" sz="2800" dirty="0"/>
              <a:t>The role of the mammillary nuclei is less clear. Doctors believe it’s involved in memory function. </a:t>
            </a:r>
          </a:p>
        </p:txBody>
      </p:sp>
      <p:sp>
        <p:nvSpPr>
          <p:cNvPr id="3" name="Rectangle 2"/>
          <p:cNvSpPr/>
          <p:nvPr/>
        </p:nvSpPr>
        <p:spPr>
          <a:xfrm>
            <a:off x="935428" y="278110"/>
            <a:ext cx="7273145" cy="523220"/>
          </a:xfrm>
          <a:prstGeom prst="rect">
            <a:avLst/>
          </a:prstGeom>
        </p:spPr>
        <p:txBody>
          <a:bodyPr wrap="none">
            <a:spAutoFit/>
          </a:bodyPr>
          <a:lstStyle/>
          <a:p>
            <a:pPr rtl="1"/>
            <a:r>
              <a:rPr lang="en-US" sz="2800" b="1" dirty="0">
                <a:solidFill>
                  <a:srgbClr val="0000FF"/>
                </a:solidFill>
              </a:rPr>
              <a:t>Functions  of Middle and posterior region</a:t>
            </a:r>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r>
              <a:rPr lang="en-US" sz="2800" b="1" dirty="0">
                <a:solidFill>
                  <a:srgbClr val="0000FF"/>
                </a:solidFill>
              </a:rPr>
              <a:t>Hypothalamic dysfunction</a:t>
            </a:r>
            <a:r>
              <a:rPr lang="en-US" sz="2400" dirty="0"/>
              <a:t> plays a role in many conditions, including:</a:t>
            </a:r>
          </a:p>
          <a:p>
            <a:r>
              <a:rPr lang="en-US" sz="2400" b="1" dirty="0">
                <a:solidFill>
                  <a:srgbClr val="FF0000"/>
                </a:solidFill>
              </a:rPr>
              <a:t>Diabetes </a:t>
            </a:r>
            <a:r>
              <a:rPr lang="en-US" sz="2400" b="1" dirty="0" err="1">
                <a:solidFill>
                  <a:srgbClr val="FF0000"/>
                </a:solidFill>
              </a:rPr>
              <a:t>insipidus</a:t>
            </a:r>
            <a:r>
              <a:rPr lang="en-US" sz="2400" b="1" dirty="0"/>
              <a:t>.</a:t>
            </a:r>
            <a:r>
              <a:rPr lang="en-US" sz="2400" dirty="0"/>
              <a:t> If the hypothalamus doesn’t produce and release enough vasopressin, the kidneys can remove too much water. This causes increased urination and thirst. Unlike people with </a:t>
            </a:r>
            <a:r>
              <a:rPr lang="en-US" sz="2400" dirty="0" smtClean="0">
                <a:solidFill>
                  <a:srgbClr val="000000"/>
                </a:solidFill>
              </a:rPr>
              <a:t>diabetes </a:t>
            </a:r>
            <a:r>
              <a:rPr lang="en-US" sz="2400" dirty="0" smtClean="0"/>
              <a:t>mellitus</a:t>
            </a:r>
            <a:r>
              <a:rPr lang="en-US" sz="2400" dirty="0"/>
              <a:t>, people with diabetes </a:t>
            </a:r>
            <a:r>
              <a:rPr lang="en-US" sz="2400" dirty="0" err="1" smtClean="0"/>
              <a:t>insipidus</a:t>
            </a:r>
            <a:r>
              <a:rPr lang="en-US" sz="2400" dirty="0" smtClean="0"/>
              <a:t> have </a:t>
            </a:r>
            <a:r>
              <a:rPr lang="en-US" sz="2400" dirty="0"/>
              <a:t>stable blood sugar levels.</a:t>
            </a:r>
          </a:p>
          <a:p>
            <a:r>
              <a:rPr lang="en-US" sz="2400" b="1" dirty="0" err="1">
                <a:solidFill>
                  <a:srgbClr val="FF0000"/>
                </a:solidFill>
              </a:rPr>
              <a:t>Prader-Willi</a:t>
            </a:r>
            <a:r>
              <a:rPr lang="en-US" sz="2400" b="1" dirty="0">
                <a:solidFill>
                  <a:srgbClr val="FF0000"/>
                </a:solidFill>
              </a:rPr>
              <a:t> syndrome</a:t>
            </a:r>
            <a:r>
              <a:rPr lang="en-US" sz="2400" b="1" dirty="0"/>
              <a:t>.</a:t>
            </a:r>
            <a:r>
              <a:rPr lang="en-US" sz="2400" dirty="0"/>
              <a:t> This is a rare, inherited disorder. It causes the hypothalamus to not register when someone is full after eating. People with </a:t>
            </a:r>
            <a:r>
              <a:rPr lang="en-US" sz="2400" dirty="0" err="1"/>
              <a:t>Prader-Willi</a:t>
            </a:r>
            <a:r>
              <a:rPr lang="en-US" sz="2400" dirty="0"/>
              <a:t> syndrome have a constant urge to eat, increasing their risk of obesity. Additional symptoms include a slower metabolism and decreased muscle.</a:t>
            </a:r>
          </a:p>
          <a:p>
            <a:r>
              <a:rPr lang="en-US" sz="2400" b="1" dirty="0">
                <a:solidFill>
                  <a:srgbClr val="FF0000"/>
                </a:solidFill>
              </a:rPr>
              <a:t>Hypopituitarism</a:t>
            </a:r>
            <a:r>
              <a:rPr lang="en-US" sz="2400" b="1" dirty="0"/>
              <a:t>.</a:t>
            </a:r>
            <a:r>
              <a:rPr lang="en-US" sz="2400" dirty="0"/>
              <a:t> This </a:t>
            </a:r>
            <a:r>
              <a:rPr lang="en-US" sz="2400" dirty="0" smtClean="0"/>
              <a:t>disorder happens </a:t>
            </a:r>
            <a:r>
              <a:rPr lang="en-US" sz="2400" dirty="0"/>
              <a:t>when the pituitary gland doesn’t produce enough hormones. While it’s usually caused by </a:t>
            </a:r>
            <a:r>
              <a:rPr lang="en-US" sz="2400" b="1" dirty="0">
                <a:solidFill>
                  <a:srgbClr val="C00000"/>
                </a:solidFill>
              </a:rPr>
              <a:t>damage to the pituitary gland</a:t>
            </a:r>
            <a:r>
              <a:rPr lang="en-US" sz="2400" dirty="0"/>
              <a:t>, </a:t>
            </a:r>
            <a:r>
              <a:rPr lang="en-US" sz="2400" b="1" dirty="0">
                <a:solidFill>
                  <a:srgbClr val="C00000"/>
                </a:solidFill>
              </a:rPr>
              <a:t>hypothalamic dysfunction</a:t>
            </a:r>
            <a:r>
              <a:rPr lang="en-US" sz="2400" dirty="0"/>
              <a:t> can also cause it. Many hormones produced by the hypothalamus directly affect those produced by the pituitary gland</a:t>
            </a:r>
            <a:r>
              <a:rPr lang="en-US" sz="2400" dirty="0" smtClean="0"/>
              <a:t>.</a:t>
            </a:r>
            <a:endParaRPr lang="en-US" sz="2400" dirty="0"/>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58" y="722577"/>
            <a:ext cx="8809463" cy="6124754"/>
          </a:xfrm>
          <a:prstGeom prst="rect">
            <a:avLst/>
          </a:prstGeom>
        </p:spPr>
        <p:txBody>
          <a:bodyPr wrap="square">
            <a:spAutoFit/>
          </a:bodyPr>
          <a:lstStyle/>
          <a:p>
            <a:r>
              <a:rPr lang="en-US" sz="3200" b="1" dirty="0">
                <a:solidFill>
                  <a:srgbClr val="0000FF"/>
                </a:solidFill>
              </a:rPr>
              <a:t>Symptoms of hypothalamic conditions</a:t>
            </a:r>
          </a:p>
          <a:p>
            <a:r>
              <a:rPr lang="en-US" sz="2400" dirty="0"/>
              <a:t>Hypothalamic conditions can cause a range of symptoms. Which symptoms you may experience depend on the part of the hypothalamus and types of hormones involved. </a:t>
            </a:r>
          </a:p>
          <a:p>
            <a:r>
              <a:rPr lang="en-US" sz="2400" dirty="0"/>
              <a:t>Some symptoms that could signal a hypothalamus problem include:</a:t>
            </a:r>
          </a:p>
          <a:p>
            <a:r>
              <a:rPr lang="en-US" sz="2400" dirty="0" smtClean="0"/>
              <a:t>- unusually </a:t>
            </a:r>
            <a:r>
              <a:rPr lang="en-US" sz="2400" dirty="0"/>
              <a:t>high or low blood pressure</a:t>
            </a:r>
          </a:p>
          <a:p>
            <a:r>
              <a:rPr lang="en-US" sz="2400" dirty="0" smtClean="0"/>
              <a:t>- body </a:t>
            </a:r>
            <a:r>
              <a:rPr lang="en-US" sz="2400" dirty="0"/>
              <a:t>temperature fluctuations</a:t>
            </a:r>
          </a:p>
          <a:p>
            <a:r>
              <a:rPr lang="en-US" sz="2400" dirty="0" smtClean="0"/>
              <a:t>- unexplained </a:t>
            </a:r>
            <a:r>
              <a:rPr lang="en-US" sz="2400" dirty="0"/>
              <a:t>weight gain or loss</a:t>
            </a:r>
          </a:p>
          <a:p>
            <a:r>
              <a:rPr lang="en-US" sz="2400" dirty="0" smtClean="0"/>
              <a:t>- changes </a:t>
            </a:r>
            <a:r>
              <a:rPr lang="en-US" sz="2400" dirty="0"/>
              <a:t>in appetite</a:t>
            </a:r>
          </a:p>
          <a:p>
            <a:r>
              <a:rPr lang="en-US" sz="2400" dirty="0" smtClean="0"/>
              <a:t>- insomnia</a:t>
            </a:r>
            <a:endParaRPr lang="en-US" sz="2400" dirty="0"/>
          </a:p>
          <a:p>
            <a:r>
              <a:rPr lang="en-US" sz="2400" dirty="0" smtClean="0"/>
              <a:t>- infertility</a:t>
            </a:r>
            <a:endParaRPr lang="en-US" sz="2400" dirty="0"/>
          </a:p>
          <a:p>
            <a:r>
              <a:rPr lang="en-US" sz="2400" dirty="0" smtClean="0"/>
              <a:t>- short </a:t>
            </a:r>
            <a:r>
              <a:rPr lang="en-US" sz="2400" dirty="0"/>
              <a:t>stature</a:t>
            </a:r>
          </a:p>
          <a:p>
            <a:r>
              <a:rPr lang="en-US" sz="2400" dirty="0" smtClean="0"/>
              <a:t>- delayed </a:t>
            </a:r>
            <a:r>
              <a:rPr lang="en-US" sz="2400" dirty="0"/>
              <a:t>onset of puberty</a:t>
            </a:r>
          </a:p>
          <a:p>
            <a:r>
              <a:rPr lang="en-US" sz="2400" dirty="0" smtClean="0"/>
              <a:t>- dehydration</a:t>
            </a:r>
            <a:endParaRPr lang="en-US" sz="2400" dirty="0"/>
          </a:p>
          <a:p>
            <a:r>
              <a:rPr lang="en-US" sz="2400" dirty="0" smtClean="0"/>
              <a:t>- frequent </a:t>
            </a:r>
            <a:r>
              <a:rPr lang="en-US" sz="2400" dirty="0"/>
              <a:t>urination</a:t>
            </a:r>
          </a:p>
        </p:txBody>
      </p:sp>
    </p:spTree>
    <p:extLst>
      <p:ext uri="{BB962C8B-B14F-4D97-AF65-F5344CB8AC3E}">
        <p14:creationId xmlns:p14="http://schemas.microsoft.com/office/powerpoint/2010/main" val="2232463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411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rgbClr val="0000FF"/>
                </a:solidFill>
              </a:rPr>
              <a:t>2- Pituitary Gland</a:t>
            </a:r>
            <a:endParaRPr lang="en-US" dirty="0">
              <a:solidFill>
                <a:srgbClr val="0000FF"/>
              </a:solidFill>
            </a:endParaRPr>
          </a:p>
        </p:txBody>
      </p:sp>
      <p:sp>
        <p:nvSpPr>
          <p:cNvPr id="3" name="Content Placeholder 2"/>
          <p:cNvSpPr>
            <a:spLocks noGrp="1"/>
          </p:cNvSpPr>
          <p:nvPr/>
        </p:nvSpPr>
        <p:spPr>
          <a:xfrm>
            <a:off x="457200" y="1737201"/>
            <a:ext cx="82296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Also called the “</a:t>
            </a:r>
            <a:r>
              <a:rPr lang="en-US" dirty="0" smtClean="0">
                <a:solidFill>
                  <a:srgbClr val="FF0000"/>
                </a:solidFill>
              </a:rPr>
              <a:t>Master Gland</a:t>
            </a:r>
            <a:r>
              <a:rPr lang="en-US" dirty="0" smtClean="0"/>
              <a:t>” because it controls the actions of many other endocrine glands.</a:t>
            </a:r>
          </a:p>
          <a:p>
            <a:r>
              <a:rPr lang="en-US" dirty="0" smtClean="0"/>
              <a:t>Small structure located at the base of the brain.</a:t>
            </a:r>
          </a:p>
          <a:p>
            <a:r>
              <a:rPr lang="en-US" dirty="0" smtClean="0"/>
              <a:t>Divided into 2 lobes:</a:t>
            </a:r>
          </a:p>
          <a:p>
            <a:pPr lvl="1"/>
            <a:r>
              <a:rPr lang="en-US" dirty="0" smtClean="0"/>
              <a:t>Anterior (Front) Lobe</a:t>
            </a:r>
          </a:p>
          <a:p>
            <a:pPr lvl="1"/>
            <a:r>
              <a:rPr lang="en-US" dirty="0" smtClean="0"/>
              <a:t>Posterior (Rear) Lobe</a:t>
            </a:r>
          </a:p>
          <a:p>
            <a:pPr>
              <a:buNone/>
            </a:pPr>
            <a:endParaRPr lang="en-US" dirty="0"/>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595" y="333404"/>
            <a:ext cx="8051180" cy="4216539"/>
          </a:xfrm>
          <a:prstGeom prst="rect">
            <a:avLst/>
          </a:prstGeom>
        </p:spPr>
        <p:txBody>
          <a:bodyPr wrap="square">
            <a:spAutoFit/>
          </a:bodyPr>
          <a:lstStyle/>
          <a:p>
            <a:r>
              <a:rPr lang="en-US" sz="2800" b="1" dirty="0">
                <a:solidFill>
                  <a:srgbClr val="0000FF"/>
                </a:solidFill>
              </a:rPr>
              <a:t>Pituitary gland anatomy and </a:t>
            </a:r>
            <a:r>
              <a:rPr lang="en-US" sz="2800" b="1" dirty="0" smtClean="0">
                <a:solidFill>
                  <a:srgbClr val="0000FF"/>
                </a:solidFill>
              </a:rPr>
              <a:t>function</a:t>
            </a:r>
          </a:p>
          <a:p>
            <a:endParaRPr lang="en-US" sz="2400" b="1" dirty="0">
              <a:solidFill>
                <a:srgbClr val="0000FF"/>
              </a:solidFill>
            </a:endParaRPr>
          </a:p>
          <a:p>
            <a:r>
              <a:rPr lang="en-US" sz="2400" dirty="0"/>
              <a:t>The pituitary gland is small and oval-shaped. It’s located behind your nose, near the underside of your brain. It’s attached to the hypothalamus by a </a:t>
            </a:r>
            <a:r>
              <a:rPr lang="en-US" sz="2400" dirty="0" err="1"/>
              <a:t>stalklike</a:t>
            </a:r>
            <a:r>
              <a:rPr lang="en-US" sz="2400" dirty="0"/>
              <a:t> structure.</a:t>
            </a:r>
          </a:p>
          <a:p>
            <a:r>
              <a:rPr lang="en-US" sz="2400" dirty="0"/>
              <a:t>The hypothalamus is a small area of your brain. It’s very important in controlling the balance of your bodily functions. It controls the release of hormones from the pituitary gland.</a:t>
            </a:r>
          </a:p>
          <a:p>
            <a:r>
              <a:rPr lang="en-US" sz="2400" dirty="0"/>
              <a:t>The pituitary gland can be divided into two different parts: </a:t>
            </a:r>
            <a:r>
              <a:rPr lang="en-US" sz="2400" b="1" dirty="0">
                <a:solidFill>
                  <a:srgbClr val="FF0000"/>
                </a:solidFill>
              </a:rPr>
              <a:t>the anterior</a:t>
            </a:r>
            <a:r>
              <a:rPr lang="en-US" sz="2400" dirty="0"/>
              <a:t> and </a:t>
            </a:r>
            <a:r>
              <a:rPr lang="en-US" sz="2400" b="1" dirty="0">
                <a:solidFill>
                  <a:srgbClr val="FF0000"/>
                </a:solidFill>
              </a:rPr>
              <a:t>posterior lobes</a:t>
            </a:r>
            <a:r>
              <a:rPr lang="en-US" sz="2400" dirty="0"/>
              <a:t>.</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8886" y="204285"/>
            <a:ext cx="2420856" cy="523220"/>
          </a:xfrm>
          <a:prstGeom prst="rect">
            <a:avLst/>
          </a:prstGeom>
        </p:spPr>
        <p:txBody>
          <a:bodyPr wrap="none">
            <a:spAutoFit/>
          </a:bodyPr>
          <a:lstStyle/>
          <a:p>
            <a:r>
              <a:rPr lang="en-US" sz="2800" b="1" dirty="0">
                <a:solidFill>
                  <a:srgbClr val="0000FF"/>
                </a:solidFill>
              </a:rPr>
              <a:t>Anterior lobe</a:t>
            </a:r>
          </a:p>
        </p:txBody>
      </p:sp>
      <p:sp>
        <p:nvSpPr>
          <p:cNvPr id="3" name="Rectangle 2"/>
          <p:cNvSpPr/>
          <p:nvPr/>
        </p:nvSpPr>
        <p:spPr>
          <a:xfrm>
            <a:off x="0" y="861261"/>
            <a:ext cx="9144000" cy="5262979"/>
          </a:xfrm>
          <a:prstGeom prst="rect">
            <a:avLst/>
          </a:prstGeom>
        </p:spPr>
        <p:txBody>
          <a:bodyPr wrap="square">
            <a:spAutoFit/>
          </a:bodyPr>
          <a:lstStyle/>
          <a:p>
            <a:r>
              <a:rPr lang="en-US" sz="2400" dirty="0"/>
              <a:t>The anterior lobe of your pituitary gland is made up of several different types of cells that produce and release different types of hormones, including:</a:t>
            </a:r>
          </a:p>
          <a:p>
            <a:r>
              <a:rPr lang="en-US" sz="2400" b="1" dirty="0">
                <a:solidFill>
                  <a:srgbClr val="FF0000"/>
                </a:solidFill>
              </a:rPr>
              <a:t>Growth hormone</a:t>
            </a:r>
            <a:r>
              <a:rPr lang="en-US" sz="2400" b="1" dirty="0"/>
              <a:t>.</a:t>
            </a:r>
            <a:r>
              <a:rPr lang="en-US" sz="2400" dirty="0"/>
              <a:t> Growth hormone regulates growth and physical development. It can stimulate growth in almost all of your tissues. Its primary targets are bones and muscles.</a:t>
            </a:r>
          </a:p>
          <a:p>
            <a:r>
              <a:rPr lang="en-US" sz="2400" b="1" dirty="0">
                <a:solidFill>
                  <a:srgbClr val="FF0000"/>
                </a:solidFill>
              </a:rPr>
              <a:t>Thyroid-stimulating hormone</a:t>
            </a:r>
            <a:r>
              <a:rPr lang="en-US" sz="2400" b="1" dirty="0"/>
              <a:t>.</a:t>
            </a:r>
            <a:r>
              <a:rPr lang="en-US" sz="2400" dirty="0"/>
              <a:t> This hormone activates your thyroid to release thyroid hormones. Your thyroid gland and the hormones it produces are crucial for metabolism.</a:t>
            </a:r>
          </a:p>
          <a:p>
            <a:r>
              <a:rPr lang="en-US" sz="2400" b="1" dirty="0">
                <a:solidFill>
                  <a:srgbClr val="FF0000"/>
                </a:solidFill>
              </a:rPr>
              <a:t>Adrenocorticotropic hormone</a:t>
            </a:r>
            <a:r>
              <a:rPr lang="en-US" sz="2400" b="1" dirty="0"/>
              <a:t>.</a:t>
            </a:r>
            <a:r>
              <a:rPr lang="en-US" sz="2400" dirty="0"/>
              <a:t> This hormone stimulates your adrenal glands to produce cortisol and other hormones.</a:t>
            </a:r>
          </a:p>
          <a:p>
            <a:r>
              <a:rPr lang="en-US" sz="2400" b="1" dirty="0">
                <a:solidFill>
                  <a:srgbClr val="FF0000"/>
                </a:solidFill>
              </a:rPr>
              <a:t>Follicle-stimulating hormone</a:t>
            </a:r>
            <a:r>
              <a:rPr lang="en-US" sz="2400" b="1" dirty="0"/>
              <a:t>.</a:t>
            </a:r>
            <a:r>
              <a:rPr lang="en-US" sz="2400" dirty="0"/>
              <a:t> Follicle-stimulating hormone is involved with estrogen secretion and the growth of egg cells in women. It’s also important for sperm cell production in men</a:t>
            </a:r>
            <a:r>
              <a:rPr lang="en-US" sz="2400" dirty="0" smtClean="0"/>
              <a:t>.</a:t>
            </a:r>
            <a:endParaRPr lang="en-US" sz="2400" dirty="0"/>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3"/>
            <a:ext cx="9144000" cy="4154984"/>
          </a:xfrm>
          <a:prstGeom prst="rect">
            <a:avLst/>
          </a:prstGeom>
        </p:spPr>
        <p:txBody>
          <a:bodyPr wrap="square">
            <a:spAutoFit/>
          </a:bodyPr>
          <a:lstStyle/>
          <a:p>
            <a:r>
              <a:rPr lang="en-US" sz="2400" b="1" dirty="0">
                <a:solidFill>
                  <a:srgbClr val="FF0000"/>
                </a:solidFill>
              </a:rPr>
              <a:t>Luteinizing hormone</a:t>
            </a:r>
            <a:r>
              <a:rPr lang="en-US" sz="2400" b="1" dirty="0"/>
              <a:t>.</a:t>
            </a:r>
            <a:r>
              <a:rPr lang="en-US" sz="2400" dirty="0"/>
              <a:t> Luteinizing hormone is involved in the production of estrogen in women and testosterone in men.</a:t>
            </a:r>
          </a:p>
          <a:p>
            <a:r>
              <a:rPr lang="en-US" sz="2400" b="1" dirty="0">
                <a:solidFill>
                  <a:srgbClr val="FF0000"/>
                </a:solidFill>
              </a:rPr>
              <a:t>Prolactin</a:t>
            </a:r>
            <a:r>
              <a:rPr lang="en-US" sz="2400" b="1" dirty="0"/>
              <a:t>.</a:t>
            </a:r>
            <a:r>
              <a:rPr lang="en-US" sz="2400" dirty="0"/>
              <a:t> Prolactin helps women who are breastfeeding produce milk.</a:t>
            </a:r>
          </a:p>
          <a:p>
            <a:r>
              <a:rPr lang="en-US" sz="2400" b="1" dirty="0">
                <a:solidFill>
                  <a:srgbClr val="FF0000"/>
                </a:solidFill>
              </a:rPr>
              <a:t>Endorphins</a:t>
            </a:r>
            <a:r>
              <a:rPr lang="en-US" sz="2400" b="1" dirty="0"/>
              <a:t>.</a:t>
            </a:r>
            <a:r>
              <a:rPr lang="en-US" sz="2400" dirty="0"/>
              <a:t> Endorphins have pain-relieving properties and are thought to be connected to the “pleasure centers” of the brain.</a:t>
            </a:r>
          </a:p>
          <a:p>
            <a:r>
              <a:rPr lang="en-US" sz="2400" b="1" dirty="0" err="1">
                <a:solidFill>
                  <a:srgbClr val="FF0000"/>
                </a:solidFill>
              </a:rPr>
              <a:t>Enkephalins</a:t>
            </a:r>
            <a:r>
              <a:rPr lang="en-US" sz="2400" b="1" dirty="0"/>
              <a:t>.</a:t>
            </a:r>
            <a:r>
              <a:rPr lang="en-US" sz="2400" dirty="0"/>
              <a:t> </a:t>
            </a:r>
            <a:r>
              <a:rPr lang="en-US" sz="2400" dirty="0" err="1"/>
              <a:t>Enkephalins</a:t>
            </a:r>
            <a:r>
              <a:rPr lang="en-US" sz="2400" dirty="0"/>
              <a:t> are closely related to endorphins and have similar pain-relieving effects.</a:t>
            </a:r>
          </a:p>
          <a:p>
            <a:r>
              <a:rPr lang="en-US" sz="2400" b="1" dirty="0">
                <a:solidFill>
                  <a:srgbClr val="FF0000"/>
                </a:solidFill>
              </a:rPr>
              <a:t>Beta-melanocyte-stimulating hormone</a:t>
            </a:r>
            <a:r>
              <a:rPr lang="en-US" sz="2400" b="1" dirty="0"/>
              <a:t>.</a:t>
            </a:r>
            <a:r>
              <a:rPr lang="en-US" sz="2400" dirty="0"/>
              <a:t> This hormone helps to stimulate increased pigmentation of your skin in response to exposure to ultraviolet radiation.</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5" y="1349298"/>
            <a:ext cx="8989420" cy="49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6321" y="255807"/>
            <a:ext cx="2940228" cy="584775"/>
          </a:xfrm>
          <a:prstGeom prst="rect">
            <a:avLst/>
          </a:prstGeom>
        </p:spPr>
        <p:txBody>
          <a:bodyPr wrap="none">
            <a:spAutoFit/>
          </a:bodyPr>
          <a:lstStyle/>
          <a:p>
            <a:r>
              <a:rPr lang="en-US" sz="3200" b="1" dirty="0">
                <a:solidFill>
                  <a:srgbClr val="0000FF"/>
                </a:solidFill>
              </a:rPr>
              <a:t>Posterior lobe</a:t>
            </a:r>
          </a:p>
        </p:txBody>
      </p:sp>
      <p:sp>
        <p:nvSpPr>
          <p:cNvPr id="4" name="Rectangle 3"/>
          <p:cNvSpPr/>
          <p:nvPr/>
        </p:nvSpPr>
        <p:spPr>
          <a:xfrm>
            <a:off x="0" y="1582341"/>
            <a:ext cx="9054790" cy="4832092"/>
          </a:xfrm>
          <a:prstGeom prst="rect">
            <a:avLst/>
          </a:prstGeom>
        </p:spPr>
        <p:txBody>
          <a:bodyPr wrap="square">
            <a:spAutoFit/>
          </a:bodyPr>
          <a:lstStyle/>
          <a:p>
            <a:r>
              <a:rPr lang="en-US" sz="2800" dirty="0"/>
              <a:t>The posterior lobe of the pituitary gland also secretes hormones. These hormones are usually produced in your hypothalamus and stored in the posterior lobe until they’re released.</a:t>
            </a:r>
          </a:p>
          <a:p>
            <a:r>
              <a:rPr lang="en-US" sz="2800" dirty="0"/>
              <a:t>Hormones stored in the posterior lobe include:</a:t>
            </a:r>
          </a:p>
          <a:p>
            <a:r>
              <a:rPr lang="en-US" sz="2800" b="1" dirty="0">
                <a:solidFill>
                  <a:srgbClr val="FF0000"/>
                </a:solidFill>
              </a:rPr>
              <a:t>Vasopressin</a:t>
            </a:r>
            <a:r>
              <a:rPr lang="en-US" sz="2800" b="1" dirty="0"/>
              <a:t>.</a:t>
            </a:r>
            <a:r>
              <a:rPr lang="en-US" sz="2800" dirty="0"/>
              <a:t> This is also called antidiuretic hormone. It helps your body conserve water and prevent dehydration.</a:t>
            </a:r>
          </a:p>
          <a:p>
            <a:r>
              <a:rPr lang="en-US" sz="2800" b="1" dirty="0">
                <a:solidFill>
                  <a:srgbClr val="FF0000"/>
                </a:solidFill>
              </a:rPr>
              <a:t>Oxytocin</a:t>
            </a:r>
            <a:r>
              <a:rPr lang="en-US" sz="2800" b="1" dirty="0"/>
              <a:t>.</a:t>
            </a:r>
            <a:r>
              <a:rPr lang="en-US" sz="2800" dirty="0"/>
              <a:t> This hormone stimulates the release of breast milk. It also stimulates contractions of the uterus during labor.</a:t>
            </a:r>
          </a:p>
        </p:txBody>
      </p:sp>
    </p:spTree>
    <p:extLst>
      <p:ext uri="{BB962C8B-B14F-4D97-AF65-F5344CB8AC3E}">
        <p14:creationId xmlns:p14="http://schemas.microsoft.com/office/powerpoint/2010/main" val="146918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6655" y="74927"/>
            <a:ext cx="5852884" cy="646331"/>
          </a:xfrm>
          <a:prstGeom prst="rect">
            <a:avLst/>
          </a:prstGeom>
        </p:spPr>
        <p:txBody>
          <a:bodyPr wrap="none">
            <a:spAutoFit/>
          </a:bodyPr>
          <a:lstStyle/>
          <a:p>
            <a:r>
              <a:rPr lang="en-US" sz="3600" b="1" dirty="0">
                <a:solidFill>
                  <a:srgbClr val="0000FF"/>
                </a:solidFill>
              </a:rPr>
              <a:t>Pituitary gland conditions</a:t>
            </a:r>
          </a:p>
        </p:txBody>
      </p:sp>
      <p:sp>
        <p:nvSpPr>
          <p:cNvPr id="3" name="Rectangle 2"/>
          <p:cNvSpPr/>
          <p:nvPr/>
        </p:nvSpPr>
        <p:spPr>
          <a:xfrm>
            <a:off x="0" y="721258"/>
            <a:ext cx="9144000" cy="5863144"/>
          </a:xfrm>
          <a:prstGeom prst="rect">
            <a:avLst/>
          </a:prstGeom>
        </p:spPr>
        <p:txBody>
          <a:bodyPr wrap="square">
            <a:spAutoFit/>
          </a:bodyPr>
          <a:lstStyle/>
          <a:p>
            <a:r>
              <a:rPr lang="en-US" sz="2500" dirty="0"/>
              <a:t>Several conditions can affect your pituitary gland. Most are caused by a tumor in or around the pituitary gland. This can impact the release of hormones.</a:t>
            </a:r>
          </a:p>
          <a:p>
            <a:r>
              <a:rPr lang="en-US" sz="2500" dirty="0"/>
              <a:t>Examples of pituitary gland disorders include:</a:t>
            </a:r>
          </a:p>
          <a:p>
            <a:r>
              <a:rPr lang="en-US" sz="2500" b="1" dirty="0">
                <a:solidFill>
                  <a:srgbClr val="FF0000"/>
                </a:solidFill>
              </a:rPr>
              <a:t>Pituitary tumors</a:t>
            </a:r>
            <a:r>
              <a:rPr lang="en-US" sz="2500" b="1" dirty="0"/>
              <a:t>.</a:t>
            </a:r>
            <a:r>
              <a:rPr lang="en-US" sz="2500" dirty="0"/>
              <a:t> Pituitary tumors are usually noncancerous. However, they often interfere with the release of hormones. They can also press against other areas of your brain, leading to vision problems or headaches.</a:t>
            </a:r>
          </a:p>
          <a:p>
            <a:r>
              <a:rPr lang="en-US" sz="2500" b="1" dirty="0">
                <a:solidFill>
                  <a:srgbClr val="FF0000"/>
                </a:solidFill>
              </a:rPr>
              <a:t>Hypopituitarism</a:t>
            </a:r>
            <a:r>
              <a:rPr lang="en-US" sz="2500" b="1" dirty="0"/>
              <a:t>.</a:t>
            </a:r>
            <a:r>
              <a:rPr lang="en-US" sz="2500" dirty="0"/>
              <a:t> This condition causes your pituitary gland to produce very little or none of one or more of its hormones. This can affect things like growth or reproductive system function.</a:t>
            </a:r>
          </a:p>
          <a:p>
            <a:r>
              <a:rPr lang="en-US" sz="2500" b="1" dirty="0">
                <a:solidFill>
                  <a:srgbClr val="FF0000"/>
                </a:solidFill>
              </a:rPr>
              <a:t>Acromegaly</a:t>
            </a:r>
            <a:r>
              <a:rPr lang="en-US" sz="2500" b="1" dirty="0"/>
              <a:t>.</a:t>
            </a:r>
            <a:r>
              <a:rPr lang="en-US" sz="2500" dirty="0"/>
              <a:t> In this condition, your pituitary gland produces too much growth hormone. This can lead to excessive growth, especially of your hands and feet. It’s often associated with pituitary tumors.</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1804"/>
            <a:ext cx="9144000" cy="5401479"/>
          </a:xfrm>
          <a:prstGeom prst="rect">
            <a:avLst/>
          </a:prstGeom>
        </p:spPr>
        <p:txBody>
          <a:bodyPr wrap="square">
            <a:spAutoFit/>
          </a:bodyPr>
          <a:lstStyle/>
          <a:p>
            <a:r>
              <a:rPr lang="en-US" sz="2300" dirty="0"/>
              <a:t>·  </a:t>
            </a:r>
            <a:r>
              <a:rPr lang="en-US" sz="2300" b="1" dirty="0">
                <a:solidFill>
                  <a:srgbClr val="FF0000"/>
                </a:solidFill>
              </a:rPr>
              <a:t>Diabetes </a:t>
            </a:r>
            <a:r>
              <a:rPr lang="en-US" sz="2300" b="1" dirty="0" err="1">
                <a:solidFill>
                  <a:srgbClr val="FF0000"/>
                </a:solidFill>
              </a:rPr>
              <a:t>insipidus</a:t>
            </a:r>
            <a:r>
              <a:rPr lang="en-US" sz="2300" b="1" dirty="0"/>
              <a:t>.</a:t>
            </a:r>
            <a:r>
              <a:rPr lang="en-US" sz="2300" dirty="0"/>
              <a:t> This can be caused by a problem with the release of vasopressin. It’s usually due to a head injury, surgery, or a tumor. As a result, people with this condition pass large amounts of heavily diluted urine. They may also feel like they need to drink a lot of water or other fluids.</a:t>
            </a:r>
          </a:p>
          <a:p>
            <a:r>
              <a:rPr lang="en-US" sz="2300" dirty="0"/>
              <a:t>·  </a:t>
            </a:r>
            <a:r>
              <a:rPr lang="en-US" sz="2300" b="1" dirty="0">
                <a:solidFill>
                  <a:srgbClr val="FF0000"/>
                </a:solidFill>
              </a:rPr>
              <a:t>Cushing’s disease</a:t>
            </a:r>
            <a:r>
              <a:rPr lang="en-US" sz="2300" b="1" dirty="0"/>
              <a:t>.</a:t>
            </a:r>
            <a:r>
              <a:rPr lang="en-US" sz="2300" dirty="0"/>
              <a:t> The pituitary gland releases too much adrenocorticotropic hormone in people with this </a:t>
            </a:r>
            <a:r>
              <a:rPr lang="en-US" sz="2300" dirty="0" smtClean="0"/>
              <a:t>condition. </a:t>
            </a:r>
            <a:r>
              <a:rPr lang="en-US" sz="2300" dirty="0"/>
              <a:t>This can lead to easy bruising, high blood pressure, weakness, and weight gain. It’s often caused by a tumor near or in the pituitary gland.</a:t>
            </a:r>
          </a:p>
          <a:p>
            <a:r>
              <a:rPr lang="en-US" sz="2300" dirty="0"/>
              <a:t>·  </a:t>
            </a:r>
            <a:r>
              <a:rPr lang="en-US" sz="2300" b="1" dirty="0" err="1">
                <a:solidFill>
                  <a:srgbClr val="FF0000"/>
                </a:solidFill>
              </a:rPr>
              <a:t>Hyperprolactinemia</a:t>
            </a:r>
            <a:r>
              <a:rPr lang="en-US" sz="2300" b="1" dirty="0"/>
              <a:t>. </a:t>
            </a:r>
            <a:r>
              <a:rPr lang="en-US" sz="2300" dirty="0"/>
              <a:t>In this condition, your blood contains an unusually high amount of prolactin. This can lead to infertility and a decreased sex drive.</a:t>
            </a:r>
          </a:p>
          <a:p>
            <a:pPr rtl="1"/>
            <a:r>
              <a:rPr lang="en-US" sz="2300" dirty="0"/>
              <a:t>·  </a:t>
            </a:r>
            <a:r>
              <a:rPr lang="en-US" sz="2300" b="1" dirty="0">
                <a:solidFill>
                  <a:srgbClr val="FF0000"/>
                </a:solidFill>
              </a:rPr>
              <a:t>Traumatic brain injury</a:t>
            </a:r>
            <a:r>
              <a:rPr lang="en-US" sz="2300" b="1" dirty="0"/>
              <a:t>.</a:t>
            </a:r>
            <a:r>
              <a:rPr lang="en-US" sz="2300" dirty="0"/>
              <a:t> This involves a sudden blow to your brain. Depending on the injury, it can sometimes damage your pituitary gland and cause problems with memory, communication, or behavior.</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359" y="90040"/>
            <a:ext cx="7053534" cy="523220"/>
          </a:xfrm>
          <a:prstGeom prst="rect">
            <a:avLst/>
          </a:prstGeom>
        </p:spPr>
        <p:txBody>
          <a:bodyPr wrap="none">
            <a:spAutoFit/>
          </a:bodyPr>
          <a:lstStyle/>
          <a:p>
            <a:r>
              <a:rPr lang="en-US" sz="2800" b="1" dirty="0">
                <a:solidFill>
                  <a:srgbClr val="0000FF"/>
                </a:solidFill>
              </a:rPr>
              <a:t>Symptoms of a pituitary gland condition</a:t>
            </a:r>
          </a:p>
        </p:txBody>
      </p:sp>
      <p:sp>
        <p:nvSpPr>
          <p:cNvPr id="3" name="Rectangle 2"/>
          <p:cNvSpPr/>
          <p:nvPr/>
        </p:nvSpPr>
        <p:spPr>
          <a:xfrm>
            <a:off x="0" y="1114624"/>
            <a:ext cx="9144000" cy="5509200"/>
          </a:xfrm>
          <a:prstGeom prst="rect">
            <a:avLst/>
          </a:prstGeom>
        </p:spPr>
        <p:txBody>
          <a:bodyPr wrap="square">
            <a:spAutoFit/>
          </a:bodyPr>
          <a:lstStyle/>
          <a:p>
            <a:r>
              <a:rPr lang="en-US" sz="2200" dirty="0"/>
              <a:t>Your pituitary gland is involved in a range of things, so any condition involving it can produce a diverse set of symptoms.</a:t>
            </a:r>
          </a:p>
          <a:p>
            <a:r>
              <a:rPr lang="en-US" sz="2200" dirty="0"/>
              <a:t>Make an appointment with your doctor if you regularly notice:</a:t>
            </a:r>
          </a:p>
          <a:p>
            <a:r>
              <a:rPr lang="en-US" sz="2200" dirty="0"/>
              <a:t>headaches</a:t>
            </a:r>
          </a:p>
          <a:p>
            <a:r>
              <a:rPr lang="en-US" sz="2200" dirty="0"/>
              <a:t>weakness or fatigue</a:t>
            </a:r>
          </a:p>
          <a:p>
            <a:r>
              <a:rPr lang="en-US" sz="2200" dirty="0"/>
              <a:t>high blood pressure</a:t>
            </a:r>
          </a:p>
          <a:p>
            <a:r>
              <a:rPr lang="en-US" sz="2200" dirty="0"/>
              <a:t>unexplained weight gain</a:t>
            </a:r>
          </a:p>
          <a:p>
            <a:r>
              <a:rPr lang="en-US" sz="2200" dirty="0"/>
              <a:t>trouble sleeping</a:t>
            </a:r>
          </a:p>
          <a:p>
            <a:r>
              <a:rPr lang="en-US" sz="2200" dirty="0"/>
              <a:t>changes in psychological state, including mood swings or </a:t>
            </a:r>
            <a:r>
              <a:rPr lang="en-US" sz="2200" dirty="0" smtClean="0"/>
              <a:t>depressions</a:t>
            </a:r>
            <a:endParaRPr lang="en-US" sz="2200" dirty="0"/>
          </a:p>
          <a:p>
            <a:r>
              <a:rPr lang="en-US" sz="2200" dirty="0"/>
              <a:t>memory loss</a:t>
            </a:r>
          </a:p>
          <a:p>
            <a:r>
              <a:rPr lang="en-US" sz="2200" dirty="0"/>
              <a:t>reproductive issues, including infertility, erectile </a:t>
            </a:r>
            <a:r>
              <a:rPr lang="en-US" sz="2200" dirty="0" smtClean="0"/>
              <a:t>dysfunction</a:t>
            </a:r>
          </a:p>
          <a:p>
            <a:r>
              <a:rPr lang="en-US" sz="2200" dirty="0" smtClean="0"/>
              <a:t>, </a:t>
            </a:r>
            <a:r>
              <a:rPr lang="en-US" sz="2200" dirty="0"/>
              <a:t>and irregular periods</a:t>
            </a:r>
          </a:p>
          <a:p>
            <a:r>
              <a:rPr lang="en-US" sz="2200" dirty="0"/>
              <a:t>excessive or unusual hair growth</a:t>
            </a:r>
          </a:p>
          <a:p>
            <a:r>
              <a:rPr lang="en-US" sz="2200" dirty="0"/>
              <a:t>lactating when you’re not nursing</a:t>
            </a:r>
          </a:p>
          <a:p>
            <a:r>
              <a:rPr lang="en-US" sz="2200" dirty="0"/>
              <a:t>Most of the conditions that cause these symptoms are easy to treat and manage once you determine the underlying cause. </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5293757"/>
          </a:xfrm>
          <a:prstGeom prst="rect">
            <a:avLst/>
          </a:prstGeom>
        </p:spPr>
        <p:txBody>
          <a:bodyPr wrap="square">
            <a:spAutoFit/>
          </a:bodyPr>
          <a:lstStyle/>
          <a:p>
            <a:r>
              <a:rPr lang="en-US" sz="2600" dirty="0"/>
              <a:t>The </a:t>
            </a:r>
            <a:r>
              <a:rPr lang="en-US" sz="2600" b="1" dirty="0">
                <a:solidFill>
                  <a:srgbClr val="FF0000"/>
                </a:solidFill>
              </a:rPr>
              <a:t>thyroid gland</a:t>
            </a:r>
            <a:r>
              <a:rPr lang="en-US" sz="2600" dirty="0"/>
              <a:t> is found in front of the </a:t>
            </a:r>
            <a:r>
              <a:rPr lang="en-US" sz="2600" b="1" dirty="0"/>
              <a:t>trachea (wind pipe)</a:t>
            </a:r>
            <a:r>
              <a:rPr lang="en-US" sz="2600" dirty="0"/>
              <a:t> in your neck.  The gland is divided into 2 lobes (right and left) and is connected in the middle by a thin bridge of thyroid tissue, known as the isthmus. Because of the 2 connected lobes, the thyroid has been described as being shaped like a butterfly, or a bow tie.</a:t>
            </a:r>
          </a:p>
          <a:p>
            <a:r>
              <a:rPr lang="en-US" sz="2600" dirty="0"/>
              <a:t>The </a:t>
            </a:r>
            <a:r>
              <a:rPr lang="en-US" sz="2600" b="1" dirty="0">
                <a:solidFill>
                  <a:srgbClr val="FF0000"/>
                </a:solidFill>
              </a:rPr>
              <a:t>thyroid cartilage</a:t>
            </a:r>
            <a:r>
              <a:rPr lang="en-US" sz="2600" dirty="0"/>
              <a:t>, which is the largest cartilage of the larynx (voice box) lies just above the thyroid gland and is sometimes known as the Adam's apple.</a:t>
            </a:r>
          </a:p>
          <a:p>
            <a:r>
              <a:rPr lang="en-US" sz="2600" dirty="0"/>
              <a:t>A normal-sized thyroid gland cannot be seen in the neck, and can barely be felt. It is only when certain conditions result in an enlarged thyroid gland (known as </a:t>
            </a:r>
            <a:r>
              <a:rPr lang="en-US" sz="2600" dirty="0" err="1">
                <a:solidFill>
                  <a:srgbClr val="FF0000"/>
                </a:solidFill>
              </a:rPr>
              <a:t>goitre</a:t>
            </a:r>
            <a:r>
              <a:rPr lang="en-US" sz="2600" dirty="0"/>
              <a:t>), that a bulge may be seen or felt just underneath the Adam’s apple.</a:t>
            </a:r>
          </a:p>
        </p:txBody>
      </p:sp>
      <p:sp>
        <p:nvSpPr>
          <p:cNvPr id="3" name="Rectangle 2"/>
          <p:cNvSpPr/>
          <p:nvPr/>
        </p:nvSpPr>
        <p:spPr>
          <a:xfrm>
            <a:off x="2786094" y="181958"/>
            <a:ext cx="4171335" cy="707886"/>
          </a:xfrm>
          <a:prstGeom prst="rect">
            <a:avLst/>
          </a:prstGeom>
        </p:spPr>
        <p:txBody>
          <a:bodyPr wrap="none">
            <a:spAutoFit/>
          </a:bodyPr>
          <a:lstStyle/>
          <a:p>
            <a:pPr rtl="1"/>
            <a:r>
              <a:rPr lang="en-US" sz="4000" b="1" dirty="0" smtClean="0">
                <a:solidFill>
                  <a:srgbClr val="0000FF"/>
                </a:solidFill>
              </a:rPr>
              <a:t>3- Thyroid </a:t>
            </a:r>
            <a:r>
              <a:rPr lang="en-US" sz="4000" b="1" dirty="0">
                <a:solidFill>
                  <a:srgbClr val="0000FF"/>
                </a:solidFill>
              </a:rPr>
              <a:t>gland</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thyroid 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 y="1238249"/>
            <a:ext cx="9134713" cy="505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0131"/>
            <a:ext cx="8999034" cy="3970318"/>
          </a:xfrm>
          <a:prstGeom prst="rect">
            <a:avLst/>
          </a:prstGeom>
        </p:spPr>
        <p:txBody>
          <a:bodyPr wrap="square">
            <a:spAutoFit/>
          </a:bodyPr>
          <a:lstStyle/>
          <a:p>
            <a:r>
              <a:rPr lang="en-US" sz="2800" dirty="0"/>
              <a:t>The thyroid gland secretes hormones to regulate many metabolic processes, including growth and energy expenditure. If the thyroid gland is overactive or sluggish, the metabolism will be affected, leading to a variety of symptoms that are easily misdiagnosed. Around one in 20 people will experience some form of thyroid dysfunction in their lifetime. Women are more susceptible than men.</a:t>
            </a:r>
            <a:br>
              <a:rPr lang="en-US" sz="2800" dirty="0"/>
            </a:br>
            <a:endParaRPr lang="en-US" sz="2800" b="1" dirty="0">
              <a:effectLst/>
            </a:endParaRPr>
          </a:p>
        </p:txBody>
      </p:sp>
      <p:sp>
        <p:nvSpPr>
          <p:cNvPr id="3" name="Rectangle 2"/>
          <p:cNvSpPr/>
          <p:nvPr/>
        </p:nvSpPr>
        <p:spPr>
          <a:xfrm>
            <a:off x="1878354" y="768763"/>
            <a:ext cx="5750292" cy="646331"/>
          </a:xfrm>
          <a:prstGeom prst="rect">
            <a:avLst/>
          </a:prstGeom>
        </p:spPr>
        <p:txBody>
          <a:bodyPr wrap="none">
            <a:spAutoFit/>
          </a:bodyPr>
          <a:lstStyle/>
          <a:p>
            <a:pPr rtl="1"/>
            <a:r>
              <a:rPr lang="en-US" sz="3600" b="1" dirty="0">
                <a:solidFill>
                  <a:srgbClr val="0000FF"/>
                </a:solidFill>
              </a:rPr>
              <a:t>Function of thyroid gland</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3587"/>
            <a:ext cx="9144000" cy="2492990"/>
          </a:xfrm>
          <a:prstGeom prst="rect">
            <a:avLst/>
          </a:prstGeom>
        </p:spPr>
        <p:txBody>
          <a:bodyPr wrap="square">
            <a:spAutoFit/>
          </a:bodyPr>
          <a:lstStyle/>
          <a:p>
            <a:r>
              <a:rPr lang="en-US" sz="2600" dirty="0" smtClean="0"/>
              <a:t>- The </a:t>
            </a:r>
            <a:r>
              <a:rPr lang="en-US" sz="2600" dirty="0"/>
              <a:t>thyroid gland produces </a:t>
            </a:r>
            <a:r>
              <a:rPr lang="en-US" sz="2600" dirty="0">
                <a:solidFill>
                  <a:srgbClr val="0000FF"/>
                </a:solidFill>
              </a:rPr>
              <a:t>two primary hormones</a:t>
            </a:r>
            <a:r>
              <a:rPr lang="en-US" sz="2600" dirty="0"/>
              <a:t> - </a:t>
            </a:r>
            <a:r>
              <a:rPr lang="en-US" sz="2600" b="1" dirty="0" err="1">
                <a:solidFill>
                  <a:srgbClr val="FF0000"/>
                </a:solidFill>
              </a:rPr>
              <a:t>thyroxine</a:t>
            </a:r>
            <a:r>
              <a:rPr lang="en-US" sz="2600" dirty="0"/>
              <a:t> (also referred to as </a:t>
            </a:r>
            <a:r>
              <a:rPr lang="en-US" sz="2600" b="1" dirty="0">
                <a:solidFill>
                  <a:srgbClr val="FF0000"/>
                </a:solidFill>
              </a:rPr>
              <a:t>T4</a:t>
            </a:r>
            <a:r>
              <a:rPr lang="en-US" sz="2600" dirty="0"/>
              <a:t>) and </a:t>
            </a:r>
            <a:r>
              <a:rPr lang="en-US" sz="2600" b="1" dirty="0">
                <a:solidFill>
                  <a:srgbClr val="FF0000"/>
                </a:solidFill>
              </a:rPr>
              <a:t>tri-</a:t>
            </a:r>
            <a:r>
              <a:rPr lang="en-US" sz="2600" b="1" dirty="0" err="1">
                <a:solidFill>
                  <a:srgbClr val="FF0000"/>
                </a:solidFill>
              </a:rPr>
              <a:t>iodothyronine</a:t>
            </a:r>
            <a:r>
              <a:rPr lang="en-US" sz="2600" dirty="0"/>
              <a:t> (also referred to as </a:t>
            </a:r>
            <a:r>
              <a:rPr lang="en-US" sz="2600" b="1" dirty="0">
                <a:solidFill>
                  <a:srgbClr val="FF0000"/>
                </a:solidFill>
              </a:rPr>
              <a:t>T3</a:t>
            </a:r>
            <a:r>
              <a:rPr lang="en-US" sz="2600" dirty="0"/>
              <a:t>). The numbers 3 and 4 refer to the number of atoms of iodine in the hormones. Iodine is essential for the production of thyroid hormones and humans need about 150 </a:t>
            </a:r>
            <a:r>
              <a:rPr lang="en-US" sz="2600" dirty="0" smtClean="0"/>
              <a:t>mcg each </a:t>
            </a:r>
            <a:r>
              <a:rPr lang="en-US" sz="2600" dirty="0"/>
              <a:t>day.</a:t>
            </a:r>
            <a:endParaRPr lang="ar-IQ" sz="2600" dirty="0"/>
          </a:p>
        </p:txBody>
      </p:sp>
      <p:sp>
        <p:nvSpPr>
          <p:cNvPr id="5" name="Rectangle 4"/>
          <p:cNvSpPr/>
          <p:nvPr/>
        </p:nvSpPr>
        <p:spPr>
          <a:xfrm>
            <a:off x="0" y="3563695"/>
            <a:ext cx="9144000" cy="2893100"/>
          </a:xfrm>
          <a:prstGeom prst="rect">
            <a:avLst/>
          </a:prstGeom>
        </p:spPr>
        <p:txBody>
          <a:bodyPr wrap="square">
            <a:spAutoFit/>
          </a:bodyPr>
          <a:lstStyle/>
          <a:p>
            <a:r>
              <a:rPr lang="en-US" sz="2600" dirty="0" smtClean="0"/>
              <a:t>- Of </a:t>
            </a:r>
            <a:r>
              <a:rPr lang="en-US" sz="2600" dirty="0"/>
              <a:t>the two hormones produced, T3 is more active than T4, but is produced in much smaller </a:t>
            </a:r>
            <a:r>
              <a:rPr lang="en-US" sz="2600" dirty="0" smtClean="0"/>
              <a:t>quantities (</a:t>
            </a:r>
            <a:r>
              <a:rPr lang="en-US" sz="2600" dirty="0" smtClean="0">
                <a:solidFill>
                  <a:srgbClr val="FF0000"/>
                </a:solidFill>
              </a:rPr>
              <a:t>90% T4 and 10% T3</a:t>
            </a:r>
            <a:r>
              <a:rPr lang="en-US" sz="2600" dirty="0" smtClean="0"/>
              <a:t>). </a:t>
            </a:r>
            <a:r>
              <a:rPr lang="en-US" sz="2600" dirty="0"/>
              <a:t>T4 has a lesser effect, but most is converted to T3 by enzymes that remove one iodine atom. The greater the amount of T3 and T4 circulating in the blood, the faster the metabolism. Lower amounts of T3 and T4 result in a reduced metabolism.</a:t>
            </a:r>
            <a:endParaRPr lang="ar-IQ" sz="2600" dirty="0"/>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1" y="205"/>
            <a:ext cx="9132849" cy="4401205"/>
          </a:xfrm>
          <a:prstGeom prst="rect">
            <a:avLst/>
          </a:prstGeom>
        </p:spPr>
        <p:txBody>
          <a:bodyPr wrap="square">
            <a:spAutoFit/>
          </a:bodyPr>
          <a:lstStyle/>
          <a:p>
            <a:r>
              <a:rPr lang="en-US" sz="4000" b="1" dirty="0" err="1">
                <a:solidFill>
                  <a:srgbClr val="0000FF"/>
                </a:solidFill>
              </a:rPr>
              <a:t>Goitre</a:t>
            </a:r>
            <a:endParaRPr lang="en-US" sz="4000" b="1" dirty="0">
              <a:solidFill>
                <a:srgbClr val="0000FF"/>
              </a:solidFill>
            </a:endParaRPr>
          </a:p>
          <a:p>
            <a:r>
              <a:rPr lang="en-US" sz="2400" dirty="0"/>
              <a:t>An enlargement of the thyroid gland is called a ‘</a:t>
            </a:r>
            <a:r>
              <a:rPr lang="en-US" sz="2400" dirty="0" err="1"/>
              <a:t>goitre</a:t>
            </a:r>
            <a:r>
              <a:rPr lang="en-US" sz="2400" dirty="0"/>
              <a:t>’. A shortage of iodine in the diet is a common cause of </a:t>
            </a:r>
            <a:r>
              <a:rPr lang="en-US" sz="2400" dirty="0" err="1"/>
              <a:t>goitre</a:t>
            </a:r>
            <a:r>
              <a:rPr lang="en-US" sz="2400" dirty="0"/>
              <a:t>, especially in areas where the soil has little iodine. If a person’s diet is too low in iodine, the pituitary keeps sending chemical messages to the thyroid, but without effect. In attempting to make more thyroid hormone, the gland gets larger and larger. </a:t>
            </a:r>
            <a:r>
              <a:rPr lang="en-US" sz="2400" dirty="0" smtClean="0"/>
              <a:t>This </a:t>
            </a:r>
            <a:r>
              <a:rPr lang="en-US" sz="2400" dirty="0"/>
              <a:t>is also common with underactive thyroids, as the pituitary attempts to speed them up. Overactive thyroids can also produce </a:t>
            </a:r>
            <a:r>
              <a:rPr lang="en-US" sz="2400" dirty="0" err="1"/>
              <a:t>goitres</a:t>
            </a:r>
            <a:r>
              <a:rPr lang="en-US" sz="2400" dirty="0"/>
              <a:t> because their </a:t>
            </a:r>
            <a:r>
              <a:rPr lang="en-US" sz="2400" dirty="0" err="1"/>
              <a:t>overactivity</a:t>
            </a:r>
            <a:r>
              <a:rPr lang="en-US" sz="2400" dirty="0"/>
              <a:t> is often due to overstimulation. </a:t>
            </a:r>
            <a:r>
              <a:rPr lang="en-US" sz="2400" dirty="0" err="1"/>
              <a:t>Goitres</a:t>
            </a:r>
            <a:r>
              <a:rPr lang="en-US" sz="2400" dirty="0"/>
              <a:t> indicate a problem with the thyroid or iodine intake.</a:t>
            </a:r>
            <a:endParaRPr lang="ar-IQ" sz="2400" dirty="0"/>
          </a:p>
        </p:txBody>
      </p:sp>
      <p:pic>
        <p:nvPicPr>
          <p:cNvPr id="2050" name="Picture 2" descr="نتيجة بحث الصور عن ‪GOIT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2115" y="4378472"/>
            <a:ext cx="3319927" cy="247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6124754"/>
          </a:xfrm>
          <a:prstGeom prst="rect">
            <a:avLst/>
          </a:prstGeom>
        </p:spPr>
        <p:txBody>
          <a:bodyPr wrap="square">
            <a:spAutoFit/>
          </a:bodyPr>
          <a:lstStyle/>
          <a:p>
            <a:r>
              <a:rPr lang="en-US" sz="3200" b="1" dirty="0">
                <a:solidFill>
                  <a:srgbClr val="0000FF"/>
                </a:solidFill>
              </a:rPr>
              <a:t>Overactive thyroid</a:t>
            </a:r>
            <a:r>
              <a:rPr lang="en-US" sz="3200" b="1" dirty="0"/>
              <a:t> (</a:t>
            </a:r>
            <a:r>
              <a:rPr lang="en-US" sz="3200" b="1" dirty="0">
                <a:solidFill>
                  <a:srgbClr val="0000FF"/>
                </a:solidFill>
              </a:rPr>
              <a:t>hyperthyroidism</a:t>
            </a:r>
            <a:r>
              <a:rPr lang="en-US" sz="3200" b="1" dirty="0"/>
              <a:t>)</a:t>
            </a:r>
          </a:p>
          <a:p>
            <a:r>
              <a:rPr lang="en-US" sz="2400" dirty="0"/>
              <a:t>An overactive thyroid releases too much T4 and T3 into the bloodstream, causing the metabolism to speed up too much. The most common cause is Graves’ disease. This is an autoimmune condition in which antibodies behave like TSH and stimulate the thyroid uncontrollably. Complications of untreated hyperthyroidism include liver damage and heart failure, which can lead to death. Symptoms of an overactive thyroid include: Rapid pulse</a:t>
            </a:r>
          </a:p>
          <a:p>
            <a:r>
              <a:rPr lang="en-US" sz="2400" dirty="0"/>
              <a:t>Tremor (shaking) of the hands</a:t>
            </a:r>
          </a:p>
          <a:p>
            <a:r>
              <a:rPr lang="en-US" sz="2400" dirty="0"/>
              <a:t>Sweating and sensitivity to heat</a:t>
            </a:r>
          </a:p>
          <a:p>
            <a:r>
              <a:rPr lang="en-US" sz="2400" dirty="0"/>
              <a:t>Weight loss (despite an increased appetite)</a:t>
            </a:r>
          </a:p>
          <a:p>
            <a:r>
              <a:rPr lang="en-US" sz="2400" dirty="0"/>
              <a:t>Nervousness, agitation and anxiety</a:t>
            </a:r>
          </a:p>
          <a:p>
            <a:r>
              <a:rPr lang="en-US" sz="2400" dirty="0"/>
              <a:t>Fatigue</a:t>
            </a:r>
          </a:p>
          <a:p>
            <a:r>
              <a:rPr lang="en-US" sz="2400" dirty="0" err="1"/>
              <a:t>Diarrhoea</a:t>
            </a:r>
            <a:endParaRPr lang="en-US" sz="2400" dirty="0"/>
          </a:p>
          <a:p>
            <a:r>
              <a:rPr lang="en-US" sz="2400" dirty="0"/>
              <a:t>Bulging eyes</a:t>
            </a:r>
          </a:p>
          <a:p>
            <a:r>
              <a:rPr lang="en-US" sz="2400" dirty="0" err="1"/>
              <a:t>Goitre</a:t>
            </a:r>
            <a:r>
              <a:rPr lang="en-US" sz="2400" dirty="0"/>
              <a:t>.</a:t>
            </a:r>
            <a:endParaRPr lang="en-US" sz="2400" dirty="0">
              <a:effectLst/>
            </a:endParaRP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4326" y="857973"/>
            <a:ext cx="4854214" cy="584775"/>
          </a:xfrm>
          <a:prstGeom prst="rect">
            <a:avLst/>
          </a:prstGeom>
        </p:spPr>
        <p:txBody>
          <a:bodyPr wrap="none">
            <a:spAutoFit/>
          </a:bodyPr>
          <a:lstStyle/>
          <a:p>
            <a:r>
              <a:rPr lang="en-US" sz="3200" b="1" dirty="0">
                <a:solidFill>
                  <a:srgbClr val="0000FF"/>
                </a:solidFill>
              </a:rPr>
              <a:t>Properties of Hormones</a:t>
            </a:r>
          </a:p>
        </p:txBody>
      </p:sp>
      <p:sp>
        <p:nvSpPr>
          <p:cNvPr id="4" name="Rectangle 3"/>
          <p:cNvSpPr/>
          <p:nvPr/>
        </p:nvSpPr>
        <p:spPr>
          <a:xfrm>
            <a:off x="111513" y="1673520"/>
            <a:ext cx="8887522" cy="4893647"/>
          </a:xfrm>
          <a:prstGeom prst="rect">
            <a:avLst/>
          </a:prstGeom>
        </p:spPr>
        <p:txBody>
          <a:bodyPr wrap="square">
            <a:spAutoFit/>
          </a:bodyPr>
          <a:lstStyle/>
          <a:p>
            <a:r>
              <a:rPr lang="en-US" sz="2400" dirty="0">
                <a:latin typeface="Times New Roman" pitchFamily="18" charset="0"/>
                <a:cs typeface="Times New Roman" pitchFamily="18" charset="0"/>
              </a:rPr>
              <a:t>1. Hormones are produced by a specialized glands and are secreted directly into the blood stream. </a:t>
            </a:r>
          </a:p>
          <a:p>
            <a:r>
              <a:rPr lang="en-US" sz="2400" dirty="0">
                <a:latin typeface="Times New Roman" pitchFamily="18" charset="0"/>
                <a:cs typeface="Times New Roman" pitchFamily="18" charset="0"/>
              </a:rPr>
              <a:t>2. Hormones are transported by the blood stream from the endocrine cells to serve as ‘chemi­cal messenger’ which act on target cells or organs by regulating the rates of specific metabolic reactions. </a:t>
            </a:r>
          </a:p>
          <a:p>
            <a:r>
              <a:rPr lang="en-US" sz="2400" dirty="0">
                <a:latin typeface="Times New Roman" pitchFamily="18" charset="0"/>
                <a:cs typeface="Times New Roman" pitchFamily="18" charset="0"/>
              </a:rPr>
              <a:t>3. Hormones exert their effects not where they are locally produced, but on other tissues of the body. </a:t>
            </a:r>
          </a:p>
          <a:p>
            <a:r>
              <a:rPr lang="en-US" sz="2400" dirty="0">
                <a:latin typeface="Times New Roman" pitchFamily="18" charset="0"/>
                <a:cs typeface="Times New Roman" pitchFamily="18" charset="0"/>
              </a:rPr>
              <a:t>4. Hormones are required in very small amounts and their effect may be excitatory or inhibitory depending upon their concentration and the physiological state of the responding tissue. </a:t>
            </a:r>
          </a:p>
          <a:p>
            <a:r>
              <a:rPr lang="en-US" sz="2400" dirty="0">
                <a:latin typeface="Times New Roman" pitchFamily="18" charset="0"/>
                <a:cs typeface="Times New Roman" pitchFamily="18" charset="0"/>
              </a:rPr>
              <a:t>5. Hormones belong to different types of chemical structure. They may be steroids, proteins, peptides or amino acid derivatives</a:t>
            </a:r>
          </a:p>
          <a:p>
            <a:pPr rtl="1"/>
            <a:r>
              <a:rPr lang="ar-IQ"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8539"/>
            <a:ext cx="9144000" cy="6186309"/>
          </a:xfrm>
          <a:prstGeom prst="rect">
            <a:avLst/>
          </a:prstGeom>
        </p:spPr>
        <p:txBody>
          <a:bodyPr wrap="square">
            <a:spAutoFit/>
          </a:bodyPr>
          <a:lstStyle/>
          <a:p>
            <a:r>
              <a:rPr lang="en-US" sz="2800" b="1" dirty="0">
                <a:solidFill>
                  <a:srgbClr val="0000FF"/>
                </a:solidFill>
              </a:rPr>
              <a:t>Underactive thyroid </a:t>
            </a:r>
            <a:r>
              <a:rPr lang="en-US" sz="2800" b="1" dirty="0">
                <a:solidFill>
                  <a:srgbClr val="000000"/>
                </a:solidFill>
              </a:rPr>
              <a:t>(</a:t>
            </a:r>
            <a:r>
              <a:rPr lang="en-US" sz="2800" b="1" dirty="0">
                <a:solidFill>
                  <a:srgbClr val="0000FF"/>
                </a:solidFill>
              </a:rPr>
              <a:t>hypothyroidism</a:t>
            </a:r>
            <a:r>
              <a:rPr lang="en-US" sz="2800" b="1" dirty="0">
                <a:solidFill>
                  <a:srgbClr val="000000"/>
                </a:solidFill>
              </a:rPr>
              <a:t>)</a:t>
            </a:r>
          </a:p>
          <a:p>
            <a:r>
              <a:rPr lang="en-US" sz="2300" dirty="0"/>
              <a:t>An underactive thyroid releases too little T4 and T3 into the bloodstream, causing the metabolism to slow down too much. The most common cause is Hashimoto’s disease. This is an autoimmune condition in which white blood cells and antibodies attack the thyroid gland. If not treated, the metabolism will continue to slow and will ultimately (in 10 to 15 years) lead to death. Symptoms include</a:t>
            </a:r>
            <a:r>
              <a:rPr lang="en-US" sz="2300" dirty="0" smtClean="0"/>
              <a:t>:</a:t>
            </a:r>
          </a:p>
          <a:p>
            <a:r>
              <a:rPr lang="en-US" sz="2300" dirty="0" smtClean="0"/>
              <a:t>- Lethargy </a:t>
            </a:r>
            <a:r>
              <a:rPr lang="en-US" sz="2300" dirty="0"/>
              <a:t>and fatigue</a:t>
            </a:r>
          </a:p>
          <a:p>
            <a:r>
              <a:rPr lang="en-US" sz="2300" dirty="0" smtClean="0"/>
              <a:t>- Feeling </a:t>
            </a:r>
            <a:r>
              <a:rPr lang="en-US" sz="2300" dirty="0"/>
              <a:t>cold (even on warm days)</a:t>
            </a:r>
          </a:p>
          <a:p>
            <a:r>
              <a:rPr lang="en-US" sz="2300" dirty="0" smtClean="0"/>
              <a:t>- Unusual </a:t>
            </a:r>
            <a:r>
              <a:rPr lang="en-US" sz="2300" dirty="0"/>
              <a:t>weight gain</a:t>
            </a:r>
          </a:p>
          <a:p>
            <a:r>
              <a:rPr lang="en-US" sz="2300" dirty="0" smtClean="0"/>
              <a:t>- Depression</a:t>
            </a:r>
            <a:endParaRPr lang="en-US" sz="2300" dirty="0"/>
          </a:p>
          <a:p>
            <a:r>
              <a:rPr lang="en-US" sz="2300" dirty="0" smtClean="0"/>
              <a:t>- Reduced </a:t>
            </a:r>
            <a:r>
              <a:rPr lang="en-US" sz="2300" dirty="0"/>
              <a:t>concentration (brain fog)</a:t>
            </a:r>
          </a:p>
          <a:p>
            <a:r>
              <a:rPr lang="en-US" sz="2300" dirty="0" smtClean="0"/>
              <a:t>-</a:t>
            </a:r>
            <a:r>
              <a:rPr lang="en-US" sz="2300" dirty="0"/>
              <a:t> </a:t>
            </a:r>
            <a:r>
              <a:rPr lang="en-US" sz="2300" dirty="0" smtClean="0"/>
              <a:t>Puffiness </a:t>
            </a:r>
            <a:r>
              <a:rPr lang="en-US" sz="2300" dirty="0"/>
              <a:t>of the face</a:t>
            </a:r>
          </a:p>
          <a:p>
            <a:r>
              <a:rPr lang="en-US" sz="2300" dirty="0" smtClean="0"/>
              <a:t>- Hair </a:t>
            </a:r>
            <a:r>
              <a:rPr lang="en-US" sz="2300" dirty="0"/>
              <a:t>loss</a:t>
            </a:r>
          </a:p>
          <a:p>
            <a:r>
              <a:rPr lang="en-US" sz="2300" dirty="0" smtClean="0"/>
              <a:t>- Dry </a:t>
            </a:r>
            <a:r>
              <a:rPr lang="en-US" sz="2300" dirty="0"/>
              <a:t>skin</a:t>
            </a:r>
          </a:p>
          <a:p>
            <a:r>
              <a:rPr lang="en-US" sz="2300" dirty="0" smtClean="0"/>
              <a:t>- Constipation</a:t>
            </a:r>
            <a:endParaRPr lang="en-US" sz="2300" dirty="0"/>
          </a:p>
          <a:p>
            <a:r>
              <a:rPr lang="en-US" sz="2300" dirty="0" smtClean="0"/>
              <a:t>- </a:t>
            </a:r>
            <a:r>
              <a:rPr lang="en-US" sz="2300" dirty="0" err="1" smtClean="0"/>
              <a:t>Goitre</a:t>
            </a:r>
            <a:r>
              <a:rPr lang="en-US" sz="2300" dirty="0" smtClean="0"/>
              <a:t>.</a:t>
            </a:r>
            <a:endParaRPr lang="en-US" sz="2300" dirty="0"/>
          </a:p>
        </p:txBody>
      </p:sp>
      <p:sp>
        <p:nvSpPr>
          <p:cNvPr id="3" name="Rectangle 2"/>
          <p:cNvSpPr/>
          <p:nvPr/>
        </p:nvSpPr>
        <p:spPr>
          <a:xfrm>
            <a:off x="2642838" y="5059070"/>
            <a:ext cx="6378497" cy="1631216"/>
          </a:xfrm>
          <a:prstGeom prst="rect">
            <a:avLst/>
          </a:prstGeom>
        </p:spPr>
        <p:txBody>
          <a:bodyPr wrap="square">
            <a:spAutoFit/>
          </a:bodyPr>
          <a:lstStyle/>
          <a:p>
            <a:r>
              <a:rPr lang="en-US" sz="2000" dirty="0"/>
              <a:t>When these symptoms increase, the condition may be called </a:t>
            </a:r>
            <a:r>
              <a:rPr lang="en-US" sz="2000" dirty="0" err="1"/>
              <a:t>myxoedema</a:t>
            </a:r>
            <a:r>
              <a:rPr lang="en-US" sz="2000" dirty="0"/>
              <a:t>.</a:t>
            </a:r>
            <a:br>
              <a:rPr lang="en-US" sz="2000" dirty="0"/>
            </a:br>
            <a:r>
              <a:rPr lang="en-US" sz="2000" dirty="0"/>
              <a:t>Congenital hypothyroidism must be urgently treated to avoid serious brain damage. All newborn babies are now screened for this condition.</a:t>
            </a:r>
            <a:endParaRPr lang="ar-IQ" sz="2000" dirty="0"/>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10" y="1720840"/>
            <a:ext cx="9054790" cy="3539430"/>
          </a:xfrm>
          <a:prstGeom prst="rect">
            <a:avLst/>
          </a:prstGeom>
        </p:spPr>
        <p:txBody>
          <a:bodyPr wrap="square">
            <a:spAutoFit/>
          </a:bodyPr>
          <a:lstStyle/>
          <a:p>
            <a:r>
              <a:rPr lang="en-US" sz="3200" b="1" dirty="0">
                <a:solidFill>
                  <a:srgbClr val="0000FF"/>
                </a:solidFill>
              </a:rPr>
              <a:t>Other thyroid gland disorders</a:t>
            </a:r>
          </a:p>
          <a:p>
            <a:r>
              <a:rPr lang="en-US" sz="2400" dirty="0"/>
              <a:t>Other disorders of the thyroid gland include</a:t>
            </a:r>
            <a:r>
              <a:rPr lang="en-US" sz="2400" dirty="0" smtClean="0"/>
              <a:t>:</a:t>
            </a:r>
          </a:p>
          <a:p>
            <a:r>
              <a:rPr lang="en-US" sz="2400" b="1" dirty="0" smtClean="0">
                <a:solidFill>
                  <a:srgbClr val="FF0000"/>
                </a:solidFill>
              </a:rPr>
              <a:t>Nodules</a:t>
            </a:r>
            <a:r>
              <a:rPr lang="en-US" sz="2400" dirty="0" smtClean="0"/>
              <a:t> </a:t>
            </a:r>
            <a:r>
              <a:rPr lang="en-US" sz="2400" dirty="0"/>
              <a:t>- lumps in the thyroid. Some are groups of uncontrollably overactive thyroid cells. These are called ‘hot’ nodules and cause hyperthyroidism. Other nodules are ‘cold’. These are generally harmless, but about 20 per cent will be cancerous.</a:t>
            </a:r>
          </a:p>
          <a:p>
            <a:r>
              <a:rPr lang="en-US" sz="2400" b="1" dirty="0">
                <a:solidFill>
                  <a:srgbClr val="FF0000"/>
                </a:solidFill>
              </a:rPr>
              <a:t>Cancer</a:t>
            </a:r>
            <a:r>
              <a:rPr lang="en-US" sz="2400" dirty="0"/>
              <a:t> - thyroid cancer is uncommon and is readily treatable, especially if detected early.</a:t>
            </a:r>
            <a:endParaRPr lang="en-US" sz="2400" dirty="0">
              <a:effectLst/>
            </a:endParaRP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7809" y="802436"/>
            <a:ext cx="2544286" cy="646331"/>
          </a:xfrm>
          <a:prstGeom prst="rect">
            <a:avLst/>
          </a:prstGeom>
        </p:spPr>
        <p:txBody>
          <a:bodyPr wrap="none">
            <a:spAutoFit/>
          </a:bodyPr>
          <a:lstStyle/>
          <a:p>
            <a:r>
              <a:rPr lang="en-US" sz="3600" b="1" dirty="0">
                <a:solidFill>
                  <a:srgbClr val="0000FF"/>
                </a:solidFill>
              </a:rPr>
              <a:t>Calcitonin </a:t>
            </a:r>
            <a:endParaRPr lang="ar-IQ" sz="3600" b="1" dirty="0">
              <a:solidFill>
                <a:srgbClr val="0000FF"/>
              </a:solidFill>
            </a:endParaRPr>
          </a:p>
        </p:txBody>
      </p:sp>
      <p:sp>
        <p:nvSpPr>
          <p:cNvPr id="4" name="Rectangle 3"/>
          <p:cNvSpPr/>
          <p:nvPr/>
        </p:nvSpPr>
        <p:spPr>
          <a:xfrm>
            <a:off x="144966" y="1459027"/>
            <a:ext cx="8764858" cy="4893647"/>
          </a:xfrm>
          <a:prstGeom prst="rect">
            <a:avLst/>
          </a:prstGeom>
        </p:spPr>
        <p:txBody>
          <a:bodyPr wrap="square">
            <a:spAutoFit/>
          </a:bodyPr>
          <a:lstStyle/>
          <a:p>
            <a:r>
              <a:rPr lang="en-US" sz="2600" dirty="0"/>
              <a:t>The major source of calcitonin </a:t>
            </a:r>
            <a:r>
              <a:rPr lang="en-US" sz="2600" dirty="0" smtClean="0"/>
              <a:t>, a protein hormone, is </a:t>
            </a:r>
            <a:r>
              <a:rPr lang="en-US" sz="2600" dirty="0"/>
              <a:t>from the </a:t>
            </a:r>
            <a:r>
              <a:rPr lang="en-US" sz="2600" b="1" dirty="0" err="1">
                <a:solidFill>
                  <a:srgbClr val="FF0000"/>
                </a:solidFill>
              </a:rPr>
              <a:t>parafollicular</a:t>
            </a:r>
            <a:r>
              <a:rPr lang="en-US" sz="2600" dirty="0"/>
              <a:t> or </a:t>
            </a:r>
            <a:r>
              <a:rPr lang="en-US" sz="2600" b="1" dirty="0">
                <a:solidFill>
                  <a:srgbClr val="FF0000"/>
                </a:solidFill>
              </a:rPr>
              <a:t>C cells</a:t>
            </a:r>
            <a:r>
              <a:rPr lang="en-US" sz="2600" dirty="0"/>
              <a:t> in the thyroid gland, but it is also synthesized in a wide variety of other tissues, including the lung and intestinal tract. The function of </a:t>
            </a:r>
            <a:r>
              <a:rPr lang="en-US" sz="2600" dirty="0" err="1"/>
              <a:t>calcition</a:t>
            </a:r>
            <a:r>
              <a:rPr lang="en-US" sz="2600" dirty="0"/>
              <a:t> is a hormone known to participate in calcium and phosphorus metabolism. In particular, calcitonin has the ability to decrease blood calcium levels by bone and kidney. Besides, malignant tumors arising from thyroid C-cells (medullary thyroid carcinoma: MTC) usually produce elevated levels of calcitonin. Measurement of serum calcitonin is used in the follow-up of patients that have surgical removal of the thyroid gland.</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CALCITON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191" y="1605775"/>
            <a:ext cx="5985800" cy="51741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711" y="833215"/>
            <a:ext cx="7265130" cy="584775"/>
          </a:xfrm>
          <a:prstGeom prst="rect">
            <a:avLst/>
          </a:prstGeom>
        </p:spPr>
        <p:txBody>
          <a:bodyPr wrap="none">
            <a:spAutoFit/>
          </a:bodyPr>
          <a:lstStyle/>
          <a:p>
            <a:pPr rtl="1"/>
            <a:r>
              <a:rPr lang="en-US" sz="3200" b="1" dirty="0">
                <a:solidFill>
                  <a:srgbClr val="0000FF"/>
                </a:solidFill>
              </a:rPr>
              <a:t>Calcitonin and Parathyroid hormone</a:t>
            </a:r>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362" y="1837697"/>
            <a:ext cx="8842917" cy="4154984"/>
          </a:xfrm>
          <a:prstGeom prst="rect">
            <a:avLst/>
          </a:prstGeom>
        </p:spPr>
        <p:txBody>
          <a:bodyPr wrap="square">
            <a:spAutoFit/>
          </a:bodyPr>
          <a:lstStyle/>
          <a:p>
            <a:r>
              <a:rPr lang="en-US" sz="2400" dirty="0">
                <a:latin typeface="Times New Roman" pitchFamily="18" charset="0"/>
                <a:cs typeface="Times New Roman" pitchFamily="18" charset="0"/>
              </a:rPr>
              <a:t>The parathyroid glands are four small glands that have the sole purpose of secreting parathyroid hormone to regulate the calcium level in our bodies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parathyroid essentially helps </a:t>
            </a:r>
            <a:r>
              <a:rPr lang="en-US" sz="2400" b="1" dirty="0">
                <a:solidFill>
                  <a:srgbClr val="FF0000"/>
                </a:solidFill>
                <a:latin typeface="Times New Roman" pitchFamily="18" charset="0"/>
                <a:cs typeface="Times New Roman" pitchFamily="18" charset="0"/>
              </a:rPr>
              <a:t>the nervous and muscular systems</a:t>
            </a:r>
            <a:r>
              <a:rPr lang="en-US" sz="2400" dirty="0">
                <a:latin typeface="Times New Roman" pitchFamily="18" charset="0"/>
                <a:cs typeface="Times New Roman" pitchFamily="18" charset="0"/>
              </a:rPr>
              <a:t> function properly. Calcium is the primary element that causes muscles to contract, and calcium levels are very important to the normal conduction of electrical currents along nerves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solidFill>
                  <a:srgbClr val="0000FF"/>
                </a:solidFill>
                <a:latin typeface="Times New Roman" pitchFamily="18" charset="0"/>
                <a:cs typeface="Times New Roman" pitchFamily="18" charset="0"/>
              </a:rPr>
              <a:t>Anatomy of the Parathyroid Glands</a:t>
            </a:r>
            <a:endParaRPr lang="en-US" sz="2400" dirty="0">
              <a:solidFill>
                <a:srgbClr val="0000FF"/>
              </a:solidFill>
              <a:latin typeface="Times New Roman" pitchFamily="18" charset="0"/>
              <a:cs typeface="Times New Roman" pitchFamily="18" charset="0"/>
            </a:endParaRPr>
          </a:p>
          <a:p>
            <a:r>
              <a:rPr lang="en-US" sz="2400" dirty="0">
                <a:latin typeface="Times New Roman" pitchFamily="18" charset="0"/>
                <a:cs typeface="Times New Roman" pitchFamily="18" charset="0"/>
              </a:rPr>
              <a:t>The four </a:t>
            </a:r>
            <a:r>
              <a:rPr lang="en-US" sz="2400" dirty="0" err="1">
                <a:latin typeface="Times New Roman" pitchFamily="18" charset="0"/>
                <a:cs typeface="Times New Roman" pitchFamily="18" charset="0"/>
              </a:rPr>
              <a:t>parathyroids</a:t>
            </a:r>
            <a:r>
              <a:rPr lang="en-US" sz="2400" dirty="0">
                <a:latin typeface="Times New Roman" pitchFamily="18" charset="0"/>
                <a:cs typeface="Times New Roman" pitchFamily="18" charset="0"/>
              </a:rPr>
              <a:t> are typically found on the back side of the thyroid. They’re about the size and shape of a grain of rice.</a:t>
            </a:r>
          </a:p>
          <a:p>
            <a:r>
              <a:rPr lang="en-US" sz="2400" dirty="0">
                <a:latin typeface="Times New Roman" pitchFamily="18" charset="0"/>
                <a:cs typeface="Times New Roman" pitchFamily="18" charset="0"/>
              </a:rPr>
              <a:t> </a:t>
            </a:r>
          </a:p>
        </p:txBody>
      </p:sp>
      <p:sp>
        <p:nvSpPr>
          <p:cNvPr id="5" name="Rectangle 4"/>
          <p:cNvSpPr/>
          <p:nvPr/>
        </p:nvSpPr>
        <p:spPr>
          <a:xfrm>
            <a:off x="1764494" y="545739"/>
            <a:ext cx="5514651" cy="707886"/>
          </a:xfrm>
          <a:prstGeom prst="rect">
            <a:avLst/>
          </a:prstGeom>
        </p:spPr>
        <p:txBody>
          <a:bodyPr wrap="none">
            <a:spAutoFit/>
          </a:bodyPr>
          <a:lstStyle/>
          <a:p>
            <a:r>
              <a:rPr lang="en-US" sz="4000" b="1" dirty="0" smtClean="0">
                <a:solidFill>
                  <a:srgbClr val="0000FF"/>
                </a:solidFill>
              </a:rPr>
              <a:t>4- Parathyroid </a:t>
            </a:r>
            <a:r>
              <a:rPr lang="en-US" sz="4000" b="1" dirty="0">
                <a:solidFill>
                  <a:srgbClr val="0000FF"/>
                </a:solidFill>
              </a:rPr>
              <a:t>Glands</a:t>
            </a:r>
            <a:endParaRPr lang="ar-IQ" sz="4000" b="1" dirty="0">
              <a:solidFill>
                <a:srgbClr val="0000FF"/>
              </a:solidFill>
            </a:endParaRPr>
          </a:p>
        </p:txBody>
      </p:sp>
    </p:spTree>
    <p:extLst>
      <p:ext uri="{BB962C8B-B14F-4D97-AF65-F5344CB8AC3E}">
        <p14:creationId xmlns:p14="http://schemas.microsoft.com/office/powerpoint/2010/main" val="38610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ytimg.com/vi/BMxpV4jKj5g/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132"/>
            <a:ext cx="9119214" cy="512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061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78" y="223024"/>
            <a:ext cx="8396868" cy="5386090"/>
          </a:xfrm>
          <a:prstGeom prst="rect">
            <a:avLst/>
          </a:prstGeom>
        </p:spPr>
        <p:txBody>
          <a:bodyPr wrap="square">
            <a:spAutoFit/>
          </a:bodyPr>
          <a:lstStyle/>
          <a:p>
            <a:r>
              <a:rPr lang="en-US" sz="2800" b="1" dirty="0">
                <a:solidFill>
                  <a:srgbClr val="FF0000"/>
                </a:solidFill>
              </a:rPr>
              <a:t>Parathyroid </a:t>
            </a:r>
            <a:r>
              <a:rPr lang="en-US" sz="2800" b="1" dirty="0" smtClean="0">
                <a:solidFill>
                  <a:srgbClr val="FF0000"/>
                </a:solidFill>
              </a:rPr>
              <a:t>Hormone</a:t>
            </a:r>
          </a:p>
          <a:p>
            <a:endParaRPr lang="en-US" sz="2800" dirty="0">
              <a:solidFill>
                <a:srgbClr val="FF0000"/>
              </a:solidFill>
            </a:endParaRPr>
          </a:p>
          <a:p>
            <a:r>
              <a:rPr lang="en-US" sz="2400" dirty="0"/>
              <a:t>Parathyroid hormone (PTH) has a very powerful influence on the cells of your bones by causing them to release their calcium into the bloodstream. </a:t>
            </a:r>
          </a:p>
          <a:p>
            <a:r>
              <a:rPr lang="en-US" sz="2400" dirty="0"/>
              <a:t>PTH regulates how much calcium is absorbed from your diet, how much calcium is excreted by your kidneys, and how much calcium is stored in your bones. </a:t>
            </a:r>
          </a:p>
          <a:p>
            <a:r>
              <a:rPr lang="en-US" sz="2400" dirty="0"/>
              <a:t>We store many  pounds of calcium in our bones, and it is readily available to the rest of the body at the request of the parathyroid glands.</a:t>
            </a:r>
          </a:p>
          <a:p>
            <a:r>
              <a:rPr lang="en-US" sz="2400" dirty="0"/>
              <a:t>PTH increases the formation of active vitamin D, and it is active vitamin D that increases intestinal calcium and phosphorus absorption.</a:t>
            </a:r>
          </a:p>
        </p:txBody>
      </p:sp>
    </p:spTree>
    <p:extLst>
      <p:ext uri="{BB962C8B-B14F-4D97-AF65-F5344CB8AC3E}">
        <p14:creationId xmlns:p14="http://schemas.microsoft.com/office/powerpoint/2010/main" val="3541321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544"/>
            <a:ext cx="9144000" cy="4585871"/>
          </a:xfrm>
          <a:prstGeom prst="rect">
            <a:avLst/>
          </a:prstGeom>
        </p:spPr>
        <p:txBody>
          <a:bodyPr wrap="square">
            <a:spAutoFit/>
          </a:bodyPr>
          <a:lstStyle/>
          <a:p>
            <a:r>
              <a:rPr lang="en-US" sz="2800" b="1" dirty="0">
                <a:solidFill>
                  <a:srgbClr val="0000FF"/>
                </a:solidFill>
              </a:rPr>
              <a:t>Diseases and Disorders of the Parathyroid</a:t>
            </a:r>
            <a:endParaRPr lang="en-US" sz="2800" dirty="0">
              <a:solidFill>
                <a:srgbClr val="0000FF"/>
              </a:solidFill>
            </a:endParaRPr>
          </a:p>
          <a:p>
            <a:r>
              <a:rPr lang="en-US" sz="2400" dirty="0"/>
              <a:t>When the parathyroid releases too much or too little PTH, it adversely affects your body in a variety of ways. Below are common diseases and disorders associated with the parathyroid glands</a:t>
            </a:r>
            <a:r>
              <a:rPr lang="en-US" sz="2400" dirty="0" smtClean="0"/>
              <a:t>:</a:t>
            </a:r>
            <a:endParaRPr lang="en-US" sz="2400" b="1" dirty="0"/>
          </a:p>
          <a:p>
            <a:endParaRPr lang="en-US" sz="2400" b="1" dirty="0" smtClean="0"/>
          </a:p>
          <a:p>
            <a:r>
              <a:rPr lang="en-US" sz="2400" b="1" dirty="0" smtClean="0">
                <a:solidFill>
                  <a:srgbClr val="FF0000"/>
                </a:solidFill>
              </a:rPr>
              <a:t>Hyperparathyroidism</a:t>
            </a:r>
            <a:r>
              <a:rPr lang="en-US" sz="2400" b="1" dirty="0"/>
              <a:t>: </a:t>
            </a:r>
            <a:r>
              <a:rPr lang="en-US" sz="2400" dirty="0"/>
              <a:t>The most common disease of parathyroid glands is hyperparathyroidism, which is characterized by excess PTH hormone, regardless of calcium levels. In other words, the parathyroid glands continue to make large amounts of PTH even when the calcium level is normal, and they should not be making the hormone at all</a:t>
            </a:r>
            <a:r>
              <a:rPr lang="en-US" sz="2400" dirty="0" smtClean="0"/>
              <a:t>.</a:t>
            </a:r>
            <a:endParaRPr lang="en-US" sz="2400" dirty="0"/>
          </a:p>
        </p:txBody>
      </p:sp>
    </p:spTree>
    <p:extLst>
      <p:ext uri="{BB962C8B-B14F-4D97-AF65-F5344CB8AC3E}">
        <p14:creationId xmlns:p14="http://schemas.microsoft.com/office/powerpoint/2010/main" val="2431396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015"/>
            <a:ext cx="9144000" cy="5847755"/>
          </a:xfrm>
          <a:prstGeom prst="rect">
            <a:avLst/>
          </a:prstGeom>
        </p:spPr>
        <p:txBody>
          <a:bodyPr wrap="square">
            <a:spAutoFit/>
          </a:bodyPr>
          <a:lstStyle/>
          <a:p>
            <a:r>
              <a:rPr lang="en-US" sz="2200" b="1" dirty="0">
                <a:solidFill>
                  <a:srgbClr val="FF0000"/>
                </a:solidFill>
              </a:rPr>
              <a:t>Hypoparathyroidism</a:t>
            </a:r>
            <a:r>
              <a:rPr lang="en-US" sz="2200" b="1" dirty="0"/>
              <a:t>:</a:t>
            </a:r>
            <a:r>
              <a:rPr lang="en-US" sz="2200" dirty="0"/>
              <a:t> Hypoparathyroidism is the combination of symptoms due to inadequate parathyroid hormone production. This leads to </a:t>
            </a:r>
            <a:r>
              <a:rPr lang="en-US" sz="2200" dirty="0">
                <a:solidFill>
                  <a:srgbClr val="0000FF"/>
                </a:solidFill>
              </a:rPr>
              <a:t>decreased blood levels of calcium</a:t>
            </a:r>
            <a:r>
              <a:rPr lang="en-US" sz="2200" dirty="0"/>
              <a:t> (</a:t>
            </a:r>
            <a:r>
              <a:rPr lang="en-US" sz="2200" b="1" dirty="0" err="1">
                <a:solidFill>
                  <a:srgbClr val="0000FF"/>
                </a:solidFill>
              </a:rPr>
              <a:t>hypocalcemia</a:t>
            </a:r>
            <a:r>
              <a:rPr lang="en-US" sz="2200" dirty="0"/>
              <a:t>) and </a:t>
            </a:r>
            <a:r>
              <a:rPr lang="en-US" sz="2200" dirty="0">
                <a:solidFill>
                  <a:srgbClr val="0000FF"/>
                </a:solidFill>
              </a:rPr>
              <a:t>increased levels of blood phosphorus</a:t>
            </a:r>
            <a:r>
              <a:rPr lang="en-US" sz="2200" dirty="0"/>
              <a:t> (</a:t>
            </a:r>
            <a:r>
              <a:rPr lang="en-US" sz="2200" b="1" dirty="0" err="1">
                <a:solidFill>
                  <a:srgbClr val="0000FF"/>
                </a:solidFill>
              </a:rPr>
              <a:t>hyperphosphatemia</a:t>
            </a:r>
            <a:r>
              <a:rPr lang="en-US" sz="2200" dirty="0"/>
              <a:t>).This is a rare condition and most commonly occurs because of damage or removal of parathyroid glands during parathyroid or thyroid surgery.</a:t>
            </a:r>
            <a:br>
              <a:rPr lang="en-US" sz="2200" dirty="0"/>
            </a:br>
            <a:r>
              <a:rPr lang="en-US" sz="2200" dirty="0"/>
              <a:t> </a:t>
            </a:r>
          </a:p>
          <a:p>
            <a:r>
              <a:rPr lang="en-US" sz="2200" b="1" dirty="0">
                <a:solidFill>
                  <a:srgbClr val="FF0000"/>
                </a:solidFill>
              </a:rPr>
              <a:t>Osteoporosis</a:t>
            </a:r>
            <a:r>
              <a:rPr lang="en-US" sz="2200" b="1" dirty="0"/>
              <a:t>: </a:t>
            </a:r>
            <a:r>
              <a:rPr lang="en-US" sz="2200" dirty="0"/>
              <a:t>When one of the parathyroid glands is overactive, it releases too much PTH hormone. This causes your bones to release calcium constantly into the blood stream. Without enough calcium in your bones, they lose their density and hardness. Osteoporosis is characterized by this loss of calcium and bone density.</a:t>
            </a:r>
            <a:br>
              <a:rPr lang="en-US" sz="2200" dirty="0"/>
            </a:br>
            <a:r>
              <a:rPr lang="en-US" sz="2200" dirty="0"/>
              <a:t> </a:t>
            </a:r>
          </a:p>
          <a:p>
            <a:r>
              <a:rPr lang="en-US" sz="2200" dirty="0"/>
              <a:t>The parathyroid glands have a single responsibility—regulating calcium levels. The glands are important members of endocrine system, but they are also integral to the proper functioning of the nervous and muscular systems.</a:t>
            </a:r>
          </a:p>
        </p:txBody>
      </p:sp>
    </p:spTree>
    <p:extLst>
      <p:ext uri="{BB962C8B-B14F-4D97-AF65-F5344CB8AC3E}">
        <p14:creationId xmlns:p14="http://schemas.microsoft.com/office/powerpoint/2010/main" val="2431396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صورة ذات صلة"/>
          <p:cNvSpPr>
            <a:spLocks noChangeAspect="1" noChangeArrowheads="1"/>
          </p:cNvSpPr>
          <p:nvPr/>
        </p:nvSpPr>
        <p:spPr bwMode="auto">
          <a:xfrm>
            <a:off x="8366125" y="-1347788"/>
            <a:ext cx="37528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صورة ذات صلة"/>
          <p:cNvSpPr>
            <a:spLocks noChangeAspect="1" noChangeArrowheads="1"/>
          </p:cNvSpPr>
          <p:nvPr/>
        </p:nvSpPr>
        <p:spPr bwMode="auto">
          <a:xfrm>
            <a:off x="8518525" y="-1195388"/>
            <a:ext cx="375285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426457" y="2187409"/>
            <a:ext cx="7939668" cy="2677656"/>
          </a:xfrm>
          <a:prstGeom prst="rect">
            <a:avLst/>
          </a:prstGeom>
        </p:spPr>
        <p:txBody>
          <a:bodyPr wrap="square">
            <a:spAutoFit/>
          </a:bodyPr>
          <a:lstStyle/>
          <a:p>
            <a:r>
              <a:rPr lang="en-US" sz="2400" dirty="0"/>
              <a:t>The </a:t>
            </a:r>
            <a:r>
              <a:rPr lang="en-US" sz="2400" b="1" dirty="0">
                <a:solidFill>
                  <a:srgbClr val="FF0000"/>
                </a:solidFill>
              </a:rPr>
              <a:t>thymus</a:t>
            </a:r>
            <a:r>
              <a:rPr lang="en-US" sz="2400" dirty="0">
                <a:solidFill>
                  <a:srgbClr val="FF0000"/>
                </a:solidFill>
              </a:rPr>
              <a:t> </a:t>
            </a:r>
            <a:r>
              <a:rPr lang="en-US" sz="2400" dirty="0"/>
              <a:t>is a specialized primary lymphoid organ of the immune system. Within the thymus, T cells mature. T cells are critical to the adaptive immune system, where the body adapts specifically to foreign invaders. The thymus is composed of two identical lobes and is located anatomically in the anterior superior mediastinum, in front of the heart and behind the sternum. </a:t>
            </a:r>
            <a:endParaRPr lang="ar-IQ" sz="2400" dirty="0"/>
          </a:p>
        </p:txBody>
      </p:sp>
      <p:sp>
        <p:nvSpPr>
          <p:cNvPr id="6" name="Rectangle 5"/>
          <p:cNvSpPr/>
          <p:nvPr/>
        </p:nvSpPr>
        <p:spPr>
          <a:xfrm>
            <a:off x="3245501" y="963781"/>
            <a:ext cx="1954381" cy="646331"/>
          </a:xfrm>
          <a:prstGeom prst="rect">
            <a:avLst/>
          </a:prstGeom>
        </p:spPr>
        <p:txBody>
          <a:bodyPr wrap="none">
            <a:spAutoFit/>
          </a:bodyPr>
          <a:lstStyle/>
          <a:p>
            <a:r>
              <a:rPr lang="en-US" sz="3600" b="1" dirty="0">
                <a:solidFill>
                  <a:srgbClr val="0000FF"/>
                </a:solidFill>
              </a:rPr>
              <a:t>Thymus</a:t>
            </a:r>
          </a:p>
        </p:txBody>
      </p:sp>
    </p:spTree>
    <p:extLst>
      <p:ext uri="{BB962C8B-B14F-4D97-AF65-F5344CB8AC3E}">
        <p14:creationId xmlns:p14="http://schemas.microsoft.com/office/powerpoint/2010/main" val="243139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7515" y="590343"/>
            <a:ext cx="5338321" cy="523220"/>
          </a:xfrm>
          <a:prstGeom prst="rect">
            <a:avLst/>
          </a:prstGeom>
        </p:spPr>
        <p:txBody>
          <a:bodyPr wrap="none">
            <a:spAutoFit/>
          </a:bodyPr>
          <a:lstStyle/>
          <a:p>
            <a:r>
              <a:rPr lang="en-US" sz="2800" b="1" dirty="0">
                <a:solidFill>
                  <a:srgbClr val="0000FF"/>
                </a:solidFill>
              </a:rPr>
              <a:t>Chemical Nature of Hormones</a:t>
            </a:r>
          </a:p>
        </p:txBody>
      </p:sp>
      <p:sp>
        <p:nvSpPr>
          <p:cNvPr id="3" name="Rectangle 2"/>
          <p:cNvSpPr/>
          <p:nvPr/>
        </p:nvSpPr>
        <p:spPr>
          <a:xfrm>
            <a:off x="437450" y="1113563"/>
            <a:ext cx="8218449" cy="5355312"/>
          </a:xfrm>
          <a:prstGeom prst="rect">
            <a:avLst/>
          </a:prstGeom>
        </p:spPr>
        <p:txBody>
          <a:bodyPr wrap="square">
            <a:spAutoFit/>
          </a:bodyPr>
          <a:lstStyle/>
          <a:p>
            <a:r>
              <a:rPr lang="en-US" sz="1900" dirty="0"/>
              <a:t>All the hormones are organic substances of varying structural complexity. Chemically, they may belong to any of the following categories. </a:t>
            </a:r>
          </a:p>
          <a:p>
            <a:r>
              <a:rPr lang="en-US" sz="1900" b="1" dirty="0"/>
              <a:t>(a) </a:t>
            </a:r>
            <a:r>
              <a:rPr lang="en-US" sz="1900" b="1" dirty="0">
                <a:solidFill>
                  <a:srgbClr val="FF0000"/>
                </a:solidFill>
              </a:rPr>
              <a:t>Steroid Hormones</a:t>
            </a:r>
            <a:r>
              <a:rPr lang="en-US" sz="1900" b="1" dirty="0"/>
              <a:t>:</a:t>
            </a:r>
          </a:p>
          <a:p>
            <a:r>
              <a:rPr lang="en-US" sz="1900" dirty="0"/>
              <a:t>The hormones secreted by the adrenal cortex, testes, ovaries and placenta are composed of steroids e.g., cortisone, aldosterone, testosterone, estrogen, progesterone. </a:t>
            </a:r>
          </a:p>
          <a:p>
            <a:r>
              <a:rPr lang="en-US" sz="1900" b="1" dirty="0"/>
              <a:t>(b) </a:t>
            </a:r>
            <a:r>
              <a:rPr lang="en-US" sz="1900" b="1" dirty="0" err="1">
                <a:solidFill>
                  <a:srgbClr val="FF0000"/>
                </a:solidFill>
              </a:rPr>
              <a:t>Proteinous</a:t>
            </a:r>
            <a:r>
              <a:rPr lang="en-US" sz="1900" b="1" dirty="0">
                <a:solidFill>
                  <a:srgbClr val="FF0000"/>
                </a:solidFill>
              </a:rPr>
              <a:t> Hormones</a:t>
            </a:r>
            <a:r>
              <a:rPr lang="en-US" sz="1900" b="1" dirty="0"/>
              <a:t>:</a:t>
            </a:r>
          </a:p>
          <a:p>
            <a:r>
              <a:rPr lang="en-US" sz="1900" dirty="0" smtClean="0"/>
              <a:t>e.g., </a:t>
            </a:r>
            <a:r>
              <a:rPr lang="en-US" sz="1900" dirty="0" err="1" smtClean="0"/>
              <a:t>somatotrophic</a:t>
            </a:r>
            <a:r>
              <a:rPr lang="en-US" sz="1900" dirty="0" smtClean="0"/>
              <a:t>, thyrotrophic and gonadotrophic hormones secreted by the anterior region of hypothalamus gland and insulin hormone secreted by pancreas. </a:t>
            </a:r>
          </a:p>
          <a:p>
            <a:r>
              <a:rPr lang="en-US" sz="1900" b="1" dirty="0" smtClean="0"/>
              <a:t>(</a:t>
            </a:r>
            <a:r>
              <a:rPr lang="en-US" sz="1900" b="1" dirty="0"/>
              <a:t>c) </a:t>
            </a:r>
            <a:r>
              <a:rPr lang="en-US" sz="1900" b="1" dirty="0">
                <a:solidFill>
                  <a:srgbClr val="FF0000"/>
                </a:solidFill>
              </a:rPr>
              <a:t>Catecholamine</a:t>
            </a:r>
            <a:r>
              <a:rPr lang="en-US" sz="1900" b="1" dirty="0"/>
              <a:t>:</a:t>
            </a:r>
          </a:p>
          <a:p>
            <a:r>
              <a:rPr lang="en-US" sz="1900" dirty="0"/>
              <a:t>e.g., </a:t>
            </a:r>
            <a:r>
              <a:rPr lang="it-IT" sz="1900" dirty="0"/>
              <a:t>epinephrine (adrenaline), norepinephrine (noradrenaline</a:t>
            </a:r>
            <a:r>
              <a:rPr lang="it-IT" sz="1900" dirty="0" smtClean="0"/>
              <a:t>) </a:t>
            </a:r>
            <a:r>
              <a:rPr lang="en-US" sz="1900" dirty="0"/>
              <a:t>secreted by the adrenal medulla</a:t>
            </a:r>
            <a:r>
              <a:rPr lang="it-IT" sz="1900" dirty="0" smtClean="0"/>
              <a:t>, </a:t>
            </a:r>
            <a:r>
              <a:rPr lang="it-IT" sz="1900" dirty="0"/>
              <a:t>and </a:t>
            </a:r>
            <a:r>
              <a:rPr lang="it-IT" sz="1900" dirty="0" smtClean="0"/>
              <a:t>dopamine.</a:t>
            </a:r>
            <a:endParaRPr lang="en-US" sz="1900" dirty="0"/>
          </a:p>
          <a:p>
            <a:r>
              <a:rPr lang="en-US" sz="1900" b="1" dirty="0"/>
              <a:t>(d) </a:t>
            </a:r>
            <a:r>
              <a:rPr lang="en-US" sz="1900" b="1" dirty="0">
                <a:solidFill>
                  <a:srgbClr val="FF0000"/>
                </a:solidFill>
              </a:rPr>
              <a:t>Amino acid derivative</a:t>
            </a:r>
            <a:r>
              <a:rPr lang="en-US" sz="1900" b="1" dirty="0"/>
              <a:t>:</a:t>
            </a:r>
          </a:p>
          <a:p>
            <a:r>
              <a:rPr lang="en-US" sz="1900" dirty="0"/>
              <a:t>e.g., </a:t>
            </a:r>
            <a:r>
              <a:rPr lang="en-US" sz="1900" dirty="0" err="1"/>
              <a:t>thyroxine</a:t>
            </a:r>
            <a:r>
              <a:rPr lang="en-US" sz="1900" dirty="0"/>
              <a:t> hormone secreted by the thyroid gland. </a:t>
            </a:r>
          </a:p>
          <a:p>
            <a:r>
              <a:rPr lang="en-US" sz="1900" b="1" dirty="0"/>
              <a:t>(e) </a:t>
            </a:r>
            <a:r>
              <a:rPr lang="en-US" sz="1900" b="1" dirty="0">
                <a:solidFill>
                  <a:srgbClr val="FF0000"/>
                </a:solidFill>
              </a:rPr>
              <a:t>Peptide </a:t>
            </a:r>
            <a:r>
              <a:rPr lang="en-US" sz="1900" b="1" dirty="0" smtClean="0">
                <a:solidFill>
                  <a:srgbClr val="FF0000"/>
                </a:solidFill>
              </a:rPr>
              <a:t>Hormones</a:t>
            </a:r>
            <a:r>
              <a:rPr lang="en-US" sz="1900" b="1" dirty="0" smtClean="0"/>
              <a:t>: </a:t>
            </a:r>
            <a:r>
              <a:rPr lang="en-US" sz="1900" dirty="0" smtClean="0"/>
              <a:t>e.g</a:t>
            </a:r>
            <a:r>
              <a:rPr lang="en-US" sz="1900" dirty="0"/>
              <a:t>., melanocyte stimulating hormone, the hormones oxytocin and vasopressin, adrenocorticotrophic hormone, calcitonin and </a:t>
            </a:r>
            <a:r>
              <a:rPr lang="en-US" sz="1900" dirty="0" err="1"/>
              <a:t>parathormone</a:t>
            </a:r>
            <a:r>
              <a:rPr lang="en-US" sz="1900" dirty="0" smtClean="0"/>
              <a:t>.</a:t>
            </a:r>
            <a:endParaRPr lang="en-US" sz="1900" dirty="0"/>
          </a:p>
        </p:txBody>
      </p:sp>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0714_thymus_gland_medical_images_for_powerpoint_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54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61" y="1472611"/>
            <a:ext cx="8787161" cy="4154984"/>
          </a:xfrm>
          <a:prstGeom prst="rect">
            <a:avLst/>
          </a:prstGeom>
        </p:spPr>
        <p:txBody>
          <a:bodyPr wrap="square">
            <a:spAutoFit/>
          </a:bodyPr>
          <a:lstStyle/>
          <a:p>
            <a:r>
              <a:rPr lang="en-US" sz="2400" dirty="0"/>
              <a:t>The thymus provides an inductive environment for development of T cells from hematopoietic progenitor cells. In addition, </a:t>
            </a:r>
            <a:r>
              <a:rPr lang="en-US" sz="2400" dirty="0" err="1"/>
              <a:t>thymic</a:t>
            </a:r>
            <a:r>
              <a:rPr lang="en-US" sz="2400" dirty="0"/>
              <a:t> stromal cells allow for the selection of a functional and self-tolerant T cell repertoire. Therefore, one of the most important roles of the thymus is the induction of central tolerance. </a:t>
            </a:r>
          </a:p>
          <a:p>
            <a:r>
              <a:rPr lang="en-US" sz="2400" dirty="0"/>
              <a:t>The thymus is largest and most active during the neonatal and pre-adolescent periods. By the early teens, the </a:t>
            </a:r>
            <a:r>
              <a:rPr lang="en-US" sz="2400" dirty="0" smtClean="0"/>
              <a:t>thymus </a:t>
            </a:r>
            <a:r>
              <a:rPr lang="en-US" sz="2400" dirty="0"/>
              <a:t>begins to atrophy and </a:t>
            </a:r>
            <a:r>
              <a:rPr lang="en-US" sz="2400" dirty="0" err="1"/>
              <a:t>thymic</a:t>
            </a:r>
            <a:r>
              <a:rPr lang="en-US" sz="2400" dirty="0"/>
              <a:t> </a:t>
            </a:r>
            <a:r>
              <a:rPr lang="en-US" sz="2400" dirty="0" err="1"/>
              <a:t>stroma</a:t>
            </a:r>
            <a:r>
              <a:rPr lang="en-US" sz="2400" dirty="0"/>
              <a:t> is mostly replaced by adipose (fat) tissue. Nevertheless, residual T </a:t>
            </a:r>
            <a:r>
              <a:rPr lang="en-US" sz="2400" dirty="0" err="1"/>
              <a:t>lymphopoiesis</a:t>
            </a:r>
            <a:r>
              <a:rPr lang="en-US" sz="2400" dirty="0"/>
              <a:t> continues throughout adult life. </a:t>
            </a:r>
          </a:p>
        </p:txBody>
      </p:sp>
    </p:spTree>
    <p:extLst>
      <p:ext uri="{BB962C8B-B14F-4D97-AF65-F5344CB8AC3E}">
        <p14:creationId xmlns:p14="http://schemas.microsoft.com/office/powerpoint/2010/main" val="390038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6124754"/>
          </a:xfrm>
          <a:prstGeom prst="rect">
            <a:avLst/>
          </a:prstGeom>
        </p:spPr>
        <p:txBody>
          <a:bodyPr wrap="square">
            <a:spAutoFit/>
          </a:bodyPr>
          <a:lstStyle/>
          <a:p>
            <a:r>
              <a:rPr lang="en-US" sz="3200" b="1" dirty="0" err="1">
                <a:solidFill>
                  <a:srgbClr val="FF0000"/>
                </a:solidFill>
              </a:rPr>
              <a:t>Thymosin</a:t>
            </a:r>
            <a:r>
              <a:rPr lang="en-US" sz="3200" b="1" dirty="0"/>
              <a:t>: </a:t>
            </a:r>
            <a:r>
              <a:rPr lang="en-US" sz="3200" b="1" dirty="0">
                <a:solidFill>
                  <a:srgbClr val="0000FF"/>
                </a:solidFill>
              </a:rPr>
              <a:t>The Hormone of the Thymus</a:t>
            </a:r>
            <a:endParaRPr lang="en-US" sz="3200" dirty="0">
              <a:solidFill>
                <a:srgbClr val="0000FF"/>
              </a:solidFill>
            </a:endParaRPr>
          </a:p>
          <a:p>
            <a:r>
              <a:rPr lang="en-US" sz="2400" dirty="0" err="1"/>
              <a:t>Thymosin</a:t>
            </a:r>
            <a:r>
              <a:rPr lang="en-US" sz="2400" dirty="0"/>
              <a:t> stimulates the development of T cells. Throughout your childhood years, white blood cells called lymphocytes pass through the thymus, where they are transformed into T cells.</a:t>
            </a:r>
          </a:p>
          <a:p>
            <a:r>
              <a:rPr lang="en-US" sz="2400" dirty="0"/>
              <a:t> </a:t>
            </a:r>
          </a:p>
          <a:p>
            <a:r>
              <a:rPr lang="en-US" sz="2400" dirty="0"/>
              <a:t>Once T cells have fully matured in the thymus, they migrate to the lymph nodes (groups of immune system cells) throughout the body, where they aid the immune system in fighting disease. However, some lymphocytes, regardless if they reside in the lymph nodes or thymus, can develop into cancers (known as Hodgkin disease and non-Hodgkin lymphomas).</a:t>
            </a:r>
          </a:p>
          <a:p>
            <a:r>
              <a:rPr lang="en-US" sz="2400" dirty="0"/>
              <a:t> </a:t>
            </a:r>
            <a:endParaRPr lang="en-US" sz="2400" dirty="0" smtClean="0"/>
          </a:p>
          <a:p>
            <a:r>
              <a:rPr lang="en-US" sz="2400" dirty="0" smtClean="0"/>
              <a:t>Though </a:t>
            </a:r>
            <a:r>
              <a:rPr lang="en-US" sz="2400" dirty="0"/>
              <a:t>the thymus gland is only active until puberty, its double-duty function as an endocrine and lymphatic gland plays a significant role in your long-term health.</a:t>
            </a:r>
          </a:p>
          <a:p>
            <a:r>
              <a:rPr lang="en-US" sz="2400" dirty="0"/>
              <a:t> </a:t>
            </a:r>
          </a:p>
        </p:txBody>
      </p:sp>
    </p:spTree>
    <p:extLst>
      <p:ext uri="{BB962C8B-B14F-4D97-AF65-F5344CB8AC3E}">
        <p14:creationId xmlns:p14="http://schemas.microsoft.com/office/powerpoint/2010/main" val="155878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adrenal g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031" y="0"/>
            <a:ext cx="4849363" cy="6847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22433"/>
            <a:ext cx="3595856" cy="646331"/>
          </a:xfrm>
          <a:prstGeom prst="rect">
            <a:avLst/>
          </a:prstGeom>
        </p:spPr>
        <p:txBody>
          <a:bodyPr wrap="none">
            <a:spAutoFit/>
          </a:bodyPr>
          <a:lstStyle/>
          <a:p>
            <a:r>
              <a:rPr lang="en-US" sz="3600" b="1" dirty="0">
                <a:solidFill>
                  <a:srgbClr val="0000FF"/>
                </a:solidFill>
              </a:rPr>
              <a:t>Adrenal Glands</a:t>
            </a:r>
          </a:p>
        </p:txBody>
      </p:sp>
      <p:sp>
        <p:nvSpPr>
          <p:cNvPr id="3" name="Rectangle 2"/>
          <p:cNvSpPr/>
          <p:nvPr/>
        </p:nvSpPr>
        <p:spPr>
          <a:xfrm>
            <a:off x="0" y="969485"/>
            <a:ext cx="3320140" cy="523220"/>
          </a:xfrm>
          <a:prstGeom prst="rect">
            <a:avLst/>
          </a:prstGeom>
        </p:spPr>
        <p:txBody>
          <a:bodyPr wrap="none">
            <a:spAutoFit/>
          </a:bodyPr>
          <a:lstStyle/>
          <a:p>
            <a:pPr rtl="1"/>
            <a:r>
              <a:rPr lang="en-US" sz="2800" b="1" dirty="0">
                <a:solidFill>
                  <a:srgbClr val="FF0000"/>
                </a:solidFill>
              </a:rPr>
              <a:t>Suprarenal glands</a:t>
            </a:r>
          </a:p>
        </p:txBody>
      </p:sp>
      <p:sp>
        <p:nvSpPr>
          <p:cNvPr id="5" name="Rectangle 4"/>
          <p:cNvSpPr/>
          <p:nvPr/>
        </p:nvSpPr>
        <p:spPr>
          <a:xfrm>
            <a:off x="0" y="1595021"/>
            <a:ext cx="4282031" cy="4939814"/>
          </a:xfrm>
          <a:prstGeom prst="rect">
            <a:avLst/>
          </a:prstGeom>
        </p:spPr>
        <p:txBody>
          <a:bodyPr wrap="square">
            <a:spAutoFit/>
          </a:bodyPr>
          <a:lstStyle/>
          <a:p>
            <a:r>
              <a:rPr lang="en-US" sz="2100" b="1" dirty="0">
                <a:solidFill>
                  <a:srgbClr val="C00000"/>
                </a:solidFill>
              </a:rPr>
              <a:t>Anatomy of the Adrenal Glands</a:t>
            </a:r>
            <a:endParaRPr lang="en-US" sz="2100" dirty="0">
              <a:solidFill>
                <a:srgbClr val="C00000"/>
              </a:solidFill>
            </a:endParaRPr>
          </a:p>
          <a:p>
            <a:r>
              <a:rPr lang="en-US" sz="2100" dirty="0"/>
              <a:t>The adrenal glands are two, triangular-shaped organs that measure about 1.5 inches in height and 3 inches in length. They are located on top of each kidney. Their name directly relates to their location (</a:t>
            </a:r>
            <a:r>
              <a:rPr lang="en-US" sz="2100" i="1" dirty="0"/>
              <a:t>ad</a:t>
            </a:r>
            <a:r>
              <a:rPr lang="en-US" sz="2100" dirty="0"/>
              <a:t>—near or at; </a:t>
            </a:r>
            <a:r>
              <a:rPr lang="en-US" sz="2100" i="1" dirty="0" err="1"/>
              <a:t>renes</a:t>
            </a:r>
            <a:r>
              <a:rPr lang="en-US" sz="2100" dirty="0"/>
              <a:t>—kidneys</a:t>
            </a:r>
            <a:r>
              <a:rPr lang="en-US" sz="2100" dirty="0" smtClean="0"/>
              <a:t>).</a:t>
            </a:r>
            <a:endParaRPr lang="en-US" sz="2100" dirty="0"/>
          </a:p>
          <a:p>
            <a:r>
              <a:rPr lang="en-US" sz="2100" dirty="0"/>
              <a:t>Each adrenal gland is comprised of two distinct structures—the outer part of the adrenal glands is called the adrenal cortex. The inner region is known as the adrenal medulla.</a:t>
            </a:r>
          </a:p>
        </p:txBody>
      </p:sp>
    </p:spTree>
    <p:extLst>
      <p:ext uri="{BB962C8B-B14F-4D97-AF65-F5344CB8AC3E}">
        <p14:creationId xmlns:p14="http://schemas.microsoft.com/office/powerpoint/2010/main" val="1558781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3416320"/>
          </a:xfrm>
          <a:prstGeom prst="rect">
            <a:avLst/>
          </a:prstGeom>
        </p:spPr>
        <p:txBody>
          <a:bodyPr wrap="square">
            <a:spAutoFit/>
          </a:bodyPr>
          <a:lstStyle/>
          <a:p>
            <a:r>
              <a:rPr lang="en-US" sz="2400" dirty="0"/>
              <a:t>The adrenal glands are two glands that sit on top of your kidneys that are made up of two distinct parts.</a:t>
            </a:r>
          </a:p>
          <a:p>
            <a:r>
              <a:rPr lang="en-US" sz="2400" b="1" dirty="0">
                <a:solidFill>
                  <a:srgbClr val="FF0000"/>
                </a:solidFill>
              </a:rPr>
              <a:t>The adrenal cortex</a:t>
            </a:r>
            <a:r>
              <a:rPr lang="en-US" sz="2400" dirty="0"/>
              <a:t>—the outer part of the gland—</a:t>
            </a:r>
            <a:r>
              <a:rPr lang="en-US" sz="2400" dirty="0">
                <a:solidFill>
                  <a:srgbClr val="0000FF"/>
                </a:solidFill>
              </a:rPr>
              <a:t>produces hormones that are vital to life</a:t>
            </a:r>
            <a:r>
              <a:rPr lang="en-US" sz="2400" dirty="0"/>
              <a:t>, such as </a:t>
            </a:r>
            <a:r>
              <a:rPr lang="en-US" sz="2400" b="1" dirty="0">
                <a:solidFill>
                  <a:srgbClr val="0000FF"/>
                </a:solidFill>
              </a:rPr>
              <a:t>cortisol</a:t>
            </a:r>
            <a:r>
              <a:rPr lang="en-US" sz="2400" dirty="0"/>
              <a:t> (which helps regulate metabolism and helps your body respond to stress) and </a:t>
            </a:r>
            <a:r>
              <a:rPr lang="en-US" sz="2400" b="1" dirty="0">
                <a:solidFill>
                  <a:srgbClr val="0000FF"/>
                </a:solidFill>
              </a:rPr>
              <a:t>aldosterone</a:t>
            </a:r>
            <a:r>
              <a:rPr lang="en-US" sz="2400" dirty="0"/>
              <a:t> (which helps control blood pressure).</a:t>
            </a:r>
          </a:p>
          <a:p>
            <a:r>
              <a:rPr lang="en-US" sz="2400" b="1" dirty="0">
                <a:solidFill>
                  <a:srgbClr val="FF0000"/>
                </a:solidFill>
              </a:rPr>
              <a:t>The adrenal medulla</a:t>
            </a:r>
            <a:r>
              <a:rPr lang="en-US" sz="2400" dirty="0"/>
              <a:t>—the inner part of the gland—produces nonessential (that is, you don’t need them to live) hormones, such as </a:t>
            </a:r>
            <a:r>
              <a:rPr lang="en-US" sz="2400" dirty="0">
                <a:solidFill>
                  <a:srgbClr val="0000FF"/>
                </a:solidFill>
              </a:rPr>
              <a:t>adrenaline</a:t>
            </a:r>
            <a:r>
              <a:rPr lang="en-US" sz="2400" dirty="0"/>
              <a:t> (which helps your body react to stress).</a:t>
            </a:r>
          </a:p>
        </p:txBody>
      </p:sp>
    </p:spTree>
    <p:extLst>
      <p:ext uri="{BB962C8B-B14F-4D97-AF65-F5344CB8AC3E}">
        <p14:creationId xmlns:p14="http://schemas.microsoft.com/office/powerpoint/2010/main" val="1558781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37" y="1305342"/>
            <a:ext cx="8251902" cy="4893647"/>
          </a:xfrm>
          <a:prstGeom prst="rect">
            <a:avLst/>
          </a:prstGeom>
        </p:spPr>
        <p:txBody>
          <a:bodyPr wrap="square">
            <a:spAutoFit/>
          </a:bodyPr>
          <a:lstStyle/>
          <a:p>
            <a:r>
              <a:rPr lang="en-US" sz="2400" dirty="0">
                <a:solidFill>
                  <a:srgbClr val="0000FF"/>
                </a:solidFill>
              </a:rPr>
              <a:t> </a:t>
            </a:r>
            <a:r>
              <a:rPr lang="en-US" sz="2400" b="1" dirty="0">
                <a:solidFill>
                  <a:srgbClr val="0000FF"/>
                </a:solidFill>
              </a:rPr>
              <a:t>Adrenal Cortex Hormones</a:t>
            </a:r>
            <a:endParaRPr lang="en-US" sz="2400" dirty="0">
              <a:solidFill>
                <a:srgbClr val="0000FF"/>
              </a:solidFill>
            </a:endParaRPr>
          </a:p>
          <a:p>
            <a:r>
              <a:rPr lang="en-US" sz="2400" dirty="0"/>
              <a:t>The adrenal cortex produces two main groups of corticosteroid hormones—glucocorticoids and </a:t>
            </a:r>
            <a:r>
              <a:rPr lang="en-US" sz="2400" dirty="0" err="1"/>
              <a:t>mineralcorticoids</a:t>
            </a:r>
            <a:r>
              <a:rPr lang="en-US" sz="2400" dirty="0"/>
              <a:t>. The release of glucocorticoids is triggered by the </a:t>
            </a:r>
            <a:r>
              <a:rPr lang="en-US" sz="2400" u="sng" dirty="0"/>
              <a:t>hypothalamus</a:t>
            </a:r>
            <a:r>
              <a:rPr lang="en-US" sz="2400" dirty="0"/>
              <a:t> and pituitary gland. </a:t>
            </a:r>
            <a:r>
              <a:rPr lang="en-US" sz="2400" dirty="0" err="1"/>
              <a:t>Mineralcorticoids</a:t>
            </a:r>
            <a:r>
              <a:rPr lang="en-US" sz="2400" dirty="0"/>
              <a:t> are mediated by signals triggered by the kidney.</a:t>
            </a:r>
          </a:p>
          <a:p>
            <a:r>
              <a:rPr lang="en-US" sz="2400" dirty="0"/>
              <a:t> </a:t>
            </a:r>
          </a:p>
          <a:p>
            <a:r>
              <a:rPr lang="en-US" sz="2400" dirty="0"/>
              <a:t> When the hypothalamus produces corticotrophin-releasing hormone (CRH), it stimulates the pituitary gland to release adrenal </a:t>
            </a:r>
            <a:r>
              <a:rPr lang="en-US" sz="2400" dirty="0" err="1"/>
              <a:t>corticotrophic</a:t>
            </a:r>
            <a:r>
              <a:rPr lang="en-US" sz="2400" dirty="0"/>
              <a:t> hormone (ACTH). These hormones, in turn, alert the adrenal glands to produce corticosteroid hormones.</a:t>
            </a:r>
          </a:p>
        </p:txBody>
      </p:sp>
    </p:spTree>
    <p:extLst>
      <p:ext uri="{BB962C8B-B14F-4D97-AF65-F5344CB8AC3E}">
        <p14:creationId xmlns:p14="http://schemas.microsoft.com/office/powerpoint/2010/main" val="1558781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450921"/>
            <a:ext cx="8965581" cy="6370975"/>
          </a:xfrm>
          <a:prstGeom prst="rect">
            <a:avLst/>
          </a:prstGeom>
        </p:spPr>
        <p:txBody>
          <a:bodyPr wrap="square">
            <a:spAutoFit/>
          </a:bodyPr>
          <a:lstStyle/>
          <a:p>
            <a:r>
              <a:rPr lang="en-US" sz="2400" dirty="0"/>
              <a:t>Glucocorticoids released by the adrenal cortex include:</a:t>
            </a:r>
          </a:p>
          <a:p>
            <a:r>
              <a:rPr lang="en-US" sz="2400" b="1" dirty="0">
                <a:solidFill>
                  <a:srgbClr val="FF0000"/>
                </a:solidFill>
              </a:rPr>
              <a:t>Hydrocortisone</a:t>
            </a:r>
            <a:r>
              <a:rPr lang="en-US" sz="2400" b="1" dirty="0"/>
              <a:t>:</a:t>
            </a:r>
            <a:r>
              <a:rPr lang="en-US" sz="2400" dirty="0"/>
              <a:t> Commonly known as </a:t>
            </a:r>
            <a:r>
              <a:rPr lang="en-US" sz="2400" b="1" dirty="0">
                <a:solidFill>
                  <a:srgbClr val="FF0000"/>
                </a:solidFill>
              </a:rPr>
              <a:t>cortisol</a:t>
            </a:r>
            <a:r>
              <a:rPr lang="en-US" sz="2400" dirty="0"/>
              <a:t>, it regulates how the body converts fats, proteins, and carbohydrates to energy. It also helps regulate blood pressure and cardiovascular function.</a:t>
            </a:r>
          </a:p>
          <a:p>
            <a:r>
              <a:rPr lang="en-US" sz="2400" b="1" dirty="0" err="1">
                <a:solidFill>
                  <a:srgbClr val="FF0000"/>
                </a:solidFill>
              </a:rPr>
              <a:t>Corticosterone</a:t>
            </a:r>
            <a:r>
              <a:rPr lang="en-US" sz="2400" b="1" dirty="0"/>
              <a:t>:</a:t>
            </a:r>
            <a:r>
              <a:rPr lang="en-US" sz="2400" dirty="0"/>
              <a:t> This hormone works with hydrocortisone to regulate immune response and suppress inflammatory reactions.</a:t>
            </a:r>
          </a:p>
          <a:p>
            <a:r>
              <a:rPr lang="en-US" sz="2400" dirty="0"/>
              <a:t> </a:t>
            </a:r>
          </a:p>
          <a:p>
            <a:r>
              <a:rPr lang="en-US" sz="2400" dirty="0"/>
              <a:t>The principle </a:t>
            </a:r>
            <a:r>
              <a:rPr lang="en-US" sz="2400" dirty="0" err="1"/>
              <a:t>mineralcorticoid</a:t>
            </a:r>
            <a:r>
              <a:rPr lang="en-US" sz="2400" dirty="0"/>
              <a:t> is </a:t>
            </a:r>
            <a:r>
              <a:rPr lang="en-US" sz="2400" dirty="0" smtClean="0"/>
              <a:t>|</a:t>
            </a:r>
            <a:r>
              <a:rPr lang="en-US" sz="2400" b="1" dirty="0" smtClean="0">
                <a:solidFill>
                  <a:srgbClr val="FF0000"/>
                </a:solidFill>
              </a:rPr>
              <a:t>aldosterone</a:t>
            </a:r>
            <a:r>
              <a:rPr lang="en-US" sz="2400" dirty="0"/>
              <a:t>, which maintains the right balance of salt and water while helping control blood pressure.</a:t>
            </a:r>
          </a:p>
          <a:p>
            <a:r>
              <a:rPr lang="en-US" sz="2400" dirty="0"/>
              <a:t> </a:t>
            </a:r>
          </a:p>
          <a:p>
            <a:r>
              <a:rPr lang="en-US" sz="2400" dirty="0"/>
              <a:t>There is a third class of hormone released by the adrenal cortex, known as sex steroids or sex hormones. The adrenal cortex releases small amounts of male and female sex hormones. However, their impact is usually overshadowed by the greater amounts of hormones (such as estrogen and testosterone) released by the </a:t>
            </a:r>
            <a:r>
              <a:rPr lang="en-US" sz="2400" u="sng" dirty="0">
                <a:hlinkClick r:id="rId2"/>
              </a:rPr>
              <a:t>ovaries</a:t>
            </a:r>
            <a:r>
              <a:rPr lang="en-US" sz="2400" dirty="0"/>
              <a:t> or </a:t>
            </a:r>
            <a:r>
              <a:rPr lang="en-US" sz="2400" dirty="0">
                <a:hlinkClick r:id="rId3"/>
              </a:rPr>
              <a:t>testes</a:t>
            </a:r>
            <a:r>
              <a:rPr lang="en-US" sz="2400" dirty="0"/>
              <a:t>.</a:t>
            </a:r>
          </a:p>
        </p:txBody>
      </p:sp>
    </p:spTree>
    <p:extLst>
      <p:ext uri="{BB962C8B-B14F-4D97-AF65-F5344CB8AC3E}">
        <p14:creationId xmlns:p14="http://schemas.microsoft.com/office/powerpoint/2010/main" val="1558781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54" y="550773"/>
            <a:ext cx="9177454" cy="5878532"/>
          </a:xfrm>
          <a:prstGeom prst="rect">
            <a:avLst/>
          </a:prstGeom>
        </p:spPr>
        <p:txBody>
          <a:bodyPr wrap="square">
            <a:spAutoFit/>
          </a:bodyPr>
          <a:lstStyle/>
          <a:p>
            <a:r>
              <a:rPr lang="en-US" sz="2400" b="1" dirty="0">
                <a:solidFill>
                  <a:srgbClr val="0000FF"/>
                </a:solidFill>
              </a:rPr>
              <a:t>Adrenal Medulla Hormones</a:t>
            </a:r>
            <a:endParaRPr lang="en-US" sz="2400" dirty="0">
              <a:solidFill>
                <a:srgbClr val="0000FF"/>
              </a:solidFill>
            </a:endParaRPr>
          </a:p>
          <a:p>
            <a:r>
              <a:rPr lang="en-US" sz="2200" dirty="0"/>
              <a:t>Unlike the adrenal cortex, the adrenal medulla does not perform any vital functions. That is, you don’t need it to live. But that hardly means the adrenal medulla is useless. The hormones of the adrenal medulla are released after the sympathetic nervous system is stimulated, which occurs when you’re stressed. As such, the adrenal medulla helps you deal with physical and emotional stress. </a:t>
            </a:r>
            <a:endParaRPr lang="en-US" sz="2200" dirty="0" smtClean="0"/>
          </a:p>
          <a:p>
            <a:endParaRPr lang="en-US" sz="2200" dirty="0"/>
          </a:p>
          <a:p>
            <a:r>
              <a:rPr lang="en-US" sz="2200" dirty="0"/>
              <a:t> </a:t>
            </a:r>
            <a:r>
              <a:rPr lang="en-US" sz="2200" dirty="0" smtClean="0"/>
              <a:t>Hormones </a:t>
            </a:r>
            <a:r>
              <a:rPr lang="en-US" sz="2200" dirty="0"/>
              <a:t>secreted by the adrenal medulla are:</a:t>
            </a:r>
          </a:p>
          <a:p>
            <a:r>
              <a:rPr lang="en-US" sz="2200" b="1" dirty="0" smtClean="0">
                <a:solidFill>
                  <a:srgbClr val="FF0000"/>
                </a:solidFill>
              </a:rPr>
              <a:t>Epinephrine</a:t>
            </a:r>
            <a:r>
              <a:rPr lang="en-US" sz="2200" b="1" dirty="0" smtClean="0"/>
              <a:t> (</a:t>
            </a:r>
            <a:r>
              <a:rPr lang="en-US" sz="2200" b="1" dirty="0" smtClean="0">
                <a:solidFill>
                  <a:srgbClr val="FF0000"/>
                </a:solidFill>
              </a:rPr>
              <a:t>Adrenaline</a:t>
            </a:r>
            <a:r>
              <a:rPr lang="en-US" sz="2200" b="1" dirty="0" smtClean="0"/>
              <a:t>):</a:t>
            </a:r>
            <a:r>
              <a:rPr lang="en-US" sz="2200" dirty="0" smtClean="0"/>
              <a:t> This </a:t>
            </a:r>
            <a:r>
              <a:rPr lang="en-US" sz="2200" dirty="0"/>
              <a:t>hormone rapidly responds to stress by increasing your heart rate and rushing blood to the muscles and brain. It also spikes your blood sugar level by helping convert glycogen to glucose in the liver. (Glycogen is the liver’s storage form of glucose.)</a:t>
            </a:r>
          </a:p>
          <a:p>
            <a:r>
              <a:rPr lang="en-US" sz="2200" b="1" dirty="0" smtClean="0">
                <a:solidFill>
                  <a:srgbClr val="FF0000"/>
                </a:solidFill>
              </a:rPr>
              <a:t>Norepinephrine </a:t>
            </a:r>
            <a:r>
              <a:rPr lang="en-US" sz="2200" b="1" dirty="0" smtClean="0"/>
              <a:t>(</a:t>
            </a:r>
            <a:r>
              <a:rPr lang="en-US" sz="2200" b="1" dirty="0" smtClean="0">
                <a:solidFill>
                  <a:srgbClr val="FF0000"/>
                </a:solidFill>
              </a:rPr>
              <a:t>Noradrenaline</a:t>
            </a:r>
            <a:r>
              <a:rPr lang="en-US" sz="2200" b="1" dirty="0" smtClean="0"/>
              <a:t>):</a:t>
            </a:r>
            <a:r>
              <a:rPr lang="en-US" sz="2200" dirty="0" smtClean="0"/>
              <a:t> </a:t>
            </a:r>
            <a:r>
              <a:rPr lang="en-US" sz="2200" dirty="0"/>
              <a:t>T</a:t>
            </a:r>
            <a:r>
              <a:rPr lang="en-US" sz="2200" dirty="0" smtClean="0"/>
              <a:t>his </a:t>
            </a:r>
            <a:r>
              <a:rPr lang="en-US" sz="2200" dirty="0"/>
              <a:t>hormone works with epinephrine in responding to stress. However, it can cause vasoconstriction (the narrowing of blood vessels). This results in high blood pressure.</a:t>
            </a:r>
            <a:endParaRPr lang="en-US" sz="2200" dirty="0">
              <a:effectLst/>
            </a:endParaRPr>
          </a:p>
        </p:txBody>
      </p:sp>
    </p:spTree>
    <p:extLst>
      <p:ext uri="{BB962C8B-B14F-4D97-AF65-F5344CB8AC3E}">
        <p14:creationId xmlns:p14="http://schemas.microsoft.com/office/powerpoint/2010/main" val="1558781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Home\Desktop\27551987-the-islets-of-langerhans-are-responsible-for-the-endocrine-function-of-the-pancreas-each-islet-co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 y="0"/>
            <a:ext cx="81642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094374"/>
            <a:ext cx="2465740" cy="707886"/>
          </a:xfrm>
          <a:prstGeom prst="rect">
            <a:avLst/>
          </a:prstGeom>
        </p:spPr>
        <p:txBody>
          <a:bodyPr wrap="none">
            <a:spAutoFit/>
          </a:bodyPr>
          <a:lstStyle/>
          <a:p>
            <a:pPr rtl="1"/>
            <a:r>
              <a:rPr lang="en-US" sz="4000" b="1" dirty="0">
                <a:solidFill>
                  <a:srgbClr val="0000FF"/>
                </a:solidFill>
              </a:rPr>
              <a:t>Pancreas</a:t>
            </a:r>
          </a:p>
        </p:txBody>
      </p:sp>
    </p:spTree>
    <p:extLst>
      <p:ext uri="{BB962C8B-B14F-4D97-AF65-F5344CB8AC3E}">
        <p14:creationId xmlns:p14="http://schemas.microsoft.com/office/powerpoint/2010/main" val="1558781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nlinebiologynotes.com/wp-content/uploads/2017/03/pancr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80" y="301082"/>
            <a:ext cx="8240931" cy="600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2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nvSpPr>
        <p:spPr bwMode="auto">
          <a:xfrm>
            <a:off x="755650" y="1104262"/>
            <a:ext cx="7632700" cy="8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r>
              <a:rPr lang="en-US" altLang="zh-CN" sz="3600" b="1" dirty="0">
                <a:solidFill>
                  <a:srgbClr val="0000FF"/>
                </a:solidFill>
                <a:latin typeface="Arial" charset="0"/>
              </a:rPr>
              <a:t>Characteristic of endocrine gland</a:t>
            </a:r>
          </a:p>
        </p:txBody>
      </p:sp>
      <p:sp>
        <p:nvSpPr>
          <p:cNvPr id="3" name="Rectangle 2"/>
          <p:cNvSpPr>
            <a:spLocks noGrp="1"/>
          </p:cNvSpPr>
          <p:nvPr/>
        </p:nvSpPr>
        <p:spPr bwMode="auto">
          <a:xfrm>
            <a:off x="634689" y="2026909"/>
            <a:ext cx="35274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a:lnSpc>
                <a:spcPct val="110000"/>
              </a:lnSpc>
            </a:pPr>
            <a:r>
              <a:rPr lang="en-US" altLang="zh-CN" sz="2400" b="1" dirty="0">
                <a:latin typeface="Arial" charset="0"/>
              </a:rPr>
              <a:t>Without duct</a:t>
            </a:r>
          </a:p>
          <a:p>
            <a:pPr>
              <a:lnSpc>
                <a:spcPct val="110000"/>
              </a:lnSpc>
            </a:pPr>
            <a:r>
              <a:rPr lang="en-US" altLang="zh-CN" sz="2400" b="1" dirty="0">
                <a:latin typeface="Arial" charset="0"/>
              </a:rPr>
              <a:t>The endocrine cells arranged in cluster, follicle or cords</a:t>
            </a:r>
          </a:p>
          <a:p>
            <a:pPr>
              <a:lnSpc>
                <a:spcPct val="110000"/>
              </a:lnSpc>
            </a:pPr>
            <a:r>
              <a:rPr lang="en-US" altLang="zh-CN" sz="2400" b="1" dirty="0">
                <a:latin typeface="Arial" charset="0"/>
              </a:rPr>
              <a:t>Rich in capillaries</a:t>
            </a:r>
          </a:p>
          <a:p>
            <a:pPr>
              <a:lnSpc>
                <a:spcPct val="110000"/>
              </a:lnSpc>
            </a:pPr>
            <a:r>
              <a:rPr lang="en-US" altLang="zh-CN" sz="2400" b="1" dirty="0">
                <a:latin typeface="Arial" charset="0"/>
              </a:rPr>
              <a:t>The secretion is hormone which transported by blood circulation</a:t>
            </a:r>
            <a:r>
              <a:rPr lang="en-US" altLang="zh-CN" sz="2400" b="1" dirty="0">
                <a:solidFill>
                  <a:schemeClr val="hlink"/>
                </a:solidFill>
                <a:latin typeface="Arial" charset="0"/>
              </a:rPr>
              <a:t> </a:t>
            </a:r>
          </a:p>
        </p:txBody>
      </p:sp>
      <p:pic>
        <p:nvPicPr>
          <p:cNvPr id="4" name="Picture 3" descr="introduction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2224553"/>
            <a:ext cx="4095750" cy="38528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15" y="474345"/>
            <a:ext cx="8887522" cy="4893647"/>
          </a:xfrm>
          <a:prstGeom prst="rect">
            <a:avLst/>
          </a:prstGeom>
        </p:spPr>
        <p:txBody>
          <a:bodyPr wrap="square">
            <a:spAutoFit/>
          </a:bodyPr>
          <a:lstStyle/>
          <a:p>
            <a:r>
              <a:rPr lang="en-US" sz="2400" b="1" dirty="0">
                <a:solidFill>
                  <a:srgbClr val="0000FF"/>
                </a:solidFill>
              </a:rPr>
              <a:t>Pancreas is both </a:t>
            </a:r>
            <a:r>
              <a:rPr lang="en-US" sz="2400" b="1" u="sng" dirty="0">
                <a:solidFill>
                  <a:srgbClr val="0000FF"/>
                </a:solidFill>
              </a:rPr>
              <a:t>exocrine</a:t>
            </a:r>
            <a:r>
              <a:rPr lang="en-US" sz="2400" b="1" dirty="0">
                <a:solidFill>
                  <a:srgbClr val="0000FF"/>
                </a:solidFill>
              </a:rPr>
              <a:t> and </a:t>
            </a:r>
            <a:r>
              <a:rPr lang="en-US" sz="2400" b="1" u="sng" dirty="0">
                <a:solidFill>
                  <a:srgbClr val="0000FF"/>
                </a:solidFill>
              </a:rPr>
              <a:t>endocrine</a:t>
            </a:r>
            <a:r>
              <a:rPr lang="en-US" sz="2400" b="1" dirty="0">
                <a:solidFill>
                  <a:srgbClr val="0000FF"/>
                </a:solidFill>
              </a:rPr>
              <a:t> gland</a:t>
            </a:r>
            <a:r>
              <a:rPr lang="en-US" sz="2400" dirty="0"/>
              <a:t>. The </a:t>
            </a:r>
            <a:r>
              <a:rPr lang="en-US" sz="2400" dirty="0" err="1"/>
              <a:t>exocrinal</a:t>
            </a:r>
            <a:r>
              <a:rPr lang="en-US" sz="2400" dirty="0"/>
              <a:t> part secretes pancreatic fluid into the duodenum after a meal. The endocrinal part secretes various types of hormones. These are produced by a specialized tissue in the pancreas and then released to the capillary system and reached the liver by the portal venous circulation. The specialized tissue is called </a:t>
            </a:r>
            <a:r>
              <a:rPr lang="en-US" sz="2400" b="1" dirty="0">
                <a:solidFill>
                  <a:srgbClr val="FF0000"/>
                </a:solidFill>
              </a:rPr>
              <a:t>islets of Langerhans</a:t>
            </a:r>
            <a:r>
              <a:rPr lang="en-US" sz="2400" dirty="0"/>
              <a:t>. Islets of Langerhans represent approximately 1-2 % of the pancreas. Three types of cells are </a:t>
            </a:r>
            <a:r>
              <a:rPr lang="en-US" sz="2400" dirty="0" err="1"/>
              <a:t>regonized</a:t>
            </a:r>
            <a:r>
              <a:rPr lang="en-US" sz="2400" dirty="0"/>
              <a:t> in these islets. </a:t>
            </a:r>
          </a:p>
          <a:p>
            <a:r>
              <a:rPr lang="en-US" sz="2400" b="1" dirty="0">
                <a:solidFill>
                  <a:srgbClr val="FF0000"/>
                </a:solidFill>
              </a:rPr>
              <a:t>A</a:t>
            </a:r>
            <a:r>
              <a:rPr lang="en-US" sz="2400" b="1" dirty="0"/>
              <a:t> cells</a:t>
            </a:r>
            <a:r>
              <a:rPr lang="en-US" sz="2400" dirty="0"/>
              <a:t> – producing glucagon (25% of all islet cells).</a:t>
            </a:r>
          </a:p>
          <a:p>
            <a:r>
              <a:rPr lang="en-US" sz="2400" b="1" dirty="0">
                <a:solidFill>
                  <a:srgbClr val="FF0000"/>
                </a:solidFill>
              </a:rPr>
              <a:t>B</a:t>
            </a:r>
            <a:r>
              <a:rPr lang="en-US" sz="2400" b="1" dirty="0"/>
              <a:t> cells</a:t>
            </a:r>
            <a:r>
              <a:rPr lang="en-US" sz="2400" dirty="0"/>
              <a:t> – producing insulin (60% of all islet cells).</a:t>
            </a:r>
          </a:p>
          <a:p>
            <a:r>
              <a:rPr lang="en-US" sz="2400" b="1" dirty="0">
                <a:solidFill>
                  <a:srgbClr val="FF0000"/>
                </a:solidFill>
              </a:rPr>
              <a:t>D</a:t>
            </a:r>
            <a:r>
              <a:rPr lang="en-US" sz="2400" b="1" dirty="0"/>
              <a:t> cells</a:t>
            </a:r>
            <a:r>
              <a:rPr lang="en-US" sz="2400" dirty="0"/>
              <a:t> – producing </a:t>
            </a:r>
            <a:r>
              <a:rPr lang="en-US" sz="2400" dirty="0" err="1"/>
              <a:t>somatostatin</a:t>
            </a:r>
            <a:r>
              <a:rPr lang="en-US" sz="2400" dirty="0"/>
              <a:t> (10% of all islet cells).</a:t>
            </a:r>
          </a:p>
          <a:p>
            <a:r>
              <a:rPr lang="en-US" sz="2400" b="1" dirty="0">
                <a:solidFill>
                  <a:srgbClr val="FF0000"/>
                </a:solidFill>
              </a:rPr>
              <a:t>F</a:t>
            </a:r>
            <a:r>
              <a:rPr lang="en-US" sz="2400" b="1" dirty="0"/>
              <a:t> cells</a:t>
            </a:r>
            <a:r>
              <a:rPr lang="en-US" sz="2400" dirty="0"/>
              <a:t> – producing </a:t>
            </a:r>
            <a:r>
              <a:rPr lang="en-US" sz="2400" dirty="0" err="1"/>
              <a:t>panceratic</a:t>
            </a:r>
            <a:r>
              <a:rPr lang="en-US" sz="2400" dirty="0"/>
              <a:t> polypeptide (5% of all islet cells).</a:t>
            </a:r>
          </a:p>
        </p:txBody>
      </p:sp>
    </p:spTree>
    <p:extLst>
      <p:ext uri="{BB962C8B-B14F-4D97-AF65-F5344CB8AC3E}">
        <p14:creationId xmlns:p14="http://schemas.microsoft.com/office/powerpoint/2010/main" val="1558781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09" y="474345"/>
            <a:ext cx="8842917" cy="6001643"/>
          </a:xfrm>
          <a:prstGeom prst="rect">
            <a:avLst/>
          </a:prstGeom>
        </p:spPr>
        <p:txBody>
          <a:bodyPr wrap="square">
            <a:spAutoFit/>
          </a:bodyPr>
          <a:lstStyle/>
          <a:p>
            <a:r>
              <a:rPr lang="en-US" sz="2400" dirty="0"/>
              <a:t>Islets of Langerhans play a crucial role in carbohydrate metabolism and so in a plasma glucose concentration. It involves: </a:t>
            </a:r>
          </a:p>
          <a:p>
            <a:r>
              <a:rPr lang="en-US" sz="2400" b="1" dirty="0"/>
              <a:t>Glycolysis</a:t>
            </a:r>
            <a:r>
              <a:rPr lang="en-US" sz="2400" dirty="0"/>
              <a:t> – the anaerobic conversion of glucose to lactate. Occurs in the red blood cells, renal medulla and </a:t>
            </a:r>
            <a:r>
              <a:rPr lang="en-US" sz="2400" dirty="0" smtClean="0"/>
              <a:t>skeletal </a:t>
            </a:r>
            <a:r>
              <a:rPr lang="en-US" sz="2400" dirty="0"/>
              <a:t>muscles.</a:t>
            </a:r>
          </a:p>
          <a:p>
            <a:r>
              <a:rPr lang="en-US" sz="2400" b="1" dirty="0"/>
              <a:t>Glycogenesis</a:t>
            </a:r>
            <a:r>
              <a:rPr lang="en-US" sz="2400" dirty="0"/>
              <a:t> – the synthesis of glycogen from glucose. Glucose is stored ( in liver, muscle) in the form of glycogen and this serves to maintain a constant plasma glucose concentration.</a:t>
            </a:r>
          </a:p>
          <a:p>
            <a:r>
              <a:rPr lang="en-US" sz="2400" b="1" dirty="0" err="1"/>
              <a:t>Glycogenolysis</a:t>
            </a:r>
            <a:r>
              <a:rPr lang="en-US" sz="2400" dirty="0"/>
              <a:t> – the breakdown of glycogen to glucose. </a:t>
            </a:r>
          </a:p>
          <a:p>
            <a:r>
              <a:rPr lang="en-US" sz="2400" b="1" dirty="0"/>
              <a:t>Gluconeogenesis</a:t>
            </a:r>
            <a:r>
              <a:rPr lang="en-US" sz="2400" dirty="0"/>
              <a:t> – the production of glucose from non-sugar molecules (amino acids, lactate, glycerol)</a:t>
            </a:r>
          </a:p>
          <a:p>
            <a:r>
              <a:rPr lang="en-US" sz="2400" b="1" dirty="0"/>
              <a:t>Lipolysis</a:t>
            </a:r>
            <a:r>
              <a:rPr lang="en-US" sz="2400" dirty="0"/>
              <a:t> – the breakdown of </a:t>
            </a:r>
            <a:r>
              <a:rPr lang="en-US" sz="2400" dirty="0" err="1"/>
              <a:t>triacylglycerols</a:t>
            </a:r>
            <a:r>
              <a:rPr lang="en-US" sz="2400" dirty="0"/>
              <a:t> into glycerol and free fatty acids.</a:t>
            </a:r>
          </a:p>
          <a:p>
            <a:r>
              <a:rPr lang="en-US" sz="2400" b="1" dirty="0" err="1"/>
              <a:t>Lipogenesis</a:t>
            </a:r>
            <a:r>
              <a:rPr lang="en-US" sz="2400" dirty="0"/>
              <a:t> – the synthesis of </a:t>
            </a:r>
            <a:r>
              <a:rPr lang="en-US" sz="2400" dirty="0" err="1"/>
              <a:t>triacylglycerols</a:t>
            </a:r>
            <a:r>
              <a:rPr lang="en-US" sz="2400" dirty="0"/>
              <a:t>. </a:t>
            </a:r>
          </a:p>
        </p:txBody>
      </p:sp>
    </p:spTree>
    <p:extLst>
      <p:ext uri="{BB962C8B-B14F-4D97-AF65-F5344CB8AC3E}">
        <p14:creationId xmlns:p14="http://schemas.microsoft.com/office/powerpoint/2010/main" val="155878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3480"/>
            <a:ext cx="9144000" cy="3416320"/>
          </a:xfrm>
          <a:prstGeom prst="rect">
            <a:avLst/>
          </a:prstGeom>
        </p:spPr>
        <p:txBody>
          <a:bodyPr wrap="square">
            <a:spAutoFit/>
          </a:bodyPr>
          <a:lstStyle/>
          <a:p>
            <a:r>
              <a:rPr lang="en-US" sz="2400" dirty="0"/>
              <a:t>Insulin has anabolic and </a:t>
            </a:r>
            <a:r>
              <a:rPr lang="en-US" sz="2400" dirty="0" err="1"/>
              <a:t>lipogenic</a:t>
            </a:r>
            <a:r>
              <a:rPr lang="en-US" sz="2400" dirty="0"/>
              <a:t> effects. It promotes the storage of glucose in the liver and also activates enzymes to promote glycolysis and glycogenesis. In addition, it promotes the uptake and storage of amino acids in the form of proteins and promotes growth. Insulin also increases the amount of GLUT-4. (Glucose transporters in skeletal </a:t>
            </a:r>
            <a:r>
              <a:rPr lang="en-US" sz="2400" dirty="0" err="1"/>
              <a:t>myocytes</a:t>
            </a:r>
            <a:r>
              <a:rPr lang="en-US" sz="2400" dirty="0"/>
              <a:t>. So that glucose can enter. Glucose can enter the cell in two different ways. One is with sodium as a </a:t>
            </a:r>
            <a:r>
              <a:rPr lang="en-US" sz="2400" b="1" dirty="0"/>
              <a:t>secondary active transport</a:t>
            </a:r>
            <a:r>
              <a:rPr lang="en-US" sz="2400" dirty="0"/>
              <a:t> and the other one is through glucose transports, </a:t>
            </a:r>
            <a:r>
              <a:rPr lang="en-US" sz="2400" b="1" dirty="0"/>
              <a:t>facilitated diffusion</a:t>
            </a:r>
            <a:r>
              <a:rPr lang="en-US" sz="2400" dirty="0"/>
              <a:t>.) </a:t>
            </a:r>
          </a:p>
        </p:txBody>
      </p:sp>
      <p:sp>
        <p:nvSpPr>
          <p:cNvPr id="5" name="Rectangle 4"/>
          <p:cNvSpPr/>
          <p:nvPr/>
        </p:nvSpPr>
        <p:spPr>
          <a:xfrm>
            <a:off x="2760976" y="177749"/>
            <a:ext cx="4073551" cy="584775"/>
          </a:xfrm>
          <a:prstGeom prst="rect">
            <a:avLst/>
          </a:prstGeom>
        </p:spPr>
        <p:txBody>
          <a:bodyPr wrap="none">
            <a:spAutoFit/>
          </a:bodyPr>
          <a:lstStyle/>
          <a:p>
            <a:pPr rtl="1"/>
            <a:r>
              <a:rPr lang="en-US" sz="3200" b="1" dirty="0">
                <a:solidFill>
                  <a:srgbClr val="0000FF"/>
                </a:solidFill>
              </a:rPr>
              <a:t>Functions of Insulin</a:t>
            </a:r>
          </a:p>
        </p:txBody>
      </p:sp>
    </p:spTree>
    <p:extLst>
      <p:ext uri="{BB962C8B-B14F-4D97-AF65-F5344CB8AC3E}">
        <p14:creationId xmlns:p14="http://schemas.microsoft.com/office/powerpoint/2010/main" val="1546932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ighdsgNoaY4/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57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lidesharecdn.com/structurefunctionofinsulinglucagon-150418051812-conversion-gate02/95/structure-function-of-insulinglucagon-by-dr-ashok-kumar-jeppu-18-638.jpg?cb=14293523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078"/>
            <a:ext cx="9131240" cy="684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0015"/>
            <a:ext cx="9144000" cy="5632311"/>
          </a:xfrm>
          <a:prstGeom prst="rect">
            <a:avLst/>
          </a:prstGeom>
        </p:spPr>
        <p:txBody>
          <a:bodyPr wrap="square">
            <a:spAutoFit/>
          </a:bodyPr>
          <a:lstStyle/>
          <a:p>
            <a:r>
              <a:rPr lang="en-US" sz="2400" b="1" dirty="0">
                <a:solidFill>
                  <a:srgbClr val="0000FF"/>
                </a:solidFill>
              </a:rPr>
              <a:t>Insulin Deficiency and Excess Diseases</a:t>
            </a:r>
          </a:p>
          <a:p>
            <a:r>
              <a:rPr lang="en-US" sz="2400" b="1" dirty="0"/>
              <a:t>Diabetes mellitus, arguably the most important metabolic disease of man, is an insulin deficiency state.</a:t>
            </a:r>
            <a:r>
              <a:rPr lang="en-US" sz="2400" dirty="0"/>
              <a:t> It also is a significant cause of disease in dogs and cats. Two principal forms of this disease are recognized: </a:t>
            </a:r>
          </a:p>
          <a:p>
            <a:r>
              <a:rPr lang="en-US" sz="2400" b="1" dirty="0">
                <a:solidFill>
                  <a:srgbClr val="FF0000"/>
                </a:solidFill>
              </a:rPr>
              <a:t>Type I or insulin-dependent diabetes mellitus</a:t>
            </a:r>
            <a:r>
              <a:rPr lang="en-US" sz="2400" dirty="0"/>
              <a:t> is the result of a frank deficiency of insulin. The onset of this disease typically is in childhood. It is due to destruction pancreatic beta cells, most likely the result of autoimmunity to one or more components of those cells. Many of the acute effects of this disease can be controlled by insulin replacement therapy. Maintaining tight control of blood glucose concentrations by monitoring, treatment with insulin and dietary management will minimize the long-term adverse effects of this disorder on blood vessels, nerves and other organ systems, allowing a healthy life</a:t>
            </a:r>
            <a:r>
              <a:rPr lang="en-US" sz="2400" dirty="0" smtClean="0"/>
              <a:t>.</a:t>
            </a:r>
            <a:endParaRPr lang="en-US" sz="2400" dirty="0"/>
          </a:p>
        </p:txBody>
      </p:sp>
    </p:spTree>
    <p:extLst>
      <p:ext uri="{BB962C8B-B14F-4D97-AF65-F5344CB8AC3E}">
        <p14:creationId xmlns:p14="http://schemas.microsoft.com/office/powerpoint/2010/main" val="1558781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835"/>
            <a:ext cx="9144000" cy="6524863"/>
          </a:xfrm>
          <a:prstGeom prst="rect">
            <a:avLst/>
          </a:prstGeom>
        </p:spPr>
        <p:txBody>
          <a:bodyPr wrap="square">
            <a:spAutoFit/>
          </a:bodyPr>
          <a:lstStyle/>
          <a:p>
            <a:r>
              <a:rPr lang="en-US" sz="2200" b="1" dirty="0">
                <a:solidFill>
                  <a:srgbClr val="FF0000"/>
                </a:solidFill>
              </a:rPr>
              <a:t>Type II or non-insulin-dependent diabetes mellitus</a:t>
            </a:r>
            <a:r>
              <a:rPr lang="en-US" sz="2200" dirty="0"/>
              <a:t> begins as a syndrome of insulin resistance. That is, target tissues fail to respond appropriately to insulin. Typically, the onset of this disease is in adulthood. Despite monumental research efforts, the precise nature of the defects leading to type II diabetes have been difficult to ascertain, and the pathogenesis of this condition is plainly multifactorial. Obesity is clearly a major risk factor, but in some cases of extreme obesity in humans and animals, insulin sensitivity is normal. Because there is not, at least initially, an inability to secrete adequate amounts of insulin, insulin injections are not useful for therapy. Rather the disease is controlled through dietary therapy and hypoglycemic agents.</a:t>
            </a:r>
          </a:p>
          <a:p>
            <a:r>
              <a:rPr lang="en-US" sz="2200" b="1" dirty="0" err="1">
                <a:solidFill>
                  <a:srgbClr val="FF0000"/>
                </a:solidFill>
              </a:rPr>
              <a:t>Hyperinsulinemia</a:t>
            </a:r>
            <a:r>
              <a:rPr lang="en-US" sz="2200" b="1" dirty="0">
                <a:solidFill>
                  <a:srgbClr val="FF0000"/>
                </a:solidFill>
              </a:rPr>
              <a:t> or excessive insulin secretion</a:t>
            </a:r>
            <a:r>
              <a:rPr lang="en-US" sz="2200" dirty="0"/>
              <a:t> is most commonly a consequence of insulin resistance, associated with type 2 diabetes or the metabolic syndrome. More rarely, </a:t>
            </a:r>
            <a:r>
              <a:rPr lang="en-US" sz="2200" dirty="0" err="1"/>
              <a:t>hyperinsulinemia</a:t>
            </a:r>
            <a:r>
              <a:rPr lang="en-US" sz="2200" dirty="0"/>
              <a:t> results from an insulin-secreting </a:t>
            </a:r>
            <a:r>
              <a:rPr lang="en-US" sz="2200" dirty="0" smtClean="0"/>
              <a:t>tumor </a:t>
            </a:r>
            <a:r>
              <a:rPr lang="en-US" sz="2200" dirty="0"/>
              <a:t>(</a:t>
            </a:r>
            <a:r>
              <a:rPr lang="en-US" sz="2200" dirty="0" err="1"/>
              <a:t>insulinoma</a:t>
            </a:r>
            <a:r>
              <a:rPr lang="en-US" sz="2200" dirty="0"/>
              <a:t>) in the pancreas. </a:t>
            </a:r>
            <a:r>
              <a:rPr lang="en-US" sz="2200" dirty="0" err="1"/>
              <a:t>Hyperinsulinemia</a:t>
            </a:r>
            <a:r>
              <a:rPr lang="en-US" sz="2200" dirty="0"/>
              <a:t> due to accidental or deliberate injection of excessive insulin is dangerous and can be acutely life-threatening because blood levels of glucose drop rapidly and the brain becomes starved for energy (insulin shock). </a:t>
            </a:r>
          </a:p>
        </p:txBody>
      </p:sp>
    </p:spTree>
    <p:extLst>
      <p:ext uri="{BB962C8B-B14F-4D97-AF65-F5344CB8AC3E}">
        <p14:creationId xmlns:p14="http://schemas.microsoft.com/office/powerpoint/2010/main" val="1558781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816" y="356168"/>
            <a:ext cx="2313454" cy="646331"/>
          </a:xfrm>
          <a:prstGeom prst="rect">
            <a:avLst/>
          </a:prstGeom>
        </p:spPr>
        <p:txBody>
          <a:bodyPr wrap="none">
            <a:spAutoFit/>
          </a:bodyPr>
          <a:lstStyle/>
          <a:p>
            <a:r>
              <a:rPr lang="en-US" sz="3600" b="1" dirty="0">
                <a:solidFill>
                  <a:srgbClr val="0000FF"/>
                </a:solidFill>
              </a:rPr>
              <a:t>Glucagon</a:t>
            </a:r>
          </a:p>
        </p:txBody>
      </p:sp>
      <p:sp>
        <p:nvSpPr>
          <p:cNvPr id="3" name="Rectangle 2"/>
          <p:cNvSpPr/>
          <p:nvPr/>
        </p:nvSpPr>
        <p:spPr>
          <a:xfrm>
            <a:off x="0" y="1221939"/>
            <a:ext cx="9144000" cy="1785104"/>
          </a:xfrm>
          <a:prstGeom prst="rect">
            <a:avLst/>
          </a:prstGeom>
        </p:spPr>
        <p:txBody>
          <a:bodyPr wrap="square">
            <a:spAutoFit/>
          </a:bodyPr>
          <a:lstStyle/>
          <a:p>
            <a:r>
              <a:rPr lang="en-US" sz="2200" dirty="0"/>
              <a:t>Glucagon is a </a:t>
            </a:r>
            <a:r>
              <a:rPr lang="en-US" sz="2200" dirty="0" smtClean="0"/>
              <a:t>peptide. </a:t>
            </a:r>
            <a:r>
              <a:rPr lang="en-US" sz="2200" dirty="0"/>
              <a:t>Glucagon secretion is stimulated by amino acids, </a:t>
            </a:r>
            <a:r>
              <a:rPr lang="en-US" sz="2200" dirty="0" err="1"/>
              <a:t>arginin</a:t>
            </a:r>
            <a:r>
              <a:rPr lang="en-US" sz="2200" dirty="0"/>
              <a:t> and </a:t>
            </a:r>
            <a:r>
              <a:rPr lang="en-US" sz="2200" dirty="0" err="1"/>
              <a:t>alanin</a:t>
            </a:r>
            <a:r>
              <a:rPr lang="en-US" sz="2200" dirty="0"/>
              <a:t>, from digested proteins. And also by hypoglycemia as a result of physical exercise. And </a:t>
            </a:r>
            <a:r>
              <a:rPr lang="en-US" sz="2200" dirty="0" err="1"/>
              <a:t>sympathic</a:t>
            </a:r>
            <a:r>
              <a:rPr lang="en-US" sz="2200" dirty="0"/>
              <a:t> impulses. The secretion is inhibited by glucose, </a:t>
            </a:r>
            <a:r>
              <a:rPr lang="en-US" sz="2200" dirty="0" err="1"/>
              <a:t>somatostatin</a:t>
            </a:r>
            <a:r>
              <a:rPr lang="en-US" sz="2200" dirty="0"/>
              <a:t> and high plasma </a:t>
            </a:r>
            <a:r>
              <a:rPr lang="en-US" sz="2200" dirty="0" err="1"/>
              <a:t>concetrations</a:t>
            </a:r>
            <a:r>
              <a:rPr lang="en-US" sz="2200" dirty="0"/>
              <a:t> of free fatty acids. </a:t>
            </a:r>
          </a:p>
        </p:txBody>
      </p:sp>
      <p:sp>
        <p:nvSpPr>
          <p:cNvPr id="4" name="Rectangle 3"/>
          <p:cNvSpPr/>
          <p:nvPr/>
        </p:nvSpPr>
        <p:spPr>
          <a:xfrm>
            <a:off x="156334" y="3132824"/>
            <a:ext cx="1481496" cy="461665"/>
          </a:xfrm>
          <a:prstGeom prst="rect">
            <a:avLst/>
          </a:prstGeom>
        </p:spPr>
        <p:txBody>
          <a:bodyPr wrap="none">
            <a:spAutoFit/>
          </a:bodyPr>
          <a:lstStyle/>
          <a:p>
            <a:r>
              <a:rPr lang="en-US" sz="2400" b="1" dirty="0">
                <a:solidFill>
                  <a:srgbClr val="0000FF"/>
                </a:solidFill>
              </a:rPr>
              <a:t>Function</a:t>
            </a:r>
          </a:p>
        </p:txBody>
      </p:sp>
      <p:sp>
        <p:nvSpPr>
          <p:cNvPr id="5" name="Rectangle 4"/>
          <p:cNvSpPr/>
          <p:nvPr/>
        </p:nvSpPr>
        <p:spPr>
          <a:xfrm>
            <a:off x="11371" y="3705988"/>
            <a:ext cx="9144000" cy="1785104"/>
          </a:xfrm>
          <a:prstGeom prst="rect">
            <a:avLst/>
          </a:prstGeom>
        </p:spPr>
        <p:txBody>
          <a:bodyPr wrap="square">
            <a:spAutoFit/>
          </a:bodyPr>
          <a:lstStyle/>
          <a:p>
            <a:r>
              <a:rPr lang="en-US" sz="2200" dirty="0"/>
              <a:t>Glucagon mainly </a:t>
            </a:r>
            <a:r>
              <a:rPr lang="en-US" sz="2200" dirty="0" err="1"/>
              <a:t>antagonise</a:t>
            </a:r>
            <a:r>
              <a:rPr lang="en-US" sz="2200" dirty="0"/>
              <a:t> insulin. The signal from glucagon receptor is spread via </a:t>
            </a:r>
            <a:r>
              <a:rPr lang="en-US" sz="2200" dirty="0" err="1"/>
              <a:t>cAMP</a:t>
            </a:r>
            <a:r>
              <a:rPr lang="en-US" sz="2200" dirty="0"/>
              <a:t>. Glucagon increases </a:t>
            </a:r>
            <a:r>
              <a:rPr lang="en-US" sz="2200" dirty="0" err="1"/>
              <a:t>glycogenolysis</a:t>
            </a:r>
            <a:r>
              <a:rPr lang="en-US" sz="2200" dirty="0"/>
              <a:t> in the liver, stimulates gluconeogenesis from lactate, protein degradation and lipolysis. Its main role is to maintain the normal blood glucose level between meals to ensure a constant energy supply. </a:t>
            </a:r>
          </a:p>
        </p:txBody>
      </p:sp>
    </p:spTree>
    <p:extLst>
      <p:ext uri="{BB962C8B-B14F-4D97-AF65-F5344CB8AC3E}">
        <p14:creationId xmlns:p14="http://schemas.microsoft.com/office/powerpoint/2010/main" val="1558781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4296" y="211202"/>
            <a:ext cx="2779928" cy="584775"/>
          </a:xfrm>
          <a:prstGeom prst="rect">
            <a:avLst/>
          </a:prstGeom>
        </p:spPr>
        <p:txBody>
          <a:bodyPr wrap="none">
            <a:spAutoFit/>
          </a:bodyPr>
          <a:lstStyle/>
          <a:p>
            <a:r>
              <a:rPr lang="en-US" sz="3200" b="1" dirty="0" err="1">
                <a:solidFill>
                  <a:srgbClr val="0000FF"/>
                </a:solidFill>
              </a:rPr>
              <a:t>Somatostatin</a:t>
            </a:r>
            <a:endParaRPr lang="en-US" sz="3200" b="1" dirty="0">
              <a:solidFill>
                <a:srgbClr val="0000FF"/>
              </a:solidFill>
            </a:endParaRPr>
          </a:p>
        </p:txBody>
      </p:sp>
      <p:sp>
        <p:nvSpPr>
          <p:cNvPr id="3" name="Rectangle 2"/>
          <p:cNvSpPr/>
          <p:nvPr/>
        </p:nvSpPr>
        <p:spPr>
          <a:xfrm>
            <a:off x="111512" y="1438497"/>
            <a:ext cx="9144000" cy="1938992"/>
          </a:xfrm>
          <a:prstGeom prst="rect">
            <a:avLst/>
          </a:prstGeom>
        </p:spPr>
        <p:txBody>
          <a:bodyPr wrap="square">
            <a:spAutoFit/>
          </a:bodyPr>
          <a:lstStyle/>
          <a:p>
            <a:r>
              <a:rPr lang="en-US" sz="2400" dirty="0" err="1"/>
              <a:t>Somatostatin</a:t>
            </a:r>
            <a:r>
              <a:rPr lang="en-US" sz="2400" dirty="0"/>
              <a:t> is released in response to higher plasma concentrations of glucose and arginine. </a:t>
            </a:r>
            <a:r>
              <a:rPr lang="en-US" sz="2400" dirty="0" smtClean="0"/>
              <a:t>It inhibits </a:t>
            </a:r>
            <a:r>
              <a:rPr lang="en-US" sz="2400" dirty="0"/>
              <a:t>the release of insulin and also the secretion of glucagon. During the deficiency of glucose this process does not occur due to the release of </a:t>
            </a:r>
            <a:r>
              <a:rPr lang="en-US" sz="2400" dirty="0" err="1"/>
              <a:t>catecholamines</a:t>
            </a:r>
            <a:r>
              <a:rPr lang="en-US" sz="2400" dirty="0"/>
              <a:t> that inhibit the secretion of </a:t>
            </a:r>
            <a:r>
              <a:rPr lang="en-US" sz="2400" dirty="0" err="1"/>
              <a:t>somatostatin</a:t>
            </a:r>
            <a:r>
              <a:rPr lang="en-US" sz="2400" dirty="0"/>
              <a:t>. </a:t>
            </a:r>
          </a:p>
        </p:txBody>
      </p:sp>
    </p:spTree>
    <p:extLst>
      <p:ext uri="{BB962C8B-B14F-4D97-AF65-F5344CB8AC3E}">
        <p14:creationId xmlns:p14="http://schemas.microsoft.com/office/powerpoint/2010/main" val="1558781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ideplayer.com/5825845/19/images/54/Complications%3A+Diabetes+Melli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classical endocrine g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69" y="758282"/>
            <a:ext cx="8125926" cy="610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nu4bindu.files.wordpress.com/2013/03/diabetes-complic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4"/>
            <a:ext cx="9144000" cy="686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imgur.com/0PyL2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8932" y="255806"/>
            <a:ext cx="3964547" cy="584775"/>
          </a:xfrm>
          <a:prstGeom prst="rect">
            <a:avLst/>
          </a:prstGeom>
        </p:spPr>
        <p:txBody>
          <a:bodyPr wrap="none">
            <a:spAutoFit/>
          </a:bodyPr>
          <a:lstStyle/>
          <a:p>
            <a:r>
              <a:rPr lang="en-US" sz="3200" b="1" dirty="0">
                <a:solidFill>
                  <a:srgbClr val="0000FF"/>
                </a:solidFill>
              </a:rPr>
              <a:t>Gonadal Hormones</a:t>
            </a:r>
          </a:p>
        </p:txBody>
      </p:sp>
      <p:sp>
        <p:nvSpPr>
          <p:cNvPr id="7" name="AutoShape 7" descr="image"/>
          <p:cNvSpPr>
            <a:spLocks noChangeAspect="1" noChangeArrowheads="1"/>
          </p:cNvSpPr>
          <p:nvPr/>
        </p:nvSpPr>
        <p:spPr bwMode="auto">
          <a:xfrm>
            <a:off x="8262938" y="-1570038"/>
            <a:ext cx="6181725" cy="3276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3" y="724829"/>
            <a:ext cx="9117072" cy="613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781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0064" y="389622"/>
            <a:ext cx="1877437" cy="646331"/>
          </a:xfrm>
          <a:prstGeom prst="rect">
            <a:avLst/>
          </a:prstGeom>
        </p:spPr>
        <p:txBody>
          <a:bodyPr wrap="none">
            <a:spAutoFit/>
          </a:bodyPr>
          <a:lstStyle/>
          <a:p>
            <a:r>
              <a:rPr lang="en-US" sz="3600" b="1" dirty="0">
                <a:solidFill>
                  <a:srgbClr val="0000FF"/>
                </a:solidFill>
              </a:rPr>
              <a:t>Ovaries</a:t>
            </a:r>
          </a:p>
        </p:txBody>
      </p:sp>
      <p:sp>
        <p:nvSpPr>
          <p:cNvPr id="4" name="Rectangle 3"/>
          <p:cNvSpPr/>
          <p:nvPr/>
        </p:nvSpPr>
        <p:spPr>
          <a:xfrm>
            <a:off x="624467" y="1143220"/>
            <a:ext cx="7928517" cy="523220"/>
          </a:xfrm>
          <a:prstGeom prst="rect">
            <a:avLst/>
          </a:prstGeom>
        </p:spPr>
        <p:txBody>
          <a:bodyPr wrap="square">
            <a:spAutoFit/>
          </a:bodyPr>
          <a:lstStyle/>
          <a:p>
            <a:r>
              <a:rPr lang="en-US" sz="2800" b="1" dirty="0">
                <a:solidFill>
                  <a:srgbClr val="FF0000"/>
                </a:solidFill>
              </a:rPr>
              <a:t>Estrogen, Progesterone, and Reproduction</a:t>
            </a:r>
          </a:p>
        </p:txBody>
      </p:sp>
      <p:sp>
        <p:nvSpPr>
          <p:cNvPr id="5" name="Rectangle 4"/>
          <p:cNvSpPr/>
          <p:nvPr/>
        </p:nvSpPr>
        <p:spPr>
          <a:xfrm>
            <a:off x="156117" y="2274838"/>
            <a:ext cx="8887522" cy="2308324"/>
          </a:xfrm>
          <a:prstGeom prst="rect">
            <a:avLst/>
          </a:prstGeom>
        </p:spPr>
        <p:txBody>
          <a:bodyPr wrap="square">
            <a:spAutoFit/>
          </a:bodyPr>
          <a:lstStyle/>
          <a:p>
            <a:r>
              <a:rPr lang="en-US" sz="2400" dirty="0"/>
              <a:t>The ovaries maintain the health of the female reproductive system.</a:t>
            </a:r>
          </a:p>
          <a:p>
            <a:r>
              <a:rPr lang="en-US" sz="2400" dirty="0"/>
              <a:t>They secrete two main hormones—estrogen and progesterone.</a:t>
            </a:r>
          </a:p>
          <a:p>
            <a:r>
              <a:rPr lang="en-US" sz="2400" dirty="0"/>
              <a:t>Diseases associated with the ovaries include ovarian cysts, ovarian cancer, menstrual cycle disorders, and polycystic ovarian syndrome.</a:t>
            </a:r>
            <a:endParaRPr lang="en-US" sz="2400" dirty="0">
              <a:effectLst/>
            </a:endParaRPr>
          </a:p>
        </p:txBody>
      </p:sp>
    </p:spTree>
    <p:extLst>
      <p:ext uri="{BB962C8B-B14F-4D97-AF65-F5344CB8AC3E}">
        <p14:creationId xmlns:p14="http://schemas.microsoft.com/office/powerpoint/2010/main" val="15587819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ome\Desktop\ovaries_26880160_m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
            <a:ext cx="9174684" cy="683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81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6063198"/>
          </a:xfrm>
          <a:prstGeom prst="rect">
            <a:avLst/>
          </a:prstGeom>
        </p:spPr>
        <p:txBody>
          <a:bodyPr wrap="square">
            <a:spAutoFit/>
          </a:bodyPr>
          <a:lstStyle/>
          <a:p>
            <a:r>
              <a:rPr lang="en-US" sz="2800" b="1" dirty="0">
                <a:solidFill>
                  <a:srgbClr val="0000FF"/>
                </a:solidFill>
              </a:rPr>
              <a:t>Hormones of the Ovaries</a:t>
            </a:r>
            <a:endParaRPr lang="en-US" sz="2800" dirty="0">
              <a:solidFill>
                <a:srgbClr val="0000FF"/>
              </a:solidFill>
            </a:endParaRPr>
          </a:p>
          <a:p>
            <a:r>
              <a:rPr lang="en-US" sz="2400" dirty="0"/>
              <a:t>Ovaries produce and release two groups of sex hormones—progesterone and estrogen. There are actually three major estrogens, known as estradiol, </a:t>
            </a:r>
            <a:r>
              <a:rPr lang="en-US" sz="2400" dirty="0" err="1"/>
              <a:t>estrone</a:t>
            </a:r>
            <a:r>
              <a:rPr lang="en-US" sz="2400" dirty="0"/>
              <a:t>, and </a:t>
            </a:r>
            <a:r>
              <a:rPr lang="en-US" sz="2400" dirty="0" err="1"/>
              <a:t>estriol</a:t>
            </a:r>
            <a:r>
              <a:rPr lang="en-US" sz="2400" dirty="0"/>
              <a:t>. These substances work together to promote the healthy development of female sex characteristics during puberty and to ensure fertility.</a:t>
            </a:r>
          </a:p>
          <a:p>
            <a:r>
              <a:rPr lang="en-US" sz="2400" dirty="0"/>
              <a:t> </a:t>
            </a:r>
          </a:p>
          <a:p>
            <a:r>
              <a:rPr lang="en-US" sz="2400" dirty="0"/>
              <a:t>Estrogen (estradiol, specifically) is instrumental in breast development, fat distribution in the hips, legs, and breasts, and the development of reproductive organs.</a:t>
            </a:r>
          </a:p>
          <a:p>
            <a:r>
              <a:rPr lang="en-US" sz="2400" dirty="0"/>
              <a:t> </a:t>
            </a:r>
          </a:p>
          <a:p>
            <a:r>
              <a:rPr lang="en-US" sz="2400" dirty="0"/>
              <a:t>To a lesser extent, the ovaries release the hormone </a:t>
            </a:r>
            <a:r>
              <a:rPr lang="en-US" sz="2400" b="1" dirty="0" err="1">
                <a:solidFill>
                  <a:srgbClr val="FF0000"/>
                </a:solidFill>
              </a:rPr>
              <a:t>relaxin</a:t>
            </a:r>
            <a:r>
              <a:rPr lang="en-US" sz="2400" dirty="0"/>
              <a:t> prior to giving birth. Another minor hormone is </a:t>
            </a:r>
            <a:r>
              <a:rPr lang="en-US" sz="2400" b="1" dirty="0" err="1">
                <a:solidFill>
                  <a:srgbClr val="FF0000"/>
                </a:solidFill>
              </a:rPr>
              <a:t>inhibin</a:t>
            </a:r>
            <a:r>
              <a:rPr lang="en-US" sz="2400" dirty="0"/>
              <a:t>, which is important for signaling to the pituitary to inhibit follicle-stimulating hormone secretion.</a:t>
            </a:r>
          </a:p>
          <a:p>
            <a:r>
              <a:rPr lang="en-US" sz="2400" dirty="0"/>
              <a:t> </a:t>
            </a:r>
          </a:p>
        </p:txBody>
      </p:sp>
    </p:spTree>
    <p:extLst>
      <p:ext uri="{BB962C8B-B14F-4D97-AF65-F5344CB8AC3E}">
        <p14:creationId xmlns:p14="http://schemas.microsoft.com/office/powerpoint/2010/main" val="1558781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85"/>
            <a:ext cx="9144000" cy="5539978"/>
          </a:xfrm>
          <a:prstGeom prst="rect">
            <a:avLst/>
          </a:prstGeom>
        </p:spPr>
        <p:txBody>
          <a:bodyPr wrap="square">
            <a:spAutoFit/>
          </a:bodyPr>
          <a:lstStyle/>
          <a:p>
            <a:r>
              <a:rPr lang="en-US" sz="2400" b="1" dirty="0">
                <a:solidFill>
                  <a:srgbClr val="0000FF"/>
                </a:solidFill>
              </a:rPr>
              <a:t>Progesterone and Estrogen Production and Function</a:t>
            </a:r>
            <a:endParaRPr lang="en-US" sz="2400" dirty="0">
              <a:solidFill>
                <a:srgbClr val="0000FF"/>
              </a:solidFill>
            </a:endParaRPr>
          </a:p>
          <a:p>
            <a:r>
              <a:rPr lang="en-US" sz="2200" dirty="0"/>
              <a:t>Progesterone and estrogen are necessary to prepare the uterus for menstruation, and their release is triggered by the hypothalamus.</a:t>
            </a:r>
          </a:p>
          <a:p>
            <a:r>
              <a:rPr lang="en-US" sz="2200" dirty="0"/>
              <a:t> </a:t>
            </a:r>
          </a:p>
          <a:p>
            <a:r>
              <a:rPr lang="en-US" sz="2200" dirty="0"/>
              <a:t>Once you reach puberty, the ovaries release a single egg each month (the ovaries typically alternate releasing an egg)—this is called ovulation. The hypothalamus sends a signal to the pituitary gland to release gonadotrophic substances (follicle stimulating hormone and luteinizing hormone). These hormones are essential to normal reproductive function—including regulation of the menstrual cycle.</a:t>
            </a:r>
          </a:p>
          <a:p>
            <a:r>
              <a:rPr lang="en-US" sz="2200" dirty="0"/>
              <a:t> </a:t>
            </a:r>
          </a:p>
          <a:p>
            <a:r>
              <a:rPr lang="en-US" sz="2200" dirty="0"/>
              <a:t>As the egg migrates down the fallopian tube, progesterone is released. It is secreted by a temporary gland formed within the ovary after ovulation called the corpus </a:t>
            </a:r>
            <a:r>
              <a:rPr lang="en-US" sz="2200" dirty="0" err="1"/>
              <a:t>luteum</a:t>
            </a:r>
            <a:r>
              <a:rPr lang="en-US" sz="2200" dirty="0"/>
              <a:t>. Progesterone prepares the body for pregnancy by causing the uterine lining to thicken. If a woman is not pregnant, the corpus </a:t>
            </a:r>
            <a:r>
              <a:rPr lang="en-US" sz="2200" dirty="0" err="1"/>
              <a:t>luteum</a:t>
            </a:r>
            <a:r>
              <a:rPr lang="en-US" sz="2200" dirty="0"/>
              <a:t> disappears.</a:t>
            </a:r>
          </a:p>
        </p:txBody>
      </p:sp>
    </p:spTree>
    <p:extLst>
      <p:ext uri="{BB962C8B-B14F-4D97-AF65-F5344CB8AC3E}">
        <p14:creationId xmlns:p14="http://schemas.microsoft.com/office/powerpoint/2010/main" val="1558781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5170646"/>
          </a:xfrm>
          <a:prstGeom prst="rect">
            <a:avLst/>
          </a:prstGeom>
        </p:spPr>
        <p:txBody>
          <a:bodyPr wrap="square">
            <a:spAutoFit/>
          </a:bodyPr>
          <a:lstStyle/>
          <a:p>
            <a:r>
              <a:rPr lang="en-US" sz="2200" dirty="0"/>
              <a:t>If a woman is pregnant, the pregnancy will trigger high levels of estrogen and progesterone, which prevent further eggs from maturing. Progesterone is secreted to prevent uterine contractions that may disturb the growing embryo. The hormone also prepares the breasts for lactation.</a:t>
            </a:r>
          </a:p>
          <a:p>
            <a:r>
              <a:rPr lang="en-US" sz="2200" dirty="0"/>
              <a:t> </a:t>
            </a:r>
          </a:p>
          <a:p>
            <a:r>
              <a:rPr lang="en-US" sz="2200" dirty="0"/>
              <a:t>Increased estrogen levels near the end of pregnancy alert the pituitary gland to release oxytocin, which causes uterine contractions. Before delivery, the ovaries release </a:t>
            </a:r>
            <a:r>
              <a:rPr lang="en-US" sz="2200" dirty="0" err="1"/>
              <a:t>relaxin</a:t>
            </a:r>
            <a:r>
              <a:rPr lang="en-US" sz="2200" dirty="0"/>
              <a:t>, which as the name suggests, loosens the pelvic ligaments in preparation for labor.</a:t>
            </a:r>
          </a:p>
          <a:p>
            <a:r>
              <a:rPr lang="en-US" sz="2200" dirty="0"/>
              <a:t> </a:t>
            </a:r>
          </a:p>
          <a:p>
            <a:r>
              <a:rPr lang="en-US" sz="2200" dirty="0"/>
              <a:t>More hormones are released during pregnancy than at any other time of a woman’s life, but during menopause—which marks the end of fertility—estrogen levels fall fast. This can lead to a range of complications. </a:t>
            </a:r>
          </a:p>
        </p:txBody>
      </p:sp>
    </p:spTree>
    <p:extLst>
      <p:ext uri="{BB962C8B-B14F-4D97-AF65-F5344CB8AC3E}">
        <p14:creationId xmlns:p14="http://schemas.microsoft.com/office/powerpoint/2010/main" val="15587819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2845"/>
            <a:ext cx="9065942" cy="4893647"/>
          </a:xfrm>
          <a:prstGeom prst="rect">
            <a:avLst/>
          </a:prstGeom>
        </p:spPr>
        <p:txBody>
          <a:bodyPr wrap="square">
            <a:spAutoFit/>
          </a:bodyPr>
          <a:lstStyle/>
          <a:p>
            <a:r>
              <a:rPr lang="en-US" sz="2400" b="1" dirty="0">
                <a:solidFill>
                  <a:srgbClr val="0000FF"/>
                </a:solidFill>
                <a:latin typeface="Times New Roman" pitchFamily="18" charset="0"/>
                <a:cs typeface="Times New Roman" pitchFamily="18" charset="0"/>
              </a:rPr>
              <a:t>Diseases and Disorders of the Ovaries</a:t>
            </a:r>
            <a:endParaRPr lang="en-US" sz="2400" dirty="0">
              <a:solidFill>
                <a:srgbClr val="0000FF"/>
              </a:solidFill>
              <a:latin typeface="Times New Roman" pitchFamily="18" charset="0"/>
              <a:cs typeface="Times New Roman" pitchFamily="18" charset="0"/>
            </a:endParaRPr>
          </a:p>
          <a:p>
            <a:pPr lvl="0"/>
            <a:r>
              <a:rPr lang="en-US" sz="2400" b="1" dirty="0">
                <a:solidFill>
                  <a:srgbClr val="FF0000"/>
                </a:solidFill>
                <a:latin typeface="Times New Roman" pitchFamily="18" charset="0"/>
                <a:cs typeface="Times New Roman" pitchFamily="18" charset="0"/>
              </a:rPr>
              <a:t>Osteoporosis</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Osteoporosis is commonly associated with menopause, just like mood swings and hot flashes. </a:t>
            </a:r>
          </a:p>
          <a:p>
            <a:r>
              <a:rPr lang="en-US" sz="2400" dirty="0">
                <a:latin typeface="Times New Roman" pitchFamily="18" charset="0"/>
                <a:cs typeface="Times New Roman" pitchFamily="18" charset="0"/>
              </a:rPr>
              <a:t>Menopause is marked by the rapid loss of estrogen. The role estrogen play in bone loss can best be described in terms of a battle between </a:t>
            </a:r>
            <a:r>
              <a:rPr lang="en-US" sz="2400" i="1" dirty="0">
                <a:latin typeface="Times New Roman" pitchFamily="18" charset="0"/>
                <a:cs typeface="Times New Roman" pitchFamily="18" charset="0"/>
              </a:rPr>
              <a:t>osteoclasts</a:t>
            </a:r>
            <a:r>
              <a:rPr lang="en-US" sz="2400" dirty="0">
                <a:latin typeface="Times New Roman" pitchFamily="18" charset="0"/>
                <a:cs typeface="Times New Roman" pitchFamily="18" charset="0"/>
              </a:rPr>
              <a:t> (bone absorbing cells) and </a:t>
            </a:r>
            <a:r>
              <a:rPr lang="en-US" sz="2400" i="1" dirty="0">
                <a:latin typeface="Times New Roman" pitchFamily="18" charset="0"/>
                <a:cs typeface="Times New Roman" pitchFamily="18" charset="0"/>
              </a:rPr>
              <a:t>osteoblasts </a:t>
            </a:r>
            <a:r>
              <a:rPr lang="en-US" sz="2400" dirty="0">
                <a:latin typeface="Times New Roman" pitchFamily="18" charset="0"/>
                <a:cs typeface="Times New Roman" pitchFamily="18" charset="0"/>
              </a:rPr>
              <a:t>(bone producing cells). Estrogen is on the side of the osteoblasts, but as the estrogens diminish, the osteoblasts are discouraged from producing more bone. As such, the osteoclasts win by absorbing more bone than is being produced by the osteoblasts.</a:t>
            </a:r>
          </a:p>
          <a:p>
            <a:r>
              <a:rPr lang="en-US" sz="2400" dirty="0">
                <a:latin typeface="Times New Roman" pitchFamily="18" charset="0"/>
                <a:cs typeface="Times New Roman" pitchFamily="18" charset="0"/>
              </a:rPr>
              <a:t>Estrogen replacement therapy during menopause protects bone mass and helps protect against the risk of osteoporotic fractures.</a:t>
            </a:r>
          </a:p>
          <a:p>
            <a:pPr rtl="1"/>
            <a:r>
              <a:rPr lang="ar-IQ"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02187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9144000" cy="4154984"/>
          </a:xfrm>
          <a:prstGeom prst="rect">
            <a:avLst/>
          </a:prstGeom>
        </p:spPr>
        <p:txBody>
          <a:bodyPr wrap="square">
            <a:spAutoFit/>
          </a:bodyPr>
          <a:lstStyle/>
          <a:p>
            <a:r>
              <a:rPr lang="en-US" sz="2400" b="1" dirty="0">
                <a:solidFill>
                  <a:srgbClr val="FF0000"/>
                </a:solidFill>
              </a:rPr>
              <a:t>Ovarian Cancer</a:t>
            </a:r>
            <a:r>
              <a:rPr lang="en-US" sz="2400" b="1" dirty="0"/>
              <a:t>: </a:t>
            </a:r>
            <a:r>
              <a:rPr lang="en-US" sz="2400" dirty="0"/>
              <a:t>Ovarian cancer is an extremely serious, but rare, disease. Its symptoms usually don’t become apparent until the cancer has progressed into the later stages.</a:t>
            </a:r>
            <a:br>
              <a:rPr lang="en-US" sz="2400" dirty="0"/>
            </a:br>
            <a:r>
              <a:rPr lang="en-US" sz="2400" dirty="0"/>
              <a:t/>
            </a:r>
            <a:br>
              <a:rPr lang="en-US" sz="2400" dirty="0"/>
            </a:br>
            <a:r>
              <a:rPr lang="en-US" sz="2400" dirty="0"/>
              <a:t>Symptoms of ovarian cancer include: persistent abdominal pain, indigestion, bloating, abnormal uterine bleeding, and pain during sexual intercourse. These are common problems, so in the great majority of cases, they will not indicate cancer. However, it’s important you pay attention to your body and discuss anything out of the ordinary—no matter how insignificant you think it may be—with your doctor.</a:t>
            </a:r>
            <a:endParaRPr lang="ar-IQ" sz="2400" dirty="0"/>
          </a:p>
        </p:txBody>
      </p:sp>
    </p:spTree>
    <p:extLst>
      <p:ext uri="{BB962C8B-B14F-4D97-AF65-F5344CB8AC3E}">
        <p14:creationId xmlns:p14="http://schemas.microsoft.com/office/powerpoint/2010/main" val="353647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nvSpPr>
        <p:spPr bwMode="auto">
          <a:xfrm>
            <a:off x="1025912" y="303794"/>
            <a:ext cx="7274157" cy="8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a:lstStyle>
          <a:p>
            <a:r>
              <a:rPr kumimoji="1" lang="en-US" altLang="zh-CN" sz="3200" b="1" dirty="0">
                <a:solidFill>
                  <a:srgbClr val="0000FF"/>
                </a:solidFill>
                <a:effectLst>
                  <a:outerShdw blurRad="38100" dist="38100" dir="2700000" algn="tl">
                    <a:srgbClr val="C0C0C0"/>
                  </a:outerShdw>
                </a:effectLst>
                <a:latin typeface="Arial" charset="0"/>
              </a:rPr>
              <a:t>Endocrine vs. Nervous regulation</a:t>
            </a:r>
          </a:p>
        </p:txBody>
      </p:sp>
      <p:sp>
        <p:nvSpPr>
          <p:cNvPr id="3" name="Rectangle 2"/>
          <p:cNvSpPr>
            <a:spLocks noGrp="1"/>
          </p:cNvSpPr>
          <p:nvPr/>
        </p:nvSpPr>
        <p:spPr bwMode="auto">
          <a:xfrm>
            <a:off x="3311525" y="4545013"/>
            <a:ext cx="53292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chemeClr val="hlink"/>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lvl="1" fontAlgn="t">
              <a:buFont typeface="Arial" charset="0"/>
              <a:buNone/>
            </a:pPr>
            <a:r>
              <a:rPr lang="en-US" altLang="zh-CN" sz="3200" b="1" dirty="0">
                <a:solidFill>
                  <a:srgbClr val="FF0000"/>
                </a:solidFill>
                <a:latin typeface="Arial" charset="0"/>
              </a:rPr>
              <a:t>Neural regulation</a:t>
            </a:r>
          </a:p>
          <a:p>
            <a:pPr lvl="1" fontAlgn="t">
              <a:buFont typeface="Arial" charset="0"/>
              <a:buNone/>
            </a:pPr>
            <a:r>
              <a:rPr lang="en-US" altLang="zh-CN" sz="2000" b="1" dirty="0">
                <a:latin typeface="Arial" charset="0"/>
              </a:rPr>
              <a:t>-exerts point-to-point </a:t>
            </a:r>
          </a:p>
          <a:p>
            <a:pPr lvl="1" fontAlgn="t">
              <a:buFont typeface="Arial" charset="0"/>
              <a:buNone/>
            </a:pPr>
            <a:r>
              <a:rPr lang="en-US" altLang="zh-CN" sz="2000" b="1" dirty="0">
                <a:latin typeface="Arial" charset="0"/>
              </a:rPr>
              <a:t>-control through nerves</a:t>
            </a:r>
          </a:p>
          <a:p>
            <a:pPr lvl="1" fontAlgn="t">
              <a:buFont typeface="Arial" charset="0"/>
              <a:buNone/>
            </a:pPr>
            <a:r>
              <a:rPr lang="en-US" altLang="zh-CN" sz="2000" b="1" dirty="0">
                <a:latin typeface="Arial" charset="0"/>
              </a:rPr>
              <a:t>-electrical in nature and fast</a:t>
            </a:r>
          </a:p>
        </p:txBody>
      </p:sp>
      <p:pic>
        <p:nvPicPr>
          <p:cNvPr id="4" name="Picture 3" descr="figure1"/>
          <p:cNvPicPr>
            <a:picLocks noChangeAspect="1" noChangeArrowheads="1"/>
          </p:cNvPicPr>
          <p:nvPr/>
        </p:nvPicPr>
        <p:blipFill>
          <a:blip r:embed="rId2">
            <a:extLst>
              <a:ext uri="{28A0092B-C50C-407E-A947-70E740481C1C}">
                <a14:useLocalDpi xmlns:a14="http://schemas.microsoft.com/office/drawing/2010/main" val="0"/>
              </a:ext>
            </a:extLst>
          </a:blip>
          <a:srcRect l="8014" r="3772" b="70111"/>
          <a:stretch>
            <a:fillRect/>
          </a:stretch>
        </p:blipFill>
        <p:spPr bwMode="auto">
          <a:xfrm>
            <a:off x="107950" y="1304925"/>
            <a:ext cx="3563938" cy="2747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743325" y="1520825"/>
            <a:ext cx="5184775" cy="2747963"/>
          </a:xfrm>
          <a:prstGeom prst="rect">
            <a:avLst/>
          </a:prstGeom>
          <a:noFill/>
          <a:ln w="349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r" defTabSz="914400" rtl="1" eaLnBrk="1" latinLnBrk="0" hangingPunct="1">
              <a:defRPr kern="1200">
                <a:solidFill>
                  <a:schemeClr val="tx1"/>
                </a:solidFill>
                <a:latin typeface="Arial" charset="0"/>
                <a:ea typeface="宋体" pitchFamily="2" charset="-122"/>
                <a:cs typeface="+mn-cs"/>
              </a:defRPr>
            </a:lvl6pPr>
            <a:lvl7pPr marL="2743200" algn="r" defTabSz="914400" rtl="1" eaLnBrk="1" latinLnBrk="0" hangingPunct="1">
              <a:defRPr kern="1200">
                <a:solidFill>
                  <a:schemeClr val="tx1"/>
                </a:solidFill>
                <a:latin typeface="Arial" charset="0"/>
                <a:ea typeface="宋体" pitchFamily="2" charset="-122"/>
                <a:cs typeface="+mn-cs"/>
              </a:defRPr>
            </a:lvl7pPr>
            <a:lvl8pPr marL="3200400" algn="r" defTabSz="914400" rtl="1" eaLnBrk="1" latinLnBrk="0" hangingPunct="1">
              <a:defRPr kern="1200">
                <a:solidFill>
                  <a:schemeClr val="tx1"/>
                </a:solidFill>
                <a:latin typeface="Arial" charset="0"/>
                <a:ea typeface="宋体" pitchFamily="2" charset="-122"/>
                <a:cs typeface="+mn-cs"/>
              </a:defRPr>
            </a:lvl8pPr>
            <a:lvl9pPr marL="3657600" algn="r" defTabSz="914400" rtl="1" eaLnBrk="1" latinLnBrk="0" hangingPunct="1">
              <a:defRPr kern="1200">
                <a:solidFill>
                  <a:schemeClr val="tx1"/>
                </a:solidFill>
                <a:latin typeface="Arial" charset="0"/>
                <a:ea typeface="宋体" pitchFamily="2" charset="-122"/>
                <a:cs typeface="+mn-cs"/>
              </a:defRPr>
            </a:lvl9pPr>
          </a:lstStyle>
          <a:p>
            <a:r>
              <a:rPr lang="en-US" altLang="zh-CN" sz="2800" b="1" dirty="0">
                <a:solidFill>
                  <a:srgbClr val="FF0000"/>
                </a:solidFill>
              </a:rPr>
              <a:t>Endocrine regulation</a:t>
            </a:r>
          </a:p>
          <a:p>
            <a:r>
              <a:rPr lang="en-US" altLang="zh-CN" sz="2000" b="1" dirty="0"/>
              <a:t>-broadcasts its hormonal </a:t>
            </a:r>
          </a:p>
          <a:p>
            <a:r>
              <a:rPr lang="en-US" altLang="zh-CN" sz="2000" b="1" dirty="0"/>
              <a:t>messages to essentially all cells </a:t>
            </a:r>
          </a:p>
          <a:p>
            <a:r>
              <a:rPr lang="en-US" altLang="zh-CN" sz="2000" b="1" dirty="0"/>
              <a:t>-by secretion into blood and </a:t>
            </a:r>
          </a:p>
          <a:p>
            <a:r>
              <a:rPr lang="en-US" altLang="zh-CN" sz="2000" b="1" dirty="0"/>
              <a:t>extracellular fluid</a:t>
            </a:r>
          </a:p>
          <a:p>
            <a:r>
              <a:rPr lang="en-US" altLang="zh-CN" sz="2000" b="1" dirty="0"/>
              <a:t>-requires a receiver to get the </a:t>
            </a:r>
          </a:p>
          <a:p>
            <a:r>
              <a:rPr lang="en-US" altLang="zh-CN" sz="2000" b="1" dirty="0"/>
              <a:t>message</a:t>
            </a:r>
          </a:p>
          <a:p>
            <a:r>
              <a:rPr lang="en-US" altLang="zh-CN" sz="2000" b="1" dirty="0"/>
              <a:t>-slow and wider</a:t>
            </a:r>
            <a:r>
              <a:rPr lang="en-US" altLang="zh-CN" sz="2400" b="1" dirty="0"/>
              <a:t>  </a:t>
            </a:r>
            <a:endParaRPr lang="en-US" altLang="zh-CN" sz="2400" b="1" i="1" dirty="0">
              <a:solidFill>
                <a:schemeClr val="folHlink"/>
              </a:solidFill>
            </a:endParaRPr>
          </a:p>
        </p:txBody>
      </p:sp>
      <p:pic>
        <p:nvPicPr>
          <p:cNvPr id="6"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l="8014" t="77419" r="3772"/>
          <a:stretch>
            <a:fillRect/>
          </a:stretch>
        </p:blipFill>
        <p:spPr bwMode="auto">
          <a:xfrm>
            <a:off x="107950" y="4373563"/>
            <a:ext cx="3598863" cy="201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004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2400" b="1" dirty="0">
                <a:solidFill>
                  <a:srgbClr val="FF0000"/>
                </a:solidFill>
              </a:rPr>
              <a:t>Ovarian Cysts</a:t>
            </a:r>
            <a:r>
              <a:rPr lang="en-US" sz="2400" b="1" dirty="0"/>
              <a:t>: </a:t>
            </a:r>
            <a:r>
              <a:rPr lang="en-US" sz="2400" dirty="0"/>
              <a:t>Ovarian cysts are fluid-filled sacs that affect women of all ages, though mostly women of child-bearing age. Cysts are very common—and they can range in size from a pea to a grapefruit. The majority of cysts are harmless, though larger cysts (those larger than 5 cm in diameter) may need to be surgically removed because large cysts can twist the ovary and disrupt its blood supply.</a:t>
            </a:r>
            <a:br>
              <a:rPr lang="en-US" sz="2400" dirty="0"/>
            </a:br>
            <a:r>
              <a:rPr lang="en-US" sz="2400" dirty="0"/>
              <a:t/>
            </a:r>
            <a:br>
              <a:rPr lang="en-US" sz="2400" dirty="0"/>
            </a:br>
            <a:r>
              <a:rPr lang="en-US" sz="2400" dirty="0"/>
              <a:t>Cysts can form for a variety of reasons. Oftentimes, they’re simply part of normal menstruation. You may experience no symptoms, and the cysts will go away after a few cycles. These are known as functional cysts</a:t>
            </a:r>
            <a:r>
              <a:rPr lang="en-US" sz="2400" dirty="0" smtClean="0"/>
              <a:t>.</a:t>
            </a:r>
            <a:r>
              <a:rPr lang="en-US" sz="2400" dirty="0"/>
              <a:t/>
            </a:r>
            <a:br>
              <a:rPr lang="en-US" sz="2400" dirty="0"/>
            </a:br>
            <a:r>
              <a:rPr lang="en-US" sz="2400" dirty="0"/>
              <a:t>The great majority of cysts are benign. But abnormal or pathological cysts, such as those in </a:t>
            </a:r>
            <a:r>
              <a:rPr lang="en-US" sz="2400" b="1" dirty="0">
                <a:solidFill>
                  <a:srgbClr val="FF0000"/>
                </a:solidFill>
              </a:rPr>
              <a:t>polycystic ovary syndrome</a:t>
            </a:r>
            <a:r>
              <a:rPr lang="en-US" sz="2400" dirty="0"/>
              <a:t> (</a:t>
            </a:r>
            <a:r>
              <a:rPr lang="en-US" sz="2400" b="1" dirty="0">
                <a:solidFill>
                  <a:srgbClr val="FF0000"/>
                </a:solidFill>
              </a:rPr>
              <a:t>PCOS</a:t>
            </a:r>
            <a:r>
              <a:rPr lang="en-US" sz="2400" dirty="0"/>
              <a:t>), may cause painful symptoms.</a:t>
            </a:r>
            <a:br>
              <a:rPr lang="en-US" sz="2400" dirty="0"/>
            </a:br>
            <a:r>
              <a:rPr lang="en-US" sz="2400" dirty="0"/>
              <a:t>Treatment for ovarian cysts depends on the size and type of cyst. If you’re experiencing pain, talk to your doctor. He or she will determine what treatment is best for you</a:t>
            </a:r>
            <a:r>
              <a:rPr lang="en-US" sz="2400" dirty="0" smtClean="0"/>
              <a:t>.</a:t>
            </a:r>
            <a:endParaRPr lang="en-US" sz="2400" dirty="0"/>
          </a:p>
        </p:txBody>
      </p:sp>
    </p:spTree>
    <p:extLst>
      <p:ext uri="{BB962C8B-B14F-4D97-AF65-F5344CB8AC3E}">
        <p14:creationId xmlns:p14="http://schemas.microsoft.com/office/powerpoint/2010/main" val="3536472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4524315"/>
          </a:xfrm>
          <a:prstGeom prst="rect">
            <a:avLst/>
          </a:prstGeom>
        </p:spPr>
        <p:txBody>
          <a:bodyPr wrap="square">
            <a:spAutoFit/>
          </a:bodyPr>
          <a:lstStyle/>
          <a:p>
            <a:r>
              <a:rPr lang="en-US" sz="2400" b="1" dirty="0">
                <a:solidFill>
                  <a:srgbClr val="FF0000"/>
                </a:solidFill>
              </a:rPr>
              <a:t>Polycystic Ovary Syndrome</a:t>
            </a:r>
            <a:r>
              <a:rPr lang="en-US" sz="2400" b="1" dirty="0"/>
              <a:t>:</a:t>
            </a:r>
            <a:r>
              <a:rPr lang="en-US" sz="2400" dirty="0"/>
              <a:t> Polycystic means “many cysts.” Interestingly, the National Institutes of Health (NIH) criteria for diagnosing PCOS do not require the presence of polycystic ovaries by pelvic ultrasound. The NIH criteria are based on signs of </a:t>
            </a:r>
            <a:r>
              <a:rPr lang="en-US" sz="2400" dirty="0" err="1"/>
              <a:t>hyperandrogenism</a:t>
            </a:r>
            <a:r>
              <a:rPr lang="en-US" sz="2400" dirty="0"/>
              <a:t> (or elevated androgens) and </a:t>
            </a:r>
            <a:r>
              <a:rPr lang="en-US" sz="2400" dirty="0" err="1"/>
              <a:t>oligo</a:t>
            </a:r>
            <a:r>
              <a:rPr lang="en-US" sz="2400" dirty="0"/>
              <a:t>/amenorrhea.  Other key characteristics include infertility, irregular menstruation, acne, and increased hair growth on the face and body.</a:t>
            </a:r>
            <a:br>
              <a:rPr lang="en-US" sz="2400" dirty="0"/>
            </a:br>
            <a:r>
              <a:rPr lang="en-US" sz="2400" dirty="0"/>
              <a:t/>
            </a:r>
            <a:br>
              <a:rPr lang="en-US" sz="2400" dirty="0"/>
            </a:br>
            <a:r>
              <a:rPr lang="en-US" sz="2400" dirty="0"/>
              <a:t>PCOS is essentially caused by a hormone imbalance—many of the symptoms are caused by increased production of androgens. These patients usually have high free testosterone levels.</a:t>
            </a:r>
            <a:endParaRPr lang="ar-IQ" sz="2400" dirty="0"/>
          </a:p>
        </p:txBody>
      </p:sp>
    </p:spTree>
    <p:extLst>
      <p:ext uri="{BB962C8B-B14F-4D97-AF65-F5344CB8AC3E}">
        <p14:creationId xmlns:p14="http://schemas.microsoft.com/office/powerpoint/2010/main" val="3536472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ypothala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696" y="0"/>
            <a:ext cx="5129561" cy="6806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538" y="256025"/>
            <a:ext cx="1740605" cy="646331"/>
          </a:xfrm>
          <a:prstGeom prst="rect">
            <a:avLst/>
          </a:prstGeom>
        </p:spPr>
        <p:txBody>
          <a:bodyPr wrap="none">
            <a:spAutoFit/>
          </a:bodyPr>
          <a:lstStyle/>
          <a:p>
            <a:r>
              <a:rPr lang="en-US" sz="3600" b="1" dirty="0" smtClean="0">
                <a:solidFill>
                  <a:srgbClr val="0000FF"/>
                </a:solidFill>
              </a:rPr>
              <a:t>Testes </a:t>
            </a:r>
            <a:endParaRPr lang="ar-IQ" sz="3600" b="1" dirty="0">
              <a:solidFill>
                <a:srgbClr val="0000FF"/>
              </a:solidFill>
            </a:endParaRPr>
          </a:p>
        </p:txBody>
      </p:sp>
    </p:spTree>
    <p:extLst>
      <p:ext uri="{BB962C8B-B14F-4D97-AF65-F5344CB8AC3E}">
        <p14:creationId xmlns:p14="http://schemas.microsoft.com/office/powerpoint/2010/main" val="686439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1060"/>
            <a:ext cx="9144000" cy="3785652"/>
          </a:xfrm>
          <a:prstGeom prst="rect">
            <a:avLst/>
          </a:prstGeom>
        </p:spPr>
        <p:txBody>
          <a:bodyPr wrap="square">
            <a:spAutoFit/>
          </a:bodyPr>
          <a:lstStyle/>
          <a:p>
            <a:r>
              <a:rPr lang="en-US" sz="2000" dirty="0"/>
              <a:t>The testes secrete testosterone, which is necessary for proper physical development in boys.</a:t>
            </a:r>
          </a:p>
          <a:p>
            <a:r>
              <a:rPr lang="en-US" sz="2000" dirty="0"/>
              <a:t>In adulthood, testosterone maintains libido, muscle strength, and bone density.</a:t>
            </a:r>
          </a:p>
          <a:p>
            <a:r>
              <a:rPr lang="en-US" sz="2000" dirty="0"/>
              <a:t>Disorders of the testes are caused by too little testosterone production.</a:t>
            </a:r>
          </a:p>
          <a:p>
            <a:r>
              <a:rPr lang="en-US" sz="2000" dirty="0"/>
              <a:t>The testes (or testicles) are a pair of sperm-producing organs that maintain the health of the male reproductive system. The testes are known as gonads. Their female counterpart are the ovaries.</a:t>
            </a:r>
          </a:p>
          <a:p>
            <a:r>
              <a:rPr lang="en-US" sz="2000" dirty="0"/>
              <a:t> </a:t>
            </a:r>
          </a:p>
          <a:p>
            <a:r>
              <a:rPr lang="en-US" sz="2000" dirty="0"/>
              <a:t>In addition to their role in the male reproductive system, the testes also have the distinction of being an endocrine gland because they secrete testosterone—a hormone that is vital to the normal development of male physical characteristics.</a:t>
            </a:r>
          </a:p>
        </p:txBody>
      </p:sp>
      <p:sp>
        <p:nvSpPr>
          <p:cNvPr id="3" name="Rectangle 2"/>
          <p:cNvSpPr/>
          <p:nvPr/>
        </p:nvSpPr>
        <p:spPr>
          <a:xfrm>
            <a:off x="3518090" y="412143"/>
            <a:ext cx="1740605" cy="646331"/>
          </a:xfrm>
          <a:prstGeom prst="rect">
            <a:avLst/>
          </a:prstGeom>
        </p:spPr>
        <p:txBody>
          <a:bodyPr wrap="none">
            <a:spAutoFit/>
          </a:bodyPr>
          <a:lstStyle/>
          <a:p>
            <a:r>
              <a:rPr lang="en-US" sz="3600" b="1" dirty="0" smtClean="0">
                <a:solidFill>
                  <a:srgbClr val="0000FF"/>
                </a:solidFill>
              </a:rPr>
              <a:t>Testes </a:t>
            </a:r>
            <a:endParaRPr lang="ar-IQ" sz="3600" b="1" dirty="0">
              <a:solidFill>
                <a:srgbClr val="0000FF"/>
              </a:solidFill>
            </a:endParaRPr>
          </a:p>
        </p:txBody>
      </p:sp>
    </p:spTree>
    <p:extLst>
      <p:ext uri="{BB962C8B-B14F-4D97-AF65-F5344CB8AC3E}">
        <p14:creationId xmlns:p14="http://schemas.microsoft.com/office/powerpoint/2010/main" val="3536472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278642"/>
          </a:xfrm>
          <a:prstGeom prst="rect">
            <a:avLst/>
          </a:prstGeom>
        </p:spPr>
        <p:txBody>
          <a:bodyPr wrap="square">
            <a:spAutoFit/>
          </a:bodyPr>
          <a:lstStyle/>
          <a:p>
            <a:r>
              <a:rPr lang="en-US" sz="2800" b="1" dirty="0" smtClean="0">
                <a:solidFill>
                  <a:srgbClr val="0000FF"/>
                </a:solidFill>
              </a:rPr>
              <a:t>Testosterone</a:t>
            </a:r>
            <a:endParaRPr lang="en-US" sz="2800" dirty="0"/>
          </a:p>
          <a:p>
            <a:r>
              <a:rPr lang="en-US" sz="2200" dirty="0"/>
              <a:t>Testosterone is necessary for proper physical development in boys. It is the primary androgen, which is the term for any substance that stimulates and/or maintains masculine development. During puberty, testosterone is involved in many of the processes that transition a boy to manhood, including:</a:t>
            </a:r>
          </a:p>
          <a:p>
            <a:r>
              <a:rPr lang="en-US" sz="2200" dirty="0"/>
              <a:t>Healthy development of male sex organs</a:t>
            </a:r>
          </a:p>
          <a:p>
            <a:r>
              <a:rPr lang="en-US" sz="2200" dirty="0"/>
              <a:t>Growth of facial and body hair</a:t>
            </a:r>
          </a:p>
          <a:p>
            <a:r>
              <a:rPr lang="en-US" sz="2200" dirty="0"/>
              <a:t>Lowering of the voice</a:t>
            </a:r>
          </a:p>
          <a:p>
            <a:r>
              <a:rPr lang="en-US" sz="2200" dirty="0"/>
              <a:t>Increase in height</a:t>
            </a:r>
          </a:p>
          <a:p>
            <a:r>
              <a:rPr lang="en-US" sz="2200" dirty="0"/>
              <a:t>Increase in muscle mass</a:t>
            </a:r>
          </a:p>
          <a:p>
            <a:r>
              <a:rPr lang="en-US" sz="2200" dirty="0"/>
              <a:t>Growth of the Adam’s apple</a:t>
            </a:r>
          </a:p>
          <a:p>
            <a:r>
              <a:rPr lang="en-US" sz="2200" dirty="0"/>
              <a:t>The importance of testosterone is not limited to puberty. Throughout adulthood, the hormone is integral in a variety of functions, such as:</a:t>
            </a:r>
          </a:p>
          <a:p>
            <a:r>
              <a:rPr lang="en-US" sz="2200" dirty="0"/>
              <a:t>Maintaining libido</a:t>
            </a:r>
          </a:p>
          <a:p>
            <a:r>
              <a:rPr lang="en-US" sz="2200" dirty="0"/>
              <a:t>Sperm production</a:t>
            </a:r>
          </a:p>
          <a:p>
            <a:r>
              <a:rPr lang="en-US" sz="2200" dirty="0"/>
              <a:t>Maintaining muscle strength and mass</a:t>
            </a:r>
          </a:p>
          <a:p>
            <a:r>
              <a:rPr lang="en-US" sz="2200" dirty="0"/>
              <a:t>Promoting healthy bone density</a:t>
            </a:r>
            <a:endParaRPr lang="en-US" sz="2200" dirty="0">
              <a:effectLst/>
            </a:endParaRPr>
          </a:p>
        </p:txBody>
      </p:sp>
    </p:spTree>
    <p:extLst>
      <p:ext uri="{BB962C8B-B14F-4D97-AF65-F5344CB8AC3E}">
        <p14:creationId xmlns:p14="http://schemas.microsoft.com/office/powerpoint/2010/main" val="3536472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43841"/>
            <a:ext cx="9144000" cy="3908762"/>
          </a:xfrm>
          <a:prstGeom prst="rect">
            <a:avLst/>
          </a:prstGeom>
        </p:spPr>
        <p:txBody>
          <a:bodyPr wrap="square">
            <a:spAutoFit/>
          </a:bodyPr>
          <a:lstStyle/>
          <a:p>
            <a:r>
              <a:rPr lang="en-US" sz="3200" b="1" dirty="0">
                <a:solidFill>
                  <a:srgbClr val="0000FF"/>
                </a:solidFill>
              </a:rPr>
              <a:t>Testosterone Production</a:t>
            </a:r>
            <a:endParaRPr lang="en-US" sz="3200" dirty="0">
              <a:solidFill>
                <a:srgbClr val="0000FF"/>
              </a:solidFill>
            </a:endParaRPr>
          </a:p>
          <a:p>
            <a:r>
              <a:rPr lang="en-US" sz="2400" dirty="0"/>
              <a:t>The hypothalamus and pituitary gland control how much testosterone the testes produce and secrete.</a:t>
            </a:r>
          </a:p>
          <a:p>
            <a:r>
              <a:rPr lang="en-US" sz="2400" dirty="0"/>
              <a:t> </a:t>
            </a:r>
          </a:p>
          <a:p>
            <a:r>
              <a:rPr lang="en-US" sz="2400" dirty="0"/>
              <a:t>The hypothalamus sends a signal to the pituitary gland to release gonadotrophic substances (follicle stimulating hormone and luteinizing hormone). Luteinizing hormone (LH) stimulates testosterone production. If too much testosterone is produced, the hypothalamus alerts the pituitary gland to make less LH, which tells the testes to decrease testosterone levels.</a:t>
            </a:r>
          </a:p>
        </p:txBody>
      </p:sp>
    </p:spTree>
    <p:extLst>
      <p:ext uri="{BB962C8B-B14F-4D97-AF65-F5344CB8AC3E}">
        <p14:creationId xmlns:p14="http://schemas.microsoft.com/office/powerpoint/2010/main" val="35364727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843"/>
            <a:ext cx="9144000" cy="5016758"/>
          </a:xfrm>
          <a:prstGeom prst="rect">
            <a:avLst/>
          </a:prstGeom>
        </p:spPr>
        <p:txBody>
          <a:bodyPr wrap="square">
            <a:spAutoFit/>
          </a:bodyPr>
          <a:lstStyle/>
          <a:p>
            <a:r>
              <a:rPr lang="en-US" sz="3200" b="1" dirty="0">
                <a:solidFill>
                  <a:srgbClr val="FF0000"/>
                </a:solidFill>
              </a:rPr>
              <a:t>Disorders of the Testes</a:t>
            </a:r>
            <a:r>
              <a:rPr lang="en-US" sz="3200" b="1" dirty="0"/>
              <a:t>: </a:t>
            </a:r>
            <a:r>
              <a:rPr lang="en-US" sz="3200" b="1" dirty="0" err="1">
                <a:solidFill>
                  <a:srgbClr val="0000FF"/>
                </a:solidFill>
              </a:rPr>
              <a:t>Hypogonadism</a:t>
            </a:r>
            <a:endParaRPr lang="en-US" sz="3200" dirty="0">
              <a:solidFill>
                <a:srgbClr val="0000FF"/>
              </a:solidFill>
            </a:endParaRPr>
          </a:p>
          <a:p>
            <a:r>
              <a:rPr lang="en-US" sz="2400" dirty="0" err="1"/>
              <a:t>Hypogonadism</a:t>
            </a:r>
            <a:r>
              <a:rPr lang="en-US" sz="2400" dirty="0"/>
              <a:t> is a testicular disorder associated with </a:t>
            </a:r>
            <a:r>
              <a:rPr lang="en-US" sz="2400" dirty="0">
                <a:hlinkClick r:id="rId2"/>
              </a:rPr>
              <a:t>low testosterone</a:t>
            </a:r>
            <a:r>
              <a:rPr lang="en-US" sz="2400" dirty="0"/>
              <a:t>. Having testosterone levels that are too low causes a variety of problems, including:</a:t>
            </a:r>
          </a:p>
          <a:p>
            <a:r>
              <a:rPr lang="en-US" sz="2400" dirty="0"/>
              <a:t>Decreased sex drive</a:t>
            </a:r>
          </a:p>
          <a:p>
            <a:r>
              <a:rPr lang="en-US" sz="2400" dirty="0"/>
              <a:t>Diminished muscle mass</a:t>
            </a:r>
          </a:p>
          <a:p>
            <a:r>
              <a:rPr lang="en-US" sz="2400" dirty="0"/>
              <a:t>Low sperm count (reduced fertility)</a:t>
            </a:r>
          </a:p>
          <a:p>
            <a:r>
              <a:rPr lang="en-US" sz="2400" dirty="0"/>
              <a:t>Loss of body hair</a:t>
            </a:r>
          </a:p>
          <a:p>
            <a:r>
              <a:rPr lang="en-US" sz="2400" dirty="0"/>
              <a:t>There are two types of </a:t>
            </a:r>
            <a:r>
              <a:rPr lang="en-US" sz="2400" dirty="0" err="1"/>
              <a:t>hypogonadism</a:t>
            </a:r>
            <a:r>
              <a:rPr lang="en-US" sz="2400" dirty="0"/>
              <a:t>—primary and secondary. Primary refers to a defect with the testicles, and secondary involves a problem in the pituitary gland that indirectly affects testosterone production.</a:t>
            </a:r>
          </a:p>
          <a:p>
            <a:r>
              <a:rPr lang="en-US" sz="2400" dirty="0"/>
              <a:t> </a:t>
            </a:r>
          </a:p>
        </p:txBody>
      </p:sp>
    </p:spTree>
    <p:extLst>
      <p:ext uri="{BB962C8B-B14F-4D97-AF65-F5344CB8AC3E}">
        <p14:creationId xmlns:p14="http://schemas.microsoft.com/office/powerpoint/2010/main" val="3536472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5632311"/>
          </a:xfrm>
          <a:prstGeom prst="rect">
            <a:avLst/>
          </a:prstGeom>
        </p:spPr>
        <p:txBody>
          <a:bodyPr wrap="square">
            <a:spAutoFit/>
          </a:bodyPr>
          <a:lstStyle/>
          <a:p>
            <a:r>
              <a:rPr lang="en-US" sz="2400" dirty="0"/>
              <a:t>The condition may be caused by many things and is most commonly the result of:</a:t>
            </a:r>
          </a:p>
          <a:p>
            <a:r>
              <a:rPr lang="en-US" sz="2400" dirty="0"/>
              <a:t>Aging</a:t>
            </a:r>
          </a:p>
          <a:p>
            <a:r>
              <a:rPr lang="en-US" sz="2400" dirty="0"/>
              <a:t>Defects in the pituitary and/or hypothalamus, such as pituitary tumors (which adversely affect the pituitary’s ability to function normally) and high prolactin levels (too much of the hormone causes a drop in testosterone levels)</a:t>
            </a:r>
          </a:p>
          <a:p>
            <a:r>
              <a:rPr lang="en-US" sz="2400" dirty="0"/>
              <a:t>Medications</a:t>
            </a:r>
          </a:p>
          <a:p>
            <a:r>
              <a:rPr lang="en-US" sz="2400" dirty="0"/>
              <a:t>Testes-based conditions, such as severe injury, and radiation or chemotherapy, can all deplete testosterone levels</a:t>
            </a:r>
          </a:p>
          <a:p>
            <a:r>
              <a:rPr lang="en-US" sz="2400" dirty="0"/>
              <a:t>The testes play a vital role not only in the male reproductive system but in the endocrine system as well. The release of the hormone testosterone is integral to the healthy development of male physical characteristics.</a:t>
            </a:r>
          </a:p>
          <a:p>
            <a:r>
              <a:rPr lang="en-US" sz="2400" dirty="0"/>
              <a:t> </a:t>
            </a:r>
          </a:p>
        </p:txBody>
      </p:sp>
    </p:spTree>
    <p:extLst>
      <p:ext uri="{BB962C8B-B14F-4D97-AF65-F5344CB8AC3E}">
        <p14:creationId xmlns:p14="http://schemas.microsoft.com/office/powerpoint/2010/main" val="3536472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ideplayer.com/4727612/15/images/8/Causes+of+Azoospermia+1%29Pretesticular%3A+also+called+secondary+testicular+failure%2C+usually+endocrine+in+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7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2.bp.blogspot.com/-8K4NMTclF1s/UzbRr9iSs4I/AAAAAAAADQM/VBEKDl2iooA/s1600/comparison+nervous+and+endocrine+syste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5" y="1427355"/>
            <a:ext cx="9136803" cy="424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6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2.xml><?xml version="1.0" encoding="utf-8"?>
<a:theme xmlns:a="http://schemas.openxmlformats.org/drawingml/2006/main" name="1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3.xml><?xml version="1.0" encoding="utf-8"?>
<a:theme xmlns:a="http://schemas.openxmlformats.org/drawingml/2006/main" name="2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4.xml><?xml version="1.0" encoding="utf-8"?>
<a:theme xmlns:a="http://schemas.openxmlformats.org/drawingml/2006/main" name="3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5.xml><?xml version="1.0" encoding="utf-8"?>
<a:theme xmlns:a="http://schemas.openxmlformats.org/drawingml/2006/main" name="4_Theme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1" id="{CE8B58AE-6FE0-4ABA-A1EB-1B7EE9855773}" vid="{D7B523C2-297C-4175-A802-67B8E7FA38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2734</TotalTime>
  <Words>5316</Words>
  <Application>Microsoft Office PowerPoint</Application>
  <PresentationFormat>On-screen Show (4:3)</PresentationFormat>
  <Paragraphs>362</Paragraphs>
  <Slides>88</Slides>
  <Notes>1</Notes>
  <HiddenSlides>0</HiddenSlides>
  <MMClips>0</MMClips>
  <ScaleCrop>false</ScaleCrop>
  <HeadingPairs>
    <vt:vector size="4" baseType="variant">
      <vt:variant>
        <vt:lpstr>Theme</vt:lpstr>
      </vt:variant>
      <vt:variant>
        <vt:i4>5</vt:i4>
      </vt:variant>
      <vt:variant>
        <vt:lpstr>Slide Titles</vt:lpstr>
      </vt:variant>
      <vt:variant>
        <vt:i4>88</vt:i4>
      </vt:variant>
    </vt:vector>
  </HeadingPairs>
  <TitlesOfParts>
    <vt:vector size="93" baseType="lpstr">
      <vt:lpstr>Theme1</vt:lpstr>
      <vt:lpstr>1_Theme1</vt:lpstr>
      <vt:lpstr>2_Theme1</vt:lpstr>
      <vt:lpstr>3_Theme1</vt:lpstr>
      <vt:lpstr>4_Theme1</vt:lpstr>
      <vt:lpstr>Hormones Sadeq Kaabi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Sputum Culture</dc:title>
  <dc:creator>Abu- Karam</dc:creator>
  <cp:lastModifiedBy>Maher</cp:lastModifiedBy>
  <cp:revision>222</cp:revision>
  <dcterms:created xsi:type="dcterms:W3CDTF">2014-04-18T08:39:52Z</dcterms:created>
  <dcterms:modified xsi:type="dcterms:W3CDTF">2019-03-02T20:31:17Z</dcterms:modified>
</cp:coreProperties>
</file>