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  <p:sldMasterId id="2147483728" r:id="rId5"/>
  </p:sldMasterIdLst>
  <p:notesMasterIdLst>
    <p:notesMasterId r:id="rId28"/>
  </p:notesMasterIdLst>
  <p:sldIdLst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EFC0"/>
    <a:srgbClr val="FAE28A"/>
    <a:srgbClr val="FF0066"/>
    <a:srgbClr val="FFFFFF"/>
    <a:srgbClr val="0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1860" autoAdjust="0"/>
  </p:normalViewPr>
  <p:slideViewPr>
    <p:cSldViewPr snapToGrid="0">
      <p:cViewPr>
        <p:scale>
          <a:sx n="85" d="100"/>
          <a:sy n="85" d="100"/>
        </p:scale>
        <p:origin x="-13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7D245-14D3-4224-B988-AD4514BA0A8B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5A386-4413-4E80-9982-0CB2BA01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1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50484-A914-4713-93E6-9836C90D7D80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2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7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2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1" y="2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1" y="2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90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90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90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90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5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1" y="277815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1" y="2427290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1" y="271465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4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1" y="2435227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2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2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2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6"/>
            <a:ext cx="1314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1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ar-SA" sz="1800">
                <a:solidFill>
                  <a:srgbClr val="000000"/>
                </a:solidFill>
              </a:endParaRPr>
            </a:p>
          </p:txBody>
        </p:sp>
        <p:sp>
          <p:nvSpPr>
            <p:cNvPr id="3139" name="Freeform 67"/>
            <p:cNvSpPr>
              <a:spLocks/>
            </p:cNvSpPr>
            <p:nvPr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ar-SA" sz="1800">
                <a:solidFill>
                  <a:srgbClr val="000000"/>
                </a:solidFill>
              </a:endParaRPr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2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90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1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5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1" y="609600"/>
            <a:ext cx="2663825" cy="219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21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5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325440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25440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7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60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44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9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43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39" name="Freeform 67"/>
            <p:cNvSpPr>
              <a:spLocks/>
            </p:cNvSpPr>
            <p:nvPr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9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25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4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5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55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13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48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5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62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0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27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81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61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8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12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94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46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139" name="Freeform 67"/>
            <p:cNvSpPr>
              <a:spLocks/>
            </p:cNvSpPr>
            <p:nvPr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47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94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45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66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30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56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7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88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40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46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84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87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90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80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9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74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36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139" name="Freeform 67"/>
            <p:cNvSpPr>
              <a:spLocks/>
            </p:cNvSpPr>
            <p:nvPr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43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220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29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741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08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386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410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273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5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925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668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0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93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31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02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498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59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84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139" name="Freeform 67"/>
            <p:cNvSpPr>
              <a:spLocks/>
            </p:cNvSpPr>
            <p:nvPr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0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21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689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52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9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744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633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945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303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814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829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48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400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93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507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128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65B5E-6E6E-4036-9E87-D40CC68A6C1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8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8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2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2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40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3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9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4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4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6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9" y="6064252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2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9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9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2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 sz="180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1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4" y="5726113"/>
            <a:ext cx="1223962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388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33" grpId="2" animBg="1"/>
      <p:bldP spid="1033" grpId="3" animBg="1"/>
      <p:bldP spid="1033" grpId="4" animBg="1"/>
      <p:bldP spid="1033" grpId="5" animBg="1"/>
      <p:bldP spid="1033" grpId="6" animBg="1"/>
      <p:bldP spid="1033" grpId="7" animBg="1"/>
      <p:bldP spid="1033" grpId="8" animBg="1"/>
      <p:bldP spid="1033" grpId="9" animBg="1"/>
      <p:bldP spid="1033" grpId="10" animBg="1"/>
      <p:bldP spid="1060" grpId="0" animBg="1"/>
      <p:bldP spid="1060" grpId="1" animBg="1"/>
      <p:bldP spid="1060" grpId="2" animBg="1"/>
      <p:bldP spid="1060" grpId="3" animBg="1"/>
      <p:bldP spid="1060" grpId="4" animBg="1"/>
      <p:bldP spid="1060" grpId="5" animBg="1"/>
      <p:bldP spid="1060" grpId="6" animBg="1"/>
      <p:bldP spid="1060" grpId="7" animBg="1"/>
      <p:bldP spid="1060" grpId="8" animBg="1"/>
      <p:bldP spid="1060" grpId="9" animBg="1"/>
      <p:bldP spid="1060" grpId="10" animBg="1"/>
      <p:bldP spid="1026" grpId="0"/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11CD1-5AA2-4C6A-8314-96355BBD5EE1}" type="datetimeFigureOut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1/7/2019</a:t>
            </a:fld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565B5E-6E6E-4036-9E87-D40CC68A6C17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9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33" grpId="2" animBg="1"/>
      <p:bldP spid="1033" grpId="3" animBg="1"/>
      <p:bldP spid="1033" grpId="4" animBg="1"/>
      <p:bldP spid="1033" grpId="5" animBg="1"/>
      <p:bldP spid="1033" grpId="6" animBg="1"/>
      <p:bldP spid="1033" grpId="7" animBg="1"/>
      <p:bldP spid="1033" grpId="8" animBg="1"/>
      <p:bldP spid="1033" grpId="9" animBg="1"/>
      <p:bldP spid="1033" grpId="10" animBg="1"/>
      <p:bldP spid="1060" grpId="0" animBg="1"/>
      <p:bldP spid="1060" grpId="1" animBg="1"/>
      <p:bldP spid="1060" grpId="2" animBg="1"/>
      <p:bldP spid="1060" grpId="3" animBg="1"/>
      <p:bldP spid="1060" grpId="4" animBg="1"/>
      <p:bldP spid="1060" grpId="5" animBg="1"/>
      <p:bldP spid="1060" grpId="6" animBg="1"/>
      <p:bldP spid="1060" grpId="7" animBg="1"/>
      <p:bldP spid="1060" grpId="8" animBg="1"/>
      <p:bldP spid="1060" grpId="9" animBg="1"/>
      <p:bldP spid="1060" grpId="10" animBg="1"/>
      <p:bldP spid="1026" grpId="0"/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56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33" grpId="2" animBg="1"/>
      <p:bldP spid="1033" grpId="3" animBg="1"/>
      <p:bldP spid="1033" grpId="4" animBg="1"/>
      <p:bldP spid="1033" grpId="5" animBg="1"/>
      <p:bldP spid="1033" grpId="6" animBg="1"/>
      <p:bldP spid="1033" grpId="7" animBg="1"/>
      <p:bldP spid="1033" grpId="8" animBg="1"/>
      <p:bldP spid="1033" grpId="9" animBg="1"/>
      <p:bldP spid="1033" grpId="10" animBg="1"/>
      <p:bldP spid="1060" grpId="0" animBg="1"/>
      <p:bldP spid="1060" grpId="1" animBg="1"/>
      <p:bldP spid="1060" grpId="2" animBg="1"/>
      <p:bldP spid="1060" grpId="3" animBg="1"/>
      <p:bldP spid="1060" grpId="4" animBg="1"/>
      <p:bldP spid="1060" grpId="5" animBg="1"/>
      <p:bldP spid="1060" grpId="6" animBg="1"/>
      <p:bldP spid="1060" grpId="7" animBg="1"/>
      <p:bldP spid="1060" grpId="8" animBg="1"/>
      <p:bldP spid="1060" grpId="9" animBg="1"/>
      <p:bldP spid="1060" grpId="10" animBg="1"/>
      <p:bldP spid="1026" grpId="0"/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16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33" grpId="2" animBg="1"/>
      <p:bldP spid="1033" grpId="3" animBg="1"/>
      <p:bldP spid="1033" grpId="4" animBg="1"/>
      <p:bldP spid="1033" grpId="5" animBg="1"/>
      <p:bldP spid="1033" grpId="6" animBg="1"/>
      <p:bldP spid="1033" grpId="7" animBg="1"/>
      <p:bldP spid="1033" grpId="8" animBg="1"/>
      <p:bldP spid="1033" grpId="9" animBg="1"/>
      <p:bldP spid="1033" grpId="10" animBg="1"/>
      <p:bldP spid="1060" grpId="0" animBg="1"/>
      <p:bldP spid="1060" grpId="1" animBg="1"/>
      <p:bldP spid="1060" grpId="2" animBg="1"/>
      <p:bldP spid="1060" grpId="3" animBg="1"/>
      <p:bldP spid="1060" grpId="4" animBg="1"/>
      <p:bldP spid="1060" grpId="5" animBg="1"/>
      <p:bldP spid="1060" grpId="6" animBg="1"/>
      <p:bldP spid="1060" grpId="7" animBg="1"/>
      <p:bldP spid="1060" grpId="8" animBg="1"/>
      <p:bldP spid="1060" grpId="9" animBg="1"/>
      <p:bldP spid="1060" grpId="10" animBg="1"/>
      <p:bldP spid="1026" grpId="0"/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874B404B-BC84-40A2-9EDF-B7C7FDBB073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3CA2A3-CA95-4A52-8FC4-1D39B84FF169}" type="slidenum">
              <a:rPr lang="en-US" smtClean="0"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07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33" grpId="2" animBg="1"/>
      <p:bldP spid="1033" grpId="3" animBg="1"/>
      <p:bldP spid="1033" grpId="4" animBg="1"/>
      <p:bldP spid="1033" grpId="5" animBg="1"/>
      <p:bldP spid="1033" grpId="6" animBg="1"/>
      <p:bldP spid="1033" grpId="7" animBg="1"/>
      <p:bldP spid="1033" grpId="8" animBg="1"/>
      <p:bldP spid="1033" grpId="9" animBg="1"/>
      <p:bldP spid="1033" grpId="10" animBg="1"/>
      <p:bldP spid="1060" grpId="0" animBg="1"/>
      <p:bldP spid="1060" grpId="1" animBg="1"/>
      <p:bldP spid="1060" grpId="2" animBg="1"/>
      <p:bldP spid="1060" grpId="3" animBg="1"/>
      <p:bldP spid="1060" grpId="4" animBg="1"/>
      <p:bldP spid="1060" grpId="5" animBg="1"/>
      <p:bldP spid="1060" grpId="6" animBg="1"/>
      <p:bldP spid="1060" grpId="7" animBg="1"/>
      <p:bldP spid="1060" grpId="8" animBg="1"/>
      <p:bldP spid="1060" grpId="9" animBg="1"/>
      <p:bldP spid="1060" grpId="10" animBg="1"/>
      <p:bldP spid="1026" grpId="0"/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288540" y="1627488"/>
            <a:ext cx="6264337" cy="3513555"/>
          </a:xfrm>
        </p:spPr>
        <p:txBody>
          <a:bodyPr/>
          <a:lstStyle/>
          <a:p>
            <a:pPr algn="ctr" rtl="0">
              <a:defRPr/>
            </a:pPr>
            <a:r>
              <a:rPr lang="en-US" sz="7500" i="1" dirty="0" smtClean="0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ump Demi Bold LET" pitchFamily="2" charset="0"/>
                <a:cs typeface="Trebuchet MS" panose="020B0603020202020204" pitchFamily="34" charset="0"/>
              </a:rPr>
              <a:t>ELFA and ECL</a:t>
            </a:r>
            <a:r>
              <a:rPr lang="en-US" sz="7200" i="1" dirty="0" smtClean="0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ump Demi Bold LET" pitchFamily="2" charset="0"/>
                <a:cs typeface="Trebuchet MS" panose="020B0603020202020204" pitchFamily="34" charset="0"/>
              </a:rPr>
              <a:t/>
            </a:r>
            <a:br>
              <a:rPr lang="en-US" sz="7200" i="1" dirty="0" smtClean="0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ump Demi Bold LET" pitchFamily="2" charset="0"/>
                <a:cs typeface="Trebuchet MS" panose="020B0603020202020204" pitchFamily="34" charset="0"/>
              </a:rPr>
            </a:br>
            <a:r>
              <a:rPr lang="en-US" sz="5400" dirty="0" err="1" smtClean="0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ump Demi Bold LET" pitchFamily="2" charset="0"/>
                <a:cs typeface="Trebuchet MS" panose="020B0603020202020204" pitchFamily="34" charset="0"/>
              </a:rPr>
              <a:t>Sadeq</a:t>
            </a:r>
            <a:r>
              <a:rPr lang="en-US" sz="5400" dirty="0" smtClean="0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ump Demi Bold LET" pitchFamily="2" charset="0"/>
                <a:cs typeface="Trebuchet MS" panose="020B0603020202020204" pitchFamily="34" charset="0"/>
              </a:rPr>
              <a:t> </a:t>
            </a:r>
            <a:r>
              <a:rPr lang="en-US" sz="5400" dirty="0" err="1" smtClean="0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ump Demi Bold LET" pitchFamily="2" charset="0"/>
                <a:cs typeface="Trebuchet MS" panose="020B0603020202020204" pitchFamily="34" charset="0"/>
              </a:rPr>
              <a:t>Kaabi</a:t>
            </a:r>
            <a:endParaRPr lang="en-US" sz="5400" b="0" dirty="0" smtClean="0">
              <a:ln w="0">
                <a:solidFill>
                  <a:schemeClr val="bg2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ump Demi Bold LET" pitchFamily="2" charset="0"/>
              <a:cs typeface="Trebuchet MS" panose="020B0603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84221" y="4615771"/>
            <a:ext cx="1472062" cy="8465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Fourth grade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First semester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2018-2019</a:t>
            </a:r>
            <a:endParaRPr lang="ar-SA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88640"/>
            <a:ext cx="38164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n w="0">
                  <a:noFill/>
                </a:ln>
                <a:solidFill>
                  <a:srgbClr val="FF61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illeniaUPC" panose="02020603050405020304" pitchFamily="18" charset="-34"/>
                <a:cs typeface="Old Antic Decorative" panose="02010400000000000000" pitchFamily="2" charset="-78"/>
              </a:rPr>
              <a:t>بسم الله الرحمن الرحيم</a:t>
            </a:r>
          </a:p>
        </p:txBody>
      </p:sp>
      <p:pic>
        <p:nvPicPr>
          <p:cNvPr id="1026" name="Picture 2" descr="E:\Mustansiriya University\شعار الفر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10" y="1972107"/>
            <a:ext cx="3762375" cy="3933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mparison of hormonal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"/>
            <a:ext cx="9144000" cy="68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mparison of hormonal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" y="1"/>
            <a:ext cx="9134270" cy="68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mparison of hormonal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mparison of hormonal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mparison of hormonal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mparison of hormonal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mparison of hormonal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mparison of hormonal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mparison of hormonal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mparison of hormonal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• What happens in Chemiluminescence&#10;immunoassays&#10;• Monoclonal antibody coated well&#10;↓&#10;Test specimen (serum)&#10;↓&#10;HRP labell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6" y="579864"/>
            <a:ext cx="7693733" cy="57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mparison of hormonal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-218598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6478" y="859754"/>
            <a:ext cx="7720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4000" dirty="0">
                <a:solidFill>
                  <a:srgbClr val="0000FF"/>
                </a:solidFill>
              </a:rPr>
              <a:t>A comparative analysis on three different fully automated anti-</a:t>
            </a:r>
            <a:r>
              <a:rPr lang="en-US" sz="4000" dirty="0" err="1">
                <a:solidFill>
                  <a:srgbClr val="0000FF"/>
                </a:solidFill>
              </a:rPr>
              <a:t>toxoplasm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IgM</a:t>
            </a:r>
            <a:r>
              <a:rPr lang="en-US" sz="4000" dirty="0">
                <a:solidFill>
                  <a:srgbClr val="0000FF"/>
                </a:solidFill>
              </a:rPr>
              <a:t> immunoassays</a:t>
            </a:r>
          </a:p>
        </p:txBody>
      </p:sp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mparison of hormonal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omparison of hormonal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cubate at 37° C&#10;↓&#10;Remove unbound enzyme labeled Ab&#10;↓&#10;Chemiluminescence reagent added&#10;↓&#10;Read relative light unit with lu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5" y="323385"/>
            <a:ext cx="8451226" cy="634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 luminescence is the most sensitive&#10;detection method currently in use due to&#10;the ability of signal multiplication and&#10;am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4" y="156117"/>
            <a:ext cx="8926514" cy="670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• Properties&#10;Ultra-high sensitivity (10, 000 times higher&#10;than and the light absorption method and&#10;1000 times higher th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89209"/>
            <a:ext cx="8946878" cy="67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• Diagnoses acute toxoplasmosis during the first&#10;trimester of pregnancy.&#10;• Sensitivity and specificity are calculated for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4" y="133814"/>
            <a:ext cx="8788981" cy="65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mparison Between&#10;Chemilluminescent&#10;Assay&#10;• No stop solution&#10;• Higher sensitivity&#10;• No light&#10;source(Filter)&#10;ELISA&#10;• Sto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41" y="691377"/>
            <a:ext cx="7373347" cy="55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5604" y="2457503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-</a:t>
            </a:r>
            <a:r>
              <a:rPr lang="en-US" sz="1400" b="1" dirty="0" err="1" smtClean="0"/>
              <a:t>Procalcitonin</a:t>
            </a:r>
            <a:r>
              <a:rPr lang="en-US" sz="1400" b="1" dirty="0" smtClean="0"/>
              <a:t> </a:t>
            </a:r>
            <a:endParaRPr lang="ar-IQ" sz="1400" b="1" dirty="0"/>
          </a:p>
        </p:txBody>
      </p:sp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arison of hormonal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7" y="457200"/>
            <a:ext cx="7957905" cy="597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mparison of hormonal 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11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1" id="{CE8B58AE-6FE0-4ABA-A1EB-1B7EE9855773}" vid="{D7B523C2-297C-4175-A802-67B8E7FA38B6}"/>
    </a:ext>
  </a:extLst>
</a:theme>
</file>

<file path=ppt/theme/theme2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1" id="{CE8B58AE-6FE0-4ABA-A1EB-1B7EE9855773}" vid="{D7B523C2-297C-4175-A802-67B8E7FA38B6}"/>
    </a:ext>
  </a:extLst>
</a:theme>
</file>

<file path=ppt/theme/theme3.xml><?xml version="1.0" encoding="utf-8"?>
<a:theme xmlns:a="http://schemas.openxmlformats.org/drawingml/2006/main" name="2_Theme1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1" id="{CE8B58AE-6FE0-4ABA-A1EB-1B7EE9855773}" vid="{D7B523C2-297C-4175-A802-67B8E7FA38B6}"/>
    </a:ext>
  </a:extLst>
</a:theme>
</file>

<file path=ppt/theme/theme4.xml><?xml version="1.0" encoding="utf-8"?>
<a:theme xmlns:a="http://schemas.openxmlformats.org/drawingml/2006/main" name="3_Theme1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1" id="{CE8B58AE-6FE0-4ABA-A1EB-1B7EE9855773}" vid="{D7B523C2-297C-4175-A802-67B8E7FA38B6}"/>
    </a:ext>
  </a:extLst>
</a:theme>
</file>

<file path=ppt/theme/theme5.xml><?xml version="1.0" encoding="utf-8"?>
<a:theme xmlns:a="http://schemas.openxmlformats.org/drawingml/2006/main" name="4_Theme1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1" id="{CE8B58AE-6FE0-4ABA-A1EB-1B7EE9855773}" vid="{D7B523C2-297C-4175-A802-67B8E7FA38B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3241</TotalTime>
  <Words>26</Words>
  <Application>Microsoft Office PowerPoint</Application>
  <PresentationFormat>On-screen Show (4:3)</PresentationFormat>
  <Paragraphs>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Theme1</vt:lpstr>
      <vt:lpstr>1_Theme1</vt:lpstr>
      <vt:lpstr>2_Theme1</vt:lpstr>
      <vt:lpstr>3_Theme1</vt:lpstr>
      <vt:lpstr>4_Theme1</vt:lpstr>
      <vt:lpstr>ELFA and ECL Sadeq Kaabi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Sputum Culture</dc:title>
  <dc:creator>Abu- Karam</dc:creator>
  <cp:lastModifiedBy>Maher</cp:lastModifiedBy>
  <cp:revision>309</cp:revision>
  <dcterms:created xsi:type="dcterms:W3CDTF">2014-04-18T08:39:52Z</dcterms:created>
  <dcterms:modified xsi:type="dcterms:W3CDTF">2019-01-07T21:31:58Z</dcterms:modified>
</cp:coreProperties>
</file>