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59" r:id="rId5"/>
    <p:sldId id="260" r:id="rId6"/>
    <p:sldId id="261" r:id="rId7"/>
    <p:sldId id="290" r:id="rId8"/>
    <p:sldId id="262" r:id="rId9"/>
    <p:sldId id="263" r:id="rId10"/>
    <p:sldId id="264" r:id="rId11"/>
    <p:sldId id="265" r:id="rId12"/>
    <p:sldId id="267" r:id="rId13"/>
    <p:sldId id="269" r:id="rId14"/>
    <p:sldId id="270" r:id="rId15"/>
    <p:sldId id="271" r:id="rId16"/>
    <p:sldId id="272" r:id="rId17"/>
    <p:sldId id="273" r:id="rId18"/>
    <p:sldId id="291" r:id="rId19"/>
    <p:sldId id="274" r:id="rId20"/>
    <p:sldId id="275" r:id="rId21"/>
    <p:sldId id="276" r:id="rId22"/>
    <p:sldId id="278"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ED987-593B-4736-A5A0-24122A4CF2E0}" type="datetimeFigureOut">
              <a:rPr lang="en-US" smtClean="0"/>
              <a:t>3/24/2019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0C9F6-CE74-4FBC-949B-FE404AEA9196}" type="slidenum">
              <a:rPr lang="en-US" smtClean="0"/>
              <a:t>‹#›</a:t>
            </a:fld>
            <a:endParaRPr lang="en-US"/>
          </a:p>
        </p:txBody>
      </p:sp>
    </p:spTree>
    <p:extLst>
      <p:ext uri="{BB962C8B-B14F-4D97-AF65-F5344CB8AC3E}">
        <p14:creationId xmlns:p14="http://schemas.microsoft.com/office/powerpoint/2010/main" val="290376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0C9F6-CE74-4FBC-949B-FE404AEA9196}" type="slidenum">
              <a:rPr lang="en-US" smtClean="0"/>
              <a:t>10</a:t>
            </a:fld>
            <a:endParaRPr lang="en-US"/>
          </a:p>
        </p:txBody>
      </p:sp>
    </p:spTree>
    <p:extLst>
      <p:ext uri="{BB962C8B-B14F-4D97-AF65-F5344CB8AC3E}">
        <p14:creationId xmlns:p14="http://schemas.microsoft.com/office/powerpoint/2010/main" val="317127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94228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5974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55375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6794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7206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09009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424046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6986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40347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32324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3/24/2019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49354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7CB97365-EBCA-4027-87D5-99FC1D4DF0BB}" type="datetimeFigureOut">
              <a:rPr lang="en-US" smtClean="0"/>
              <a:pPr eaLnBrk="1" latinLnBrk="0" hangingPunct="1"/>
              <a:t>3/24/2019</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537002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658"/>
            <a:ext cx="9144000" cy="6924973"/>
          </a:xfrm>
          <a:prstGeom prst="rect">
            <a:avLst/>
          </a:prstGeom>
          <a:solidFill>
            <a:schemeClr val="accent3">
              <a:lumMod val="20000"/>
              <a:lumOff val="80000"/>
            </a:schemeClr>
          </a:solidFill>
        </p:spPr>
        <p:txBody>
          <a:bodyPr wrap="square">
            <a:spAutoFit/>
          </a:bodyPr>
          <a:lstStyle/>
          <a:p>
            <a:pPr algn="just"/>
            <a:r>
              <a:rPr lang="en-US" sz="2400" b="1" dirty="0" smtClean="0">
                <a:latin typeface="Times New Roman" pitchFamily="18" charset="0"/>
                <a:cs typeface="Times New Roman" pitchFamily="18" charset="0"/>
              </a:rPr>
              <a:t>What are freshwater habitats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Algae </a:t>
            </a:r>
            <a:r>
              <a:rPr lang="en-US" sz="2800" dirty="0">
                <a:latin typeface="Times New Roman" pitchFamily="18" charset="0"/>
                <a:cs typeface="Times New Roman" pitchFamily="18" charset="0"/>
              </a:rPr>
              <a:t>occur in nearly all surface water bodies in every biome across the globe. Many of these environments are freshwater ecosystems. So what is fresh water? The distinction between freshwater and marine systems </a:t>
            </a:r>
            <a:r>
              <a:rPr lang="en-US" sz="2800" dirty="0" smtClean="0">
                <a:latin typeface="Times New Roman" pitchFamily="18" charset="0"/>
                <a:cs typeface="Times New Roman" pitchFamily="18" charset="0"/>
              </a:rPr>
              <a:t>,Oceans </a:t>
            </a:r>
            <a:r>
              <a:rPr lang="en-US" sz="2800" dirty="0">
                <a:latin typeface="Times New Roman" pitchFamily="18" charset="0"/>
                <a:cs typeface="Times New Roman" pitchFamily="18" charset="0"/>
              </a:rPr>
              <a:t>are clearly saline (~35 g of salts L−1) and most lakes relatively dilute , yet there is enormous variation in physicochemical conditions that freshwater algae occupy. Lakes and rivers vary widely in pH, nutrients, trace elements, dissolved oxygen, buffering </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a:latin typeface="Times New Roman" pitchFamily="18" charset="0"/>
                <a:cs typeface="Times New Roman" pitchFamily="18" charset="0"/>
              </a:rPr>
              <a:t>salinity, with some lakes having greater total salts than the open ocean. Limnologists also use the term “inland” waters to encompass a greater range of aquatic ecosystems. Yet algae occupy many other habitats, such as soils, cave walls, and symbiotic associations </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46327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0" y="0"/>
            <a:ext cx="9119419" cy="4524315"/>
          </a:xfrm>
          <a:prstGeom prst="rect">
            <a:avLst/>
          </a:prstGeom>
          <a:solidFill>
            <a:schemeClr val="accent3">
              <a:lumMod val="20000"/>
              <a:lumOff val="80000"/>
            </a:schemeClr>
          </a:solidFill>
        </p:spPr>
        <p:txBody>
          <a:bodyPr wrap="square">
            <a:spAutoFit/>
          </a:bodyPr>
          <a:lstStyle/>
          <a:p>
            <a:pPr algn="just"/>
            <a:r>
              <a:rPr lang="en-US" sz="2400" dirty="0" smtClean="0">
                <a:latin typeface="Times New Roman" pitchFamily="18" charset="0"/>
                <a:cs typeface="Times New Roman" pitchFamily="18" charset="0"/>
              </a:rPr>
              <a:t>   Diversity </a:t>
            </a:r>
            <a:r>
              <a:rPr lang="en-US" sz="2400" dirty="0">
                <a:latin typeface="Times New Roman" pitchFamily="18" charset="0"/>
                <a:cs typeface="Times New Roman" pitchFamily="18" charset="0"/>
              </a:rPr>
              <a:t>in size affects the vertical patterns of algal assemblages across microhabitats in lakes.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Smaller </a:t>
            </a:r>
            <a:r>
              <a:rPr lang="en-US" sz="2400" dirty="0">
                <a:latin typeface="Times New Roman" pitchFamily="18" charset="0"/>
                <a:cs typeface="Times New Roman" pitchFamily="18" charset="0"/>
              </a:rPr>
              <a:t>cells sink more slowly, while larger forms require elongate or complex shapes, or motility to reduce sinking. The large </a:t>
            </a:r>
            <a:r>
              <a:rPr lang="en-US" sz="2400" dirty="0" err="1">
                <a:latin typeface="Times New Roman" pitchFamily="18" charset="0"/>
                <a:cs typeface="Times New Roman" pitchFamily="18" charset="0"/>
              </a:rPr>
              <a:t>dinoflagellate</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Ceratium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hirundinella</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actively regulates its position in the water column by vertical migration and varies the shape and size of horn-like projections over an annual cycle </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Many cyanobacteria maintain their position in the water column using gas vesicles.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Silica </a:t>
            </a:r>
            <a:r>
              <a:rPr lang="en-US" sz="2400" dirty="0">
                <a:latin typeface="Times New Roman" pitchFamily="18" charset="0"/>
                <a:cs typeface="Times New Roman" pitchFamily="18" charset="0"/>
              </a:rPr>
              <a:t>walls of diatoms create heavier cell densities, so many colonial diatoms, such as </a:t>
            </a:r>
            <a:r>
              <a:rPr lang="en-US" sz="2400" i="1" dirty="0" err="1">
                <a:latin typeface="Times New Roman" pitchFamily="18" charset="0"/>
                <a:cs typeface="Times New Roman" pitchFamily="18" charset="0"/>
              </a:rPr>
              <a:t>Asterionella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formosa</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i="1" dirty="0" err="1">
                <a:latin typeface="Times New Roman" pitchFamily="18" charset="0"/>
                <a:cs typeface="Times New Roman" pitchFamily="18" charset="0"/>
              </a:rPr>
              <a:t>Fragilaria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crotonensis</a:t>
            </a:r>
            <a:r>
              <a:rPr lang="en-US" sz="2400" dirty="0">
                <a:latin typeface="Times New Roman" pitchFamily="18" charset="0"/>
                <a:cs typeface="Times New Roman" pitchFamily="18" charset="0"/>
              </a:rPr>
              <a:t>, have elongate or elaborate morphologies, which may reduce sinking rates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524313"/>
            <a:ext cx="3124201" cy="233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373" y="4524316"/>
            <a:ext cx="2667000" cy="233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24313"/>
            <a:ext cx="3352800" cy="233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52800" y="6488666"/>
            <a:ext cx="2209800" cy="369332"/>
          </a:xfrm>
          <a:prstGeom prst="rect">
            <a:avLst/>
          </a:prstGeom>
          <a:noFill/>
        </p:spPr>
        <p:txBody>
          <a:bodyPr wrap="square" rtlCol="0">
            <a:spAutoFit/>
          </a:bodyPr>
          <a:lstStyle/>
          <a:p>
            <a:r>
              <a:rPr lang="en-US" dirty="0" err="1"/>
              <a:t>Asterionella</a:t>
            </a:r>
            <a:r>
              <a:rPr lang="en-US" dirty="0"/>
              <a:t> </a:t>
            </a:r>
            <a:r>
              <a:rPr lang="en-US" dirty="0" smtClean="0"/>
              <a:t> </a:t>
            </a:r>
            <a:r>
              <a:rPr lang="en-US" dirty="0" err="1" smtClean="0"/>
              <a:t>formosa</a:t>
            </a:r>
            <a:endParaRPr lang="en-US" dirty="0"/>
          </a:p>
        </p:txBody>
      </p:sp>
      <p:sp>
        <p:nvSpPr>
          <p:cNvPr id="4" name="TextBox 3"/>
          <p:cNvSpPr txBox="1"/>
          <p:nvPr/>
        </p:nvSpPr>
        <p:spPr>
          <a:xfrm>
            <a:off x="4916" y="6408485"/>
            <a:ext cx="2718620" cy="369332"/>
          </a:xfrm>
          <a:prstGeom prst="rect">
            <a:avLst/>
          </a:prstGeom>
          <a:noFill/>
        </p:spPr>
        <p:txBody>
          <a:bodyPr wrap="square" rtlCol="0">
            <a:spAutoFit/>
          </a:bodyPr>
          <a:lstStyle/>
          <a:p>
            <a:r>
              <a:rPr lang="en-US" dirty="0" err="1">
                <a:solidFill>
                  <a:srgbClr val="FFFF00"/>
                </a:solidFill>
              </a:rPr>
              <a:t>Fragilaria</a:t>
            </a:r>
            <a:r>
              <a:rPr lang="en-US" dirty="0">
                <a:solidFill>
                  <a:srgbClr val="FFFF00"/>
                </a:solidFill>
              </a:rPr>
              <a:t> </a:t>
            </a:r>
            <a:r>
              <a:rPr lang="en-US" dirty="0" err="1">
                <a:solidFill>
                  <a:srgbClr val="FFFF00"/>
                </a:solidFill>
              </a:rPr>
              <a:t>crotonensis</a:t>
            </a:r>
            <a:endParaRPr lang="en-US" dirty="0">
              <a:solidFill>
                <a:srgbClr val="FFFF00"/>
              </a:solidFill>
            </a:endParaRPr>
          </a:p>
        </p:txBody>
      </p:sp>
      <p:sp>
        <p:nvSpPr>
          <p:cNvPr id="5" name="TextBox 4"/>
          <p:cNvSpPr txBox="1"/>
          <p:nvPr/>
        </p:nvSpPr>
        <p:spPr>
          <a:xfrm>
            <a:off x="6602363" y="6472395"/>
            <a:ext cx="2514599" cy="369332"/>
          </a:xfrm>
          <a:prstGeom prst="rect">
            <a:avLst/>
          </a:prstGeom>
          <a:noFill/>
        </p:spPr>
        <p:txBody>
          <a:bodyPr wrap="square" rtlCol="0">
            <a:spAutoFit/>
          </a:bodyPr>
          <a:lstStyle/>
          <a:p>
            <a:r>
              <a:rPr lang="en-US" dirty="0" err="1"/>
              <a:t>Ceratium</a:t>
            </a:r>
            <a:r>
              <a:rPr lang="en-US" dirty="0"/>
              <a:t> </a:t>
            </a:r>
            <a:r>
              <a:rPr lang="en-US" dirty="0" err="1"/>
              <a:t>hirundinella</a:t>
            </a:r>
            <a:r>
              <a:rPr lang="en-US" dirty="0"/>
              <a:t> </a:t>
            </a:r>
          </a:p>
        </p:txBody>
      </p:sp>
    </p:spTree>
    <p:extLst>
      <p:ext uri="{BB962C8B-B14F-4D97-AF65-F5344CB8AC3E}">
        <p14:creationId xmlns:p14="http://schemas.microsoft.com/office/powerpoint/2010/main" val="283399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52"/>
            <a:ext cx="9144000" cy="4524315"/>
          </a:xfrm>
          <a:prstGeom prst="rect">
            <a:avLst/>
          </a:prstGeom>
          <a:solidFill>
            <a:schemeClr val="bg1">
              <a:lumMod val="95000"/>
            </a:schemeClr>
          </a:solidFill>
        </p:spPr>
        <p:txBody>
          <a:bodyPr wrap="square">
            <a:spAutoFit/>
          </a:bodyPr>
          <a:lstStyle/>
          <a:p>
            <a:pPr algn="just"/>
            <a:r>
              <a:rPr lang="en-US" sz="2400" b="1" dirty="0">
                <a:latin typeface="Times New Roman" pitchFamily="18" charset="0"/>
                <a:cs typeface="Times New Roman" pitchFamily="18" charset="0"/>
              </a:rPr>
              <a:t>2 </a:t>
            </a:r>
            <a:r>
              <a:rPr lang="en-US" sz="2400" b="1" dirty="0" smtClean="0">
                <a:latin typeface="Times New Roman" pitchFamily="18" charset="0"/>
                <a:cs typeface="Times New Roman" pitchFamily="18" charset="0"/>
              </a:rPr>
              <a:t>- Factors </a:t>
            </a:r>
            <a:r>
              <a:rPr lang="en-US" sz="2400" b="1" dirty="0">
                <a:latin typeface="Times New Roman" pitchFamily="18" charset="0"/>
                <a:cs typeface="Times New Roman" pitchFamily="18" charset="0"/>
              </a:rPr>
              <a:t>Regulating Phytoplankton Production in Lakes</a:t>
            </a:r>
          </a:p>
          <a:p>
            <a:pPr algn="just"/>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phytoplankton production and biomass in the majority of lakes is controlled by nutrient supply, often by phosphorus .Eutrophic lakes with low N:P ratios favor blooms of N2-fixing cyanobacteria</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This </a:t>
            </a:r>
            <a:r>
              <a:rPr lang="en-US" sz="2400" dirty="0">
                <a:latin typeface="Times New Roman" pitchFamily="18" charset="0"/>
                <a:cs typeface="Times New Roman" pitchFamily="18" charset="0"/>
              </a:rPr>
              <a:t>was demonstrated in Lake Washington, which received secondary sewage (a source of P) from the city of Seattle. Blooms of planktonic cyanobacteria, especially </a:t>
            </a:r>
            <a:r>
              <a:rPr lang="en-US" sz="2400" dirty="0" err="1">
                <a:latin typeface="Times New Roman" pitchFamily="18" charset="0"/>
                <a:cs typeface="Times New Roman" pitchFamily="18" charset="0"/>
              </a:rPr>
              <a:t>Planktothrix</a:t>
            </a:r>
            <a:r>
              <a:rPr lang="en-US" sz="2400" dirty="0">
                <a:latin typeface="Times New Roman" pitchFamily="18" charset="0"/>
                <a:cs typeface="Times New Roman" pitchFamily="18" charset="0"/>
              </a:rPr>
              <a:t> (as </a:t>
            </a:r>
            <a:r>
              <a:rPr lang="en-US" sz="2400" dirty="0" err="1">
                <a:latin typeface="Times New Roman" pitchFamily="18" charset="0"/>
                <a:cs typeface="Times New Roman" pitchFamily="18" charset="0"/>
              </a:rPr>
              <a:t>Oscillatoria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were common in past decades .Eutrophication in Lake Washington had been largely reversed through sewage  diversion, which reduced point-source P inputs to near zero, summertime chlorophyll-a from about 45-5 </a:t>
            </a:r>
            <a:r>
              <a:rPr lang="en-US" sz="2400" dirty="0" err="1">
                <a:latin typeface="Times New Roman" pitchFamily="18" charset="0"/>
                <a:cs typeface="Times New Roman" pitchFamily="18" charset="0"/>
              </a:rPr>
              <a:t>μg</a:t>
            </a:r>
            <a:r>
              <a:rPr lang="en-US" sz="2400" dirty="0">
                <a:latin typeface="Times New Roman" pitchFamily="18" charset="0"/>
                <a:cs typeface="Times New Roman" pitchFamily="18" charset="0"/>
              </a:rPr>
              <a:t> L−1 and the percent of phytoplankton as cyanobacteria from ≈100% to 10% or less </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
        <p:nvSpPr>
          <p:cNvPr id="3" name="Rectangle 2"/>
          <p:cNvSpPr/>
          <p:nvPr/>
        </p:nvSpPr>
        <p:spPr>
          <a:xfrm>
            <a:off x="-29498" y="4511963"/>
            <a:ext cx="9173497" cy="2308324"/>
          </a:xfrm>
          <a:prstGeom prst="rect">
            <a:avLst/>
          </a:prstGeom>
          <a:solidFill>
            <a:schemeClr val="accent1">
              <a:lumMod val="20000"/>
              <a:lumOff val="80000"/>
            </a:schemeClr>
          </a:solidFill>
        </p:spPr>
        <p:txBody>
          <a:bodyPr wrap="square">
            <a:spAutoFit/>
          </a:bodyPr>
          <a:lstStyle/>
          <a:p>
            <a:pPr algn="just"/>
            <a:r>
              <a:rPr lang="en-US" sz="2400" dirty="0">
                <a:latin typeface="Times New Roman" pitchFamily="18" charset="0"/>
                <a:cs typeface="Times New Roman" pitchFamily="18" charset="0"/>
              </a:rPr>
              <a:t>Diatom dominance in phytoplankton assemblages is dependent on recycled Si </a:t>
            </a:r>
            <a:r>
              <a:rPr lang="en-US" sz="2400" dirty="0" smtClean="0">
                <a:latin typeface="Times New Roman" pitchFamily="18" charset="0"/>
                <a:cs typeface="Times New Roman" pitchFamily="18" charset="0"/>
              </a:rPr>
              <a:t>,lakes </a:t>
            </a:r>
            <a:r>
              <a:rPr lang="en-US" sz="2400" dirty="0">
                <a:latin typeface="Times New Roman" pitchFamily="18" charset="0"/>
                <a:cs typeface="Times New Roman" pitchFamily="18" charset="0"/>
              </a:rPr>
              <a:t>with lower Si levels may lack a spring time diatom Leads to a decrease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Resource competition and coexistence shapes similar dynamics among other algal species across C:P and N:P supply ratios .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3904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just"/>
            <a:r>
              <a:rPr lang="en-US" sz="2400" dirty="0" smtClean="0">
                <a:latin typeface="Times New Roman" pitchFamily="18" charset="0"/>
                <a:cs typeface="Times New Roman" pitchFamily="18" charset="0"/>
              </a:rPr>
              <a:t>   Light availability varies within the water column of lakes and depends on quantities of dissolved substances, suspended matter, algal density, and turbulence. While phytoplankton production in many species is greatest in upper waters where irradiance is greater, some species acclimate to deeper waters .</a:t>
            </a:r>
          </a:p>
          <a:p>
            <a:pPr algn="just"/>
            <a:r>
              <a:rPr lang="en-US" sz="2400" dirty="0">
                <a:latin typeface="Times New Roman" pitchFamily="18" charset="0"/>
                <a:cs typeface="Times New Roman" pitchFamily="18" charset="0"/>
              </a:rPr>
              <a:t>Under relatively warm and calm conditions in </a:t>
            </a:r>
            <a:r>
              <a:rPr lang="en-US" sz="2400" dirty="0" err="1">
                <a:latin typeface="Times New Roman" pitchFamily="18" charset="0"/>
                <a:cs typeface="Times New Roman" pitchFamily="18" charset="0"/>
              </a:rPr>
              <a:t>Blelham</a:t>
            </a:r>
            <a:r>
              <a:rPr lang="en-US" sz="2400" dirty="0">
                <a:latin typeface="Times New Roman" pitchFamily="18" charset="0"/>
                <a:cs typeface="Times New Roman" pitchFamily="18" charset="0"/>
              </a:rPr>
              <a:t> Tarn, more than 90% of </a:t>
            </a:r>
            <a:r>
              <a:rPr lang="en-US" sz="2400" dirty="0" err="1">
                <a:latin typeface="Times New Roman" pitchFamily="18" charset="0"/>
                <a:cs typeface="Times New Roman" pitchFamily="18" charset="0"/>
              </a:rPr>
              <a:t>Uroglena</a:t>
            </a:r>
            <a:r>
              <a:rPr lang="en-US" sz="2400" dirty="0">
                <a:latin typeface="Times New Roman" pitchFamily="18" charset="0"/>
                <a:cs typeface="Times New Roman" pitchFamily="18" charset="0"/>
              </a:rPr>
              <a:t> sp. colonies and </a:t>
            </a:r>
            <a:r>
              <a:rPr lang="en-US" sz="2400" dirty="0" err="1">
                <a:latin typeface="Times New Roman" pitchFamily="18" charset="0"/>
                <a:cs typeface="Times New Roman" pitchFamily="18" charset="0"/>
              </a:rPr>
              <a:t>Eudorina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elegans</a:t>
            </a:r>
            <a:r>
              <a:rPr lang="en-US" sz="2400" dirty="0">
                <a:latin typeface="Times New Roman" pitchFamily="18" charset="0"/>
                <a:cs typeface="Times New Roman" pitchFamily="18" charset="0"/>
              </a:rPr>
              <a:t> aggregated in the upper 2 m, but in October, </a:t>
            </a:r>
            <a:r>
              <a:rPr lang="en-US" sz="2400" dirty="0" err="1">
                <a:latin typeface="Times New Roman" pitchFamily="18" charset="0"/>
                <a:cs typeface="Times New Roman" pitchFamily="18" charset="0"/>
              </a:rPr>
              <a:t>rachelomonas</a:t>
            </a:r>
            <a:r>
              <a:rPr lang="en-US" sz="2400" dirty="0">
                <a:latin typeface="Times New Roman" pitchFamily="18" charset="0"/>
                <a:cs typeface="Times New Roman" pitchFamily="18" charset="0"/>
              </a:rPr>
              <a:t> occupied a narrow band near the thermocline (6-8 m depth). </a:t>
            </a:r>
          </a:p>
          <a:p>
            <a:pPr algn="just"/>
            <a:endParaRPr lang="en-US" sz="2400"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44227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776" y="4018935"/>
            <a:ext cx="472122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3800" y="6488668"/>
            <a:ext cx="1749424" cy="369332"/>
          </a:xfrm>
          <a:prstGeom prst="rect">
            <a:avLst/>
          </a:prstGeom>
          <a:noFill/>
        </p:spPr>
        <p:txBody>
          <a:bodyPr wrap="square" rtlCol="0">
            <a:spAutoFit/>
          </a:bodyPr>
          <a:lstStyle/>
          <a:p>
            <a:r>
              <a:rPr lang="en-US" dirty="0" err="1"/>
              <a:t>Uroglena</a:t>
            </a:r>
            <a:r>
              <a:rPr lang="en-US" dirty="0"/>
              <a:t> sp. </a:t>
            </a:r>
          </a:p>
        </p:txBody>
      </p:sp>
      <p:sp>
        <p:nvSpPr>
          <p:cNvPr id="5" name="TextBox 4"/>
          <p:cNvSpPr txBox="1"/>
          <p:nvPr/>
        </p:nvSpPr>
        <p:spPr>
          <a:xfrm>
            <a:off x="0" y="6468381"/>
            <a:ext cx="1905000" cy="369332"/>
          </a:xfrm>
          <a:prstGeom prst="rect">
            <a:avLst/>
          </a:prstGeom>
          <a:noFill/>
        </p:spPr>
        <p:txBody>
          <a:bodyPr wrap="square" rtlCol="0">
            <a:spAutoFit/>
          </a:bodyPr>
          <a:lstStyle/>
          <a:p>
            <a:r>
              <a:rPr lang="en-US" dirty="0" err="1"/>
              <a:t>Eudorina</a:t>
            </a:r>
            <a:r>
              <a:rPr lang="en-US" dirty="0"/>
              <a:t> </a:t>
            </a:r>
            <a:r>
              <a:rPr lang="en-US" dirty="0" err="1"/>
              <a:t>elegans</a:t>
            </a:r>
            <a:r>
              <a:rPr lang="en-US" dirty="0"/>
              <a:t> </a:t>
            </a:r>
          </a:p>
        </p:txBody>
      </p:sp>
    </p:spTree>
    <p:extLst>
      <p:ext uri="{BB962C8B-B14F-4D97-AF65-F5344CB8AC3E}">
        <p14:creationId xmlns:p14="http://schemas.microsoft.com/office/powerpoint/2010/main" val="246222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70" y="0"/>
            <a:ext cx="9107129" cy="4524315"/>
          </a:xfrm>
          <a:prstGeom prst="rect">
            <a:avLst/>
          </a:prstGeom>
        </p:spPr>
        <p:txBody>
          <a:bodyPr wrap="square">
            <a:spAutoFit/>
          </a:bodyPr>
          <a:lstStyle/>
          <a:p>
            <a:pPr algn="just"/>
            <a:r>
              <a:rPr lang="en-US" sz="2400" dirty="0">
                <a:latin typeface="Times New Roman" pitchFamily="18" charset="0"/>
                <a:cs typeface="Times New Roman" pitchFamily="18" charset="0"/>
              </a:rPr>
              <a:t>Variation in these factors over time drive temporal patterns in phytoplankton populations.  populations increase after turnover, and peak in spring when light and temperature are increasing and the Si: P ratio is near maximum </a:t>
            </a:r>
            <a:r>
              <a:rPr lang="en-US" sz="2400" dirty="0" smtClean="0">
                <a:latin typeface="Times New Roman" pitchFamily="18" charset="0"/>
                <a:cs typeface="Times New Roman" pitchFamily="18" charset="0"/>
              </a:rPr>
              <a:t>.Populations </a:t>
            </a:r>
            <a:r>
              <a:rPr lang="en-US" sz="2400" dirty="0">
                <a:latin typeface="Times New Roman" pitchFamily="18" charset="0"/>
                <a:cs typeface="Times New Roman" pitchFamily="18" charset="0"/>
              </a:rPr>
              <a:t>decline over the summer and have a second, smaller peak in autumn.</a:t>
            </a:r>
          </a:p>
          <a:p>
            <a:pPr algn="just"/>
            <a:r>
              <a:rPr lang="en-US" sz="2400" dirty="0">
                <a:latin typeface="Times New Roman" pitchFamily="18" charset="0"/>
                <a:cs typeface="Times New Roman" pitchFamily="18" charset="0"/>
              </a:rPr>
              <a:t>The Plankton Ecology Group (PEG) model describes the relative roles of physical factors, zooplankton grazing, and nutrient limitation  for phytoplankton production and succession in lakes . that physical processes (light and stratification) are key initiators of seasonal processes, but nutrients determine the algal carrying capacity. Grazers are effective regulators or phytoplankton, but only under certain conditions.</a:t>
            </a:r>
          </a:p>
        </p:txBody>
      </p:sp>
    </p:spTree>
    <p:extLst>
      <p:ext uri="{BB962C8B-B14F-4D97-AF65-F5344CB8AC3E}">
        <p14:creationId xmlns:p14="http://schemas.microsoft.com/office/powerpoint/2010/main" val="134262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38" y="0"/>
            <a:ext cx="9116961" cy="4154984"/>
          </a:xfrm>
          <a:prstGeom prst="rect">
            <a:avLst/>
          </a:prstGeom>
          <a:solidFill>
            <a:schemeClr val="bg1">
              <a:lumMod val="95000"/>
            </a:schemeClr>
          </a:solidFill>
        </p:spPr>
        <p:txBody>
          <a:bodyPr wrap="square">
            <a:spAutoFit/>
          </a:bodyPr>
          <a:lstStyle/>
          <a:p>
            <a:pPr algn="just"/>
            <a:r>
              <a:rPr lang="en-US" sz="2400" b="1" dirty="0">
                <a:latin typeface="Times New Roman" pitchFamily="18" charset="0"/>
                <a:cs typeface="Times New Roman" pitchFamily="18" charset="0"/>
              </a:rPr>
              <a:t>Benthic Habitats and Assemblages in Lakes</a:t>
            </a:r>
          </a:p>
          <a:p>
            <a:pPr algn="just"/>
            <a:r>
              <a:rPr lang="en-US" sz="2400" dirty="0">
                <a:latin typeface="Times New Roman" pitchFamily="18" charset="0"/>
                <a:cs typeface="Times New Roman" pitchFamily="18" charset="0"/>
              </a:rPr>
              <a:t>Benthic habitats are associated with various substrata or bottom surfaces. There is an enormous diversity of these microhabitats, including  </a:t>
            </a:r>
            <a:r>
              <a:rPr lang="en-US" sz="2400" dirty="0" err="1">
                <a:latin typeface="Times New Roman" pitchFamily="18" charset="0"/>
                <a:cs typeface="Times New Roman" pitchFamily="18" charset="0"/>
              </a:rPr>
              <a:t>macrophytes</a:t>
            </a:r>
            <a:r>
              <a:rPr lang="en-US" sz="2400" dirty="0">
                <a:latin typeface="Times New Roman" pitchFamily="18" charset="0"/>
                <a:cs typeface="Times New Roman" pitchFamily="18" charset="0"/>
              </a:rPr>
              <a:t>, stones, sediments, sand grains, </a:t>
            </a:r>
            <a:r>
              <a:rPr lang="en-US" sz="2400" dirty="0" smtClean="0">
                <a:latin typeface="Times New Roman" pitchFamily="18" charset="0"/>
                <a:cs typeface="Times New Roman" pitchFamily="18" charset="0"/>
              </a:rPr>
              <a:t>logs</a:t>
            </a:r>
            <a:r>
              <a:rPr lang="en-US" sz="2400" dirty="0">
                <a:latin typeface="Times New Roman" pitchFamily="18" charset="0"/>
                <a:cs typeface="Times New Roman" pitchFamily="18" charset="0"/>
              </a:rPr>
              <a:t>, and artificial substrata. The importance of benthic habitats for algal </a:t>
            </a:r>
            <a:r>
              <a:rPr lang="en-US" sz="2400" dirty="0" smtClean="0">
                <a:latin typeface="Times New Roman" pitchFamily="18" charset="0"/>
                <a:cs typeface="Times New Roman" pitchFamily="18" charset="0"/>
              </a:rPr>
              <a:t>production </a:t>
            </a:r>
            <a:r>
              <a:rPr lang="en-US" sz="2400" dirty="0">
                <a:latin typeface="Times New Roman" pitchFamily="18" charset="0"/>
                <a:cs typeface="Times New Roman" pitchFamily="18" charset="0"/>
              </a:rPr>
              <a:t>in lakes is influenced by </a:t>
            </a:r>
            <a:r>
              <a:rPr lang="en-US" sz="2400" dirty="0" smtClean="0">
                <a:latin typeface="Times New Roman" pitchFamily="18" charset="0"/>
                <a:cs typeface="Times New Roman" pitchFamily="18" charset="0"/>
              </a:rPr>
              <a:t>trophic </a:t>
            </a:r>
            <a:r>
              <a:rPr lang="en-US" sz="2400" dirty="0">
                <a:latin typeface="Times New Roman" pitchFamily="18" charset="0"/>
                <a:cs typeface="Times New Roman" pitchFamily="18" charset="0"/>
              </a:rPr>
              <a:t>status.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 </a:t>
            </a:r>
            <a:r>
              <a:rPr lang="en-US" sz="2400" dirty="0">
                <a:latin typeface="Times New Roman" pitchFamily="18" charset="0"/>
                <a:cs typeface="Times New Roman" pitchFamily="18" charset="0"/>
              </a:rPr>
              <a:t>low mean depth to maximum depth ratio generally results in greater benthic </a:t>
            </a:r>
            <a:r>
              <a:rPr lang="en-US" sz="2400" dirty="0" smtClean="0">
                <a:latin typeface="Times New Roman" pitchFamily="18" charset="0"/>
                <a:cs typeface="Times New Roman" pitchFamily="18" charset="0"/>
              </a:rPr>
              <a:t>production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However</a:t>
            </a:r>
            <a:r>
              <a:rPr lang="en-US" sz="2400" dirty="0">
                <a:latin typeface="Times New Roman" pitchFamily="18" charset="0"/>
                <a:cs typeface="Times New Roman" pitchFamily="18" charset="0"/>
              </a:rPr>
              <a:t>, among shallow lakes, trophic status has a major influence, </a:t>
            </a:r>
            <a:r>
              <a:rPr lang="en-US" sz="2400" dirty="0" smtClean="0">
                <a:latin typeface="Times New Roman" pitchFamily="18" charset="0"/>
                <a:cs typeface="Times New Roman" pitchFamily="18" charset="0"/>
              </a:rPr>
              <a:t>All </a:t>
            </a:r>
            <a:r>
              <a:rPr lang="en-US" sz="2400" dirty="0">
                <a:latin typeface="Times New Roman" pitchFamily="18" charset="0"/>
                <a:cs typeface="Times New Roman" pitchFamily="18" charset="0"/>
              </a:rPr>
              <a:t>divisions of algae have benthic representatives; an association often termed </a:t>
            </a:r>
            <a:r>
              <a:rPr lang="en-US" sz="2400" dirty="0" err="1">
                <a:latin typeface="Times New Roman" pitchFamily="18" charset="0"/>
                <a:cs typeface="Times New Roman" pitchFamily="18" charset="0"/>
              </a:rPr>
              <a:t>periphyton</a:t>
            </a:r>
            <a:r>
              <a:rPr lang="en-US" sz="2400" dirty="0">
                <a:latin typeface="Times New Roman" pitchFamily="18" charset="0"/>
                <a:cs typeface="Times New Roman" pitchFamily="18" charset="0"/>
              </a:rPr>
              <a:t>, even though this may contain a collection of algae and other microorganisms.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54984"/>
            <a:ext cx="4377812" cy="270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8" y="4154984"/>
            <a:ext cx="4773562" cy="275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18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14" y="0"/>
            <a:ext cx="9178413" cy="7109639"/>
          </a:xfrm>
          <a:prstGeom prst="rect">
            <a:avLst/>
          </a:prstGeom>
          <a:solidFill>
            <a:schemeClr val="accent4">
              <a:lumMod val="20000"/>
              <a:lumOff val="80000"/>
            </a:schemeClr>
          </a:solidFill>
        </p:spPr>
        <p:txBody>
          <a:bodyPr wrap="square">
            <a:spAutoFit/>
          </a:bodyPr>
          <a:lstStyle/>
          <a:p>
            <a:pPr algn="just"/>
            <a:r>
              <a:rPr lang="en-US" sz="2400" dirty="0" smtClean="0">
                <a:latin typeface="Times New Roman" pitchFamily="18" charset="0"/>
                <a:cs typeface="Times New Roman" pitchFamily="18" charset="0"/>
              </a:rPr>
              <a:t>Mode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benthic algal attachment are diverse. Some are firmly attached </a:t>
            </a:r>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as </a:t>
            </a:r>
            <a:r>
              <a:rPr lang="en-US" sz="2400" i="1" dirty="0" err="1">
                <a:latin typeface="Times New Roman" pitchFamily="18" charset="0"/>
                <a:cs typeface="Times New Roman" pitchFamily="18" charset="0"/>
              </a:rPr>
              <a:t>Chamaesiphon</a:t>
            </a:r>
            <a:r>
              <a:rPr lang="en-US" sz="2400" dirty="0">
                <a:latin typeface="Times New Roman" pitchFamily="18" charset="0"/>
                <a:cs typeface="Times New Roman" pitchFamily="18" charset="0"/>
              </a:rPr>
              <a:t> and </a:t>
            </a:r>
            <a:r>
              <a:rPr lang="en-US" sz="2400" i="1" dirty="0" err="1">
                <a:latin typeface="Times New Roman" pitchFamily="18" charset="0"/>
                <a:cs typeface="Times New Roman" pitchFamily="18" charset="0"/>
              </a:rPr>
              <a:t>Cocconeis</a:t>
            </a:r>
            <a:r>
              <a:rPr lang="en-US" sz="2400" dirty="0">
                <a:latin typeface="Times New Roman" pitchFamily="18" charset="0"/>
                <a:cs typeface="Times New Roman" pitchFamily="18" charset="0"/>
              </a:rPr>
              <a:t>, making them resistant to wave </a:t>
            </a:r>
            <a:r>
              <a:rPr lang="en-US" sz="2400" dirty="0" smtClean="0">
                <a:latin typeface="Times New Roman" pitchFamily="18" charset="0"/>
                <a:cs typeface="Times New Roman" pitchFamily="18" charset="0"/>
              </a:rPr>
              <a:t>,but </a:t>
            </a:r>
            <a:r>
              <a:rPr lang="en-US" sz="2400" dirty="0">
                <a:latin typeface="Times New Roman" pitchFamily="18" charset="0"/>
                <a:cs typeface="Times New Roman" pitchFamily="18" charset="0"/>
              </a:rPr>
              <a:t>susceptible to competition from canopy-forming morphologies, such as </a:t>
            </a:r>
            <a:r>
              <a:rPr lang="en-US" sz="2400" i="1" dirty="0" err="1">
                <a:latin typeface="Times New Roman" pitchFamily="18" charset="0"/>
                <a:cs typeface="Times New Roman" pitchFamily="18" charset="0"/>
              </a:rPr>
              <a:t>Stigeoclonium</a:t>
            </a:r>
            <a:r>
              <a:rPr lang="en-US" sz="2400" dirty="0">
                <a:latin typeface="Times New Roman" pitchFamily="18" charset="0"/>
                <a:cs typeface="Times New Roman" pitchFamily="18" charset="0"/>
              </a:rPr>
              <a:t> or </a:t>
            </a:r>
            <a:r>
              <a:rPr lang="en-US" sz="2400" i="1" dirty="0" err="1">
                <a:latin typeface="Times New Roman" pitchFamily="18" charset="0"/>
                <a:cs typeface="Times New Roman" pitchFamily="18" charset="0"/>
              </a:rPr>
              <a:t>Ulothrix</a:t>
            </a:r>
            <a:r>
              <a:rPr lang="en-US" sz="2400" dirty="0">
                <a:latin typeface="Times New Roman" pitchFamily="18" charset="0"/>
                <a:cs typeface="Times New Roman" pitchFamily="18" charset="0"/>
              </a:rPr>
              <a:t> .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Many </a:t>
            </a:r>
            <a:r>
              <a:rPr lang="en-US" sz="2400" dirty="0" err="1">
                <a:latin typeface="Times New Roman" pitchFamily="18" charset="0"/>
                <a:cs typeface="Times New Roman" pitchFamily="18" charset="0"/>
              </a:rPr>
              <a:t>biraphid</a:t>
            </a:r>
            <a:r>
              <a:rPr lang="en-US" sz="2400" dirty="0">
                <a:latin typeface="Times New Roman" pitchFamily="18" charset="0"/>
                <a:cs typeface="Times New Roman" pitchFamily="18" charset="0"/>
              </a:rPr>
              <a:t> diatoms, such as </a:t>
            </a:r>
            <a:r>
              <a:rPr lang="en-US" sz="2400" i="1" dirty="0" err="1">
                <a:latin typeface="Times New Roman" pitchFamily="18" charset="0"/>
                <a:cs typeface="Times New Roman" pitchFamily="18" charset="0"/>
              </a:rPr>
              <a:t>Frustulia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Navicula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Nitzschia</a:t>
            </a:r>
            <a:r>
              <a:rPr lang="en-US" sz="2400" i="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maintain </a:t>
            </a:r>
            <a:r>
              <a:rPr lang="en-US" sz="2400" dirty="0">
                <a:latin typeface="Times New Roman" pitchFamily="18" charset="0"/>
                <a:cs typeface="Times New Roman" pitchFamily="18" charset="0"/>
              </a:rPr>
              <a:t>contact with benthic surfaces and glide along a surface by means of a raphe. Other diatoms, such as </a:t>
            </a:r>
            <a:r>
              <a:rPr lang="en-US" sz="2400" i="1" dirty="0" err="1">
                <a:latin typeface="Times New Roman" pitchFamily="18" charset="0"/>
                <a:cs typeface="Times New Roman" pitchFamily="18" charset="0"/>
              </a:rPr>
              <a:t>Cymbella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Gomphonema</a:t>
            </a:r>
            <a:r>
              <a:rPr lang="en-US" sz="2400" i="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attach </a:t>
            </a:r>
            <a:r>
              <a:rPr lang="en-US" sz="2400" dirty="0">
                <a:latin typeface="Times New Roman" pitchFamily="18" charset="0"/>
                <a:cs typeface="Times New Roman" pitchFamily="18" charset="0"/>
              </a:rPr>
              <a:t>by means of gelatinous </a:t>
            </a:r>
            <a:r>
              <a:rPr lang="en-US" sz="2400" dirty="0" smtClean="0">
                <a:latin typeface="Times New Roman" pitchFamily="18" charset="0"/>
                <a:cs typeface="Times New Roman" pitchFamily="18" charset="0"/>
              </a:rPr>
              <a:t>pads.</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Benthic assemblages can be diverse and include cyanobacteria, green algae, smaller diatoms, bacteria, ciliates, and other micro- heterotrophs. In some cases, the quantity of stalk </a:t>
            </a:r>
            <a:r>
              <a:rPr lang="en-US" sz="2400" dirty="0" smtClean="0">
                <a:latin typeface="Times New Roman" pitchFamily="18" charset="0"/>
                <a:cs typeface="Times New Roman" pitchFamily="18" charset="0"/>
              </a:rPr>
              <a:t>material </a:t>
            </a:r>
            <a:r>
              <a:rPr lang="en-US" sz="2400" dirty="0">
                <a:latin typeface="Times New Roman" pitchFamily="18" charset="0"/>
                <a:cs typeface="Times New Roman" pitchFamily="18" charset="0"/>
              </a:rPr>
              <a:t>far exceeds that of </a:t>
            </a:r>
            <a:r>
              <a:rPr lang="en-US" sz="2400" dirty="0" smtClean="0">
                <a:latin typeface="Times New Roman" pitchFamily="18" charset="0"/>
                <a:cs typeface="Times New Roman" pitchFamily="18" charset="0"/>
              </a:rPr>
              <a:t>the</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diatom cells, creating massive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biomass</a:t>
            </a:r>
            <a:r>
              <a:rPr lang="en-US" sz="2400" dirty="0">
                <a:latin typeface="Times New Roman" pitchFamily="18" charset="0"/>
                <a:cs typeface="Times New Roman" pitchFamily="18" charset="0"/>
              </a:rPr>
              <a:t>, as with </a:t>
            </a:r>
            <a:r>
              <a:rPr lang="en-US" sz="2400" dirty="0" err="1">
                <a:latin typeface="Times New Roman" pitchFamily="18" charset="0"/>
                <a:cs typeface="Times New Roman" pitchFamily="18" charset="0"/>
              </a:rPr>
              <a:t>Didymosphenia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geminata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368217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0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304"/>
            <a:ext cx="9144000" cy="3046988"/>
          </a:xfrm>
          <a:prstGeom prst="rect">
            <a:avLst/>
          </a:prstGeom>
          <a:solidFill>
            <a:schemeClr val="bg1">
              <a:lumMod val="85000"/>
            </a:schemeClr>
          </a:solidFill>
        </p:spPr>
        <p:txBody>
          <a:bodyPr wrap="square">
            <a:spAutoFit/>
          </a:bodyPr>
          <a:lstStyle/>
          <a:p>
            <a:pPr algn="just"/>
            <a:r>
              <a:rPr lang="en-US" sz="2400" dirty="0">
                <a:latin typeface="Times New Roman" pitchFamily="18" charset="0"/>
                <a:cs typeface="Times New Roman" pitchFamily="18" charset="0"/>
              </a:rPr>
              <a:t>Filamentous green algae, such as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Oedogonium</a:t>
            </a:r>
            <a:r>
              <a:rPr lang="en-US" sz="2400" dirty="0">
                <a:latin typeface="Times New Roman" pitchFamily="18" charset="0"/>
                <a:cs typeface="Times New Roman" pitchFamily="18" charset="0"/>
              </a:rPr>
              <a:t>, Spirogyra, and </a:t>
            </a:r>
            <a:r>
              <a:rPr lang="en-US" sz="2400" dirty="0" err="1">
                <a:latin typeface="Times New Roman" pitchFamily="18" charset="0"/>
                <a:cs typeface="Times New Roman" pitchFamily="18" charset="0"/>
              </a:rPr>
              <a:t>Zygnema</a:t>
            </a:r>
            <a:r>
              <a:rPr lang="en-US" sz="2400" dirty="0">
                <a:latin typeface="Times New Roman" pitchFamily="18" charset="0"/>
                <a:cs typeface="Times New Roman" pitchFamily="18" charset="0"/>
              </a:rPr>
              <a:t> produce holdfast-like rhizoids to remain attached in turbulent conditions. The range of sizes of benthic algae exceeds that of planktonic forms. The smallest include tiny cells and colonies such as </a:t>
            </a:r>
            <a:r>
              <a:rPr lang="en-US" sz="2400" dirty="0" err="1">
                <a:latin typeface="Times New Roman" pitchFamily="18" charset="0"/>
                <a:cs typeface="Times New Roman" pitchFamily="18" charset="0"/>
              </a:rPr>
              <a:t>Xenococcus</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Characium</a:t>
            </a:r>
            <a:r>
              <a:rPr lang="en-US" sz="2400" dirty="0">
                <a:latin typeface="Times New Roman" pitchFamily="18" charset="0"/>
                <a:cs typeface="Times New Roman" pitchFamily="18" charset="0"/>
              </a:rPr>
              <a:t> (a few </a:t>
            </a:r>
            <a:r>
              <a:rPr lang="en-US" sz="2400" dirty="0" err="1">
                <a:latin typeface="Times New Roman" pitchFamily="18" charset="0"/>
                <a:cs typeface="Times New Roman" pitchFamily="18" charset="0"/>
              </a:rPr>
              <a:t>μm</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macrophytes</a:t>
            </a:r>
            <a:r>
              <a:rPr lang="en-US" sz="2400" dirty="0">
                <a:latin typeface="Times New Roman" pitchFamily="18" charset="0"/>
                <a:cs typeface="Times New Roman" pitchFamily="18" charset="0"/>
              </a:rPr>
              <a:t>, such as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Hydrodictyon</a:t>
            </a:r>
            <a:r>
              <a:rPr lang="en-US" sz="2400" dirty="0">
                <a:latin typeface="Times New Roman" pitchFamily="18" charset="0"/>
                <a:cs typeface="Times New Roman" pitchFamily="18" charset="0"/>
              </a:rPr>
              <a:t>, which range from a few cm to more than a meter</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
        <p:nvSpPr>
          <p:cNvPr id="3" name="Rectangle 2"/>
          <p:cNvSpPr/>
          <p:nvPr/>
        </p:nvSpPr>
        <p:spPr>
          <a:xfrm>
            <a:off x="0" y="2819400"/>
            <a:ext cx="9144000" cy="4154984"/>
          </a:xfrm>
          <a:prstGeom prst="rect">
            <a:avLst/>
          </a:prstGeom>
          <a:solidFill>
            <a:schemeClr val="bg1">
              <a:lumMod val="95000"/>
            </a:schemeClr>
          </a:solidFill>
        </p:spPr>
        <p:txBody>
          <a:bodyPr wrap="square">
            <a:spAutoFit/>
          </a:bodyPr>
          <a:lstStyle/>
          <a:p>
            <a:pPr algn="just"/>
            <a:r>
              <a:rPr lang="en-US" sz="2400" b="1" dirty="0">
                <a:latin typeface="Times New Roman" pitchFamily="18" charset="0"/>
                <a:cs typeface="Times New Roman" pitchFamily="18" charset="0"/>
              </a:rPr>
              <a:t>1 Epiphytic and </a:t>
            </a:r>
            <a:r>
              <a:rPr lang="en-US" sz="2400" b="1" dirty="0" err="1">
                <a:latin typeface="Times New Roman" pitchFamily="18" charset="0"/>
                <a:cs typeface="Times New Roman" pitchFamily="18" charset="0"/>
              </a:rPr>
              <a:t>Epixylic</a:t>
            </a:r>
            <a:r>
              <a:rPr lang="en-US" sz="2400" b="1" dirty="0">
                <a:latin typeface="Times New Roman" pitchFamily="18" charset="0"/>
                <a:cs typeface="Times New Roman" pitchFamily="18" charset="0"/>
              </a:rPr>
              <a:t> Habitats</a:t>
            </a:r>
          </a:p>
          <a:p>
            <a:pPr algn="just"/>
            <a:r>
              <a:rPr lang="en-US" sz="2400" dirty="0">
                <a:latin typeface="Times New Roman" pitchFamily="18" charset="0"/>
                <a:cs typeface="Times New Roman" pitchFamily="18" charset="0"/>
              </a:rPr>
              <a:t>   Algae colonize submersed and emergent plants (epiphytic), as well as logs, fallen branches, roots, and wooden boat docks (</a:t>
            </a:r>
            <a:r>
              <a:rPr lang="en-US" sz="2400" dirty="0" err="1">
                <a:latin typeface="Times New Roman" pitchFamily="18" charset="0"/>
                <a:cs typeface="Times New Roman" pitchFamily="18" charset="0"/>
              </a:rPr>
              <a:t>epixylic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Larger </a:t>
            </a:r>
            <a:r>
              <a:rPr lang="en-US" sz="2400" dirty="0">
                <a:latin typeface="Times New Roman" pitchFamily="18" charset="0"/>
                <a:cs typeface="Times New Roman" pitchFamily="18" charset="0"/>
              </a:rPr>
              <a:t>algal forms, such as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may also serve as substrata for epiphytic diatoms and other microalgae. Epiphytic algae affect </a:t>
            </a:r>
            <a:r>
              <a:rPr lang="en-US" sz="2400" dirty="0" err="1">
                <a:latin typeface="Times New Roman" pitchFamily="18" charset="0"/>
                <a:cs typeface="Times New Roman" pitchFamily="18" charset="0"/>
              </a:rPr>
              <a:t>macrophytes</a:t>
            </a:r>
            <a:r>
              <a:rPr lang="en-US" sz="2400" dirty="0">
                <a:latin typeface="Times New Roman" pitchFamily="18" charset="0"/>
                <a:cs typeface="Times New Roman" pitchFamily="18" charset="0"/>
              </a:rPr>
              <a:t>, as greater densities may cover and shade their hosts. Studies have documented negative correlations between epiphyte and </a:t>
            </a:r>
            <a:r>
              <a:rPr lang="en-US" sz="2400" dirty="0" err="1">
                <a:latin typeface="Times New Roman" pitchFamily="18" charset="0"/>
                <a:cs typeface="Times New Roman" pitchFamily="18" charset="0"/>
              </a:rPr>
              <a:t>macrophyte</a:t>
            </a:r>
            <a:r>
              <a:rPr lang="en-US" sz="2400" dirty="0">
                <a:latin typeface="Times New Roman" pitchFamily="18" charset="0"/>
                <a:cs typeface="Times New Roman" pitchFamily="18" charset="0"/>
              </a:rPr>
              <a:t> biomass and more rapid host senescence with greater epiphyte cover </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6204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96400" cy="6740307"/>
          </a:xfrm>
          <a:prstGeom prst="rect">
            <a:avLst/>
          </a:prstGeom>
          <a:solidFill>
            <a:schemeClr val="accent3">
              <a:lumMod val="20000"/>
              <a:lumOff val="80000"/>
            </a:schemeClr>
          </a:solidFill>
        </p:spPr>
        <p:txBody>
          <a:bodyPr wrap="square">
            <a:spAutoFit/>
          </a:bodyPr>
          <a:lstStyle/>
          <a:p>
            <a:pPr algn="just"/>
            <a:r>
              <a:rPr lang="en-US" sz="2400" dirty="0" smtClean="0">
                <a:latin typeface="Times New Roman" pitchFamily="18" charset="0"/>
                <a:cs typeface="Times New Roman" pitchFamily="18" charset="0"/>
              </a:rPr>
              <a:t>   Species </a:t>
            </a:r>
            <a:r>
              <a:rPr lang="en-US" sz="2400" dirty="0">
                <a:latin typeface="Times New Roman" pitchFamily="18" charset="0"/>
                <a:cs typeface="Times New Roman" pitchFamily="18" charset="0"/>
              </a:rPr>
              <a:t>composition and biomass of epiphytic algae can differ among </a:t>
            </a:r>
            <a:r>
              <a:rPr lang="en-US" sz="2400" dirty="0" err="1">
                <a:latin typeface="Times New Roman" pitchFamily="18" charset="0"/>
                <a:cs typeface="Times New Roman" pitchFamily="18" charset="0"/>
              </a:rPr>
              <a:t>macrophyte</a:t>
            </a:r>
            <a:r>
              <a:rPr lang="en-US" sz="2400" dirty="0">
                <a:latin typeface="Times New Roman" pitchFamily="18" charset="0"/>
                <a:cs typeface="Times New Roman" pitchFamily="18" charset="0"/>
              </a:rPr>
              <a:t> host species. Prowse (1959) recognized that densities of three common epiphytes, </a:t>
            </a:r>
            <a:r>
              <a:rPr lang="en-US" sz="2400" dirty="0" err="1">
                <a:latin typeface="Times New Roman" pitchFamily="18" charset="0"/>
                <a:cs typeface="Times New Roman" pitchFamily="18" charset="0"/>
              </a:rPr>
              <a:t>Gomphonema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gracile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Eunotia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pectinalis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Oedogonium</a:t>
            </a:r>
            <a:r>
              <a:rPr lang="en-US" sz="2400" dirty="0">
                <a:latin typeface="Times New Roman" pitchFamily="18" charset="0"/>
                <a:cs typeface="Times New Roman" pitchFamily="18" charset="0"/>
              </a:rPr>
              <a:t> sp., differed among three </a:t>
            </a:r>
            <a:r>
              <a:rPr lang="en-US" sz="2400" dirty="0" err="1">
                <a:latin typeface="Times New Roman" pitchFamily="18" charset="0"/>
                <a:cs typeface="Times New Roman" pitchFamily="18" charset="0"/>
              </a:rPr>
              <a:t>macrophyte</a:t>
            </a:r>
            <a:r>
              <a:rPr lang="en-US" sz="2400" dirty="0">
                <a:latin typeface="Times New Roman" pitchFamily="18" charset="0"/>
                <a:cs typeface="Times New Roman" pitchFamily="18" charset="0"/>
              </a:rPr>
              <a:t> species in one small pond. </a:t>
            </a:r>
            <a:r>
              <a:rPr lang="en-US" sz="2400" dirty="0" smtClean="0">
                <a:latin typeface="Times New Roman" pitchFamily="18" charset="0"/>
                <a:cs typeface="Times New Roman" pitchFamily="18" charset="0"/>
              </a:rPr>
              <a:t>Many </a:t>
            </a:r>
            <a:r>
              <a:rPr lang="en-US" sz="2400" dirty="0">
                <a:latin typeface="Times New Roman" pitchFamily="18" charset="0"/>
                <a:cs typeface="Times New Roman" pitchFamily="18" charset="0"/>
              </a:rPr>
              <a:t>studies report differences in epiphyte biomass or species composition on different plant </a:t>
            </a:r>
            <a:r>
              <a:rPr lang="en-US" sz="2400" dirty="0" smtClean="0">
                <a:latin typeface="Times New Roman" pitchFamily="18" charset="0"/>
                <a:cs typeface="Times New Roman" pitchFamily="18" charset="0"/>
              </a:rPr>
              <a:t>hosts.   </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Epiphyte </a:t>
            </a:r>
            <a:r>
              <a:rPr lang="en-US" sz="2400" dirty="0">
                <a:latin typeface="Times New Roman" pitchFamily="18" charset="0"/>
                <a:cs typeface="Times New Roman" pitchFamily="18" charset="0"/>
              </a:rPr>
              <a:t>biomass on submersed  </a:t>
            </a:r>
            <a:r>
              <a:rPr lang="en-US" sz="2400" dirty="0" err="1">
                <a:latin typeface="Times New Roman" pitchFamily="18" charset="0"/>
                <a:cs typeface="Times New Roman" pitchFamily="18" charset="0"/>
              </a:rPr>
              <a:t>macrophytes</a:t>
            </a:r>
            <a:r>
              <a:rPr lang="en-US" sz="2400" dirty="0">
                <a:latin typeface="Times New Roman" pitchFamily="18" charset="0"/>
                <a:cs typeface="Times New Roman" pitchFamily="18" charset="0"/>
              </a:rPr>
              <a:t> in one shallow lake was 10-40 times greater than on floating-leaved plants, but species diversity was less .It has been suggested that </a:t>
            </a:r>
            <a:r>
              <a:rPr lang="en-US" sz="2400" dirty="0" err="1">
                <a:latin typeface="Times New Roman" pitchFamily="18" charset="0"/>
                <a:cs typeface="Times New Roman" pitchFamily="18" charset="0"/>
              </a:rPr>
              <a:t>epixylic</a:t>
            </a:r>
            <a:r>
              <a:rPr lang="en-US" sz="2400" dirty="0">
                <a:latin typeface="Times New Roman" pitchFamily="18" charset="0"/>
                <a:cs typeface="Times New Roman" pitchFamily="18" charset="0"/>
              </a:rPr>
              <a:t> assemblages develop a </a:t>
            </a:r>
            <a:r>
              <a:rPr lang="en-US" sz="2400" dirty="0" smtClean="0">
                <a:latin typeface="Times New Roman" pitchFamily="18" charset="0"/>
                <a:cs typeface="Times New Roman" pitchFamily="18" charset="0"/>
              </a:rPr>
              <a:t>climax assemblage </a:t>
            </a:r>
            <a:r>
              <a:rPr lang="en-US" sz="2400" dirty="0">
                <a:latin typeface="Times New Roman" pitchFamily="18" charset="0"/>
                <a:cs typeface="Times New Roman" pitchFamily="18" charset="0"/>
              </a:rPr>
              <a:t>of filamentous algae, due to the greater long-term stability of wood, as compared with submersed </a:t>
            </a:r>
            <a:r>
              <a:rPr lang="en-US" sz="2400" dirty="0" err="1">
                <a:latin typeface="Times New Roman" pitchFamily="18" charset="0"/>
                <a:cs typeface="Times New Roman" pitchFamily="18" charset="0"/>
              </a:rPr>
              <a:t>macrophytes</a:t>
            </a:r>
            <a:r>
              <a:rPr lang="en-US" sz="2400" dirty="0">
                <a:latin typeface="Times New Roman" pitchFamily="18" charset="0"/>
                <a:cs typeface="Times New Roman" pitchFamily="18" charset="0"/>
              </a:rPr>
              <a:t> or sediments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Epiphytic algae are important components of lake food webs. In </a:t>
            </a:r>
            <a:r>
              <a:rPr lang="en-US" sz="2400" dirty="0" err="1">
                <a:latin typeface="Times New Roman" pitchFamily="18" charset="0"/>
                <a:cs typeface="Times New Roman" pitchFamily="18" charset="0"/>
              </a:rPr>
              <a:t>mesotrophic</a:t>
            </a:r>
            <a:r>
              <a:rPr lang="en-US" sz="2400" dirty="0">
                <a:latin typeface="Times New Roman" pitchFamily="18" charset="0"/>
                <a:cs typeface="Times New Roman" pitchFamily="18" charset="0"/>
              </a:rPr>
              <a:t> Lake Mann (WI), herbivorous snails consume and regulate benthic algal biomass, and pumpkinseed sunfish exert predatory control on snails, creating a trophic cascade </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031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510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7050"/>
            <a:ext cx="40386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386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9144000" cy="4524315"/>
          </a:xfrm>
          <a:prstGeom prst="rect">
            <a:avLst/>
          </a:prstGeom>
          <a:solidFill>
            <a:schemeClr val="bg1">
              <a:lumMod val="95000"/>
            </a:schemeClr>
          </a:solidFill>
        </p:spPr>
        <p:txBody>
          <a:bodyPr wrap="square">
            <a:spAutoFit/>
          </a:bodyPr>
          <a:lstStyle/>
          <a:p>
            <a:pPr algn="just"/>
            <a:r>
              <a:rPr lang="en-US" sz="2400" b="1" dirty="0" smtClean="0">
                <a:latin typeface="Times New Roman" pitchFamily="18" charset="0"/>
                <a:cs typeface="Times New Roman" pitchFamily="18" charset="0"/>
              </a:rPr>
              <a:t>2. </a:t>
            </a:r>
            <a:r>
              <a:rPr lang="en-US" sz="2400" b="1" dirty="0" err="1">
                <a:latin typeface="Times New Roman" pitchFamily="18" charset="0"/>
                <a:cs typeface="Times New Roman" pitchFamily="18" charset="0"/>
              </a:rPr>
              <a:t>Epilithic</a:t>
            </a:r>
            <a:r>
              <a:rPr lang="en-US" sz="2400" b="1" dirty="0">
                <a:latin typeface="Times New Roman" pitchFamily="18" charset="0"/>
                <a:cs typeface="Times New Roman" pitchFamily="18" charset="0"/>
              </a:rPr>
              <a:t> Habitats</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Epilithic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habitats include submersed stones, boulders, and bedrock and may dominate wave-swept littoral zones and oligotrophic lakes . Algal taxa such as </a:t>
            </a:r>
            <a:r>
              <a:rPr lang="en-US" sz="2400" dirty="0" err="1">
                <a:latin typeface="Times New Roman" pitchFamily="18" charset="0"/>
                <a:cs typeface="Times New Roman" pitchFamily="18" charset="0"/>
              </a:rPr>
              <a:t>Chamaesiphon</a:t>
            </a:r>
            <a:r>
              <a:rPr lang="en-US" sz="2400" dirty="0">
                <a:latin typeface="Times New Roman" pitchFamily="18" charset="0"/>
                <a:cs typeface="Times New Roman" pitchFamily="18" charset="0"/>
              </a:rPr>
              <a:t> spp., </a:t>
            </a:r>
            <a:r>
              <a:rPr lang="en-US" sz="2400" dirty="0" err="1">
                <a:latin typeface="Times New Roman" pitchFamily="18" charset="0"/>
                <a:cs typeface="Times New Roman" pitchFamily="18" charset="0"/>
              </a:rPr>
              <a:t>Gongrosira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incrustans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Rivularia</a:t>
            </a:r>
            <a:r>
              <a:rPr lang="en-US" sz="2400" dirty="0">
                <a:latin typeface="Times New Roman" pitchFamily="18" charset="0"/>
                <a:cs typeface="Times New Roman" pitchFamily="18" charset="0"/>
              </a:rPr>
              <a:t> sp., </a:t>
            </a:r>
            <a:r>
              <a:rPr lang="en-US" sz="2400" dirty="0" err="1">
                <a:latin typeface="Times New Roman" pitchFamily="18" charset="0"/>
                <a:cs typeface="Times New Roman" pitchFamily="18" charset="0"/>
              </a:rPr>
              <a:t>Tolypothrix</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distorta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Heribaudiella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fluviatilis</a:t>
            </a:r>
            <a:r>
              <a:rPr lang="en-US" sz="2400" dirty="0">
                <a:latin typeface="Times New Roman" pitchFamily="18" charset="0"/>
                <a:cs typeface="Times New Roman" pitchFamily="18" charset="0"/>
              </a:rPr>
              <a:t>, which occur in stony streams, are reported from </a:t>
            </a:r>
            <a:r>
              <a:rPr lang="en-US" sz="2400" dirty="0" err="1">
                <a:latin typeface="Times New Roman" pitchFamily="18" charset="0"/>
                <a:cs typeface="Times New Roman" pitchFamily="18" charset="0"/>
              </a:rPr>
              <a:t>epilithic</a:t>
            </a:r>
            <a:r>
              <a:rPr lang="en-US" sz="2400" dirty="0">
                <a:latin typeface="Times New Roman" pitchFamily="18" charset="0"/>
                <a:cs typeface="Times New Roman" pitchFamily="18" charset="0"/>
              </a:rPr>
              <a:t> habitats of several lakes . </a:t>
            </a:r>
          </a:p>
          <a:p>
            <a:pPr algn="just"/>
            <a:r>
              <a:rPr lang="en-US" sz="2400" dirty="0">
                <a:latin typeface="Times New Roman" pitchFamily="18" charset="0"/>
                <a:cs typeface="Times New Roman" pitchFamily="18" charset="0"/>
              </a:rPr>
              <a:t>Vertical zonation is common, with some species restricted to the upper littoral zone and others in deeper waters where wave action or desiccation is less severe . In the Great Lakes, </a:t>
            </a:r>
            <a:r>
              <a:rPr lang="en-US" sz="2400" dirty="0" err="1">
                <a:latin typeface="Times New Roman" pitchFamily="18" charset="0"/>
                <a:cs typeface="Times New Roman" pitchFamily="18" charset="0"/>
              </a:rPr>
              <a:t>Bangia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atropurpurea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Ulothrix</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zonata</a:t>
            </a:r>
            <a:r>
              <a:rPr lang="en-US" sz="2400" dirty="0">
                <a:latin typeface="Times New Roman" pitchFamily="18" charset="0"/>
                <a:cs typeface="Times New Roman" pitchFamily="18" charset="0"/>
              </a:rPr>
              <a:t> colonize rocks in the upper splash zone, just above a mat of </a:t>
            </a:r>
            <a:r>
              <a:rPr lang="en-US" sz="2400" dirty="0" err="1">
                <a:latin typeface="Times New Roman" pitchFamily="18" charset="0"/>
                <a:cs typeface="Times New Roman" pitchFamily="18" charset="0"/>
              </a:rPr>
              <a:t>Phormidium</a:t>
            </a:r>
            <a:r>
              <a:rPr lang="en-US" sz="2400" dirty="0">
                <a:latin typeface="Times New Roman" pitchFamily="18" charset="0"/>
                <a:cs typeface="Times New Roman" pitchFamily="18" charset="0"/>
              </a:rPr>
              <a:t> sp., with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glomerata</a:t>
            </a:r>
            <a:r>
              <a:rPr lang="en-US" sz="2400" dirty="0">
                <a:latin typeface="Times New Roman" pitchFamily="18" charset="0"/>
                <a:cs typeface="Times New Roman" pitchFamily="18" charset="0"/>
              </a:rPr>
              <a:t> in deeper water .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394" y="4190999"/>
            <a:ext cx="4796606" cy="272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1" y="4191000"/>
            <a:ext cx="43719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69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a:solidFill>
            <a:schemeClr val="accent3">
              <a:lumMod val="40000"/>
              <a:lumOff val="60000"/>
            </a:schemeClr>
          </a:solidFill>
        </p:spPr>
        <p:txBody>
          <a:bodyPr wrap="square">
            <a:spAutoFit/>
          </a:bodyPr>
          <a:lstStyle/>
          <a:p>
            <a:pPr algn="just"/>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no exclusively freshwater groups of algae, but Cyanobacteria, </a:t>
            </a:r>
            <a:r>
              <a:rPr lang="en-US" sz="2400" dirty="0" err="1">
                <a:latin typeface="Times New Roman" pitchFamily="18" charset="0"/>
                <a:cs typeface="Times New Roman" pitchFamily="18" charset="0"/>
              </a:rPr>
              <a:t>Chlorophyta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Charophyta</a:t>
            </a:r>
            <a:r>
              <a:rPr lang="en-US" sz="2400" dirty="0">
                <a:latin typeface="Times New Roman" pitchFamily="18" charset="0"/>
                <a:cs typeface="Times New Roman" pitchFamily="18" charset="0"/>
              </a:rPr>
              <a:t> exhibit much greater abundance and diversity in fresh waters . Within the green algae, conjugating filamentous greens and desmids (</a:t>
            </a:r>
            <a:r>
              <a:rPr lang="en-US" sz="2400" dirty="0" err="1">
                <a:latin typeface="Times New Roman" pitchFamily="18" charset="0"/>
                <a:cs typeface="Times New Roman" pitchFamily="18" charset="0"/>
              </a:rPr>
              <a:t>Conjugatophyceae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Zygnematales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Desmidiales</a:t>
            </a:r>
            <a:r>
              <a:rPr lang="en-US" sz="2400" dirty="0">
                <a:latin typeface="Times New Roman" pitchFamily="18" charset="0"/>
                <a:cs typeface="Times New Roman" pitchFamily="18" charset="0"/>
              </a:rPr>
              <a:t>) are a very rich collection of species, and the majority occur in lower pH fresh waters. Other algal groups, such as diatoms (</a:t>
            </a:r>
            <a:r>
              <a:rPr lang="en-US" sz="2400" dirty="0" err="1">
                <a:latin typeface="Times New Roman" pitchFamily="18" charset="0"/>
                <a:cs typeface="Times New Roman" pitchFamily="18" charset="0"/>
              </a:rPr>
              <a:t>Bacillariophyceae</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chrysophytes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Chrysophyceae</a:t>
            </a:r>
            <a:r>
              <a:rPr lang="en-US" sz="2400" dirty="0">
                <a:latin typeface="Times New Roman" pitchFamily="18" charset="0"/>
                <a:cs typeface="Times New Roman" pitchFamily="18" charset="0"/>
              </a:rPr>
              <a:t>), are well represented in both spheres. In contrast, red algae (</a:t>
            </a:r>
            <a:r>
              <a:rPr lang="en-US" sz="2400" dirty="0" err="1">
                <a:latin typeface="Times New Roman" pitchFamily="18" charset="0"/>
                <a:cs typeface="Times New Roman" pitchFamily="18" charset="0"/>
              </a:rPr>
              <a:t>Rhodophyta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dinoflagellates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Dinophyta</a:t>
            </a:r>
            <a:r>
              <a:rPr lang="en-US" sz="2400" dirty="0">
                <a:latin typeface="Times New Roman" pitchFamily="18" charset="0"/>
                <a:cs typeface="Times New Roman" pitchFamily="18" charset="0"/>
              </a:rPr>
              <a:t>), and brown algae (</a:t>
            </a:r>
            <a:r>
              <a:rPr lang="en-US" sz="2400" dirty="0" err="1">
                <a:latin typeface="Times New Roman" pitchFamily="18" charset="0"/>
                <a:cs typeface="Times New Roman" pitchFamily="18" charset="0"/>
              </a:rPr>
              <a:t>Phaeophyceae</a:t>
            </a:r>
            <a:r>
              <a:rPr lang="en-US" sz="2400" dirty="0">
                <a:latin typeface="Times New Roman" pitchFamily="18" charset="0"/>
                <a:cs typeface="Times New Roman" pitchFamily="18" charset="0"/>
              </a:rPr>
              <a:t>) exhibit greater diversity in marine waters .</a:t>
            </a:r>
          </a:p>
        </p:txBody>
      </p:sp>
      <p:sp>
        <p:nvSpPr>
          <p:cNvPr id="3" name="Rectangle 2"/>
          <p:cNvSpPr/>
          <p:nvPr/>
        </p:nvSpPr>
        <p:spPr>
          <a:xfrm>
            <a:off x="0" y="3795484"/>
            <a:ext cx="9121877" cy="3847207"/>
          </a:xfrm>
          <a:prstGeom prst="rect">
            <a:avLst/>
          </a:prstGeom>
          <a:solidFill>
            <a:schemeClr val="accent3">
              <a:lumMod val="60000"/>
              <a:lumOff val="40000"/>
            </a:schemeClr>
          </a:solidFill>
        </p:spPr>
        <p:txBody>
          <a:bodyPr wrap="square">
            <a:spAutoFit/>
          </a:bodyPr>
          <a:lstStyle/>
          <a:p>
            <a:pPr algn="just"/>
            <a:r>
              <a:rPr lang="en-US" sz="2800" dirty="0">
                <a:latin typeface="Times New Roman" pitchFamily="18" charset="0"/>
                <a:cs typeface="Times New Roman" pitchFamily="18" charset="0"/>
              </a:rPr>
              <a:t>Lakes, rivers, and wetlands occur on every continent, and so freshwater algae are similarly distributed. This is undoubtedly why most algal taxa are described as </a:t>
            </a:r>
            <a:r>
              <a:rPr lang="en-US" sz="2800" dirty="0" smtClean="0">
                <a:latin typeface="Times New Roman" pitchFamily="18" charset="0"/>
                <a:cs typeface="Times New Roman" pitchFamily="18" charset="0"/>
              </a:rPr>
              <a:t>universal. </a:t>
            </a:r>
            <a:r>
              <a:rPr lang="en-US" sz="2800" dirty="0">
                <a:latin typeface="Times New Roman" pitchFamily="18" charset="0"/>
                <a:cs typeface="Times New Roman" pitchFamily="18" charset="0"/>
              </a:rPr>
              <a:t>However, there is an increasing number of reports of regionally endemic freshwater taxa, including </a:t>
            </a:r>
            <a:r>
              <a:rPr lang="en-US" sz="2800" dirty="0" err="1">
                <a:latin typeface="Times New Roman" pitchFamily="18" charset="0"/>
                <a:cs typeface="Times New Roman" pitchFamily="18" charset="0"/>
              </a:rPr>
              <a:t>chrysophytes</a:t>
            </a:r>
            <a:r>
              <a:rPr lang="en-US" sz="2800" dirty="0">
                <a:latin typeface="Times New Roman" pitchFamily="18" charset="0"/>
                <a:cs typeface="Times New Roman" pitchFamily="18" charset="0"/>
              </a:rPr>
              <a:t> ,green algae ,</a:t>
            </a:r>
            <a:r>
              <a:rPr lang="en-US" sz="2800" dirty="0" err="1">
                <a:latin typeface="Times New Roman" pitchFamily="18" charset="0"/>
                <a:cs typeface="Times New Roman" pitchFamily="18" charset="0"/>
              </a:rPr>
              <a:t>rhodophytes</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synurophytes</a:t>
            </a:r>
            <a:r>
              <a:rPr lang="en-US" sz="2800" dirty="0">
                <a:latin typeface="Times New Roman" pitchFamily="18" charset="0"/>
                <a:cs typeface="Times New Roman" pitchFamily="18" charset="0"/>
              </a:rPr>
              <a:t> , diatoms, , and cyanobacteria </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8058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20"/>
            <a:ext cx="9144000" cy="4893647"/>
          </a:xfrm>
          <a:prstGeom prst="rect">
            <a:avLst/>
          </a:prstGeom>
        </p:spPr>
        <p:txBody>
          <a:bodyPr wrap="square">
            <a:spAutoFit/>
          </a:bodyPr>
          <a:lstStyle/>
          <a:p>
            <a:pPr algn="just"/>
            <a:r>
              <a:rPr lang="en-US" sz="2400" dirty="0" smtClean="0">
                <a:latin typeface="Times New Roman" pitchFamily="18" charset="0"/>
                <a:cs typeface="Times New Roman" pitchFamily="18" charset="0"/>
              </a:rPr>
              <a:t>    Light </a:t>
            </a:r>
            <a:r>
              <a:rPr lang="en-US" sz="2400" dirty="0">
                <a:latin typeface="Times New Roman" pitchFamily="18" charset="0"/>
                <a:cs typeface="Times New Roman" pitchFamily="18" charset="0"/>
              </a:rPr>
              <a:t>and other factors may interact with effects of wave action. An </a:t>
            </a:r>
            <a:r>
              <a:rPr lang="en-US" sz="2400" dirty="0" err="1">
                <a:latin typeface="Times New Roman" pitchFamily="18" charset="0"/>
                <a:cs typeface="Times New Roman" pitchFamily="18" charset="0"/>
              </a:rPr>
              <a:t>epilithic</a:t>
            </a:r>
            <a:r>
              <a:rPr lang="en-US" sz="2400" dirty="0">
                <a:latin typeface="Times New Roman" pitchFamily="18" charset="0"/>
                <a:cs typeface="Times New Roman" pitchFamily="18" charset="0"/>
              </a:rPr>
              <a:t> population of </a:t>
            </a:r>
            <a:r>
              <a:rPr lang="en-US" sz="2400" dirty="0" err="1">
                <a:latin typeface="Times New Roman" pitchFamily="18" charset="0"/>
                <a:cs typeface="Times New Roman" pitchFamily="18" charset="0"/>
              </a:rPr>
              <a:t>Ulothrix</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zonata</a:t>
            </a:r>
            <a:r>
              <a:rPr lang="en-US" sz="2400" dirty="0">
                <a:latin typeface="Times New Roman" pitchFamily="18" charset="0"/>
                <a:cs typeface="Times New Roman" pitchFamily="18" charset="0"/>
              </a:rPr>
              <a:t> had a greater photosynthetic irradiance optimum than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glomerata</a:t>
            </a:r>
            <a:r>
              <a:rPr lang="en-US" sz="2400" dirty="0">
                <a:latin typeface="Times New Roman" pitchFamily="18" charset="0"/>
                <a:cs typeface="Times New Roman" pitchFamily="18" charset="0"/>
              </a:rPr>
              <a:t> isolated from the same region of Lake Huron ,Temperature tolerances and nutrient requirements may further interact with irradiance optima and affect local and regional distributions.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Grazing </a:t>
            </a:r>
            <a:r>
              <a:rPr lang="en-US" sz="2400" dirty="0">
                <a:latin typeface="Times New Roman" pitchFamily="18" charset="0"/>
                <a:cs typeface="Times New Roman" pitchFamily="18" charset="0"/>
              </a:rPr>
              <a:t>by benthic invertebrates is also important to </a:t>
            </a:r>
            <a:r>
              <a:rPr lang="en-US" sz="2400" dirty="0" err="1">
                <a:latin typeface="Times New Roman" pitchFamily="18" charset="0"/>
                <a:cs typeface="Times New Roman" pitchFamily="18" charset="0"/>
              </a:rPr>
              <a:t>epilithic</a:t>
            </a:r>
            <a:r>
              <a:rPr lang="en-US" sz="2400" dirty="0">
                <a:latin typeface="Times New Roman" pitchFamily="18" charset="0"/>
                <a:cs typeface="Times New Roman" pitchFamily="18" charset="0"/>
              </a:rPr>
              <a:t> algae. Snails (</a:t>
            </a:r>
            <a:r>
              <a:rPr lang="en-US" sz="2400" dirty="0" err="1">
                <a:latin typeface="Times New Roman" pitchFamily="18" charset="0"/>
                <a:cs typeface="Times New Roman" pitchFamily="18" charset="0"/>
              </a:rPr>
              <a:t>Planorbis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contortus</a:t>
            </a:r>
            <a:r>
              <a:rPr lang="en-US" sz="2400" dirty="0">
                <a:latin typeface="Times New Roman" pitchFamily="18" charset="0"/>
                <a:cs typeface="Times New Roman" pitchFamily="18" charset="0"/>
              </a:rPr>
              <a:t>) and limpets (</a:t>
            </a:r>
            <a:r>
              <a:rPr lang="en-US" sz="2400" dirty="0" err="1">
                <a:latin typeface="Times New Roman" pitchFamily="18" charset="0"/>
                <a:cs typeface="Times New Roman" pitchFamily="18" charset="0"/>
              </a:rPr>
              <a:t>Ancylus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fluviatilis</a:t>
            </a:r>
            <a:r>
              <a:rPr lang="en-US" sz="2400" dirty="0">
                <a:latin typeface="Times New Roman" pitchFamily="18" charset="0"/>
                <a:cs typeface="Times New Roman" pitchFamily="18" charset="0"/>
              </a:rPr>
              <a:t>) inhabiting the stony littoral zone  lake consume and preferentially graze certain algal species .  Selectivity and more intense grazing activity by limpets exerted greater effects on algal species composition than did snails. High densities  of </a:t>
            </a:r>
            <a:r>
              <a:rPr lang="en-US" sz="2400" dirty="0" err="1">
                <a:latin typeface="Times New Roman" pitchFamily="18" charset="0"/>
                <a:cs typeface="Times New Roman" pitchFamily="18" charset="0"/>
              </a:rPr>
              <a:t>caddisfly</a:t>
            </a:r>
            <a:r>
              <a:rPr lang="en-US" sz="2400" dirty="0">
                <a:latin typeface="Times New Roman" pitchFamily="18" charset="0"/>
                <a:cs typeface="Times New Roman" pitchFamily="18" charset="0"/>
              </a:rPr>
              <a:t> larvae significantly reduced </a:t>
            </a:r>
            <a:r>
              <a:rPr lang="en-US" sz="2400" dirty="0" err="1">
                <a:latin typeface="Times New Roman" pitchFamily="18" charset="0"/>
                <a:cs typeface="Times New Roman" pitchFamily="18" charset="0"/>
              </a:rPr>
              <a:t>epilithic</a:t>
            </a:r>
            <a:r>
              <a:rPr lang="en-US" sz="2400" dirty="0">
                <a:latin typeface="Times New Roman" pitchFamily="18" charset="0"/>
                <a:cs typeface="Times New Roman" pitchFamily="18" charset="0"/>
              </a:rPr>
              <a:t> algal biomass and elemental C:P ratios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5884" y="48006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953000"/>
            <a:ext cx="3500284" cy="19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3" y="4953000"/>
            <a:ext cx="313157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18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72"/>
            <a:ext cx="9144000" cy="6740307"/>
          </a:xfrm>
          <a:prstGeom prst="rect">
            <a:avLst/>
          </a:prstGeom>
          <a:solidFill>
            <a:schemeClr val="bg1">
              <a:lumMod val="95000"/>
            </a:schemeClr>
          </a:solidFill>
        </p:spPr>
        <p:txBody>
          <a:bodyPr wrap="square">
            <a:spAutoFit/>
          </a:bodyPr>
          <a:lstStyle/>
          <a:p>
            <a:pPr algn="just"/>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Epipelic</a:t>
            </a:r>
            <a:r>
              <a:rPr lang="en-US" sz="2400" b="1" dirty="0" smtClean="0">
                <a:latin typeface="Times New Roman" pitchFamily="18" charset="0"/>
                <a:cs typeface="Times New Roman" pitchFamily="18" charset="0"/>
              </a:rPr>
              <a:t> and </a:t>
            </a:r>
            <a:r>
              <a:rPr lang="en-US" sz="2400" b="1" dirty="0" err="1" smtClean="0">
                <a:latin typeface="Times New Roman" pitchFamily="18" charset="0"/>
                <a:cs typeface="Times New Roman" pitchFamily="18" charset="0"/>
              </a:rPr>
              <a:t>Epipsammic</a:t>
            </a:r>
            <a:r>
              <a:rPr lang="en-US" sz="2400" b="1" dirty="0" smtClean="0">
                <a:latin typeface="Times New Roman" pitchFamily="18" charset="0"/>
                <a:cs typeface="Times New Roman" pitchFamily="18" charset="0"/>
              </a:rPr>
              <a:t> Habitats</a:t>
            </a:r>
          </a:p>
          <a:p>
            <a:pPr algn="just"/>
            <a:r>
              <a:rPr lang="en-US" sz="2400" dirty="0" smtClean="0">
                <a:latin typeface="Times New Roman" pitchFamily="18" charset="0"/>
                <a:cs typeface="Times New Roman" pitchFamily="18" charset="0"/>
              </a:rPr>
              <a:t>   Algal species colonizing sediments (</a:t>
            </a:r>
            <a:r>
              <a:rPr lang="en-US" sz="2400" dirty="0" err="1" smtClean="0">
                <a:latin typeface="Times New Roman" pitchFamily="18" charset="0"/>
                <a:cs typeface="Times New Roman" pitchFamily="18" charset="0"/>
              </a:rPr>
              <a:t>epipelic</a:t>
            </a:r>
            <a:r>
              <a:rPr lang="en-US" sz="2400" dirty="0" smtClean="0">
                <a:latin typeface="Times New Roman" pitchFamily="18" charset="0"/>
                <a:cs typeface="Times New Roman" pitchFamily="18" charset="0"/>
              </a:rPr>
              <a:t>) and sand (</a:t>
            </a:r>
            <a:r>
              <a:rPr lang="en-US" sz="2400" dirty="0" err="1" smtClean="0">
                <a:latin typeface="Times New Roman" pitchFamily="18" charset="0"/>
                <a:cs typeface="Times New Roman" pitchFamily="18" charset="0"/>
              </a:rPr>
              <a:t>epipsammic</a:t>
            </a:r>
            <a:r>
              <a:rPr lang="en-US" sz="2400" dirty="0" smtClean="0">
                <a:latin typeface="Times New Roman" pitchFamily="18" charset="0"/>
                <a:cs typeface="Times New Roman" pitchFamily="18" charset="0"/>
              </a:rPr>
              <a:t>) are among the least studied of benthic associations.  A </a:t>
            </a:r>
            <a:r>
              <a:rPr lang="en-US" sz="2400" dirty="0" err="1" smtClean="0">
                <a:latin typeface="Times New Roman" pitchFamily="18" charset="0"/>
                <a:cs typeface="Times New Roman" pitchFamily="18" charset="0"/>
              </a:rPr>
              <a:t>metaanalysis</a:t>
            </a:r>
            <a:r>
              <a:rPr lang="en-US" sz="2400" dirty="0" smtClean="0">
                <a:latin typeface="Times New Roman" pitchFamily="18" charset="0"/>
                <a:cs typeface="Times New Roman" pitchFamily="18" charset="0"/>
              </a:rPr>
              <a:t> indicates that </a:t>
            </a:r>
            <a:r>
              <a:rPr lang="en-US" sz="2400" dirty="0" err="1" smtClean="0">
                <a:latin typeface="Times New Roman" pitchFamily="18" charset="0"/>
                <a:cs typeface="Times New Roman" pitchFamily="18" charset="0"/>
              </a:rPr>
              <a:t>epipelic</a:t>
            </a:r>
            <a:r>
              <a:rPr lang="en-US" sz="2400" dirty="0" smtClean="0">
                <a:latin typeface="Times New Roman" pitchFamily="18" charset="0"/>
                <a:cs typeface="Times New Roman" pitchFamily="18" charset="0"/>
              </a:rPr>
              <a:t> algae function in lakes to stabilize sediments, regulate benthic-pelagic nutrient cycling, and contribute a primary production . It is difficult to separate </a:t>
            </a:r>
            <a:r>
              <a:rPr lang="en-US" sz="2400" dirty="0" err="1" smtClean="0">
                <a:latin typeface="Times New Roman" pitchFamily="18" charset="0"/>
                <a:cs typeface="Times New Roman" pitchFamily="18" charset="0"/>
              </a:rPr>
              <a:t>epipelic</a:t>
            </a:r>
            <a:r>
              <a:rPr lang="en-US" sz="2400" dirty="0" smtClean="0">
                <a:latin typeface="Times New Roman" pitchFamily="18" charset="0"/>
                <a:cs typeface="Times New Roman" pitchFamily="18" charset="0"/>
              </a:rPr>
              <a:t> from </a:t>
            </a:r>
            <a:r>
              <a:rPr lang="en-US" sz="2400" dirty="0" err="1" smtClean="0">
                <a:latin typeface="Times New Roman" pitchFamily="18" charset="0"/>
                <a:cs typeface="Times New Roman" pitchFamily="18" charset="0"/>
              </a:rPr>
              <a:t>epipsammic</a:t>
            </a:r>
            <a:r>
              <a:rPr lang="en-US" sz="2400" dirty="0" smtClean="0">
                <a:latin typeface="Times New Roman" pitchFamily="18" charset="0"/>
                <a:cs typeface="Times New Roman" pitchFamily="18" charset="0"/>
              </a:rPr>
              <a:t> habitats because these substrata are often mixed, and due to wave action. </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 comparison of two lakes demonstrated that </a:t>
            </a:r>
            <a:r>
              <a:rPr lang="en-US" sz="2400" dirty="0" err="1" smtClean="0">
                <a:latin typeface="Times New Roman" pitchFamily="18" charset="0"/>
                <a:cs typeface="Times New Roman" pitchFamily="18" charset="0"/>
              </a:rPr>
              <a:t>epipelic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microalgal</a:t>
            </a:r>
            <a:r>
              <a:rPr lang="en-US" sz="2400" dirty="0" smtClean="0">
                <a:latin typeface="Times New Roman" pitchFamily="18" charset="0"/>
                <a:cs typeface="Times New Roman" pitchFamily="18" charset="0"/>
              </a:rPr>
              <a:t> production in a clear lake dominated the annual production (77% of total) as compared with a turbid lake of similar size at only 4% .</a:t>
            </a:r>
          </a:p>
          <a:p>
            <a:pPr algn="just"/>
            <a:r>
              <a:rPr lang="en-US" sz="2400" dirty="0" err="1" smtClean="0">
                <a:latin typeface="Times New Roman" pitchFamily="18" charset="0"/>
                <a:cs typeface="Times New Roman" pitchFamily="18" charset="0"/>
              </a:rPr>
              <a:t>Epipelic</a:t>
            </a:r>
            <a:r>
              <a:rPr lang="en-US" sz="2400" dirty="0" smtClean="0">
                <a:latin typeface="Times New Roman" pitchFamily="18" charset="0"/>
                <a:cs typeface="Times New Roman" pitchFamily="18" charset="0"/>
              </a:rPr>
              <a:t> algae represented 50-80% of total primary production in three </a:t>
            </a:r>
            <a:r>
              <a:rPr lang="en-US" sz="2400" dirty="0">
                <a:latin typeface="Times New Roman" pitchFamily="18" charset="0"/>
                <a:cs typeface="Times New Roman" pitchFamily="18" charset="0"/>
              </a:rPr>
              <a:t>Michigan </a:t>
            </a:r>
            <a:r>
              <a:rPr lang="en-US" sz="2400" dirty="0" smtClean="0">
                <a:latin typeface="Times New Roman" pitchFamily="18" charset="0"/>
                <a:cs typeface="Times New Roman" pitchFamily="18" charset="0"/>
              </a:rPr>
              <a:t>.lakes</a:t>
            </a:r>
            <a:r>
              <a:rPr lang="en-US" sz="2400" dirty="0">
                <a:latin typeface="Times New Roman" pitchFamily="18" charset="0"/>
                <a:cs typeface="Times New Roman" pitchFamily="18" charset="0"/>
              </a:rPr>
              <a:t>, but fertilization increased phytoplankton production and reduced (through shading) the importance of </a:t>
            </a:r>
            <a:r>
              <a:rPr lang="en-US" sz="2400" dirty="0" err="1">
                <a:latin typeface="Times New Roman" pitchFamily="18" charset="0"/>
                <a:cs typeface="Times New Roman" pitchFamily="18" charset="0"/>
              </a:rPr>
              <a:t>epipelic</a:t>
            </a:r>
            <a:r>
              <a:rPr lang="en-US" sz="2400" dirty="0">
                <a:latin typeface="Times New Roman" pitchFamily="18" charset="0"/>
                <a:cs typeface="Times New Roman" pitchFamily="18" charset="0"/>
              </a:rPr>
              <a:t> production to 10-40% of the total . </a:t>
            </a:r>
            <a:r>
              <a:rPr lang="en-US" sz="2400" dirty="0" err="1">
                <a:latin typeface="Times New Roman" pitchFamily="18" charset="0"/>
                <a:cs typeface="Times New Roman" pitchFamily="18" charset="0"/>
              </a:rPr>
              <a:t>Epipelic</a:t>
            </a:r>
            <a:r>
              <a:rPr lang="en-US" sz="2400" dirty="0">
                <a:latin typeface="Times New Roman" pitchFamily="18" charset="0"/>
                <a:cs typeface="Times New Roman" pitchFamily="18" charset="0"/>
              </a:rPr>
              <a:t> algae may live on or within the first few mm of sediment, thus must be able to tolerate conditions of low light and/or oxygen, making motility a distinct advantage. </a:t>
            </a:r>
            <a:r>
              <a:rPr lang="en-US" sz="2400" dirty="0" err="1">
                <a:latin typeface="Times New Roman" pitchFamily="18" charset="0"/>
                <a:cs typeface="Times New Roman" pitchFamily="18" charset="0"/>
              </a:rPr>
              <a:t>Nonmotile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epipelic</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epipsammic</a:t>
            </a:r>
            <a:r>
              <a:rPr lang="en-US" sz="2400" dirty="0">
                <a:latin typeface="Times New Roman" pitchFamily="18" charset="0"/>
                <a:cs typeface="Times New Roman" pitchFamily="18" charset="0"/>
              </a:rPr>
              <a:t> forms may employ heterotrophic growth under low light and at the same time utilize the greater supply of nutrients</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61880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a:solidFill>
            <a:schemeClr val="bg2">
              <a:lumMod val="90000"/>
            </a:schemeClr>
          </a:solidFill>
        </p:spPr>
        <p:txBody>
          <a:bodyPr wrap="square">
            <a:spAutoFit/>
          </a:bodyPr>
          <a:lstStyle/>
          <a:p>
            <a:pPr algn="just"/>
            <a:r>
              <a:rPr lang="en-US" sz="2400" b="1" dirty="0">
                <a:latin typeface="Times New Roman" pitchFamily="18" charset="0"/>
                <a:cs typeface="Times New Roman" pitchFamily="18" charset="0"/>
              </a:rPr>
              <a:t>4 Benthic </a:t>
            </a:r>
            <a:r>
              <a:rPr lang="en-US" sz="2400" b="1" dirty="0" err="1">
                <a:latin typeface="Times New Roman" pitchFamily="18" charset="0"/>
                <a:cs typeface="Times New Roman" pitchFamily="18" charset="0"/>
              </a:rPr>
              <a:t>Macroalgae</a:t>
            </a:r>
            <a:endParaRPr lang="en-US" sz="2400" b="1"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Macroalgae</a:t>
            </a:r>
            <a:r>
              <a:rPr lang="en-US" sz="2400" dirty="0">
                <a:latin typeface="Times New Roman" pitchFamily="18" charset="0"/>
                <a:cs typeface="Times New Roman" pitchFamily="18" charset="0"/>
              </a:rPr>
              <a:t>, those that form macroscopic or plant-like morphologies, are important in lake habitats. Some authors restrict this category to taxa attached by means of rhizoids, including only </a:t>
            </a:r>
            <a:r>
              <a:rPr lang="en-US" sz="2400" dirty="0" err="1">
                <a:latin typeface="Times New Roman" pitchFamily="18" charset="0"/>
                <a:cs typeface="Times New Roman" pitchFamily="18" charset="0"/>
              </a:rPr>
              <a:t>charophytes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Lamprothamnion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Nitella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Tolypella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Nitellopsis</a:t>
            </a:r>
            <a:r>
              <a:rPr lang="en-US" sz="2400" dirty="0" smtClean="0">
                <a:latin typeface="Times New Roman" pitchFamily="18" charset="0"/>
                <a:cs typeface="Times New Roman" pitchFamily="18" charset="0"/>
              </a:rPr>
              <a:t>, But </a:t>
            </a:r>
            <a:r>
              <a:rPr lang="en-US" sz="2400" dirty="0">
                <a:latin typeface="Times New Roman" pitchFamily="18" charset="0"/>
                <a:cs typeface="Times New Roman" pitchFamily="18" charset="0"/>
              </a:rPr>
              <a:t>there are other algae, such as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Hydrodictyon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Lyngbya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Nostoc</a:t>
            </a:r>
            <a:r>
              <a:rPr lang="en-US" sz="2400" dirty="0" smtClean="0">
                <a:latin typeface="Times New Roman" pitchFamily="18" charset="0"/>
                <a:cs typeface="Times New Roman" pitchFamily="18" charset="0"/>
              </a:rPr>
              <a:t>, and </a:t>
            </a:r>
            <a:r>
              <a:rPr lang="en-US" sz="2400" dirty="0">
                <a:latin typeface="Times New Roman" pitchFamily="18" charset="0"/>
                <a:cs typeface="Times New Roman" pitchFamily="18" charset="0"/>
              </a:rPr>
              <a:t>Spirogyra, that form macroscopic growths, and function as structuring elements within the littoral zone and as habitat for epiphytic </a:t>
            </a:r>
            <a:r>
              <a:rPr lang="en-US" sz="2400" dirty="0" smtClean="0">
                <a:latin typeface="Times New Roman" pitchFamily="18" charset="0"/>
                <a:cs typeface="Times New Roman" pitchFamily="18" charset="0"/>
              </a:rPr>
              <a:t>microalgae</a:t>
            </a:r>
            <a:endParaRPr lang="en-US" sz="2400" dirty="0">
              <a:latin typeface="Times New Roman" pitchFamily="18" charset="0"/>
              <a:cs typeface="Times New Roman" pitchFamily="18" charset="0"/>
            </a:endParaRPr>
          </a:p>
        </p:txBody>
      </p:sp>
      <p:sp>
        <p:nvSpPr>
          <p:cNvPr id="3" name="Rectangle 2"/>
          <p:cNvSpPr/>
          <p:nvPr/>
        </p:nvSpPr>
        <p:spPr>
          <a:xfrm>
            <a:off x="-29498" y="3083145"/>
            <a:ext cx="9173497" cy="3785652"/>
          </a:xfrm>
          <a:prstGeom prst="rect">
            <a:avLst/>
          </a:prstGeom>
          <a:solidFill>
            <a:schemeClr val="bg2">
              <a:lumMod val="75000"/>
            </a:schemeClr>
          </a:solidFill>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Cladophora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regarded as an ecological engineer, based on its extensive biomass and importance as habitat, a food source, and biogeochemical processor .Accumulations of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mats that become stranded on recreational beaches may affect human and wildlife health, harboring enteric bacteria such as Escherichia coli, Campylobacter, Salmonella ,and Clostridium </a:t>
            </a:r>
            <a:r>
              <a:rPr lang="en-US" sz="2400" dirty="0" err="1">
                <a:latin typeface="Times New Roman" pitchFamily="18" charset="0"/>
                <a:cs typeface="Times New Roman" pitchFamily="18" charset="0"/>
              </a:rPr>
              <a:t>botulinum</a:t>
            </a:r>
            <a:r>
              <a:rPr lang="en-US" sz="2400" dirty="0">
                <a:latin typeface="Times New Roman" pitchFamily="18" charset="0"/>
                <a:cs typeface="Times New Roman" pitchFamily="18" charset="0"/>
              </a:rPr>
              <a:t>, a cause of avian botulism </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Microalgae colonize </a:t>
            </a:r>
            <a:r>
              <a:rPr lang="en-US" sz="2400" dirty="0" err="1">
                <a:latin typeface="Times New Roman" pitchFamily="18" charset="0"/>
                <a:cs typeface="Times New Roman" pitchFamily="18" charset="0"/>
              </a:rPr>
              <a:t>macroalgae</a:t>
            </a:r>
            <a:r>
              <a:rPr lang="en-US" sz="2400" dirty="0">
                <a:latin typeface="Times New Roman" pitchFamily="18" charset="0"/>
                <a:cs typeface="Times New Roman" pitchFamily="18" charset="0"/>
              </a:rPr>
              <a:t> and vary in density and composition among host taxa. Epiphyte densities in one eutrophic lake were greater on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tomentosa</a:t>
            </a:r>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globularis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Nitellopsis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obtusa</a:t>
            </a:r>
            <a:r>
              <a:rPr lang="en-US" sz="2400" dirty="0">
                <a:latin typeface="Times New Roman" pitchFamily="18" charset="0"/>
                <a:cs typeface="Times New Roman" pitchFamily="18" charset="0"/>
              </a:rPr>
              <a:t> than on </a:t>
            </a:r>
            <a:r>
              <a:rPr lang="en-US" sz="2400" dirty="0" err="1">
                <a:latin typeface="Times New Roman" pitchFamily="18" charset="0"/>
                <a:cs typeface="Times New Roman" pitchFamily="18" charset="0"/>
              </a:rPr>
              <a:t>Potamogeton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pectinatus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2996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a:blipFill>
            <a:blip r:embed="rId2"/>
            <a:tile tx="0" ty="0" sx="100000" sy="100000" flip="none" algn="tl"/>
          </a:blipFill>
        </p:spPr>
        <p:txBody>
          <a:bodyPr wrap="square">
            <a:spAutoFit/>
          </a:bodyPr>
          <a:lstStyle/>
          <a:p>
            <a:pPr algn="just"/>
            <a:r>
              <a:rPr lang="en-US" sz="2400" dirty="0" smtClean="0">
                <a:latin typeface="Times New Roman" pitchFamily="18" charset="0"/>
                <a:cs typeface="Times New Roman" pitchFamily="18" charset="0"/>
              </a:rPr>
              <a:t>  In </a:t>
            </a:r>
            <a:r>
              <a:rPr lang="en-US" sz="2400" dirty="0">
                <a:latin typeface="Times New Roman" pitchFamily="18" charset="0"/>
                <a:cs typeface="Times New Roman" pitchFamily="18" charset="0"/>
              </a:rPr>
              <a:t>clear, oligotrophic lakes, </a:t>
            </a:r>
            <a:r>
              <a:rPr lang="en-US" sz="2400" dirty="0" err="1">
                <a:latin typeface="Times New Roman" pitchFamily="18" charset="0"/>
                <a:cs typeface="Times New Roman" pitchFamily="18" charset="0"/>
              </a:rPr>
              <a:t>charophytes</a:t>
            </a:r>
            <a:r>
              <a:rPr lang="en-US" sz="2400" dirty="0">
                <a:latin typeface="Times New Roman" pitchFamily="18" charset="0"/>
                <a:cs typeface="Times New Roman" pitchFamily="18" charset="0"/>
              </a:rPr>
              <a:t> colonize lake bottoms to depths of 30 m or more. </a:t>
            </a:r>
            <a:r>
              <a:rPr lang="en-US" sz="2400" dirty="0" err="1">
                <a:latin typeface="Times New Roman" pitchFamily="18" charset="0"/>
                <a:cs typeface="Times New Roman" pitchFamily="18" charset="0"/>
              </a:rPr>
              <a:t>Charophyte</a:t>
            </a:r>
            <a:r>
              <a:rPr lang="en-US" sz="2400" dirty="0">
                <a:latin typeface="Times New Roman" pitchFamily="18" charset="0"/>
                <a:cs typeface="Times New Roman" pitchFamily="18" charset="0"/>
              </a:rPr>
              <a:t> abundance is </a:t>
            </a:r>
            <a:r>
              <a:rPr lang="en-US" sz="2400" dirty="0" smtClean="0">
                <a:latin typeface="Times New Roman" pitchFamily="18" charset="0"/>
                <a:cs typeface="Times New Roman" pitchFamily="18" charset="0"/>
              </a:rPr>
              <a:t>often reduced </a:t>
            </a:r>
            <a:r>
              <a:rPr lang="en-US" sz="2400" dirty="0">
                <a:latin typeface="Times New Roman" pitchFamily="18" charset="0"/>
                <a:cs typeface="Times New Roman" pitchFamily="18" charset="0"/>
              </a:rPr>
              <a:t>as lake become eutrophic, with some suggesting elevated P is toxic for these species </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Various </a:t>
            </a:r>
            <a:r>
              <a:rPr lang="en-US" sz="2400" dirty="0">
                <a:latin typeface="Times New Roman" pitchFamily="18" charset="0"/>
                <a:cs typeface="Times New Roman" pitchFamily="18" charset="0"/>
              </a:rPr>
              <a:t>species of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Nitella</a:t>
            </a:r>
            <a:r>
              <a:rPr lang="en-US" sz="2400" dirty="0">
                <a:latin typeface="Times New Roman" pitchFamily="18" charset="0"/>
                <a:cs typeface="Times New Roman" pitchFamily="18" charset="0"/>
              </a:rPr>
              <a:t> differ in </a:t>
            </a:r>
            <a:r>
              <a:rPr lang="en-US" sz="2400" dirty="0" smtClean="0">
                <a:latin typeface="Times New Roman" pitchFamily="18" charset="0"/>
                <a:cs typeface="Times New Roman" pitchFamily="18" charset="0"/>
              </a:rPr>
              <a:t>their depth </a:t>
            </a:r>
            <a:r>
              <a:rPr lang="en-US" sz="2400" dirty="0">
                <a:latin typeface="Times New Roman" pitchFamily="18" charset="0"/>
                <a:cs typeface="Times New Roman" pitchFamily="18" charset="0"/>
              </a:rPr>
              <a:t>distributions, presumably as a function of individual light requirements </a:t>
            </a:r>
            <a:r>
              <a:rPr lang="en-US" sz="2400" dirty="0" smtClean="0">
                <a:latin typeface="Times New Roman" pitchFamily="18" charset="0"/>
                <a:cs typeface="Times New Roman" pitchFamily="18" charset="0"/>
              </a:rPr>
              <a:t>.Wave </a:t>
            </a:r>
            <a:r>
              <a:rPr lang="en-US" sz="2400" dirty="0">
                <a:latin typeface="Times New Roman" pitchFamily="18" charset="0"/>
                <a:cs typeface="Times New Roman" pitchFamily="18" charset="0"/>
              </a:rPr>
              <a:t>action may also </a:t>
            </a:r>
            <a:r>
              <a:rPr lang="en-US" sz="2400" dirty="0" smtClean="0">
                <a:latin typeface="Times New Roman" pitchFamily="18" charset="0"/>
                <a:cs typeface="Times New Roman" pitchFamily="18" charset="0"/>
              </a:rPr>
              <a:t>limit </a:t>
            </a:r>
            <a:r>
              <a:rPr lang="en-US" sz="2400" dirty="0" err="1" smtClean="0">
                <a:latin typeface="Times New Roman" pitchFamily="18" charset="0"/>
                <a:cs typeface="Times New Roman" pitchFamily="18" charset="0"/>
              </a:rPr>
              <a:t>charophyte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growth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lower depth boundary for </a:t>
            </a:r>
            <a:r>
              <a:rPr lang="en-US" sz="2400" dirty="0" err="1">
                <a:latin typeface="Times New Roman" pitchFamily="18" charset="0"/>
                <a:cs typeface="Times New Roman" pitchFamily="18" charset="0"/>
              </a:rPr>
              <a:t>Nitella</a:t>
            </a:r>
            <a:r>
              <a:rPr lang="en-US" sz="2400" dirty="0">
                <a:latin typeface="Times New Roman" pitchFamily="18" charset="0"/>
                <a:cs typeface="Times New Roman" pitchFamily="18" charset="0"/>
              </a:rPr>
              <a:t> meadows in more productive lakes </a:t>
            </a:r>
            <a:r>
              <a:rPr lang="en-US" sz="2400" dirty="0" smtClean="0">
                <a:latin typeface="Times New Roman" pitchFamily="18" charset="0"/>
                <a:cs typeface="Times New Roman" pitchFamily="18" charset="0"/>
              </a:rPr>
              <a:t>is influenced </a:t>
            </a:r>
            <a:r>
              <a:rPr lang="en-US" sz="2400" dirty="0">
                <a:latin typeface="Times New Roman" pitchFamily="18" charset="0"/>
                <a:cs typeface="Times New Roman" pitchFamily="18" charset="0"/>
              </a:rPr>
              <a:t>by </a:t>
            </a:r>
            <a:r>
              <a:rPr lang="en-US" sz="2400" dirty="0" smtClean="0">
                <a:latin typeface="Times New Roman" pitchFamily="18" charset="0"/>
                <a:cs typeface="Times New Roman" pitchFamily="18" charset="0"/>
              </a:rPr>
              <a:t>irradiance </a:t>
            </a:r>
            <a:r>
              <a:rPr lang="en-US" sz="2400" dirty="0">
                <a:latin typeface="Times New Roman" pitchFamily="18" charset="0"/>
                <a:cs typeface="Times New Roman" pitchFamily="18" charset="0"/>
              </a:rPr>
              <a:t>and the supply of red light; in deep, clear lakes, their distribution is limited by the </a:t>
            </a:r>
            <a:r>
              <a:rPr lang="en-US" sz="2400" dirty="0" smtClean="0">
                <a:latin typeface="Times New Roman" pitchFamily="18" charset="0"/>
                <a:cs typeface="Times New Roman" pitchFamily="18" charset="0"/>
              </a:rPr>
              <a:t>availability of </a:t>
            </a:r>
            <a:r>
              <a:rPr lang="en-US" sz="2400" dirty="0">
                <a:latin typeface="Times New Roman" pitchFamily="18" charset="0"/>
                <a:cs typeface="Times New Roman" pitchFamily="18" charset="0"/>
              </a:rPr>
              <a:t>blue </a:t>
            </a:r>
            <a:r>
              <a:rPr lang="en-US" sz="2400" dirty="0" smtClean="0">
                <a:latin typeface="Times New Roman" pitchFamily="18" charset="0"/>
                <a:cs typeface="Times New Roman" pitchFamily="18" charset="0"/>
              </a:rPr>
              <a:t>light</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Nitellopsis</a:t>
            </a:r>
            <a:r>
              <a:rPr lang="en-US" sz="2400" dirty="0">
                <a:latin typeface="Times New Roman" pitchFamily="18" charset="0"/>
                <a:cs typeface="Times New Roman" pitchFamily="18" charset="0"/>
              </a:rPr>
              <a:t> harbored greatest total densities, but differences in species composition were most pronounced between the two </a:t>
            </a:r>
            <a:r>
              <a:rPr lang="en-US" sz="2400" dirty="0" err="1">
                <a:latin typeface="Times New Roman" pitchFamily="18" charset="0"/>
                <a:cs typeface="Times New Roman" pitchFamily="18" charset="0"/>
              </a:rPr>
              <a:t>Chara</a:t>
            </a:r>
            <a:r>
              <a:rPr lang="en-US" sz="2400" dirty="0">
                <a:latin typeface="Times New Roman" pitchFamily="18" charset="0"/>
                <a:cs typeface="Times New Roman" pitchFamily="18" charset="0"/>
              </a:rPr>
              <a:t> species .  Benthic invertebrates in some lakes may utilize </a:t>
            </a:r>
            <a:r>
              <a:rPr lang="en-US" sz="2400" dirty="0" err="1">
                <a:latin typeface="Times New Roman" pitchFamily="18" charset="0"/>
                <a:cs typeface="Times New Roman" pitchFamily="18" charset="0"/>
              </a:rPr>
              <a:t>charophytes</a:t>
            </a:r>
            <a:r>
              <a:rPr lang="en-US" sz="2400" dirty="0">
                <a:latin typeface="Times New Roman" pitchFamily="18" charset="0"/>
                <a:cs typeface="Times New Roman" pitchFamily="18" charset="0"/>
              </a:rPr>
              <a:t> as a habitat more than other </a:t>
            </a:r>
            <a:r>
              <a:rPr lang="en-US" sz="2400" dirty="0" err="1">
                <a:latin typeface="Times New Roman" pitchFamily="18" charset="0"/>
                <a:cs typeface="Times New Roman" pitchFamily="18" charset="0"/>
              </a:rPr>
              <a:t>macrophyte</a:t>
            </a:r>
            <a:r>
              <a:rPr lang="en-US" sz="2400" dirty="0">
                <a:latin typeface="Times New Roman" pitchFamily="18" charset="0"/>
                <a:cs typeface="Times New Roman" pitchFamily="18" charset="0"/>
              </a:rPr>
              <a:t> hosts .</a:t>
            </a:r>
          </a:p>
          <a:p>
            <a:pPr algn="just"/>
            <a:r>
              <a:rPr lang="en-US" sz="2400" dirty="0">
                <a:latin typeface="Times New Roman" pitchFamily="18" charset="0"/>
                <a:cs typeface="Times New Roman" pitchFamily="18" charset="0"/>
              </a:rPr>
              <a:t>    In the Great Lakes, epiphytes on </a:t>
            </a:r>
            <a:r>
              <a:rPr lang="en-US" sz="2400" dirty="0" err="1">
                <a:latin typeface="Times New Roman" pitchFamily="18" charset="0"/>
                <a:cs typeface="Times New Roman" pitchFamily="18" charset="0"/>
              </a:rPr>
              <a:t>Cladophora</a:t>
            </a:r>
            <a:r>
              <a:rPr lang="en-US" sz="2400" dirty="0">
                <a:latin typeface="Times New Roman" pitchFamily="18" charset="0"/>
                <a:cs typeface="Times New Roman" pitchFamily="18" charset="0"/>
              </a:rPr>
              <a:t> can be very diverse, with complex architecture composed of diatoms, filamentous green algae .Spirogyra filaments typically harbor a very low epiphyte load, the result of both </a:t>
            </a:r>
            <a:r>
              <a:rPr lang="en-US" sz="2400" dirty="0" err="1">
                <a:latin typeface="Times New Roman" pitchFamily="18" charset="0"/>
                <a:cs typeface="Times New Roman" pitchFamily="18" charset="0"/>
              </a:rPr>
              <a:t>allelopathic</a:t>
            </a:r>
            <a:r>
              <a:rPr lang="en-US" sz="2400" dirty="0">
                <a:latin typeface="Times New Roman" pitchFamily="18" charset="0"/>
                <a:cs typeface="Times New Roman" pitchFamily="18" charset="0"/>
              </a:rPr>
              <a:t> substances and mucilage production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3" name="Rectangle 2"/>
          <p:cNvSpPr/>
          <p:nvPr/>
        </p:nvSpPr>
        <p:spPr>
          <a:xfrm>
            <a:off x="0" y="4114800"/>
            <a:ext cx="9144000" cy="369332"/>
          </a:xfrm>
          <a:prstGeom prst="rect">
            <a:avLst/>
          </a:prstGeom>
        </p:spPr>
        <p:txBody>
          <a:bodyPr wrap="square">
            <a:spAutoFit/>
          </a:bodyPr>
          <a:lstStyle/>
          <a:p>
            <a:pPr algn="just"/>
            <a:r>
              <a:rPr lang="en-US" dirty="0"/>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207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74"/>
            <a:ext cx="9144000" cy="4154984"/>
          </a:xfrm>
          <a:prstGeom prst="rect">
            <a:avLst/>
          </a:prstGeom>
          <a:solidFill>
            <a:schemeClr val="accent4">
              <a:lumMod val="20000"/>
              <a:lumOff val="80000"/>
            </a:schemeClr>
          </a:solidFill>
        </p:spPr>
        <p:txBody>
          <a:bodyPr wrap="square">
            <a:spAutoFit/>
          </a:bodyPr>
          <a:lstStyle/>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Apparent </a:t>
            </a:r>
            <a:r>
              <a:rPr lang="en-US" sz="2400" dirty="0">
                <a:latin typeface="Times New Roman" pitchFamily="18" charset="0"/>
                <a:cs typeface="Times New Roman" pitchFamily="18" charset="0"/>
              </a:rPr>
              <a:t>endemics have been collected from highly specific (e.g., </a:t>
            </a:r>
            <a:r>
              <a:rPr lang="en-US" sz="2400" dirty="0" smtClean="0">
                <a:latin typeface="Times New Roman" pitchFamily="18" charset="0"/>
                <a:cs typeface="Times New Roman" pitchFamily="18" charset="0"/>
              </a:rPr>
              <a:t>spring , polar</a:t>
            </a:r>
            <a:r>
              <a:rPr lang="en-US" sz="2400" dirty="0">
                <a:latin typeface="Times New Roman" pitchFamily="18" charset="0"/>
                <a:cs typeface="Times New Roman" pitchFamily="18" charset="0"/>
              </a:rPr>
              <a:t>, or widely scattered habitats. Some of these species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ecological, rather than geographic specialists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Dispersal must be involved in some of these biogeographic patterns because some highly specialized taxa are </a:t>
            </a:r>
            <a:r>
              <a:rPr lang="en-US" sz="2400" dirty="0" smtClean="0">
                <a:latin typeface="Times New Roman" pitchFamily="18" charset="0"/>
                <a:cs typeface="Times New Roman" pitchFamily="18" charset="0"/>
              </a:rPr>
              <a:t>universal , </a:t>
            </a:r>
            <a:r>
              <a:rPr lang="en-US" sz="2400" dirty="0">
                <a:latin typeface="Times New Roman" pitchFamily="18" charset="0"/>
                <a:cs typeface="Times New Roman" pitchFamily="18" charset="0"/>
              </a:rPr>
              <a:t>while others occur in very few locations, The </a:t>
            </a:r>
            <a:r>
              <a:rPr lang="en-US" sz="2400" i="1" dirty="0" err="1">
                <a:latin typeface="Times New Roman" pitchFamily="18" charset="0"/>
                <a:cs typeface="Times New Roman" pitchFamily="18" charset="0"/>
              </a:rPr>
              <a:t>euglenophyte</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Colacium</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is a habitat specialist epizoic on aquatic invertebrates, but it is widely distributed throughout North America and globally.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3" name="Rectangle 2"/>
          <p:cNvSpPr/>
          <p:nvPr/>
        </p:nvSpPr>
        <p:spPr>
          <a:xfrm>
            <a:off x="0" y="3793026"/>
            <a:ext cx="9144000" cy="3046988"/>
          </a:xfrm>
          <a:prstGeom prst="rect">
            <a:avLst/>
          </a:prstGeom>
          <a:solidFill>
            <a:schemeClr val="accent4">
              <a:lumMod val="40000"/>
              <a:lumOff val="60000"/>
            </a:schemeClr>
          </a:solidFill>
        </p:spPr>
        <p:txBody>
          <a:bodyPr wrap="square">
            <a:spAutoFit/>
          </a:bodyPr>
          <a:lstStyle/>
          <a:p>
            <a:pPr algn="just"/>
            <a:r>
              <a:rPr lang="en-US" sz="2400" dirty="0">
                <a:latin typeface="Times New Roman" pitchFamily="18" charset="0"/>
                <a:cs typeface="Times New Roman" pitchFamily="18" charset="0"/>
              </a:rPr>
              <a:t>In contrast, the red alga </a:t>
            </a:r>
            <a:r>
              <a:rPr lang="en-US" sz="2400" dirty="0" err="1">
                <a:latin typeface="Times New Roman" pitchFamily="18" charset="0"/>
                <a:cs typeface="Times New Roman" pitchFamily="18" charset="0"/>
              </a:rPr>
              <a:t>Sheathia</a:t>
            </a:r>
            <a:r>
              <a:rPr lang="en-US" sz="2400" dirty="0">
                <a:latin typeface="Times New Roman" pitchFamily="18" charset="0"/>
                <a:cs typeface="Times New Roman" pitchFamily="18" charset="0"/>
              </a:rPr>
              <a:t> is a specialist of spring-fed streams and apparently occurs in just a few locations in Florida . Geographically isolated habitats, such as desert springs or high alpine habitats, are ideal systems to test theories of </a:t>
            </a:r>
            <a:r>
              <a:rPr lang="en-US" sz="2400" dirty="0" smtClean="0">
                <a:latin typeface="Times New Roman" pitchFamily="18" charset="0"/>
                <a:cs typeface="Times New Roman" pitchFamily="18" charset="0"/>
              </a:rPr>
              <a:t>dispersal </a:t>
            </a:r>
            <a:r>
              <a:rPr lang="en-US" sz="2400" dirty="0">
                <a:latin typeface="Times New Roman" pitchFamily="18" charset="0"/>
                <a:cs typeface="Times New Roman" pitchFamily="18" charset="0"/>
              </a:rPr>
              <a:t>limitation .For example, a new genus of </a:t>
            </a:r>
            <a:r>
              <a:rPr lang="en-US" sz="2400" dirty="0" err="1">
                <a:latin typeface="Times New Roman" pitchFamily="18" charset="0"/>
                <a:cs typeface="Times New Roman" pitchFamily="18" charset="0"/>
              </a:rPr>
              <a:t>cyanobacterium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Chakia</a:t>
            </a:r>
            <a:r>
              <a:rPr lang="en-US" sz="2400" dirty="0">
                <a:latin typeface="Times New Roman" pitchFamily="18" charset="0"/>
                <a:cs typeface="Times New Roman" pitchFamily="18" charset="0"/>
              </a:rPr>
              <a:t>, was recently described from an alkaline marsh  and a new diatom genus, </a:t>
            </a:r>
            <a:r>
              <a:rPr lang="en-US" sz="2400" dirty="0" err="1">
                <a:latin typeface="Times New Roman" pitchFamily="18" charset="0"/>
                <a:cs typeface="Times New Roman" pitchFamily="18" charset="0"/>
              </a:rPr>
              <a:t>Microfissurata</a:t>
            </a:r>
            <a:r>
              <a:rPr lang="en-US" sz="2400" dirty="0">
                <a:latin typeface="Times New Roman" pitchFamily="18" charset="0"/>
                <a:cs typeface="Times New Roman" pitchFamily="18" charset="0"/>
              </a:rPr>
              <a:t>, from acidic alpine seepages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6136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3"/>
            <a:ext cx="9144000" cy="2677656"/>
          </a:xfrm>
          <a:prstGeom prst="rect">
            <a:avLst/>
          </a:prstGeom>
          <a:solidFill>
            <a:schemeClr val="accent4">
              <a:lumMod val="20000"/>
              <a:lumOff val="80000"/>
            </a:schemeClr>
          </a:solidFill>
        </p:spPr>
        <p:txBody>
          <a:bodyPr wrap="square">
            <a:spAutoFit/>
          </a:bodyPr>
          <a:lstStyle/>
          <a:p>
            <a:pPr algn="just"/>
            <a:r>
              <a:rPr lang="en-US" sz="2400" dirty="0" smtClean="0">
                <a:latin typeface="Times New Roman" pitchFamily="18" charset="0"/>
                <a:cs typeface="Times New Roman" pitchFamily="18" charset="0"/>
              </a:rPr>
              <a:t>    Inland </a:t>
            </a:r>
            <a:r>
              <a:rPr lang="en-US" sz="2400" dirty="0">
                <a:latin typeface="Times New Roman" pitchFamily="18" charset="0"/>
                <a:cs typeface="Times New Roman" pitchFamily="18" charset="0"/>
              </a:rPr>
              <a:t>surface waters represent only about 0.02% of all liquid water on earth, and nearly 90% of this total is contained within only about 250 of the world's largest lakes </a:t>
            </a:r>
            <a:r>
              <a:rPr lang="en-US" sz="2400" dirty="0" smtClean="0">
                <a:latin typeface="Times New Roman" pitchFamily="18" charset="0"/>
                <a:cs typeface="Times New Roman" pitchFamily="18" charset="0"/>
              </a:rPr>
              <a:t>.Nonetheless</a:t>
            </a:r>
            <a:r>
              <a:rPr lang="en-US" sz="2400" dirty="0">
                <a:latin typeface="Times New Roman" pitchFamily="18" charset="0"/>
                <a:cs typeface="Times New Roman" pitchFamily="18" charset="0"/>
              </a:rPr>
              <a:t>, it is freshwater that is most important for human consumption and most threatened by human activities. Algal biologists play an important role in understanding the productivity, food web interactions, and water quality of freshwater ecosystems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8698"/>
            <a:ext cx="9144000" cy="417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83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2" y="0"/>
            <a:ext cx="9134168" cy="2677656"/>
          </a:xfrm>
          <a:prstGeom prst="rect">
            <a:avLst/>
          </a:prstGeom>
          <a:solidFill>
            <a:schemeClr val="accent2">
              <a:lumMod val="20000"/>
              <a:lumOff val="80000"/>
            </a:schemeClr>
          </a:solidFill>
        </p:spPr>
        <p:txBody>
          <a:bodyPr wrap="square">
            <a:spAutoFit/>
          </a:bodyPr>
          <a:lstStyle/>
          <a:p>
            <a:pPr algn="just"/>
            <a:r>
              <a:rPr lang="en-US" sz="2400" b="1" dirty="0">
                <a:latin typeface="Times New Roman" pitchFamily="18" charset="0"/>
                <a:cs typeface="Times New Roman" pitchFamily="18" charset="0"/>
              </a:rPr>
              <a:t>What is the difference between lentic and lotic ecosystem</a:t>
            </a:r>
            <a:r>
              <a:rPr lang="en-US" sz="2400" b="1" dirty="0" smtClean="0">
                <a:latin typeface="Times New Roman" pitchFamily="18" charset="0"/>
                <a:cs typeface="Times New Roman" pitchFamily="18" charset="0"/>
              </a:rPr>
              <a:t>?</a:t>
            </a:r>
          </a:p>
          <a:p>
            <a:pPr algn="just"/>
            <a:endParaRPr lang="en-US" sz="2400" b="1"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Lentic water </a:t>
            </a:r>
            <a:r>
              <a:rPr lang="en-US" sz="2400" dirty="0">
                <a:latin typeface="Times New Roman" pitchFamily="18" charset="0"/>
                <a:cs typeface="Times New Roman" pitchFamily="18" charset="0"/>
              </a:rPr>
              <a:t>A lentic ecosystem entails a body of standing water, ranging from ditches, seeps, ponds, seasonal pools, basin marshes and lakes. Deeper waters, such as lakes, may have layers of ecosystems, influenced by light. Ponds, due to their having more light penetration, are able to support a diverse range of water plants. </a:t>
            </a:r>
          </a:p>
        </p:txBody>
      </p:sp>
      <p:sp>
        <p:nvSpPr>
          <p:cNvPr id="3" name="Rectangle 2"/>
          <p:cNvSpPr/>
          <p:nvPr/>
        </p:nvSpPr>
        <p:spPr>
          <a:xfrm>
            <a:off x="9833" y="2674016"/>
            <a:ext cx="9148916" cy="1938992"/>
          </a:xfrm>
          <a:prstGeom prst="rect">
            <a:avLst/>
          </a:prstGeom>
          <a:solidFill>
            <a:schemeClr val="accent2">
              <a:lumMod val="40000"/>
              <a:lumOff val="60000"/>
            </a:schemeClr>
          </a:solidFill>
        </p:spPr>
        <p:txBody>
          <a:bodyPr wrap="square">
            <a:spAutoFit/>
          </a:bodyPr>
          <a:lstStyle/>
          <a:p>
            <a:pPr algn="just"/>
            <a:r>
              <a:rPr lang="en-US" sz="2400" b="1" dirty="0" smtClean="0">
                <a:latin typeface="Times New Roman" pitchFamily="18" charset="0"/>
                <a:cs typeface="Times New Roman" pitchFamily="18" charset="0"/>
              </a:rPr>
              <a:t>Lotic </a:t>
            </a:r>
            <a:r>
              <a:rPr lang="en-US" sz="2400" b="1" dirty="0">
                <a:latin typeface="Times New Roman" pitchFamily="18" charset="0"/>
                <a:cs typeface="Times New Roman" pitchFamily="18" charset="0"/>
              </a:rPr>
              <a:t>water </a:t>
            </a:r>
            <a:r>
              <a:rPr lang="en-US" sz="2400" dirty="0">
                <a:latin typeface="Times New Roman" pitchFamily="18" charset="0"/>
                <a:cs typeface="Times New Roman" pitchFamily="18" charset="0"/>
              </a:rPr>
              <a:t>A lotic ecosystem can be any kind of moving water, such as a run, creek, brook, river, spring, channel or stream. The water in a lotic ecosystem, from source to mouth, must have atmospheric gases, turbidity, longitudinal temperature gradation and material dissolved in</a:t>
            </a:r>
          </a:p>
          <a:p>
            <a:pPr algn="just"/>
            <a:endParaRPr lang="en-US" sz="24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613008"/>
            <a:ext cx="4815349" cy="224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3008"/>
            <a:ext cx="4343400" cy="227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90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3" y="41555"/>
            <a:ext cx="9144000" cy="6740307"/>
          </a:xfrm>
          <a:prstGeom prst="rect">
            <a:avLst/>
          </a:prstGeom>
          <a:solidFill>
            <a:schemeClr val="bg1">
              <a:lumMod val="95000"/>
            </a:schemeClr>
          </a:solidFill>
        </p:spPr>
        <p:txBody>
          <a:bodyPr wrap="square">
            <a:spAutoFit/>
          </a:bodyPr>
          <a:lstStyle/>
          <a:p>
            <a:pPr algn="just"/>
            <a:r>
              <a:rPr lang="en-US" sz="2400" b="1" dirty="0">
                <a:latin typeface="Times New Roman" pitchFamily="18" charset="0"/>
                <a:cs typeface="Times New Roman" pitchFamily="18" charset="0"/>
              </a:rPr>
              <a:t>LENTIC HABITATS</a:t>
            </a:r>
          </a:p>
          <a:p>
            <a:pPr algn="just"/>
            <a:r>
              <a:rPr lang="en-US" sz="2400" dirty="0">
                <a:latin typeface="Times New Roman" pitchFamily="18" charset="0"/>
                <a:cs typeface="Times New Roman" pitchFamily="18" charset="0"/>
              </a:rPr>
              <a:t>Lentic environments include standing waters from enormous lakes to the smallest ponds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Planktonic Habitats and Assemblages in Lakes</a:t>
            </a:r>
          </a:p>
          <a:p>
            <a:pPr algn="just"/>
            <a:r>
              <a:rPr lang="en-US" sz="2400" dirty="0" smtClean="0">
                <a:latin typeface="Times New Roman" pitchFamily="18" charset="0"/>
                <a:cs typeface="Times New Roman" pitchFamily="18" charset="0"/>
              </a:rPr>
              <a:t>   Phytoplankton are </a:t>
            </a:r>
            <a:r>
              <a:rPr lang="en-US" sz="2400" dirty="0">
                <a:latin typeface="Times New Roman" pitchFamily="18" charset="0"/>
                <a:cs typeface="Times New Roman" pitchFamily="18" charset="0"/>
              </a:rPr>
              <a:t>those algal cells that move mainly at the mercy of water currents and the effects of sinking, </a:t>
            </a: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include cells, colonies, and filaments of </a:t>
            </a:r>
            <a:r>
              <a:rPr lang="en-US" sz="2400" dirty="0" smtClean="0">
                <a:latin typeface="Times New Roman" pitchFamily="18" charset="0"/>
                <a:cs typeface="Times New Roman" pitchFamily="18" charset="0"/>
              </a:rPr>
              <a:t>algae. </a:t>
            </a:r>
            <a:r>
              <a:rPr lang="en-US" sz="2400" dirty="0">
                <a:latin typeface="Times New Roman" pitchFamily="18" charset="0"/>
                <a:cs typeface="Times New Roman" pitchFamily="18" charset="0"/>
              </a:rPr>
              <a:t>While the planktonic habitat may be considered as a whole, one can distinguish multiple associations or </a:t>
            </a:r>
            <a:r>
              <a:rPr lang="en-US" sz="2400" dirty="0" smtClean="0">
                <a:latin typeface="Times New Roman" pitchFamily="18" charset="0"/>
                <a:cs typeface="Times New Roman" pitchFamily="18" charset="0"/>
              </a:rPr>
              <a:t>microhabitats, These include: </a:t>
            </a:r>
          </a:p>
          <a:p>
            <a:pPr marL="342900" indent="-342900" algn="just">
              <a:buFont typeface="Wingdings" pitchFamily="2" charset="2"/>
              <a:buChar char="ü"/>
            </a:pPr>
            <a:r>
              <a:rPr lang="en-US" sz="2400" dirty="0" smtClean="0">
                <a:latin typeface="Times New Roman" pitchFamily="18" charset="0"/>
                <a:cs typeface="Times New Roman" pitchFamily="18" charset="0"/>
              </a:rPr>
              <a:t>pelagic </a:t>
            </a:r>
            <a:r>
              <a:rPr lang="en-US" sz="2400" dirty="0">
                <a:latin typeface="Times New Roman" pitchFamily="18" charset="0"/>
                <a:cs typeface="Times New Roman" pitchFamily="18" charset="0"/>
              </a:rPr>
              <a:t>or </a:t>
            </a:r>
            <a:r>
              <a:rPr lang="en-US" sz="2400" dirty="0" err="1">
                <a:latin typeface="Times New Roman" pitchFamily="18" charset="0"/>
                <a:cs typeface="Times New Roman" pitchFamily="18" charset="0"/>
              </a:rPr>
              <a:t>euplankton</a:t>
            </a:r>
            <a:r>
              <a:rPr lang="en-US" sz="2400" dirty="0">
                <a:latin typeface="Times New Roman" pitchFamily="18" charset="0"/>
                <a:cs typeface="Times New Roman" pitchFamily="18" charset="0"/>
              </a:rPr>
              <a:t> (open </a:t>
            </a:r>
            <a:r>
              <a:rPr lang="en-US" sz="2400" dirty="0" smtClean="0">
                <a:latin typeface="Times New Roman" pitchFamily="18" charset="0"/>
                <a:cs typeface="Times New Roman" pitchFamily="18" charset="0"/>
              </a:rPr>
              <a:t>water)</a:t>
            </a:r>
          </a:p>
          <a:p>
            <a:pPr marL="342900" indent="-342900" algn="just">
              <a:buFont typeface="Wingdings" pitchFamily="2" charset="2"/>
              <a:buChar char="ü"/>
            </a:pPr>
            <a:r>
              <a:rPr lang="en-US" sz="2400" dirty="0" err="1" smtClean="0">
                <a:latin typeface="Times New Roman" pitchFamily="18" charset="0"/>
                <a:cs typeface="Times New Roman" pitchFamily="18" charset="0"/>
              </a:rPr>
              <a:t>neustonic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(associated with water-air interface</a:t>
            </a:r>
            <a:r>
              <a:rPr lang="en-US" sz="2400" dirty="0" smtClean="0">
                <a:latin typeface="Times New Roman" pitchFamily="18" charset="0"/>
                <a:cs typeface="Times New Roman" pitchFamily="18" charset="0"/>
              </a:rPr>
              <a:t>) </a:t>
            </a:r>
          </a:p>
          <a:p>
            <a:pPr marL="342900" indent="-342900" algn="just">
              <a:buFont typeface="Wingdings" pitchFamily="2" charset="2"/>
              <a:buChar char="ü"/>
            </a:pPr>
            <a:r>
              <a:rPr lang="en-US" sz="2400" dirty="0" err="1" smtClean="0">
                <a:latin typeface="Times New Roman" pitchFamily="18" charset="0"/>
                <a:cs typeface="Times New Roman" pitchFamily="18" charset="0"/>
              </a:rPr>
              <a:t>metalimnetic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(associated with the thermocline or </a:t>
            </a:r>
            <a:r>
              <a:rPr lang="en-US" sz="2400" dirty="0" err="1" smtClean="0">
                <a:latin typeface="Times New Roman" pitchFamily="18" charset="0"/>
                <a:cs typeface="Times New Roman" pitchFamily="18" charset="0"/>
              </a:rPr>
              <a:t>metalimnion</a:t>
            </a:r>
            <a:r>
              <a:rPr lang="en-US" sz="2400" dirty="0" smtClean="0">
                <a:latin typeface="Times New Roman" pitchFamily="18" charset="0"/>
                <a:cs typeface="Times New Roman" pitchFamily="18" charset="0"/>
              </a:rPr>
              <a:t>)</a:t>
            </a:r>
          </a:p>
          <a:p>
            <a:pPr marL="342900" indent="-342900" algn="just">
              <a:buFont typeface="Wingdings" pitchFamily="2" charset="2"/>
              <a:buChar char="ü"/>
            </a:pPr>
            <a:r>
              <a:rPr lang="en-US" sz="2400" dirty="0" smtClean="0">
                <a:latin typeface="Times New Roman" pitchFamily="18" charset="0"/>
                <a:cs typeface="Times New Roman" pitchFamily="18" charset="0"/>
              </a:rPr>
              <a:t>littoral </a:t>
            </a:r>
            <a:r>
              <a:rPr lang="en-US" sz="2400" dirty="0">
                <a:latin typeface="Times New Roman" pitchFamily="18" charset="0"/>
                <a:cs typeface="Times New Roman" pitchFamily="18" charset="0"/>
              </a:rPr>
              <a:t>(near </a:t>
            </a:r>
            <a:r>
              <a:rPr lang="en-US" sz="2400" dirty="0" smtClean="0">
                <a:latin typeface="Times New Roman" pitchFamily="18" charset="0"/>
                <a:cs typeface="Times New Roman" pitchFamily="18" charset="0"/>
              </a:rPr>
              <a:t>shore)</a:t>
            </a:r>
          </a:p>
          <a:p>
            <a:pPr marL="342900" indent="-342900" algn="just">
              <a:buFont typeface="Wingdings" pitchFamily="2" charset="2"/>
              <a:buChar char="ü"/>
            </a:pPr>
            <a:r>
              <a:rPr lang="en-US" sz="2400" dirty="0" err="1" smtClean="0">
                <a:latin typeface="Times New Roman" pitchFamily="18" charset="0"/>
                <a:cs typeface="Times New Roman" pitchFamily="18" charset="0"/>
              </a:rPr>
              <a:t>metaphytic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(loosely associated with aquatic plants</a:t>
            </a:r>
            <a:r>
              <a:rPr lang="en-US" sz="2400" dirty="0" smtClean="0">
                <a:latin typeface="Times New Roman" pitchFamily="18" charset="0"/>
                <a:cs typeface="Times New Roman" pitchFamily="18" charset="0"/>
              </a:rPr>
              <a:t>) </a:t>
            </a:r>
          </a:p>
          <a:p>
            <a:pPr marL="342900" indent="-342900" algn="just">
              <a:buFont typeface="Wingdings" pitchFamily="2" charset="2"/>
              <a:buChar char="ü"/>
            </a:pPr>
            <a:r>
              <a:rPr lang="en-US" sz="2400" dirty="0" err="1" smtClean="0">
                <a:latin typeface="Times New Roman" pitchFamily="18" charset="0"/>
                <a:cs typeface="Times New Roman" pitchFamily="18" charset="0"/>
              </a:rPr>
              <a:t>tychoplanktonic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(attached cells carried into the plankton) associations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4381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1"/>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657671"/>
            <a:ext cx="9144000" cy="1200329"/>
          </a:xfrm>
          <a:prstGeom prst="rect">
            <a:avLst/>
          </a:prstGeom>
        </p:spPr>
        <p:txBody>
          <a:bodyPr wrap="square">
            <a:spAutoFit/>
          </a:bodyPr>
          <a:lstStyle/>
          <a:p>
            <a:r>
              <a:rPr lang="en-US" dirty="0"/>
              <a:t>Lakes are stratified into three separate layers: the </a:t>
            </a:r>
            <a:r>
              <a:rPr lang="en-US" dirty="0" err="1"/>
              <a:t>epilimnion</a:t>
            </a:r>
            <a:r>
              <a:rPr lang="en-US" dirty="0"/>
              <a:t> (I), </a:t>
            </a:r>
            <a:r>
              <a:rPr lang="en-US" dirty="0" err="1"/>
              <a:t>metalimnion</a:t>
            </a:r>
            <a:r>
              <a:rPr lang="en-US" dirty="0"/>
              <a:t> (II), and (III) </a:t>
            </a:r>
            <a:r>
              <a:rPr lang="en-US" dirty="0" err="1"/>
              <a:t>hypolimnion</a:t>
            </a:r>
            <a:r>
              <a:rPr lang="en-US" dirty="0"/>
              <a:t>. The scales are used to associate each section of the stratification to their corresponding depths and temperatures. The arrow is used to show the movement of wind over the surface of the water, which initiates the turnover in the </a:t>
            </a:r>
            <a:r>
              <a:rPr lang="en-US" dirty="0" err="1"/>
              <a:t>epilimnion</a:t>
            </a:r>
            <a:r>
              <a:rPr lang="en-US" dirty="0"/>
              <a:t> and </a:t>
            </a:r>
            <a:r>
              <a:rPr lang="en-US" dirty="0" err="1"/>
              <a:t>hypolimnion</a:t>
            </a:r>
            <a:r>
              <a:rPr lang="en-US" dirty="0"/>
              <a:t>.</a:t>
            </a:r>
          </a:p>
        </p:txBody>
      </p:sp>
    </p:spTree>
    <p:extLst>
      <p:ext uri="{BB962C8B-B14F-4D97-AF65-F5344CB8AC3E}">
        <p14:creationId xmlns:p14="http://schemas.microsoft.com/office/powerpoint/2010/main" val="53302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6" y="10704"/>
            <a:ext cx="9114503" cy="6740307"/>
          </a:xfrm>
          <a:prstGeom prst="rect">
            <a:avLst/>
          </a:prstGeom>
          <a:solidFill>
            <a:schemeClr val="accent5">
              <a:lumMod val="20000"/>
              <a:lumOff val="80000"/>
            </a:schemeClr>
          </a:solidFill>
        </p:spPr>
        <p:txBody>
          <a:bodyPr wrap="square">
            <a:spAutoFit/>
          </a:bodyPr>
          <a:lstStyle/>
          <a:p>
            <a:pPr algn="just"/>
            <a:r>
              <a:rPr lang="en-US" sz="2400" b="1" dirty="0">
                <a:latin typeface="Times New Roman" pitchFamily="18" charset="0"/>
                <a:cs typeface="Times New Roman" pitchFamily="18" charset="0"/>
              </a:rPr>
              <a:t>Diversity and </a:t>
            </a:r>
            <a:r>
              <a:rPr lang="en-US" sz="2400" b="1" dirty="0" smtClean="0">
                <a:latin typeface="Times New Roman" pitchFamily="18" charset="0"/>
                <a:cs typeface="Times New Roman" pitchFamily="18" charset="0"/>
              </a:rPr>
              <a:t>Composition</a:t>
            </a:r>
          </a:p>
          <a:p>
            <a:pPr algn="just"/>
            <a:endParaRPr lang="en-US" sz="2400" b="1"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In </a:t>
            </a:r>
            <a:r>
              <a:rPr lang="en-US" sz="2400" dirty="0">
                <a:latin typeface="Times New Roman" pitchFamily="18" charset="0"/>
                <a:cs typeface="Times New Roman" pitchFamily="18" charset="0"/>
              </a:rPr>
              <a:t>every lentic habitat where freshwater phytoplankton </a:t>
            </a:r>
            <a:r>
              <a:rPr lang="en-US" sz="2400" dirty="0" smtClean="0">
                <a:latin typeface="Times New Roman" pitchFamily="18" charset="0"/>
                <a:cs typeface="Times New Roman" pitchFamily="18" charset="0"/>
              </a:rPr>
              <a:t>occur , Their </a:t>
            </a:r>
            <a:r>
              <a:rPr lang="en-US" sz="2400" dirty="0">
                <a:latin typeface="Times New Roman" pitchFamily="18" charset="0"/>
                <a:cs typeface="Times New Roman" pitchFamily="18" charset="0"/>
              </a:rPr>
              <a:t>diversity and biomass vary greatly among different lakes, types of land use, and geographic region. Up to several hundred species can comprise the phytoplankton assemblage in a lake. This </a:t>
            </a:r>
            <a:r>
              <a:rPr lang="en-US" sz="2400" dirty="0" smtClean="0">
                <a:latin typeface="Times New Roman" pitchFamily="18" charset="0"/>
                <a:cs typeface="Times New Roman" pitchFamily="18" charset="0"/>
              </a:rPr>
              <a:t>competing </a:t>
            </a:r>
            <a:r>
              <a:rPr lang="en-US" sz="2400" dirty="0">
                <a:latin typeface="Times New Roman" pitchFamily="18" charset="0"/>
                <a:cs typeface="Times New Roman" pitchFamily="18" charset="0"/>
              </a:rPr>
              <a:t>phytoplankton species coexisting in an apparently uniform habitat was explained by Hutchinson (1961) to be possible through numerous microhabitats in a lake, as well as variation over time, and diverse traits among coexisting species.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microhabitats that contribute to phytoplankton diversity are shaped by differences in depth, nutrient chemistry, light availability, temperature, grazing pressure, hydraulic residence time, and    </a:t>
            </a:r>
            <a:r>
              <a:rPr lang="en-US" sz="2400" dirty="0" smtClean="0">
                <a:latin typeface="Times New Roman" pitchFamily="18" charset="0"/>
                <a:cs typeface="Times New Roman" pitchFamily="18" charset="0"/>
              </a:rPr>
              <a:t>turbulence. </a:t>
            </a:r>
          </a:p>
          <a:p>
            <a:pPr algn="just"/>
            <a:r>
              <a:rPr lang="en-US" sz="2400" dirty="0">
                <a:latin typeface="Times New Roman" pitchFamily="18" charset="0"/>
                <a:cs typeface="Times New Roman" pitchFamily="18" charset="0"/>
              </a:rPr>
              <a:t>   Taxonomic information is important in ecological studies because</a:t>
            </a:r>
          </a:p>
          <a:p>
            <a:pPr algn="just"/>
            <a:r>
              <a:rPr lang="en-US" sz="2400" dirty="0">
                <a:latin typeface="Times New Roman" pitchFamily="18" charset="0"/>
                <a:cs typeface="Times New Roman" pitchFamily="18" charset="0"/>
              </a:rPr>
              <a:t>many traits that are used to classify algae, such as </a:t>
            </a:r>
            <a:r>
              <a:rPr lang="en-US" sz="2400" dirty="0" smtClean="0">
                <a:latin typeface="Times New Roman" pitchFamily="18" charset="0"/>
                <a:cs typeface="Times New Roman" pitchFamily="18" charset="0"/>
              </a:rPr>
              <a:t>pigments, storage products</a:t>
            </a:r>
            <a:r>
              <a:rPr lang="en-US" sz="2400" dirty="0">
                <a:latin typeface="Times New Roman" pitchFamily="18" charset="0"/>
                <a:cs typeface="Times New Roman" pitchFamily="18" charset="0"/>
              </a:rPr>
              <a:t>, motility, reproduction, cell structure, and even DNA sequence information, have functional importance</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4898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6" y="0"/>
            <a:ext cx="9161206" cy="5539978"/>
          </a:xfrm>
          <a:prstGeom prst="rect">
            <a:avLst/>
          </a:prstGeom>
          <a:solidFill>
            <a:schemeClr val="bg1">
              <a:lumMod val="95000"/>
            </a:schemeClr>
          </a:solidFill>
        </p:spPr>
        <p:txBody>
          <a:bodyPr wrap="square">
            <a:spAutoFit/>
          </a:bodyPr>
          <a:lstStyle/>
          <a:p>
            <a:pPr algn="just"/>
            <a:r>
              <a:rPr lang="en-US" sz="2400" dirty="0" smtClean="0">
                <a:latin typeface="Times New Roman" pitchFamily="18" charset="0"/>
                <a:cs typeface="Times New Roman" pitchFamily="18" charset="0"/>
              </a:rPr>
              <a:t>Within </a:t>
            </a:r>
            <a:r>
              <a:rPr lang="en-US" sz="2400" dirty="0">
                <a:latin typeface="Times New Roman" pitchFamily="18" charset="0"/>
                <a:cs typeface="Times New Roman" pitchFamily="18" charset="0"/>
              </a:rPr>
              <a:t>freshwater phytoplankton, only cyanobacteria and </a:t>
            </a:r>
            <a:r>
              <a:rPr lang="en-US" sz="2400" dirty="0" err="1">
                <a:latin typeface="Times New Roman" pitchFamily="18" charset="0"/>
                <a:cs typeface="Times New Roman" pitchFamily="18" charset="0"/>
              </a:rPr>
              <a:t>cryptomonads</a:t>
            </a:r>
            <a:r>
              <a:rPr lang="en-US" sz="2400" dirty="0">
                <a:latin typeface="Times New Roman" pitchFamily="18" charset="0"/>
                <a:cs typeface="Times New Roman" pitchFamily="18" charset="0"/>
              </a:rPr>
              <a:t> possess the accessory pigment </a:t>
            </a:r>
            <a:r>
              <a:rPr lang="en-US" sz="2400" dirty="0" err="1">
                <a:latin typeface="Times New Roman" pitchFamily="18" charset="0"/>
                <a:cs typeface="Times New Roman" pitchFamily="18" charset="0"/>
              </a:rPr>
              <a:t>phycoerythrin</a:t>
            </a:r>
            <a:r>
              <a:rPr lang="en-US" sz="2400" dirty="0">
                <a:latin typeface="Times New Roman" pitchFamily="18" charset="0"/>
                <a:cs typeface="Times New Roman" pitchFamily="18" charset="0"/>
              </a:rPr>
              <a:t>, which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photosynthetic capacity of cells and may facilitate growth at greater depths . Only cyanobacteria and a few diatoms with intracellular </a:t>
            </a: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able to fix N2.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Some </a:t>
            </a:r>
            <a:r>
              <a:rPr lang="en-US" sz="2400" dirty="0">
                <a:latin typeface="Times New Roman" pitchFamily="18" charset="0"/>
                <a:cs typeface="Times New Roman" pitchFamily="18" charset="0"/>
              </a:rPr>
              <a:t>algal flagellates (e.g., </a:t>
            </a:r>
            <a:r>
              <a:rPr lang="en-US" sz="2400" dirty="0" err="1">
                <a:latin typeface="Times New Roman" pitchFamily="18" charset="0"/>
                <a:cs typeface="Times New Roman" pitchFamily="18" charset="0"/>
              </a:rPr>
              <a:t>Dinobryon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Ochromonas</a:t>
            </a:r>
            <a:r>
              <a:rPr lang="en-US" sz="2400" dirty="0">
                <a:latin typeface="Times New Roman" pitchFamily="18" charset="0"/>
                <a:cs typeface="Times New Roman" pitchFamily="18" charset="0"/>
              </a:rPr>
              <a:t>, Euglena) are capable of </a:t>
            </a:r>
            <a:r>
              <a:rPr lang="en-US" sz="2400" dirty="0" err="1">
                <a:latin typeface="Times New Roman" pitchFamily="18" charset="0"/>
                <a:cs typeface="Times New Roman" pitchFamily="18" charset="0"/>
              </a:rPr>
              <a:t>mixotrophy</a:t>
            </a:r>
            <a:r>
              <a:rPr lang="en-US" sz="2400" dirty="0">
                <a:latin typeface="Times New Roman" pitchFamily="18" charset="0"/>
                <a:cs typeface="Times New Roman" pitchFamily="18" charset="0"/>
              </a:rPr>
              <a:t>, the ability to switch from autotrophic nutrition to capturing bacteria or other organic particles. This can be a useful trait under reduced light conditions  or as a strategy to eat one's competitor . Rates of </a:t>
            </a:r>
            <a:r>
              <a:rPr lang="en-US" sz="2400" dirty="0" err="1">
                <a:latin typeface="Times New Roman" pitchFamily="18" charset="0"/>
                <a:cs typeface="Times New Roman" pitchFamily="18" charset="0"/>
              </a:rPr>
              <a:t>bacterivory</a:t>
            </a:r>
            <a:r>
              <a:rPr lang="en-US" sz="2400" dirty="0">
                <a:latin typeface="Times New Roman" pitchFamily="18" charset="0"/>
                <a:cs typeface="Times New Roman" pitchFamily="18" charset="0"/>
              </a:rPr>
              <a:t> by </a:t>
            </a:r>
            <a:r>
              <a:rPr lang="en-US" sz="2400" dirty="0" err="1">
                <a:latin typeface="Times New Roman" pitchFamily="18" charset="0"/>
                <a:cs typeface="Times New Roman" pitchFamily="18" charset="0"/>
              </a:rPr>
              <a:t>Dinobryon</a:t>
            </a:r>
            <a:r>
              <a:rPr lang="en-US" sz="2400" dirty="0">
                <a:latin typeface="Times New Roman" pitchFamily="18" charset="0"/>
                <a:cs typeface="Times New Roman" pitchFamily="18" charset="0"/>
              </a:rPr>
              <a:t> spp.  may depend more strongly on water temperature than on light availability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456339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398" y="3933825"/>
            <a:ext cx="454619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95600" y="6469003"/>
            <a:ext cx="3810000" cy="369332"/>
          </a:xfrm>
          <a:prstGeom prst="rect">
            <a:avLst/>
          </a:prstGeom>
          <a:noFill/>
        </p:spPr>
        <p:txBody>
          <a:bodyPr wrap="square" rtlCol="0">
            <a:spAutoFit/>
          </a:bodyPr>
          <a:lstStyle/>
          <a:p>
            <a:r>
              <a:rPr lang="en-US" dirty="0" err="1"/>
              <a:t>Dinobryon</a:t>
            </a:r>
            <a:r>
              <a:rPr lang="en-US" dirty="0"/>
              <a:t>, </a:t>
            </a:r>
            <a:r>
              <a:rPr lang="en-US" dirty="0" err="1"/>
              <a:t>Ochromonas</a:t>
            </a:r>
            <a:endParaRPr lang="en-US" dirty="0"/>
          </a:p>
        </p:txBody>
      </p:sp>
    </p:spTree>
    <p:extLst>
      <p:ext uri="{BB962C8B-B14F-4D97-AF65-F5344CB8AC3E}">
        <p14:creationId xmlns:p14="http://schemas.microsoft.com/office/powerpoint/2010/main" val="576150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3080</Words>
  <Application>Microsoft Office PowerPoint</Application>
  <PresentationFormat>On-screen Show (4:3)</PresentationFormat>
  <Paragraphs>98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cp:lastModifiedBy>
  <cp:revision>78</cp:revision>
  <dcterms:created xsi:type="dcterms:W3CDTF">2019-03-09T16:20:57Z</dcterms:created>
  <dcterms:modified xsi:type="dcterms:W3CDTF">2019-03-24T15:55:52Z</dcterms:modified>
</cp:coreProperties>
</file>