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9" r:id="rId3"/>
    <p:sldId id="322" r:id="rId4"/>
    <p:sldId id="323" r:id="rId5"/>
    <p:sldId id="258" r:id="rId6"/>
    <p:sldId id="299" r:id="rId7"/>
    <p:sldId id="312" r:id="rId8"/>
    <p:sldId id="318" r:id="rId9"/>
    <p:sldId id="316" r:id="rId10"/>
    <p:sldId id="317" r:id="rId11"/>
    <p:sldId id="260" r:id="rId12"/>
    <p:sldId id="261" r:id="rId13"/>
    <p:sldId id="262" r:id="rId14"/>
    <p:sldId id="324" r:id="rId15"/>
    <p:sldId id="325" r:id="rId16"/>
    <p:sldId id="319" r:id="rId17"/>
    <p:sldId id="320" r:id="rId18"/>
    <p:sldId id="321" r:id="rId19"/>
    <p:sldId id="263" r:id="rId20"/>
    <p:sldId id="264" r:id="rId21"/>
    <p:sldId id="268" r:id="rId22"/>
    <p:sldId id="269" r:id="rId23"/>
    <p:sldId id="271" r:id="rId24"/>
    <p:sldId id="273" r:id="rId25"/>
    <p:sldId id="274" r:id="rId26"/>
    <p:sldId id="276" r:id="rId27"/>
    <p:sldId id="307" r:id="rId28"/>
    <p:sldId id="288" r:id="rId29"/>
    <p:sldId id="326" r:id="rId30"/>
    <p:sldId id="327" r:id="rId31"/>
    <p:sldId id="328" r:id="rId32"/>
    <p:sldId id="329" r:id="rId33"/>
    <p:sldId id="330" r:id="rId34"/>
    <p:sldId id="331" r:id="rId35"/>
    <p:sldId id="33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>
        <p:scale>
          <a:sx n="100" d="100"/>
          <a:sy n="100" d="100"/>
        </p:scale>
        <p:origin x="-768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5DEE9-C4B4-44CC-A497-E2A906A30CE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B0779-9CB4-4F37-B96A-657130395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8CEC-F806-C74F-B5AA-B667027D93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4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0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5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0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78530-3AF1-4999-A515-AE233FE4463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0EE3-A19E-4993-8D05-66CC8A882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0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659" y="253787"/>
            <a:ext cx="8476735" cy="600164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Enzymes</a:t>
            </a:r>
          </a:p>
          <a:p>
            <a:pPr algn="ctr"/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ar-SA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en-US" sz="2400" b="0" cap="none" spc="0" baseline="300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nd</a:t>
            </a:r>
            <a:r>
              <a:rPr lang="en-US" sz="2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year Biology department </a:t>
            </a:r>
          </a:p>
          <a:p>
            <a:pPr algn="ctr"/>
            <a:r>
              <a:rPr lang="en-US" sz="28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 rtl="1"/>
            <a:r>
              <a:rPr lang="ar-SA" sz="2000" dirty="0" smtClean="0">
                <a:ln w="0"/>
                <a:effectLst/>
              </a:rPr>
              <a:t>د. نجلاء قاسم                        د. زهراء سالم                               د.</a:t>
            </a:r>
            <a:r>
              <a:rPr lang="en-GB" sz="2000" dirty="0" smtClean="0">
                <a:ln w="0"/>
                <a:effectLst/>
              </a:rPr>
              <a:t> </a:t>
            </a:r>
            <a:r>
              <a:rPr lang="ar-SA" sz="2000" dirty="0" smtClean="0">
                <a:ln w="0"/>
                <a:effectLst/>
              </a:rPr>
              <a:t>غسق جبار </a:t>
            </a:r>
            <a:endParaRPr lang="en-US" sz="2000" b="0" cap="none" spc="0" dirty="0">
              <a:ln w="0"/>
              <a:effectLst/>
            </a:endParaRPr>
          </a:p>
        </p:txBody>
      </p:sp>
      <p:pic>
        <p:nvPicPr>
          <p:cNvPr id="14338" name="Picture 2" descr="Powerpoint presentation and video on enzy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3" t="5195" r="6495" b="25161"/>
          <a:stretch/>
        </p:blipFill>
        <p:spPr bwMode="auto">
          <a:xfrm>
            <a:off x="3220994" y="2098908"/>
            <a:ext cx="2496064" cy="24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AMPLES&#10;substrate&#10;&#10;enzymes&#10;&#10;products&#10;&#10;lactose&#10;&#10;lactase&#10;&#10;glucose + galactose&#10;&#10;maltose&#10;&#10;maltase&#10;&#10;Glucose&#10;&#10;cellulose&#10;&#10;cell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SSIFICATION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4" y="91440"/>
            <a:ext cx="893146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5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SSIFICATION OF ENZYMES&#10;ï¢&#10;&#10;A systematic classification of enzymes has been developed by&#10;International Enzyme Commission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5"/>
            <a:ext cx="9052560" cy="67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tinuedâ¦â¦..&#10;&#10;Classification of enzymes&#10;ENZYME CLASS&#10;&#10;REACTION TYPE&#10;&#10;EXAMPLES&#10;&#10;Oxidoreductases&#10;&#10;Reduction-oxidation&#10;(re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06"/>
            <a:ext cx="9038146" cy="67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67500" y="419100"/>
            <a:ext cx="1584960" cy="472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4"/>
          <a:stretch/>
        </p:blipFill>
        <p:spPr bwMode="auto">
          <a:xfrm>
            <a:off x="670560" y="228600"/>
            <a:ext cx="7970520" cy="6385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66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8"/>
          <a:stretch/>
        </p:blipFill>
        <p:spPr bwMode="auto">
          <a:xfrm>
            <a:off x="533400" y="274320"/>
            <a:ext cx="8138160" cy="637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80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Active site of enzym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0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5550" y="-201963"/>
            <a:ext cx="3316934" cy="74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Substrate </a:t>
            </a:r>
            <a:r>
              <a:rPr lang="en-GB" sz="3200" b="1" dirty="0" smtClean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binding</a:t>
            </a:r>
            <a:endParaRPr lang="en-US" sz="3200" b="1" dirty="0">
              <a:solidFill>
                <a:srgbClr val="0432FF"/>
              </a:solidFill>
              <a:effectLst/>
              <a:latin typeface="Cambria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ctive site of enzym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ctive site of enzym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4"/>
            <a:ext cx="906985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995" y="24714"/>
            <a:ext cx="996778" cy="313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ZYMES KINETICS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2"/>
            <a:ext cx="8971005" cy="67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6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&#10;ï¢&#10;&#10;Enzymes are biological catalysts that speed&#10;up the rate of the biochemical reaction.&#10;&#10;ï¢&#10;&#10;Most enzymes ar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0" b="42809"/>
          <a:stretch/>
        </p:blipFill>
        <p:spPr bwMode="auto">
          <a:xfrm>
            <a:off x="253354" y="1173480"/>
            <a:ext cx="6116966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troduction&#10;ï¢&#10;&#10;Enzymes are biological catalysts that speed&#10;up the rate of the biochemical reaction.&#10;&#10;ï¢&#10;&#10;Most enzymes ar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3" t="1" b="6131"/>
          <a:stretch/>
        </p:blipFill>
        <p:spPr bwMode="auto">
          <a:xfrm>
            <a:off x="6370320" y="167640"/>
            <a:ext cx="2773680" cy="64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TRODUCTION&#10;âIt is a branch of biochemistry in which we study the rate of&#10;enzyme catalyzed reactions.â&#10;ï¢&#10;&#10;Kinetic analy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" y="119448"/>
            <a:ext cx="8975356" cy="67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ACTORS AFFECTING RATE OF&#10;ENZYME CATALYZED REACTIONS&#10;Temperature&#10;ï¢ Hydrogen ion concentration(pH)&#10;ï¢ Substrate concentr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44"/>
            <a:ext cx="9111885" cy="68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4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FFECT OF TEMPERATURE&#10;ï¢&#10;&#10;ï¢&#10;&#10;ï¢&#10;&#10;ï¢&#10;ï¢&#10;&#10;Raising the temperature increases the rate of enzyme&#10;catalyzed reaction by increas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52"/>
          <a:stretch/>
        </p:blipFill>
        <p:spPr bwMode="auto">
          <a:xfrm>
            <a:off x="74141" y="48497"/>
            <a:ext cx="9069859" cy="379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mperature&#10;&#10;5- 40oC&#10;Increase in Activity&#10;&#10;Rate of Reaction&#10;&#10;40oC - denatures&#10;&#10;0&#10;&lt;5oC - inactive&#10;&#10;10&#10;&#10;20&#10;&#10;30&#10;&#10;40&#10;&#10;50&#10;&#10;60&#10;&#10;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7"/>
          <a:stretch/>
        </p:blipFill>
        <p:spPr bwMode="auto">
          <a:xfrm>
            <a:off x="2288265" y="3845594"/>
            <a:ext cx="4641610" cy="30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3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FFECT OF PH&#10;ï¢&#10;&#10;ï¢&#10;&#10;ï¢&#10;&#10;Rate of almost all enzymes catalyzed reactions depends on&#10;pH&#10;Most enzymes exhibit optimal activity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344"/>
            <a:ext cx="8987481" cy="67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3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ICHAELIS-MENTEN MODEL &amp; EFFECTS OF&#10;SUBSTRATE CONCENTRATION&#10;ï¢&#10;&#10;Michaelis-Menten Model:&#10;âAccording to this model the enzy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6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CHAELIS-MENTEN EQUATION&#10;ï¢&#10;&#10;Michaelis-Menten Equation:&#10;&#10;âIt is an equation which describes how reaction velocity varies&#10;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44" y="1"/>
            <a:ext cx="9142603" cy="67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95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UBSTRATE CONCENTRATION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" y="74141"/>
            <a:ext cx="9042058" cy="67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515"/>
          <a:stretch/>
        </p:blipFill>
        <p:spPr bwMode="auto">
          <a:xfrm>
            <a:off x="2132648" y="437211"/>
            <a:ext cx="5543315" cy="6220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0880" y="0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Michaelis-Menten</a:t>
            </a:r>
            <a:r>
              <a:rPr lang="en-US" sz="2400" b="1" dirty="0" smtClean="0"/>
              <a:t> plot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1093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ctive site of enzym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2" y="156519"/>
            <a:ext cx="8657938" cy="64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8054" y="733168"/>
            <a:ext cx="1046205" cy="53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2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NHIBITION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" y="65903"/>
            <a:ext cx="8860532" cy="66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3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TES OF REACTION AND THEIR&#10;DEPENDENCE ON ACTIVATION ENERGY&#10;Activation Energy (Ea):&#10;âThe least amount of energy needed f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16"/>
            <a:ext cx="9013758" cy="67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HIBITION&#10;o&#10;&#10;The prevention of an enzyme process as a result of interaction of&#10;inhibitors with the enzyme.&#10;&#10;ï&#10;&#10;INHIBITO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3" y="22505"/>
            <a:ext cx="8925612" cy="67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13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YPES OF INHIBITION&#10;Inhibition&#10;&#10;Reversible&#10;&#10;Competitive&#10;&#10;Uncompetitive&#10;&#10;Irreversible&#10;&#10;Mixed&#10;&#10;Noncompetitiv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9859" cy="68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PETITIVE INHIBITION&#10;ï¢&#10;&#10;In this type of inhibition, the inhibitors compete with the&#10;substrate for the active site. For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7" y="0"/>
            <a:ext cx="9085654" cy="6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48454" r="63568" b="26109"/>
          <a:stretch/>
        </p:blipFill>
        <p:spPr bwMode="auto">
          <a:xfrm>
            <a:off x="1478280" y="3124200"/>
            <a:ext cx="6233160" cy="3566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6347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COMPETITIVE INHIBITION&#10;ï¢&#10;&#10;In this type of inhibition, inhibitor does not compete with the&#10;substrate for the active si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02" y="34010"/>
            <a:ext cx="9103324" cy="68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2773680"/>
            <a:ext cx="6781799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509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IXED INHIBITION&#10;o&#10;&#10;o&#10;&#10;In this type of inhibition both E.I and E.S.I complexes are&#10;formed.&#10;Both complexes are catalytical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0" b="25095"/>
          <a:stretch/>
        </p:blipFill>
        <p:spPr bwMode="auto">
          <a:xfrm>
            <a:off x="0" y="0"/>
            <a:ext cx="9140401" cy="2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36772" r="48077" b="30459"/>
          <a:stretch/>
        </p:blipFill>
        <p:spPr bwMode="auto">
          <a:xfrm>
            <a:off x="1249680" y="2606041"/>
            <a:ext cx="7021153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2857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7534" y="869211"/>
            <a:ext cx="8739267" cy="5273507"/>
            <a:chOff x="1853454" y="610131"/>
            <a:chExt cx="8739267" cy="52735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980" t="22418" r="1815" b="7028"/>
            <a:stretch/>
          </p:blipFill>
          <p:spPr>
            <a:xfrm>
              <a:off x="1853454" y="1071796"/>
              <a:ext cx="8739267" cy="48118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525344" y="610132"/>
              <a:ext cx="1775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r" defTabSz="914400" rtl="1" eaLnBrk="1" latinLnBrk="0" hangingPunct="1"/>
              <a:r>
                <a:rPr lang="en-GB" sz="2400" smtClean="0">
                  <a:solidFill>
                    <a:srgbClr val="0432FF"/>
                  </a:solidFill>
                </a:rPr>
                <a:t>Competitive </a:t>
              </a:r>
              <a:endParaRPr lang="en-US" sz="2400" dirty="0">
                <a:solidFill>
                  <a:srgbClr val="0432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8561" y="610131"/>
              <a:ext cx="2392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r" defTabSz="914400" rtl="1" eaLnBrk="1" latinLnBrk="0" hangingPunct="1"/>
              <a:r>
                <a:rPr lang="en-GB" sz="2400" smtClean="0">
                  <a:solidFill>
                    <a:srgbClr val="0432FF"/>
                  </a:solidFill>
                </a:rPr>
                <a:t>Non-Competitive </a:t>
              </a:r>
              <a:endParaRPr lang="en-US" sz="2400" dirty="0">
                <a:solidFill>
                  <a:srgbClr val="0432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43657" y="613160"/>
              <a:ext cx="22290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r" defTabSz="914400" rtl="1" eaLnBrk="1" latinLnBrk="0" hangingPunct="1"/>
              <a:r>
                <a:rPr lang="en-GB" sz="2400" smtClean="0">
                  <a:solidFill>
                    <a:srgbClr val="0432FF"/>
                  </a:solidFill>
                </a:rPr>
                <a:t>Un-Competitive </a:t>
              </a:r>
              <a:endParaRPr lang="en-US" sz="2400" dirty="0">
                <a:solidFill>
                  <a:srgbClr val="0432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8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NZYMES LOWER THE ACTIVATION ENERGY OF A&#10;&#10;Energy levels of molecules&#10;&#10;REACTION&#10;&#10;Initial energy state&#10;of substrates&#10;&#10;Acti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96" y="32705"/>
            <a:ext cx="9195129" cy="69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2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ACELLULAR AND&#10;EXTRACELLULAR ENZYMES&#10;o&#10;&#10;o&#10;&#10;ï&#10;ï&#10;&#10;o&#10;&#10;ï&#10;&#10;Intracellular enzymes are synthesized and retained in the cell&#10;f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20459" r="4098" b="1218"/>
          <a:stretch/>
        </p:blipFill>
        <p:spPr bwMode="auto">
          <a:xfrm>
            <a:off x="1" y="914816"/>
            <a:ext cx="9103800" cy="594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22859"/>
            <a:ext cx="91038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Location of enzymes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40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ctive site of enzyme 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66"/>
          <a:stretch/>
        </p:blipFill>
        <p:spPr bwMode="auto">
          <a:xfrm>
            <a:off x="0" y="86497"/>
            <a:ext cx="9019244" cy="26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ctive site of enzyme P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3" b="18565"/>
          <a:stretch/>
        </p:blipFill>
        <p:spPr bwMode="auto">
          <a:xfrm>
            <a:off x="2179320" y="2758440"/>
            <a:ext cx="5151120" cy="39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ctive site of enzyme 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" y="3047922"/>
            <a:ext cx="5897880" cy="36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-FACTORS&#10;o&#10;&#10;Co-factor is the non protein molecule which carries out&#10;chemical reactions that can not be performed by st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3"/>
            <a:ext cx="9032636" cy="678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459480" y="3383280"/>
            <a:ext cx="1508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05400" y="31986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+2</a:t>
            </a:r>
            <a:r>
              <a:rPr lang="en-US" dirty="0" smtClean="0"/>
              <a:t>, Mg </a:t>
            </a:r>
            <a:r>
              <a:rPr lang="en-US" baseline="30000" dirty="0" smtClean="0"/>
              <a:t>+2 </a:t>
            </a:r>
            <a:endParaRPr lang="en-US" baseline="30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59480" y="2987040"/>
            <a:ext cx="1508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280237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Flavin, </a:t>
            </a:r>
            <a:r>
              <a:rPr lang="en-US" dirty="0" err="1" smtClean="0"/>
              <a:t>heme</a:t>
            </a:r>
            <a:r>
              <a:rPr lang="en-US" dirty="0" smtClean="0"/>
              <a:t>, Niacin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7403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385" y="21648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600" b="1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Cofactors:</a:t>
            </a:r>
            <a:r>
              <a:rPr lang="en-GB" sz="1600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 </a:t>
            </a:r>
          </a:p>
          <a:p>
            <a:pPr algn="just"/>
            <a:endParaRPr lang="ar-SA" sz="1600" dirty="0">
              <a:solidFill>
                <a:srgbClr val="222222"/>
              </a:solidFill>
              <a:latin typeface="Times New Roman" charset="0"/>
              <a:ea typeface="Times New Roman" charset="0"/>
            </a:endParaRPr>
          </a:p>
          <a:p>
            <a:pPr algn="just"/>
            <a:endParaRPr lang="en-GB" sz="1600" dirty="0">
              <a:solidFill>
                <a:srgbClr val="222222"/>
              </a:solidFill>
              <a:latin typeface="Times New Roman" charset="0"/>
              <a:ea typeface="Times New Roman" charset="0"/>
            </a:endParaRPr>
          </a:p>
          <a:p>
            <a:pPr algn="just"/>
            <a:r>
              <a:rPr lang="en-GB" sz="1600" dirty="0" smtClean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The </a:t>
            </a:r>
            <a:r>
              <a:rPr lang="en-GB" sz="1600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enzyme with its </a:t>
            </a:r>
            <a:r>
              <a:rPr lang="en-GB" sz="1600" dirty="0" smtClean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cofactor called </a:t>
            </a:r>
            <a:r>
              <a:rPr lang="en-GB" sz="1600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GB" sz="1600" b="1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Holoenzyme</a:t>
            </a:r>
            <a:r>
              <a:rPr lang="en-GB" sz="1600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GB" sz="1600" dirty="0" smtClean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. </a:t>
            </a:r>
            <a:endParaRPr lang="en-GB" sz="1600" dirty="0">
              <a:solidFill>
                <a:srgbClr val="222222"/>
              </a:solidFill>
              <a:latin typeface="Times New Roman" charset="0"/>
              <a:ea typeface="Times New Roman" charset="0"/>
            </a:endParaRPr>
          </a:p>
          <a:p>
            <a:pPr algn="just"/>
            <a:endParaRPr lang="en-GB" sz="1600" dirty="0">
              <a:solidFill>
                <a:srgbClr val="222222"/>
              </a:solidFill>
              <a:latin typeface="Times New Roman" charset="0"/>
              <a:ea typeface="Times New Roman" charset="0"/>
            </a:endParaRPr>
          </a:p>
          <a:p>
            <a:pPr algn="just"/>
            <a:r>
              <a:rPr lang="en-GB" sz="1600" dirty="0" smtClean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The </a:t>
            </a:r>
            <a:r>
              <a:rPr lang="en-GB" sz="1600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protein portion of the </a:t>
            </a:r>
            <a:r>
              <a:rPr lang="en-GB" sz="1600" dirty="0" smtClean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holoenzyme is called </a:t>
            </a:r>
            <a:r>
              <a:rPr lang="en-GB" sz="1600" b="1" dirty="0" err="1">
                <a:solidFill>
                  <a:srgbClr val="222222"/>
                </a:solidFill>
                <a:latin typeface="Times New Roman" charset="0"/>
                <a:ea typeface="Times New Roman" charset="0"/>
              </a:rPr>
              <a:t>Apoenzyme</a:t>
            </a:r>
            <a:r>
              <a:rPr lang="en-GB" sz="1600" dirty="0" smtClean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. </a:t>
            </a:r>
            <a:endParaRPr lang="en-GB" sz="1600" dirty="0">
              <a:solidFill>
                <a:srgbClr val="222222"/>
              </a:solidFill>
              <a:latin typeface="Times New Roman" charset="0"/>
              <a:ea typeface="Times New Roman" charset="0"/>
            </a:endParaRPr>
          </a:p>
          <a:p>
            <a:pPr algn="just"/>
            <a:endParaRPr lang="en-GB" sz="1600" dirty="0">
              <a:solidFill>
                <a:srgbClr val="222222"/>
              </a:solidFill>
              <a:latin typeface="Times New Roman" charset="0"/>
              <a:ea typeface="Times New Roman" charset="0"/>
            </a:endParaRPr>
          </a:p>
          <a:p>
            <a:pPr algn="just"/>
            <a:r>
              <a:rPr lang="en-GB" sz="1600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In the absence of the appropriate cofactor, the </a:t>
            </a:r>
            <a:r>
              <a:rPr lang="en-GB" sz="1600" dirty="0" err="1">
                <a:solidFill>
                  <a:srgbClr val="222222"/>
                </a:solidFill>
                <a:latin typeface="Times New Roman" charset="0"/>
                <a:ea typeface="Times New Roman" charset="0"/>
              </a:rPr>
              <a:t>apoenzyme</a:t>
            </a:r>
            <a:r>
              <a:rPr lang="en-GB" sz="1600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 typically does not show biologic activity. </a:t>
            </a:r>
          </a:p>
          <a:p>
            <a:pPr algn="just"/>
            <a:endParaRPr lang="en-GB" sz="1600" dirty="0">
              <a:solidFill>
                <a:srgbClr val="222222"/>
              </a:solidFill>
              <a:latin typeface="Times New Roman" charset="0"/>
              <a:ea typeface="Times New Roman" charset="0"/>
            </a:endParaRPr>
          </a:p>
          <a:p>
            <a:pPr algn="just"/>
            <a:r>
              <a:rPr lang="en-GB" sz="1600" b="1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A prosthetic group</a:t>
            </a:r>
            <a:r>
              <a:rPr lang="en-GB" sz="1600" dirty="0">
                <a:solidFill>
                  <a:srgbClr val="222222"/>
                </a:solidFill>
                <a:latin typeface="Times New Roman" charset="0"/>
                <a:ea typeface="Times New Roman" charset="0"/>
              </a:rPr>
              <a:t> is a tightly bound coenzyme that does not dissociate from the enzyme</a:t>
            </a:r>
            <a:r>
              <a:rPr lang="en-US" sz="1600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59385" y="1863091"/>
            <a:ext cx="4424801" cy="4779504"/>
            <a:chOff x="6223000" y="0"/>
            <a:chExt cx="5899735" cy="6372672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clrChange>
                <a:clrFrom>
                  <a:srgbClr val="63B5B5"/>
                </a:clrFrom>
                <a:clrTo>
                  <a:srgbClr val="63B5B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797" y="411539"/>
              <a:ext cx="3210203" cy="3042861"/>
            </a:xfrm>
            <a:prstGeom prst="rect">
              <a:avLst/>
            </a:prstGeom>
            <a:solidFill>
              <a:srgbClr val="F8F7F2"/>
            </a:solidFill>
          </p:spPr>
        </p:pic>
        <p:sp>
          <p:nvSpPr>
            <p:cNvPr id="12" name="TextBox 11"/>
            <p:cNvSpPr txBox="1"/>
            <p:nvPr/>
          </p:nvSpPr>
          <p:spPr>
            <a:xfrm>
              <a:off x="6705907" y="3979991"/>
              <a:ext cx="21463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432FF"/>
                  </a:solidFill>
                </a:rPr>
                <a:t>Co-factor= Zn</a:t>
              </a:r>
              <a:r>
                <a:rPr lang="en-US" sz="1350" baseline="30000" dirty="0">
                  <a:solidFill>
                    <a:srgbClr val="0432FF"/>
                  </a:solidFill>
                </a:rPr>
                <a:t>+2</a:t>
              </a:r>
            </a:p>
          </p:txBody>
        </p:sp>
        <p:cxnSp>
          <p:nvCxnSpPr>
            <p:cNvPr id="14" name="Straight Arrow Connector 13"/>
            <p:cNvCxnSpPr>
              <a:stCxn id="12" idx="0"/>
            </p:cNvCxnSpPr>
            <p:nvPr/>
          </p:nvCxnSpPr>
          <p:spPr>
            <a:xfrm flipV="1">
              <a:off x="7779057" y="2633791"/>
              <a:ext cx="848003" cy="1346200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223000" y="0"/>
              <a:ext cx="5880100" cy="50419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98411" y="5972563"/>
              <a:ext cx="37846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432FF"/>
                  </a:solidFill>
                </a:rPr>
                <a:t>Holoenzyme= Zn</a:t>
              </a:r>
              <a:r>
                <a:rPr lang="en-US" sz="1350" baseline="30000" dirty="0">
                  <a:solidFill>
                    <a:srgbClr val="0432FF"/>
                  </a:solidFill>
                </a:rPr>
                <a:t>+2 </a:t>
              </a:r>
              <a:r>
                <a:rPr lang="en-US" sz="1350" dirty="0">
                  <a:solidFill>
                    <a:srgbClr val="0432FF"/>
                  </a:solidFill>
                </a:rPr>
                <a:t>+ the enzyme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9570622" y="5059427"/>
              <a:ext cx="640179" cy="919719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7670800" y="260286"/>
              <a:ext cx="3721100" cy="3384614"/>
            </a:xfrm>
            <a:custGeom>
              <a:avLst/>
              <a:gdLst>
                <a:gd name="connsiteX0" fmla="*/ 2209800 w 3721100"/>
                <a:gd name="connsiteY0" fmla="*/ 19114 h 3384614"/>
                <a:gd name="connsiteX1" fmla="*/ 1600200 w 3721100"/>
                <a:gd name="connsiteY1" fmla="*/ 44514 h 3384614"/>
                <a:gd name="connsiteX2" fmla="*/ 1562100 w 3721100"/>
                <a:gd name="connsiteY2" fmla="*/ 57214 h 3384614"/>
                <a:gd name="connsiteX3" fmla="*/ 1435100 w 3721100"/>
                <a:gd name="connsiteY3" fmla="*/ 82614 h 3384614"/>
                <a:gd name="connsiteX4" fmla="*/ 1320800 w 3721100"/>
                <a:gd name="connsiteY4" fmla="*/ 133414 h 3384614"/>
                <a:gd name="connsiteX5" fmla="*/ 1270000 w 3721100"/>
                <a:gd name="connsiteY5" fmla="*/ 158814 h 3384614"/>
                <a:gd name="connsiteX6" fmla="*/ 1206500 w 3721100"/>
                <a:gd name="connsiteY6" fmla="*/ 171514 h 3384614"/>
                <a:gd name="connsiteX7" fmla="*/ 1104900 w 3721100"/>
                <a:gd name="connsiteY7" fmla="*/ 209614 h 3384614"/>
                <a:gd name="connsiteX8" fmla="*/ 1041400 w 3721100"/>
                <a:gd name="connsiteY8" fmla="*/ 247714 h 3384614"/>
                <a:gd name="connsiteX9" fmla="*/ 990600 w 3721100"/>
                <a:gd name="connsiteY9" fmla="*/ 273114 h 3384614"/>
                <a:gd name="connsiteX10" fmla="*/ 914400 w 3721100"/>
                <a:gd name="connsiteY10" fmla="*/ 311214 h 3384614"/>
                <a:gd name="connsiteX11" fmla="*/ 838200 w 3721100"/>
                <a:gd name="connsiteY11" fmla="*/ 400114 h 3384614"/>
                <a:gd name="connsiteX12" fmla="*/ 800100 w 3721100"/>
                <a:gd name="connsiteY12" fmla="*/ 425514 h 3384614"/>
                <a:gd name="connsiteX13" fmla="*/ 723900 w 3721100"/>
                <a:gd name="connsiteY13" fmla="*/ 501714 h 3384614"/>
                <a:gd name="connsiteX14" fmla="*/ 685800 w 3721100"/>
                <a:gd name="connsiteY14" fmla="*/ 539814 h 3384614"/>
                <a:gd name="connsiteX15" fmla="*/ 571500 w 3721100"/>
                <a:gd name="connsiteY15" fmla="*/ 692214 h 3384614"/>
                <a:gd name="connsiteX16" fmla="*/ 533400 w 3721100"/>
                <a:gd name="connsiteY16" fmla="*/ 743014 h 3384614"/>
                <a:gd name="connsiteX17" fmla="*/ 457200 w 3721100"/>
                <a:gd name="connsiteY17" fmla="*/ 882714 h 3384614"/>
                <a:gd name="connsiteX18" fmla="*/ 406400 w 3721100"/>
                <a:gd name="connsiteY18" fmla="*/ 971614 h 3384614"/>
                <a:gd name="connsiteX19" fmla="*/ 368300 w 3721100"/>
                <a:gd name="connsiteY19" fmla="*/ 1009714 h 3384614"/>
                <a:gd name="connsiteX20" fmla="*/ 342900 w 3721100"/>
                <a:gd name="connsiteY20" fmla="*/ 1047814 h 3384614"/>
                <a:gd name="connsiteX21" fmla="*/ 292100 w 3721100"/>
                <a:gd name="connsiteY21" fmla="*/ 1111314 h 3384614"/>
                <a:gd name="connsiteX22" fmla="*/ 254000 w 3721100"/>
                <a:gd name="connsiteY22" fmla="*/ 1149414 h 3384614"/>
                <a:gd name="connsiteX23" fmla="*/ 203200 w 3721100"/>
                <a:gd name="connsiteY23" fmla="*/ 1251014 h 3384614"/>
                <a:gd name="connsiteX24" fmla="*/ 152400 w 3721100"/>
                <a:gd name="connsiteY24" fmla="*/ 1339914 h 3384614"/>
                <a:gd name="connsiteX25" fmla="*/ 114300 w 3721100"/>
                <a:gd name="connsiteY25" fmla="*/ 1466914 h 3384614"/>
                <a:gd name="connsiteX26" fmla="*/ 88900 w 3721100"/>
                <a:gd name="connsiteY26" fmla="*/ 1555814 h 3384614"/>
                <a:gd name="connsiteX27" fmla="*/ 63500 w 3721100"/>
                <a:gd name="connsiteY27" fmla="*/ 1632014 h 3384614"/>
                <a:gd name="connsiteX28" fmla="*/ 25400 w 3721100"/>
                <a:gd name="connsiteY28" fmla="*/ 1797114 h 3384614"/>
                <a:gd name="connsiteX29" fmla="*/ 0 w 3721100"/>
                <a:gd name="connsiteY29" fmla="*/ 1886014 h 3384614"/>
                <a:gd name="connsiteX30" fmla="*/ 12700 w 3721100"/>
                <a:gd name="connsiteY30" fmla="*/ 2267014 h 3384614"/>
                <a:gd name="connsiteX31" fmla="*/ 25400 w 3721100"/>
                <a:gd name="connsiteY31" fmla="*/ 2330514 h 3384614"/>
                <a:gd name="connsiteX32" fmla="*/ 63500 w 3721100"/>
                <a:gd name="connsiteY32" fmla="*/ 2444814 h 3384614"/>
                <a:gd name="connsiteX33" fmla="*/ 114300 w 3721100"/>
                <a:gd name="connsiteY33" fmla="*/ 2521014 h 3384614"/>
                <a:gd name="connsiteX34" fmla="*/ 190500 w 3721100"/>
                <a:gd name="connsiteY34" fmla="*/ 2635314 h 3384614"/>
                <a:gd name="connsiteX35" fmla="*/ 241300 w 3721100"/>
                <a:gd name="connsiteY35" fmla="*/ 2711514 h 3384614"/>
                <a:gd name="connsiteX36" fmla="*/ 266700 w 3721100"/>
                <a:gd name="connsiteY36" fmla="*/ 2749614 h 3384614"/>
                <a:gd name="connsiteX37" fmla="*/ 342900 w 3721100"/>
                <a:gd name="connsiteY37" fmla="*/ 2800414 h 3384614"/>
                <a:gd name="connsiteX38" fmla="*/ 457200 w 3721100"/>
                <a:gd name="connsiteY38" fmla="*/ 2863914 h 3384614"/>
                <a:gd name="connsiteX39" fmla="*/ 546100 w 3721100"/>
                <a:gd name="connsiteY39" fmla="*/ 2889314 h 3384614"/>
                <a:gd name="connsiteX40" fmla="*/ 660400 w 3721100"/>
                <a:gd name="connsiteY40" fmla="*/ 2876614 h 3384614"/>
                <a:gd name="connsiteX41" fmla="*/ 698500 w 3721100"/>
                <a:gd name="connsiteY41" fmla="*/ 2825814 h 3384614"/>
                <a:gd name="connsiteX42" fmla="*/ 749300 w 3721100"/>
                <a:gd name="connsiteY42" fmla="*/ 2749614 h 3384614"/>
                <a:gd name="connsiteX43" fmla="*/ 774700 w 3721100"/>
                <a:gd name="connsiteY43" fmla="*/ 2711514 h 3384614"/>
                <a:gd name="connsiteX44" fmla="*/ 800100 w 3721100"/>
                <a:gd name="connsiteY44" fmla="*/ 2622614 h 3384614"/>
                <a:gd name="connsiteX45" fmla="*/ 787400 w 3721100"/>
                <a:gd name="connsiteY45" fmla="*/ 2406714 h 3384614"/>
                <a:gd name="connsiteX46" fmla="*/ 762000 w 3721100"/>
                <a:gd name="connsiteY46" fmla="*/ 2330514 h 3384614"/>
                <a:gd name="connsiteX47" fmla="*/ 749300 w 3721100"/>
                <a:gd name="connsiteY47" fmla="*/ 2279714 h 3384614"/>
                <a:gd name="connsiteX48" fmla="*/ 762000 w 3721100"/>
                <a:gd name="connsiteY48" fmla="*/ 1898714 h 3384614"/>
                <a:gd name="connsiteX49" fmla="*/ 787400 w 3721100"/>
                <a:gd name="connsiteY49" fmla="*/ 1822514 h 3384614"/>
                <a:gd name="connsiteX50" fmla="*/ 825500 w 3721100"/>
                <a:gd name="connsiteY50" fmla="*/ 1720914 h 3384614"/>
                <a:gd name="connsiteX51" fmla="*/ 850900 w 3721100"/>
                <a:gd name="connsiteY51" fmla="*/ 1670114 h 3384614"/>
                <a:gd name="connsiteX52" fmla="*/ 863600 w 3721100"/>
                <a:gd name="connsiteY52" fmla="*/ 1619314 h 3384614"/>
                <a:gd name="connsiteX53" fmla="*/ 901700 w 3721100"/>
                <a:gd name="connsiteY53" fmla="*/ 1581214 h 3384614"/>
                <a:gd name="connsiteX54" fmla="*/ 965200 w 3721100"/>
                <a:gd name="connsiteY54" fmla="*/ 1492314 h 3384614"/>
                <a:gd name="connsiteX55" fmla="*/ 1143000 w 3721100"/>
                <a:gd name="connsiteY55" fmla="*/ 1339914 h 3384614"/>
                <a:gd name="connsiteX56" fmla="*/ 1181100 w 3721100"/>
                <a:gd name="connsiteY56" fmla="*/ 1327214 h 3384614"/>
                <a:gd name="connsiteX57" fmla="*/ 1371600 w 3721100"/>
                <a:gd name="connsiteY57" fmla="*/ 1339914 h 3384614"/>
                <a:gd name="connsiteX58" fmla="*/ 1397000 w 3721100"/>
                <a:gd name="connsiteY58" fmla="*/ 1378014 h 3384614"/>
                <a:gd name="connsiteX59" fmla="*/ 1409700 w 3721100"/>
                <a:gd name="connsiteY59" fmla="*/ 1771714 h 3384614"/>
                <a:gd name="connsiteX60" fmla="*/ 1435100 w 3721100"/>
                <a:gd name="connsiteY60" fmla="*/ 1822514 h 3384614"/>
                <a:gd name="connsiteX61" fmla="*/ 1422400 w 3721100"/>
                <a:gd name="connsiteY61" fmla="*/ 2216214 h 3384614"/>
                <a:gd name="connsiteX62" fmla="*/ 1384300 w 3721100"/>
                <a:gd name="connsiteY62" fmla="*/ 2343214 h 3384614"/>
                <a:gd name="connsiteX63" fmla="*/ 1346200 w 3721100"/>
                <a:gd name="connsiteY63" fmla="*/ 2444814 h 3384614"/>
                <a:gd name="connsiteX64" fmla="*/ 1333500 w 3721100"/>
                <a:gd name="connsiteY64" fmla="*/ 2482914 h 3384614"/>
                <a:gd name="connsiteX65" fmla="*/ 1308100 w 3721100"/>
                <a:gd name="connsiteY65" fmla="*/ 2546414 h 3384614"/>
                <a:gd name="connsiteX66" fmla="*/ 1282700 w 3721100"/>
                <a:gd name="connsiteY66" fmla="*/ 2622614 h 3384614"/>
                <a:gd name="connsiteX67" fmla="*/ 1244600 w 3721100"/>
                <a:gd name="connsiteY67" fmla="*/ 2724214 h 3384614"/>
                <a:gd name="connsiteX68" fmla="*/ 1257300 w 3721100"/>
                <a:gd name="connsiteY68" fmla="*/ 2952814 h 3384614"/>
                <a:gd name="connsiteX69" fmla="*/ 1371600 w 3721100"/>
                <a:gd name="connsiteY69" fmla="*/ 3067114 h 3384614"/>
                <a:gd name="connsiteX70" fmla="*/ 1460500 w 3721100"/>
                <a:gd name="connsiteY70" fmla="*/ 3156014 h 3384614"/>
                <a:gd name="connsiteX71" fmla="*/ 1511300 w 3721100"/>
                <a:gd name="connsiteY71" fmla="*/ 3206814 h 3384614"/>
                <a:gd name="connsiteX72" fmla="*/ 1574800 w 3721100"/>
                <a:gd name="connsiteY72" fmla="*/ 3257614 h 3384614"/>
                <a:gd name="connsiteX73" fmla="*/ 1689100 w 3721100"/>
                <a:gd name="connsiteY73" fmla="*/ 3321114 h 3384614"/>
                <a:gd name="connsiteX74" fmla="*/ 1727200 w 3721100"/>
                <a:gd name="connsiteY74" fmla="*/ 3346514 h 3384614"/>
                <a:gd name="connsiteX75" fmla="*/ 1778000 w 3721100"/>
                <a:gd name="connsiteY75" fmla="*/ 3359214 h 3384614"/>
                <a:gd name="connsiteX76" fmla="*/ 1879600 w 3721100"/>
                <a:gd name="connsiteY76" fmla="*/ 3384614 h 3384614"/>
                <a:gd name="connsiteX77" fmla="*/ 2159000 w 3721100"/>
                <a:gd name="connsiteY77" fmla="*/ 3346514 h 3384614"/>
                <a:gd name="connsiteX78" fmla="*/ 2209800 w 3721100"/>
                <a:gd name="connsiteY78" fmla="*/ 3321114 h 3384614"/>
                <a:gd name="connsiteX79" fmla="*/ 2336800 w 3721100"/>
                <a:gd name="connsiteY79" fmla="*/ 3244914 h 3384614"/>
                <a:gd name="connsiteX80" fmla="*/ 2438400 w 3721100"/>
                <a:gd name="connsiteY80" fmla="*/ 3156014 h 3384614"/>
                <a:gd name="connsiteX81" fmla="*/ 2476500 w 3721100"/>
                <a:gd name="connsiteY81" fmla="*/ 3130614 h 3384614"/>
                <a:gd name="connsiteX82" fmla="*/ 2540000 w 3721100"/>
                <a:gd name="connsiteY82" fmla="*/ 3079814 h 3384614"/>
                <a:gd name="connsiteX83" fmla="*/ 2590800 w 3721100"/>
                <a:gd name="connsiteY83" fmla="*/ 3029014 h 3384614"/>
                <a:gd name="connsiteX84" fmla="*/ 2641600 w 3721100"/>
                <a:gd name="connsiteY84" fmla="*/ 3003614 h 3384614"/>
                <a:gd name="connsiteX85" fmla="*/ 2717800 w 3721100"/>
                <a:gd name="connsiteY85" fmla="*/ 2927414 h 3384614"/>
                <a:gd name="connsiteX86" fmla="*/ 2755900 w 3721100"/>
                <a:gd name="connsiteY86" fmla="*/ 2889314 h 3384614"/>
                <a:gd name="connsiteX87" fmla="*/ 2794000 w 3721100"/>
                <a:gd name="connsiteY87" fmla="*/ 2863914 h 3384614"/>
                <a:gd name="connsiteX88" fmla="*/ 3009900 w 3721100"/>
                <a:gd name="connsiteY88" fmla="*/ 2673414 h 3384614"/>
                <a:gd name="connsiteX89" fmla="*/ 3073400 w 3721100"/>
                <a:gd name="connsiteY89" fmla="*/ 2597214 h 3384614"/>
                <a:gd name="connsiteX90" fmla="*/ 3098800 w 3721100"/>
                <a:gd name="connsiteY90" fmla="*/ 2559114 h 3384614"/>
                <a:gd name="connsiteX91" fmla="*/ 3136900 w 3721100"/>
                <a:gd name="connsiteY91" fmla="*/ 2521014 h 3384614"/>
                <a:gd name="connsiteX92" fmla="*/ 3187700 w 3721100"/>
                <a:gd name="connsiteY92" fmla="*/ 2444814 h 3384614"/>
                <a:gd name="connsiteX93" fmla="*/ 3225800 w 3721100"/>
                <a:gd name="connsiteY93" fmla="*/ 2381314 h 3384614"/>
                <a:gd name="connsiteX94" fmla="*/ 3263900 w 3721100"/>
                <a:gd name="connsiteY94" fmla="*/ 2343214 h 3384614"/>
                <a:gd name="connsiteX95" fmla="*/ 3327400 w 3721100"/>
                <a:gd name="connsiteY95" fmla="*/ 2228914 h 3384614"/>
                <a:gd name="connsiteX96" fmla="*/ 3365500 w 3721100"/>
                <a:gd name="connsiteY96" fmla="*/ 2178114 h 3384614"/>
                <a:gd name="connsiteX97" fmla="*/ 3378200 w 3721100"/>
                <a:gd name="connsiteY97" fmla="*/ 2140014 h 3384614"/>
                <a:gd name="connsiteX98" fmla="*/ 3403600 w 3721100"/>
                <a:gd name="connsiteY98" fmla="*/ 2089214 h 3384614"/>
                <a:gd name="connsiteX99" fmla="*/ 3416300 w 3721100"/>
                <a:gd name="connsiteY99" fmla="*/ 2038414 h 3384614"/>
                <a:gd name="connsiteX100" fmla="*/ 3441700 w 3721100"/>
                <a:gd name="connsiteY100" fmla="*/ 2000314 h 3384614"/>
                <a:gd name="connsiteX101" fmla="*/ 3467100 w 3721100"/>
                <a:gd name="connsiteY101" fmla="*/ 1936814 h 3384614"/>
                <a:gd name="connsiteX102" fmla="*/ 3492500 w 3721100"/>
                <a:gd name="connsiteY102" fmla="*/ 1886014 h 3384614"/>
                <a:gd name="connsiteX103" fmla="*/ 3505200 w 3721100"/>
                <a:gd name="connsiteY103" fmla="*/ 1847914 h 3384614"/>
                <a:gd name="connsiteX104" fmla="*/ 3568700 w 3721100"/>
                <a:gd name="connsiteY104" fmla="*/ 1733614 h 3384614"/>
                <a:gd name="connsiteX105" fmla="*/ 3594100 w 3721100"/>
                <a:gd name="connsiteY105" fmla="*/ 1657414 h 3384614"/>
                <a:gd name="connsiteX106" fmla="*/ 3632200 w 3721100"/>
                <a:gd name="connsiteY106" fmla="*/ 1543114 h 3384614"/>
                <a:gd name="connsiteX107" fmla="*/ 3683000 w 3721100"/>
                <a:gd name="connsiteY107" fmla="*/ 1352614 h 3384614"/>
                <a:gd name="connsiteX108" fmla="*/ 3695700 w 3721100"/>
                <a:gd name="connsiteY108" fmla="*/ 1301814 h 3384614"/>
                <a:gd name="connsiteX109" fmla="*/ 3721100 w 3721100"/>
                <a:gd name="connsiteY109" fmla="*/ 1174814 h 3384614"/>
                <a:gd name="connsiteX110" fmla="*/ 3708400 w 3721100"/>
                <a:gd name="connsiteY110" fmla="*/ 374714 h 3384614"/>
                <a:gd name="connsiteX111" fmla="*/ 3581400 w 3721100"/>
                <a:gd name="connsiteY111" fmla="*/ 171514 h 3384614"/>
                <a:gd name="connsiteX112" fmla="*/ 3479800 w 3721100"/>
                <a:gd name="connsiteY112" fmla="*/ 82614 h 3384614"/>
                <a:gd name="connsiteX113" fmla="*/ 3098800 w 3721100"/>
                <a:gd name="connsiteY113" fmla="*/ 31814 h 3384614"/>
                <a:gd name="connsiteX114" fmla="*/ 2463800 w 3721100"/>
                <a:gd name="connsiteY114" fmla="*/ 19114 h 3384614"/>
                <a:gd name="connsiteX115" fmla="*/ 2006600 w 3721100"/>
                <a:gd name="connsiteY115" fmla="*/ 6414 h 338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721100" h="3384614">
                  <a:moveTo>
                    <a:pt x="2209800" y="19114"/>
                  </a:moveTo>
                  <a:cubicBezTo>
                    <a:pt x="1928496" y="59300"/>
                    <a:pt x="2269904" y="14073"/>
                    <a:pt x="1600200" y="44514"/>
                  </a:cubicBezTo>
                  <a:cubicBezTo>
                    <a:pt x="1586827" y="45122"/>
                    <a:pt x="1575144" y="54204"/>
                    <a:pt x="1562100" y="57214"/>
                  </a:cubicBezTo>
                  <a:cubicBezTo>
                    <a:pt x="1520034" y="66922"/>
                    <a:pt x="1435100" y="82614"/>
                    <a:pt x="1435100" y="82614"/>
                  </a:cubicBezTo>
                  <a:cubicBezTo>
                    <a:pt x="1310044" y="145142"/>
                    <a:pt x="1466740" y="68552"/>
                    <a:pt x="1320800" y="133414"/>
                  </a:cubicBezTo>
                  <a:cubicBezTo>
                    <a:pt x="1303500" y="141103"/>
                    <a:pt x="1287961" y="152827"/>
                    <a:pt x="1270000" y="158814"/>
                  </a:cubicBezTo>
                  <a:cubicBezTo>
                    <a:pt x="1249522" y="165640"/>
                    <a:pt x="1227441" y="166279"/>
                    <a:pt x="1206500" y="171514"/>
                  </a:cubicBezTo>
                  <a:cubicBezTo>
                    <a:pt x="1184517" y="177010"/>
                    <a:pt x="1116554" y="203787"/>
                    <a:pt x="1104900" y="209614"/>
                  </a:cubicBezTo>
                  <a:cubicBezTo>
                    <a:pt x="1082822" y="220653"/>
                    <a:pt x="1062978" y="235726"/>
                    <a:pt x="1041400" y="247714"/>
                  </a:cubicBezTo>
                  <a:cubicBezTo>
                    <a:pt x="1024850" y="256908"/>
                    <a:pt x="1007038" y="263721"/>
                    <a:pt x="990600" y="273114"/>
                  </a:cubicBezTo>
                  <a:cubicBezTo>
                    <a:pt x="921666" y="312505"/>
                    <a:pt x="984254" y="287929"/>
                    <a:pt x="914400" y="311214"/>
                  </a:cubicBezTo>
                  <a:cubicBezTo>
                    <a:pt x="886370" y="348587"/>
                    <a:pt x="873578" y="370632"/>
                    <a:pt x="838200" y="400114"/>
                  </a:cubicBezTo>
                  <a:cubicBezTo>
                    <a:pt x="826474" y="409885"/>
                    <a:pt x="811508" y="415373"/>
                    <a:pt x="800100" y="425514"/>
                  </a:cubicBezTo>
                  <a:cubicBezTo>
                    <a:pt x="773252" y="449379"/>
                    <a:pt x="749300" y="476314"/>
                    <a:pt x="723900" y="501714"/>
                  </a:cubicBezTo>
                  <a:cubicBezTo>
                    <a:pt x="711200" y="514414"/>
                    <a:pt x="696576" y="525446"/>
                    <a:pt x="685800" y="539814"/>
                  </a:cubicBezTo>
                  <a:lnTo>
                    <a:pt x="571500" y="692214"/>
                  </a:lnTo>
                  <a:cubicBezTo>
                    <a:pt x="558800" y="709147"/>
                    <a:pt x="541738" y="723559"/>
                    <a:pt x="533400" y="743014"/>
                  </a:cubicBezTo>
                  <a:cubicBezTo>
                    <a:pt x="455145" y="925608"/>
                    <a:pt x="535533" y="757381"/>
                    <a:pt x="457200" y="882714"/>
                  </a:cubicBezTo>
                  <a:cubicBezTo>
                    <a:pt x="426146" y="932401"/>
                    <a:pt x="441357" y="929666"/>
                    <a:pt x="406400" y="971614"/>
                  </a:cubicBezTo>
                  <a:cubicBezTo>
                    <a:pt x="394902" y="985412"/>
                    <a:pt x="379798" y="995916"/>
                    <a:pt x="368300" y="1009714"/>
                  </a:cubicBezTo>
                  <a:cubicBezTo>
                    <a:pt x="358529" y="1021440"/>
                    <a:pt x="352058" y="1035603"/>
                    <a:pt x="342900" y="1047814"/>
                  </a:cubicBezTo>
                  <a:cubicBezTo>
                    <a:pt x="326636" y="1069499"/>
                    <a:pt x="309950" y="1090914"/>
                    <a:pt x="292100" y="1111314"/>
                  </a:cubicBezTo>
                  <a:cubicBezTo>
                    <a:pt x="280273" y="1124831"/>
                    <a:pt x="263643" y="1134261"/>
                    <a:pt x="254000" y="1149414"/>
                  </a:cubicBezTo>
                  <a:cubicBezTo>
                    <a:pt x="233672" y="1181358"/>
                    <a:pt x="224203" y="1219509"/>
                    <a:pt x="203200" y="1251014"/>
                  </a:cubicBezTo>
                  <a:cubicBezTo>
                    <a:pt x="167298" y="1304866"/>
                    <a:pt x="184626" y="1275462"/>
                    <a:pt x="152400" y="1339914"/>
                  </a:cubicBezTo>
                  <a:cubicBezTo>
                    <a:pt x="127319" y="1465320"/>
                    <a:pt x="156071" y="1341601"/>
                    <a:pt x="114300" y="1466914"/>
                  </a:cubicBezTo>
                  <a:cubicBezTo>
                    <a:pt x="104554" y="1496152"/>
                    <a:pt x="97963" y="1526358"/>
                    <a:pt x="88900" y="1555814"/>
                  </a:cubicBezTo>
                  <a:cubicBezTo>
                    <a:pt x="81026" y="1581404"/>
                    <a:pt x="71374" y="1606424"/>
                    <a:pt x="63500" y="1632014"/>
                  </a:cubicBezTo>
                  <a:cubicBezTo>
                    <a:pt x="5806" y="1819519"/>
                    <a:pt x="64238" y="1628814"/>
                    <a:pt x="25400" y="1797114"/>
                  </a:cubicBezTo>
                  <a:cubicBezTo>
                    <a:pt x="18470" y="1827144"/>
                    <a:pt x="8467" y="1856381"/>
                    <a:pt x="0" y="1886014"/>
                  </a:cubicBezTo>
                  <a:cubicBezTo>
                    <a:pt x="4233" y="2013014"/>
                    <a:pt x="5451" y="2140150"/>
                    <a:pt x="12700" y="2267014"/>
                  </a:cubicBezTo>
                  <a:cubicBezTo>
                    <a:pt x="13931" y="2288565"/>
                    <a:pt x="20717" y="2309442"/>
                    <a:pt x="25400" y="2330514"/>
                  </a:cubicBezTo>
                  <a:cubicBezTo>
                    <a:pt x="34109" y="2369702"/>
                    <a:pt x="44052" y="2409160"/>
                    <a:pt x="63500" y="2444814"/>
                  </a:cubicBezTo>
                  <a:cubicBezTo>
                    <a:pt x="78118" y="2471614"/>
                    <a:pt x="98594" y="2494837"/>
                    <a:pt x="114300" y="2521014"/>
                  </a:cubicBezTo>
                  <a:cubicBezTo>
                    <a:pt x="163290" y="2602664"/>
                    <a:pt x="137589" y="2564767"/>
                    <a:pt x="190500" y="2635314"/>
                  </a:cubicBezTo>
                  <a:cubicBezTo>
                    <a:pt x="212819" y="2702271"/>
                    <a:pt x="188449" y="2648093"/>
                    <a:pt x="241300" y="2711514"/>
                  </a:cubicBezTo>
                  <a:cubicBezTo>
                    <a:pt x="251071" y="2723240"/>
                    <a:pt x="255213" y="2739563"/>
                    <a:pt x="266700" y="2749614"/>
                  </a:cubicBezTo>
                  <a:cubicBezTo>
                    <a:pt x="289674" y="2769716"/>
                    <a:pt x="317146" y="2784025"/>
                    <a:pt x="342900" y="2800414"/>
                  </a:cubicBezTo>
                  <a:cubicBezTo>
                    <a:pt x="376017" y="2821488"/>
                    <a:pt x="420075" y="2848003"/>
                    <a:pt x="457200" y="2863914"/>
                  </a:cubicBezTo>
                  <a:cubicBezTo>
                    <a:pt x="482707" y="2874846"/>
                    <a:pt x="520321" y="2882869"/>
                    <a:pt x="546100" y="2889314"/>
                  </a:cubicBezTo>
                  <a:cubicBezTo>
                    <a:pt x="584200" y="2885081"/>
                    <a:pt x="625014" y="2891358"/>
                    <a:pt x="660400" y="2876614"/>
                  </a:cubicBezTo>
                  <a:cubicBezTo>
                    <a:pt x="679938" y="2868473"/>
                    <a:pt x="686362" y="2843154"/>
                    <a:pt x="698500" y="2825814"/>
                  </a:cubicBezTo>
                  <a:cubicBezTo>
                    <a:pt x="716006" y="2800805"/>
                    <a:pt x="732367" y="2775014"/>
                    <a:pt x="749300" y="2749614"/>
                  </a:cubicBezTo>
                  <a:cubicBezTo>
                    <a:pt x="757767" y="2736914"/>
                    <a:pt x="769873" y="2725994"/>
                    <a:pt x="774700" y="2711514"/>
                  </a:cubicBezTo>
                  <a:cubicBezTo>
                    <a:pt x="792920" y="2656855"/>
                    <a:pt x="784153" y="2686401"/>
                    <a:pt x="800100" y="2622614"/>
                  </a:cubicBezTo>
                  <a:cubicBezTo>
                    <a:pt x="795867" y="2550647"/>
                    <a:pt x="796724" y="2478200"/>
                    <a:pt x="787400" y="2406714"/>
                  </a:cubicBezTo>
                  <a:cubicBezTo>
                    <a:pt x="783937" y="2380165"/>
                    <a:pt x="768494" y="2356489"/>
                    <a:pt x="762000" y="2330514"/>
                  </a:cubicBezTo>
                  <a:lnTo>
                    <a:pt x="749300" y="2279714"/>
                  </a:lnTo>
                  <a:cubicBezTo>
                    <a:pt x="753533" y="2152714"/>
                    <a:pt x="751447" y="2025346"/>
                    <a:pt x="762000" y="1898714"/>
                  </a:cubicBezTo>
                  <a:cubicBezTo>
                    <a:pt x="764223" y="1872033"/>
                    <a:pt x="778933" y="1847914"/>
                    <a:pt x="787400" y="1822514"/>
                  </a:cubicBezTo>
                  <a:cubicBezTo>
                    <a:pt x="801364" y="1780622"/>
                    <a:pt x="805252" y="1766472"/>
                    <a:pt x="825500" y="1720914"/>
                  </a:cubicBezTo>
                  <a:cubicBezTo>
                    <a:pt x="833189" y="1703614"/>
                    <a:pt x="844253" y="1687841"/>
                    <a:pt x="850900" y="1670114"/>
                  </a:cubicBezTo>
                  <a:cubicBezTo>
                    <a:pt x="857029" y="1653771"/>
                    <a:pt x="854940" y="1634469"/>
                    <a:pt x="863600" y="1619314"/>
                  </a:cubicBezTo>
                  <a:cubicBezTo>
                    <a:pt x="872511" y="1603720"/>
                    <a:pt x="890202" y="1595012"/>
                    <a:pt x="901700" y="1581214"/>
                  </a:cubicBezTo>
                  <a:cubicBezTo>
                    <a:pt x="978997" y="1488458"/>
                    <a:pt x="862256" y="1606696"/>
                    <a:pt x="965200" y="1492314"/>
                  </a:cubicBezTo>
                  <a:cubicBezTo>
                    <a:pt x="996925" y="1457064"/>
                    <a:pt x="1100355" y="1354129"/>
                    <a:pt x="1143000" y="1339914"/>
                  </a:cubicBezTo>
                  <a:lnTo>
                    <a:pt x="1181100" y="1327214"/>
                  </a:lnTo>
                  <a:cubicBezTo>
                    <a:pt x="1244600" y="1331447"/>
                    <a:pt x="1309651" y="1325338"/>
                    <a:pt x="1371600" y="1339914"/>
                  </a:cubicBezTo>
                  <a:cubicBezTo>
                    <a:pt x="1386458" y="1343410"/>
                    <a:pt x="1395658" y="1362810"/>
                    <a:pt x="1397000" y="1378014"/>
                  </a:cubicBezTo>
                  <a:cubicBezTo>
                    <a:pt x="1408541" y="1508807"/>
                    <a:pt x="1398487" y="1640892"/>
                    <a:pt x="1409700" y="1771714"/>
                  </a:cubicBezTo>
                  <a:cubicBezTo>
                    <a:pt x="1411317" y="1790577"/>
                    <a:pt x="1426633" y="1805581"/>
                    <a:pt x="1435100" y="1822514"/>
                  </a:cubicBezTo>
                  <a:cubicBezTo>
                    <a:pt x="1430867" y="1953747"/>
                    <a:pt x="1429891" y="2085126"/>
                    <a:pt x="1422400" y="2216214"/>
                  </a:cubicBezTo>
                  <a:cubicBezTo>
                    <a:pt x="1420710" y="2245783"/>
                    <a:pt x="1388370" y="2322866"/>
                    <a:pt x="1384300" y="2343214"/>
                  </a:cubicBezTo>
                  <a:cubicBezTo>
                    <a:pt x="1359798" y="2465726"/>
                    <a:pt x="1389803" y="2357609"/>
                    <a:pt x="1346200" y="2444814"/>
                  </a:cubicBezTo>
                  <a:cubicBezTo>
                    <a:pt x="1340213" y="2456788"/>
                    <a:pt x="1338200" y="2470379"/>
                    <a:pt x="1333500" y="2482914"/>
                  </a:cubicBezTo>
                  <a:cubicBezTo>
                    <a:pt x="1325495" y="2504260"/>
                    <a:pt x="1315891" y="2524989"/>
                    <a:pt x="1308100" y="2546414"/>
                  </a:cubicBezTo>
                  <a:cubicBezTo>
                    <a:pt x="1298950" y="2571576"/>
                    <a:pt x="1292644" y="2597755"/>
                    <a:pt x="1282700" y="2622614"/>
                  </a:cubicBezTo>
                  <a:cubicBezTo>
                    <a:pt x="1238425" y="2733300"/>
                    <a:pt x="1272096" y="2614228"/>
                    <a:pt x="1244600" y="2724214"/>
                  </a:cubicBezTo>
                  <a:cubicBezTo>
                    <a:pt x="1248833" y="2800414"/>
                    <a:pt x="1230794" y="2881247"/>
                    <a:pt x="1257300" y="2952814"/>
                  </a:cubicBezTo>
                  <a:cubicBezTo>
                    <a:pt x="1276014" y="3003341"/>
                    <a:pt x="1333500" y="3029014"/>
                    <a:pt x="1371600" y="3067114"/>
                  </a:cubicBezTo>
                  <a:lnTo>
                    <a:pt x="1460500" y="3156014"/>
                  </a:lnTo>
                  <a:cubicBezTo>
                    <a:pt x="1477433" y="3172947"/>
                    <a:pt x="1492600" y="3191854"/>
                    <a:pt x="1511300" y="3206814"/>
                  </a:cubicBezTo>
                  <a:cubicBezTo>
                    <a:pt x="1532467" y="3223747"/>
                    <a:pt x="1553115" y="3241350"/>
                    <a:pt x="1574800" y="3257614"/>
                  </a:cubicBezTo>
                  <a:cubicBezTo>
                    <a:pt x="1623872" y="3294418"/>
                    <a:pt x="1622796" y="3284279"/>
                    <a:pt x="1689100" y="3321114"/>
                  </a:cubicBezTo>
                  <a:cubicBezTo>
                    <a:pt x="1702443" y="3328527"/>
                    <a:pt x="1713171" y="3340501"/>
                    <a:pt x="1727200" y="3346514"/>
                  </a:cubicBezTo>
                  <a:cubicBezTo>
                    <a:pt x="1743243" y="3353390"/>
                    <a:pt x="1760961" y="3355428"/>
                    <a:pt x="1778000" y="3359214"/>
                  </a:cubicBezTo>
                  <a:cubicBezTo>
                    <a:pt x="1869952" y="3379648"/>
                    <a:pt x="1811517" y="3361920"/>
                    <a:pt x="1879600" y="3384614"/>
                  </a:cubicBezTo>
                  <a:cubicBezTo>
                    <a:pt x="1972733" y="3371914"/>
                    <a:pt x="2066696" y="3364265"/>
                    <a:pt x="2159000" y="3346514"/>
                  </a:cubicBezTo>
                  <a:cubicBezTo>
                    <a:pt x="2177591" y="3342939"/>
                    <a:pt x="2193362" y="3330507"/>
                    <a:pt x="2209800" y="3321114"/>
                  </a:cubicBezTo>
                  <a:cubicBezTo>
                    <a:pt x="2252664" y="3296620"/>
                    <a:pt x="2297305" y="3274535"/>
                    <a:pt x="2336800" y="3244914"/>
                  </a:cubicBezTo>
                  <a:cubicBezTo>
                    <a:pt x="2484265" y="3134315"/>
                    <a:pt x="2284943" y="3287548"/>
                    <a:pt x="2438400" y="3156014"/>
                  </a:cubicBezTo>
                  <a:cubicBezTo>
                    <a:pt x="2449989" y="3146081"/>
                    <a:pt x="2464289" y="3139772"/>
                    <a:pt x="2476500" y="3130614"/>
                  </a:cubicBezTo>
                  <a:cubicBezTo>
                    <a:pt x="2498185" y="3114350"/>
                    <a:pt x="2519740" y="3097823"/>
                    <a:pt x="2540000" y="3079814"/>
                  </a:cubicBezTo>
                  <a:cubicBezTo>
                    <a:pt x="2557898" y="3063904"/>
                    <a:pt x="2571642" y="3043382"/>
                    <a:pt x="2590800" y="3029014"/>
                  </a:cubicBezTo>
                  <a:cubicBezTo>
                    <a:pt x="2605946" y="3017655"/>
                    <a:pt x="2626817" y="3015441"/>
                    <a:pt x="2641600" y="3003614"/>
                  </a:cubicBezTo>
                  <a:cubicBezTo>
                    <a:pt x="2669650" y="2981174"/>
                    <a:pt x="2692400" y="2952814"/>
                    <a:pt x="2717800" y="2927414"/>
                  </a:cubicBezTo>
                  <a:cubicBezTo>
                    <a:pt x="2730500" y="2914714"/>
                    <a:pt x="2740956" y="2899277"/>
                    <a:pt x="2755900" y="2889314"/>
                  </a:cubicBezTo>
                  <a:cubicBezTo>
                    <a:pt x="2768600" y="2880847"/>
                    <a:pt x="2781789" y="2873072"/>
                    <a:pt x="2794000" y="2863914"/>
                  </a:cubicBezTo>
                  <a:cubicBezTo>
                    <a:pt x="2875923" y="2802472"/>
                    <a:pt x="2943811" y="2752721"/>
                    <a:pt x="3009900" y="2673414"/>
                  </a:cubicBezTo>
                  <a:cubicBezTo>
                    <a:pt x="3031067" y="2648014"/>
                    <a:pt x="3053101" y="2623313"/>
                    <a:pt x="3073400" y="2597214"/>
                  </a:cubicBezTo>
                  <a:cubicBezTo>
                    <a:pt x="3082771" y="2585166"/>
                    <a:pt x="3089029" y="2570840"/>
                    <a:pt x="3098800" y="2559114"/>
                  </a:cubicBezTo>
                  <a:cubicBezTo>
                    <a:pt x="3110298" y="2545316"/>
                    <a:pt x="3125873" y="2535191"/>
                    <a:pt x="3136900" y="2521014"/>
                  </a:cubicBezTo>
                  <a:cubicBezTo>
                    <a:pt x="3155642" y="2496917"/>
                    <a:pt x="3171994" y="2470991"/>
                    <a:pt x="3187700" y="2444814"/>
                  </a:cubicBezTo>
                  <a:cubicBezTo>
                    <a:pt x="3200400" y="2423647"/>
                    <a:pt x="3210989" y="2401061"/>
                    <a:pt x="3225800" y="2381314"/>
                  </a:cubicBezTo>
                  <a:cubicBezTo>
                    <a:pt x="3236576" y="2366946"/>
                    <a:pt x="3252873" y="2357391"/>
                    <a:pt x="3263900" y="2343214"/>
                  </a:cubicBezTo>
                  <a:cubicBezTo>
                    <a:pt x="3432489" y="2126456"/>
                    <a:pt x="3256649" y="2352729"/>
                    <a:pt x="3327400" y="2228914"/>
                  </a:cubicBezTo>
                  <a:cubicBezTo>
                    <a:pt x="3337902" y="2210536"/>
                    <a:pt x="3352800" y="2195047"/>
                    <a:pt x="3365500" y="2178114"/>
                  </a:cubicBezTo>
                  <a:cubicBezTo>
                    <a:pt x="3369733" y="2165414"/>
                    <a:pt x="3372927" y="2152319"/>
                    <a:pt x="3378200" y="2140014"/>
                  </a:cubicBezTo>
                  <a:cubicBezTo>
                    <a:pt x="3385658" y="2122613"/>
                    <a:pt x="3396953" y="2106941"/>
                    <a:pt x="3403600" y="2089214"/>
                  </a:cubicBezTo>
                  <a:cubicBezTo>
                    <a:pt x="3409729" y="2072871"/>
                    <a:pt x="3409424" y="2054457"/>
                    <a:pt x="3416300" y="2038414"/>
                  </a:cubicBezTo>
                  <a:cubicBezTo>
                    <a:pt x="3422313" y="2024385"/>
                    <a:pt x="3434874" y="2013966"/>
                    <a:pt x="3441700" y="2000314"/>
                  </a:cubicBezTo>
                  <a:cubicBezTo>
                    <a:pt x="3451895" y="1979924"/>
                    <a:pt x="3457841" y="1957646"/>
                    <a:pt x="3467100" y="1936814"/>
                  </a:cubicBezTo>
                  <a:cubicBezTo>
                    <a:pt x="3474789" y="1919514"/>
                    <a:pt x="3485042" y="1903415"/>
                    <a:pt x="3492500" y="1886014"/>
                  </a:cubicBezTo>
                  <a:cubicBezTo>
                    <a:pt x="3497773" y="1873709"/>
                    <a:pt x="3499213" y="1859888"/>
                    <a:pt x="3505200" y="1847914"/>
                  </a:cubicBezTo>
                  <a:cubicBezTo>
                    <a:pt x="3537423" y="1783468"/>
                    <a:pt x="3544239" y="1794767"/>
                    <a:pt x="3568700" y="1733614"/>
                  </a:cubicBezTo>
                  <a:cubicBezTo>
                    <a:pt x="3578644" y="1708755"/>
                    <a:pt x="3585633" y="1682814"/>
                    <a:pt x="3594100" y="1657414"/>
                  </a:cubicBezTo>
                  <a:lnTo>
                    <a:pt x="3632200" y="1543114"/>
                  </a:lnTo>
                  <a:cubicBezTo>
                    <a:pt x="3661459" y="1455338"/>
                    <a:pt x="3641653" y="1518001"/>
                    <a:pt x="3683000" y="1352614"/>
                  </a:cubicBezTo>
                  <a:cubicBezTo>
                    <a:pt x="3687233" y="1335681"/>
                    <a:pt x="3692277" y="1318930"/>
                    <a:pt x="3695700" y="1301814"/>
                  </a:cubicBezTo>
                  <a:lnTo>
                    <a:pt x="3721100" y="1174814"/>
                  </a:lnTo>
                  <a:cubicBezTo>
                    <a:pt x="3716867" y="908114"/>
                    <a:pt x="3723196" y="641037"/>
                    <a:pt x="3708400" y="374714"/>
                  </a:cubicBezTo>
                  <a:cubicBezTo>
                    <a:pt x="3702359" y="265968"/>
                    <a:pt x="3651416" y="241530"/>
                    <a:pt x="3581400" y="171514"/>
                  </a:cubicBezTo>
                  <a:cubicBezTo>
                    <a:pt x="3564001" y="154115"/>
                    <a:pt x="3507006" y="92330"/>
                    <a:pt x="3479800" y="82614"/>
                  </a:cubicBezTo>
                  <a:cubicBezTo>
                    <a:pt x="3403200" y="55257"/>
                    <a:pt x="3131973" y="32477"/>
                    <a:pt x="3098800" y="31814"/>
                  </a:cubicBezTo>
                  <a:lnTo>
                    <a:pt x="2463800" y="19114"/>
                  </a:lnTo>
                  <a:cubicBezTo>
                    <a:pt x="2262328" y="-14465"/>
                    <a:pt x="2413350" y="6414"/>
                    <a:pt x="2006600" y="641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1" name="Straight Arrow Connector 20"/>
            <p:cNvCxnSpPr>
              <a:endCxn id="20" idx="82"/>
            </p:cNvCxnSpPr>
            <p:nvPr/>
          </p:nvCxnSpPr>
          <p:spPr>
            <a:xfrm flipH="1" flipV="1">
              <a:off x="10210800" y="3340100"/>
              <a:ext cx="699671" cy="654566"/>
            </a:xfrm>
            <a:prstGeom prst="straightConnector1">
              <a:avLst/>
            </a:prstGeom>
            <a:ln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998535" y="3947636"/>
              <a:ext cx="31242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>
                  <a:solidFill>
                    <a:srgbClr val="0432FF"/>
                  </a:solidFill>
                </a:rPr>
                <a:t>Apoenzyme</a:t>
              </a:r>
              <a:r>
                <a:rPr lang="en-US" sz="1350" dirty="0">
                  <a:solidFill>
                    <a:srgbClr val="0432FF"/>
                  </a:solidFill>
                </a:rPr>
                <a:t>= Only the protein</a:t>
              </a:r>
              <a:endParaRPr lang="en-US" sz="1350" baseline="30000" dirty="0">
                <a:solidFill>
                  <a:srgbClr val="0432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72973" y="317232"/>
              <a:ext cx="337675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/>
                <a:t>Carbonic anhydrase enzyme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9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MENCLATURE OF ENZYMES&#10;o&#10;&#10;o&#10;&#10;o&#10;&#10;o&#10;&#10;An enzyme is named according to the name of the substrate it&#10;catalyses.&#10;Some enzymes 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12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108</Words>
  <Application>Microsoft Office PowerPoint</Application>
  <PresentationFormat>On-screen Show (4:3)</PresentationFormat>
  <Paragraphs>31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Windows User</dc:creator>
  <cp:lastModifiedBy>DR.Ahmed Saker</cp:lastModifiedBy>
  <cp:revision>34</cp:revision>
  <dcterms:created xsi:type="dcterms:W3CDTF">2019-03-13T08:10:31Z</dcterms:created>
  <dcterms:modified xsi:type="dcterms:W3CDTF">2019-03-24T19:13:29Z</dcterms:modified>
</cp:coreProperties>
</file>