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70" r:id="rId6"/>
    <p:sldId id="271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3" r:id="rId16"/>
    <p:sldId id="280" r:id="rId17"/>
    <p:sldId id="282" r:id="rId18"/>
    <p:sldId id="281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1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86217-459F-41E3-8C92-F63AC3CC91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2C347F-B105-40F1-B7C6-013731C9E3A1}">
      <dgm:prSet phldrT="[Text]"/>
      <dgm:spPr/>
      <dgm:t>
        <a:bodyPr/>
        <a:lstStyle/>
        <a:p>
          <a:r>
            <a:rPr lang="en-US" dirty="0" smtClean="0"/>
            <a:t>Bus Construction ways</a:t>
          </a:r>
          <a:endParaRPr lang="en-US" dirty="0"/>
        </a:p>
      </dgm:t>
    </dgm:pt>
    <dgm:pt modelId="{7FFA53E4-F5B7-4004-B826-459CA9E32C58}" type="parTrans" cxnId="{EAA2746D-3DC5-4FB8-9B0C-A2B4B0592A4C}">
      <dgm:prSet/>
      <dgm:spPr/>
      <dgm:t>
        <a:bodyPr/>
        <a:lstStyle/>
        <a:p>
          <a:endParaRPr lang="en-US"/>
        </a:p>
      </dgm:t>
    </dgm:pt>
    <dgm:pt modelId="{E87719A9-B207-443C-9F00-36B46C367183}" type="sibTrans" cxnId="{EAA2746D-3DC5-4FB8-9B0C-A2B4B0592A4C}">
      <dgm:prSet/>
      <dgm:spPr/>
      <dgm:t>
        <a:bodyPr/>
        <a:lstStyle/>
        <a:p>
          <a:endParaRPr lang="en-US"/>
        </a:p>
      </dgm:t>
    </dgm:pt>
    <dgm:pt modelId="{62514CE9-A4F3-43F1-8B80-1ECDAF286A64}">
      <dgm:prSet phldrT="[Text]"/>
      <dgm:spPr/>
      <dgm:t>
        <a:bodyPr/>
        <a:lstStyle/>
        <a:p>
          <a:r>
            <a:rPr lang="en-US" dirty="0" smtClean="0"/>
            <a:t>Multiplexers</a:t>
          </a:r>
          <a:endParaRPr lang="en-US" dirty="0"/>
        </a:p>
      </dgm:t>
    </dgm:pt>
    <dgm:pt modelId="{9FDFC689-335B-4048-98D4-38DBE8246957}" type="parTrans" cxnId="{09912523-C925-4C40-B2ED-A416B2920112}">
      <dgm:prSet/>
      <dgm:spPr/>
      <dgm:t>
        <a:bodyPr/>
        <a:lstStyle/>
        <a:p>
          <a:endParaRPr lang="en-US"/>
        </a:p>
      </dgm:t>
    </dgm:pt>
    <dgm:pt modelId="{5EABA6C7-9911-48A3-A62E-CCCE9C580B95}" type="sibTrans" cxnId="{09912523-C925-4C40-B2ED-A416B2920112}">
      <dgm:prSet/>
      <dgm:spPr/>
      <dgm:t>
        <a:bodyPr/>
        <a:lstStyle/>
        <a:p>
          <a:endParaRPr lang="en-US"/>
        </a:p>
      </dgm:t>
    </dgm:pt>
    <dgm:pt modelId="{9C61066F-FC79-4745-904C-087CF6C40602}">
      <dgm:prSet phldrT="[Text]"/>
      <dgm:spPr/>
      <dgm:t>
        <a:bodyPr/>
        <a:lstStyle/>
        <a:p>
          <a:r>
            <a:rPr lang="en-US" dirty="0" smtClean="0"/>
            <a:t>3-stage gates</a:t>
          </a:r>
          <a:endParaRPr lang="en-US" dirty="0"/>
        </a:p>
      </dgm:t>
    </dgm:pt>
    <dgm:pt modelId="{C7D089A8-D4D2-4727-B564-F9C1F7131696}" type="parTrans" cxnId="{8A2E1DD0-53A5-4A96-B079-326E51511E92}">
      <dgm:prSet/>
      <dgm:spPr/>
      <dgm:t>
        <a:bodyPr/>
        <a:lstStyle/>
        <a:p>
          <a:endParaRPr lang="en-US"/>
        </a:p>
      </dgm:t>
    </dgm:pt>
    <dgm:pt modelId="{29F84461-E264-4DC8-B08D-DE8C2AABCCAB}" type="sibTrans" cxnId="{8A2E1DD0-53A5-4A96-B079-326E51511E92}">
      <dgm:prSet/>
      <dgm:spPr/>
      <dgm:t>
        <a:bodyPr/>
        <a:lstStyle/>
        <a:p>
          <a:endParaRPr lang="en-US"/>
        </a:p>
      </dgm:t>
    </dgm:pt>
    <dgm:pt modelId="{53EEF981-A599-468B-9D25-989056450A57}" type="pres">
      <dgm:prSet presAssocID="{AAA86217-459F-41E3-8C92-F63AC3CC91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A550122-3B71-4C9E-87B3-BB13E60D0A27}" type="pres">
      <dgm:prSet presAssocID="{E52C347F-B105-40F1-B7C6-013731C9E3A1}" presName="hierRoot1" presStyleCnt="0">
        <dgm:presLayoutVars>
          <dgm:hierBranch val="init"/>
        </dgm:presLayoutVars>
      </dgm:prSet>
      <dgm:spPr/>
    </dgm:pt>
    <dgm:pt modelId="{C294B6B6-53F7-4077-B13F-D2BD6BCC0F8F}" type="pres">
      <dgm:prSet presAssocID="{E52C347F-B105-40F1-B7C6-013731C9E3A1}" presName="rootComposite1" presStyleCnt="0"/>
      <dgm:spPr/>
    </dgm:pt>
    <dgm:pt modelId="{07DE54A2-2A16-4F2A-B517-B5C4560A3724}" type="pres">
      <dgm:prSet presAssocID="{E52C347F-B105-40F1-B7C6-013731C9E3A1}" presName="rootText1" presStyleLbl="node0" presStyleIdx="0" presStyleCnt="1" custScaleX="158039" custScaleY="461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D2A2EC-AF24-4AD4-8AFD-602F8189C4B6}" type="pres">
      <dgm:prSet presAssocID="{E52C347F-B105-40F1-B7C6-013731C9E3A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1F37141-41A7-4CF1-A9B8-A225DFEAB55D}" type="pres">
      <dgm:prSet presAssocID="{E52C347F-B105-40F1-B7C6-013731C9E3A1}" presName="hierChild2" presStyleCnt="0"/>
      <dgm:spPr/>
    </dgm:pt>
    <dgm:pt modelId="{65C2EC61-C1BC-4BD7-8DEB-AF5584F894CF}" type="pres">
      <dgm:prSet presAssocID="{9FDFC689-335B-4048-98D4-38DBE824695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0283B80-AAC2-4BD7-9256-F472F424AA5A}" type="pres">
      <dgm:prSet presAssocID="{62514CE9-A4F3-43F1-8B80-1ECDAF286A64}" presName="hierRoot2" presStyleCnt="0">
        <dgm:presLayoutVars>
          <dgm:hierBranch val="init"/>
        </dgm:presLayoutVars>
      </dgm:prSet>
      <dgm:spPr/>
    </dgm:pt>
    <dgm:pt modelId="{08D1F70D-38B9-49E7-ADEB-C844042EA668}" type="pres">
      <dgm:prSet presAssocID="{62514CE9-A4F3-43F1-8B80-1ECDAF286A64}" presName="rootComposite" presStyleCnt="0"/>
      <dgm:spPr/>
    </dgm:pt>
    <dgm:pt modelId="{222935C4-F299-49EB-81B8-E3B91BB63077}" type="pres">
      <dgm:prSet presAssocID="{62514CE9-A4F3-43F1-8B80-1ECDAF286A64}" presName="rootText" presStyleLbl="node2" presStyleIdx="0" presStyleCnt="2" custScaleY="41533" custLinFactNeighborX="-20969" custLinFactNeighborY="-130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0E262A-137C-454F-A51E-425681907265}" type="pres">
      <dgm:prSet presAssocID="{62514CE9-A4F3-43F1-8B80-1ECDAF286A64}" presName="rootConnector" presStyleLbl="node2" presStyleIdx="0" presStyleCnt="2"/>
      <dgm:spPr/>
      <dgm:t>
        <a:bodyPr/>
        <a:lstStyle/>
        <a:p>
          <a:endParaRPr lang="en-US"/>
        </a:p>
      </dgm:t>
    </dgm:pt>
    <dgm:pt modelId="{8CFC4FD6-BB46-4BE0-B70A-6533F0613965}" type="pres">
      <dgm:prSet presAssocID="{62514CE9-A4F3-43F1-8B80-1ECDAF286A64}" presName="hierChild4" presStyleCnt="0"/>
      <dgm:spPr/>
    </dgm:pt>
    <dgm:pt modelId="{AC4FF32C-3BC5-40FA-8B83-EC43C67874B6}" type="pres">
      <dgm:prSet presAssocID="{62514CE9-A4F3-43F1-8B80-1ECDAF286A64}" presName="hierChild5" presStyleCnt="0"/>
      <dgm:spPr/>
    </dgm:pt>
    <dgm:pt modelId="{F9D25AD2-D98B-4BE6-ACA0-06839E454751}" type="pres">
      <dgm:prSet presAssocID="{C7D089A8-D4D2-4727-B564-F9C1F713169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2940F08-5E6D-4D3A-973D-CC9288EE5DF0}" type="pres">
      <dgm:prSet presAssocID="{9C61066F-FC79-4745-904C-087CF6C40602}" presName="hierRoot2" presStyleCnt="0">
        <dgm:presLayoutVars>
          <dgm:hierBranch val="init"/>
        </dgm:presLayoutVars>
      </dgm:prSet>
      <dgm:spPr/>
    </dgm:pt>
    <dgm:pt modelId="{50833B9B-806D-4BAD-8DD6-024EBBC743DB}" type="pres">
      <dgm:prSet presAssocID="{9C61066F-FC79-4745-904C-087CF6C40602}" presName="rootComposite" presStyleCnt="0"/>
      <dgm:spPr/>
    </dgm:pt>
    <dgm:pt modelId="{5BA754E1-5E78-4422-A3FD-23A859D69CC4}" type="pres">
      <dgm:prSet presAssocID="{9C61066F-FC79-4745-904C-087CF6C40602}" presName="rootText" presStyleLbl="node2" presStyleIdx="1" presStyleCnt="2" custScaleY="47042" custLinFactNeighborX="30819" custLinFactNeighborY="-130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5B1ACE-9258-469B-87BE-1D24F5A77222}" type="pres">
      <dgm:prSet presAssocID="{9C61066F-FC79-4745-904C-087CF6C40602}" presName="rootConnector" presStyleLbl="node2" presStyleIdx="1" presStyleCnt="2"/>
      <dgm:spPr/>
      <dgm:t>
        <a:bodyPr/>
        <a:lstStyle/>
        <a:p>
          <a:endParaRPr lang="en-US"/>
        </a:p>
      </dgm:t>
    </dgm:pt>
    <dgm:pt modelId="{F7B93342-4877-45B0-86E4-0EBBA3C1F9D1}" type="pres">
      <dgm:prSet presAssocID="{9C61066F-FC79-4745-904C-087CF6C40602}" presName="hierChild4" presStyleCnt="0"/>
      <dgm:spPr/>
    </dgm:pt>
    <dgm:pt modelId="{5DD76B2F-6F7A-4831-9DA3-F0A4FA527606}" type="pres">
      <dgm:prSet presAssocID="{9C61066F-FC79-4745-904C-087CF6C40602}" presName="hierChild5" presStyleCnt="0"/>
      <dgm:spPr/>
    </dgm:pt>
    <dgm:pt modelId="{0FD84140-D641-4E6E-A8A2-49466BAB6A92}" type="pres">
      <dgm:prSet presAssocID="{E52C347F-B105-40F1-B7C6-013731C9E3A1}" presName="hierChild3" presStyleCnt="0"/>
      <dgm:spPr/>
    </dgm:pt>
  </dgm:ptLst>
  <dgm:cxnLst>
    <dgm:cxn modelId="{508ECF66-7596-4810-B748-9DF3C1A273B1}" type="presOf" srcId="{9FDFC689-335B-4048-98D4-38DBE8246957}" destId="{65C2EC61-C1BC-4BD7-8DEB-AF5584F894CF}" srcOrd="0" destOrd="0" presId="urn:microsoft.com/office/officeart/2005/8/layout/orgChart1"/>
    <dgm:cxn modelId="{8A2E1DD0-53A5-4A96-B079-326E51511E92}" srcId="{E52C347F-B105-40F1-B7C6-013731C9E3A1}" destId="{9C61066F-FC79-4745-904C-087CF6C40602}" srcOrd="1" destOrd="0" parTransId="{C7D089A8-D4D2-4727-B564-F9C1F7131696}" sibTransId="{29F84461-E264-4DC8-B08D-DE8C2AABCCAB}"/>
    <dgm:cxn modelId="{9E933462-489F-4D2C-AC68-A4502BD7AEA7}" type="presOf" srcId="{9C61066F-FC79-4745-904C-087CF6C40602}" destId="{5BA754E1-5E78-4422-A3FD-23A859D69CC4}" srcOrd="0" destOrd="0" presId="urn:microsoft.com/office/officeart/2005/8/layout/orgChart1"/>
    <dgm:cxn modelId="{11769130-05F2-4A35-8824-35F960F140B3}" type="presOf" srcId="{AAA86217-459F-41E3-8C92-F63AC3CC910B}" destId="{53EEF981-A599-468B-9D25-989056450A57}" srcOrd="0" destOrd="0" presId="urn:microsoft.com/office/officeart/2005/8/layout/orgChart1"/>
    <dgm:cxn modelId="{A324BF5C-BF1B-4964-9FF1-1BB0C7F53EA7}" type="presOf" srcId="{62514CE9-A4F3-43F1-8B80-1ECDAF286A64}" destId="{222935C4-F299-49EB-81B8-E3B91BB63077}" srcOrd="0" destOrd="0" presId="urn:microsoft.com/office/officeart/2005/8/layout/orgChart1"/>
    <dgm:cxn modelId="{3535255D-50E0-4D42-A762-96A8AB77E416}" type="presOf" srcId="{62514CE9-A4F3-43F1-8B80-1ECDAF286A64}" destId="{750E262A-137C-454F-A51E-425681907265}" srcOrd="1" destOrd="0" presId="urn:microsoft.com/office/officeart/2005/8/layout/orgChart1"/>
    <dgm:cxn modelId="{772E2F44-7567-459D-93E9-4EC24FF25D1B}" type="presOf" srcId="{C7D089A8-D4D2-4727-B564-F9C1F7131696}" destId="{F9D25AD2-D98B-4BE6-ACA0-06839E454751}" srcOrd="0" destOrd="0" presId="urn:microsoft.com/office/officeart/2005/8/layout/orgChart1"/>
    <dgm:cxn modelId="{90A23F39-D43B-4FEF-B104-7C326C2A4122}" type="presOf" srcId="{9C61066F-FC79-4745-904C-087CF6C40602}" destId="{B95B1ACE-9258-469B-87BE-1D24F5A77222}" srcOrd="1" destOrd="0" presId="urn:microsoft.com/office/officeart/2005/8/layout/orgChart1"/>
    <dgm:cxn modelId="{EAA2746D-3DC5-4FB8-9B0C-A2B4B0592A4C}" srcId="{AAA86217-459F-41E3-8C92-F63AC3CC910B}" destId="{E52C347F-B105-40F1-B7C6-013731C9E3A1}" srcOrd="0" destOrd="0" parTransId="{7FFA53E4-F5B7-4004-B826-459CA9E32C58}" sibTransId="{E87719A9-B207-443C-9F00-36B46C367183}"/>
    <dgm:cxn modelId="{0138AFD2-D0AD-46E8-85AC-53EC280B9155}" type="presOf" srcId="{E52C347F-B105-40F1-B7C6-013731C9E3A1}" destId="{07DE54A2-2A16-4F2A-B517-B5C4560A3724}" srcOrd="0" destOrd="0" presId="urn:microsoft.com/office/officeart/2005/8/layout/orgChart1"/>
    <dgm:cxn modelId="{2491FA74-DC32-4D0F-A06F-DC571EA9BDD3}" type="presOf" srcId="{E52C347F-B105-40F1-B7C6-013731C9E3A1}" destId="{85D2A2EC-AF24-4AD4-8AFD-602F8189C4B6}" srcOrd="1" destOrd="0" presId="urn:microsoft.com/office/officeart/2005/8/layout/orgChart1"/>
    <dgm:cxn modelId="{09912523-C925-4C40-B2ED-A416B2920112}" srcId="{E52C347F-B105-40F1-B7C6-013731C9E3A1}" destId="{62514CE9-A4F3-43F1-8B80-1ECDAF286A64}" srcOrd="0" destOrd="0" parTransId="{9FDFC689-335B-4048-98D4-38DBE8246957}" sibTransId="{5EABA6C7-9911-48A3-A62E-CCCE9C580B95}"/>
    <dgm:cxn modelId="{17CA5BA0-DC15-4692-89BE-855E28940758}" type="presParOf" srcId="{53EEF981-A599-468B-9D25-989056450A57}" destId="{6A550122-3B71-4C9E-87B3-BB13E60D0A27}" srcOrd="0" destOrd="0" presId="urn:microsoft.com/office/officeart/2005/8/layout/orgChart1"/>
    <dgm:cxn modelId="{82A4C20A-0CE6-426B-A326-8587C59253F1}" type="presParOf" srcId="{6A550122-3B71-4C9E-87B3-BB13E60D0A27}" destId="{C294B6B6-53F7-4077-B13F-D2BD6BCC0F8F}" srcOrd="0" destOrd="0" presId="urn:microsoft.com/office/officeart/2005/8/layout/orgChart1"/>
    <dgm:cxn modelId="{AE30510D-CD81-4BB3-9E75-DFE7A3353A95}" type="presParOf" srcId="{C294B6B6-53F7-4077-B13F-D2BD6BCC0F8F}" destId="{07DE54A2-2A16-4F2A-B517-B5C4560A3724}" srcOrd="0" destOrd="0" presId="urn:microsoft.com/office/officeart/2005/8/layout/orgChart1"/>
    <dgm:cxn modelId="{44AA4E90-9FFF-473B-AADF-51B2591190BC}" type="presParOf" srcId="{C294B6B6-53F7-4077-B13F-D2BD6BCC0F8F}" destId="{85D2A2EC-AF24-4AD4-8AFD-602F8189C4B6}" srcOrd="1" destOrd="0" presId="urn:microsoft.com/office/officeart/2005/8/layout/orgChart1"/>
    <dgm:cxn modelId="{E28A559A-51CB-4C5C-9051-4B5C1F01AEAA}" type="presParOf" srcId="{6A550122-3B71-4C9E-87B3-BB13E60D0A27}" destId="{51F37141-41A7-4CF1-A9B8-A225DFEAB55D}" srcOrd="1" destOrd="0" presId="urn:microsoft.com/office/officeart/2005/8/layout/orgChart1"/>
    <dgm:cxn modelId="{4FF99CC8-C346-4675-944F-D8CEEA6EF766}" type="presParOf" srcId="{51F37141-41A7-4CF1-A9B8-A225DFEAB55D}" destId="{65C2EC61-C1BC-4BD7-8DEB-AF5584F894CF}" srcOrd="0" destOrd="0" presId="urn:microsoft.com/office/officeart/2005/8/layout/orgChart1"/>
    <dgm:cxn modelId="{BD591F48-3A4B-493C-82B7-F56B41ED0147}" type="presParOf" srcId="{51F37141-41A7-4CF1-A9B8-A225DFEAB55D}" destId="{50283B80-AAC2-4BD7-9256-F472F424AA5A}" srcOrd="1" destOrd="0" presId="urn:microsoft.com/office/officeart/2005/8/layout/orgChart1"/>
    <dgm:cxn modelId="{DDAC7002-3686-40B1-AA96-72635B268DD5}" type="presParOf" srcId="{50283B80-AAC2-4BD7-9256-F472F424AA5A}" destId="{08D1F70D-38B9-49E7-ADEB-C844042EA668}" srcOrd="0" destOrd="0" presId="urn:microsoft.com/office/officeart/2005/8/layout/orgChart1"/>
    <dgm:cxn modelId="{E84C5E60-1C00-4F21-80CC-5C7679089A55}" type="presParOf" srcId="{08D1F70D-38B9-49E7-ADEB-C844042EA668}" destId="{222935C4-F299-49EB-81B8-E3B91BB63077}" srcOrd="0" destOrd="0" presId="urn:microsoft.com/office/officeart/2005/8/layout/orgChart1"/>
    <dgm:cxn modelId="{5DDFA9DC-48CC-4249-ABAE-F426BA19C4E5}" type="presParOf" srcId="{08D1F70D-38B9-49E7-ADEB-C844042EA668}" destId="{750E262A-137C-454F-A51E-425681907265}" srcOrd="1" destOrd="0" presId="urn:microsoft.com/office/officeart/2005/8/layout/orgChart1"/>
    <dgm:cxn modelId="{1926031E-3A97-4CED-84D1-D9D8B23E21A0}" type="presParOf" srcId="{50283B80-AAC2-4BD7-9256-F472F424AA5A}" destId="{8CFC4FD6-BB46-4BE0-B70A-6533F0613965}" srcOrd="1" destOrd="0" presId="urn:microsoft.com/office/officeart/2005/8/layout/orgChart1"/>
    <dgm:cxn modelId="{3451F3B3-114C-4525-8D5A-D4217D24C78D}" type="presParOf" srcId="{50283B80-AAC2-4BD7-9256-F472F424AA5A}" destId="{AC4FF32C-3BC5-40FA-8B83-EC43C67874B6}" srcOrd="2" destOrd="0" presId="urn:microsoft.com/office/officeart/2005/8/layout/orgChart1"/>
    <dgm:cxn modelId="{B194130C-78EF-4C21-AFB5-09880617D4C6}" type="presParOf" srcId="{51F37141-41A7-4CF1-A9B8-A225DFEAB55D}" destId="{F9D25AD2-D98B-4BE6-ACA0-06839E454751}" srcOrd="2" destOrd="0" presId="urn:microsoft.com/office/officeart/2005/8/layout/orgChart1"/>
    <dgm:cxn modelId="{06ABA2F7-480E-4405-9066-983ED7640983}" type="presParOf" srcId="{51F37141-41A7-4CF1-A9B8-A225DFEAB55D}" destId="{72940F08-5E6D-4D3A-973D-CC9288EE5DF0}" srcOrd="3" destOrd="0" presId="urn:microsoft.com/office/officeart/2005/8/layout/orgChart1"/>
    <dgm:cxn modelId="{CE084A5B-7BB6-4200-AA24-71319AC1600F}" type="presParOf" srcId="{72940F08-5E6D-4D3A-973D-CC9288EE5DF0}" destId="{50833B9B-806D-4BAD-8DD6-024EBBC743DB}" srcOrd="0" destOrd="0" presId="urn:microsoft.com/office/officeart/2005/8/layout/orgChart1"/>
    <dgm:cxn modelId="{14034CD6-3BAC-40A5-942D-C91D631EA8DD}" type="presParOf" srcId="{50833B9B-806D-4BAD-8DD6-024EBBC743DB}" destId="{5BA754E1-5E78-4422-A3FD-23A859D69CC4}" srcOrd="0" destOrd="0" presId="urn:microsoft.com/office/officeart/2005/8/layout/orgChart1"/>
    <dgm:cxn modelId="{07EE7734-414F-4736-939A-2C56CEC2A611}" type="presParOf" srcId="{50833B9B-806D-4BAD-8DD6-024EBBC743DB}" destId="{B95B1ACE-9258-469B-87BE-1D24F5A77222}" srcOrd="1" destOrd="0" presId="urn:microsoft.com/office/officeart/2005/8/layout/orgChart1"/>
    <dgm:cxn modelId="{9A46EEFB-7169-45A6-BA1C-03F8267497D5}" type="presParOf" srcId="{72940F08-5E6D-4D3A-973D-CC9288EE5DF0}" destId="{F7B93342-4877-45B0-86E4-0EBBA3C1F9D1}" srcOrd="1" destOrd="0" presId="urn:microsoft.com/office/officeart/2005/8/layout/orgChart1"/>
    <dgm:cxn modelId="{94AB94E0-89DE-492B-9AA7-80D4B91EB429}" type="presParOf" srcId="{72940F08-5E6D-4D3A-973D-CC9288EE5DF0}" destId="{5DD76B2F-6F7A-4831-9DA3-F0A4FA527606}" srcOrd="2" destOrd="0" presId="urn:microsoft.com/office/officeart/2005/8/layout/orgChart1"/>
    <dgm:cxn modelId="{6C5D66FA-3C0B-41E0-B0E4-BBCD81C75373}" type="presParOf" srcId="{6A550122-3B71-4C9E-87B3-BB13E60D0A27}" destId="{0FD84140-D641-4E6E-A8A2-49466BAB6A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25AD2-D98B-4BE6-ACA0-06839E454751}">
      <dsp:nvSpPr>
        <dsp:cNvPr id="0" name=""/>
        <dsp:cNvSpPr/>
      </dsp:nvSpPr>
      <dsp:spPr>
        <a:xfrm>
          <a:off x="4305300" y="702581"/>
          <a:ext cx="2778773" cy="440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10"/>
              </a:lnTo>
              <a:lnTo>
                <a:pt x="2778773" y="120910"/>
              </a:lnTo>
              <a:lnTo>
                <a:pt x="2778773" y="440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2EC61-C1BC-4BD7-8DEB-AF5584F894CF}">
      <dsp:nvSpPr>
        <dsp:cNvPr id="0" name=""/>
        <dsp:cNvSpPr/>
      </dsp:nvSpPr>
      <dsp:spPr>
        <a:xfrm>
          <a:off x="1826254" y="702581"/>
          <a:ext cx="2479045" cy="440418"/>
        </a:xfrm>
        <a:custGeom>
          <a:avLst/>
          <a:gdLst/>
          <a:ahLst/>
          <a:cxnLst/>
          <a:rect l="0" t="0" r="0" b="0"/>
          <a:pathLst>
            <a:path>
              <a:moveTo>
                <a:pt x="2479045" y="0"/>
              </a:moveTo>
              <a:lnTo>
                <a:pt x="2479045" y="120910"/>
              </a:lnTo>
              <a:lnTo>
                <a:pt x="0" y="120910"/>
              </a:lnTo>
              <a:lnTo>
                <a:pt x="0" y="440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E54A2-2A16-4F2A-B517-B5C4560A3724}">
      <dsp:nvSpPr>
        <dsp:cNvPr id="0" name=""/>
        <dsp:cNvSpPr/>
      </dsp:nvSpPr>
      <dsp:spPr>
        <a:xfrm>
          <a:off x="1900791" y="75"/>
          <a:ext cx="4809016" cy="702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Bus Construction ways</a:t>
          </a:r>
          <a:endParaRPr lang="en-US" sz="4100" kern="1200" dirty="0"/>
        </a:p>
      </dsp:txBody>
      <dsp:txXfrm>
        <a:off x="1900791" y="75"/>
        <a:ext cx="4809016" cy="702506"/>
      </dsp:txXfrm>
    </dsp:sp>
    <dsp:sp modelId="{222935C4-F299-49EB-81B8-E3B91BB63077}">
      <dsp:nvSpPr>
        <dsp:cNvPr id="0" name=""/>
        <dsp:cNvSpPr/>
      </dsp:nvSpPr>
      <dsp:spPr>
        <a:xfrm>
          <a:off x="304789" y="1143000"/>
          <a:ext cx="3042930" cy="631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Multiplexers</a:t>
          </a:r>
          <a:endParaRPr lang="en-US" sz="4100" kern="1200" dirty="0"/>
        </a:p>
      </dsp:txBody>
      <dsp:txXfrm>
        <a:off x="304789" y="1143000"/>
        <a:ext cx="3042930" cy="631910"/>
      </dsp:txXfrm>
    </dsp:sp>
    <dsp:sp modelId="{5BA754E1-5E78-4422-A3FD-23A859D69CC4}">
      <dsp:nvSpPr>
        <dsp:cNvPr id="0" name=""/>
        <dsp:cNvSpPr/>
      </dsp:nvSpPr>
      <dsp:spPr>
        <a:xfrm>
          <a:off x="5562608" y="1143000"/>
          <a:ext cx="3042930" cy="715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3-stage gates</a:t>
          </a:r>
          <a:endParaRPr lang="en-US" sz="4100" kern="1200" dirty="0"/>
        </a:p>
      </dsp:txBody>
      <dsp:txXfrm>
        <a:off x="5562608" y="1143000"/>
        <a:ext cx="3042930" cy="715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F115-0CCB-4F3D-B90F-762732E8122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2C7B-1B7A-4399-9E38-829882C2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6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F115-0CCB-4F3D-B90F-762732E8122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2C7B-1B7A-4399-9E38-829882C2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7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F115-0CCB-4F3D-B90F-762732E8122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2C7B-1B7A-4399-9E38-829882C2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F115-0CCB-4F3D-B90F-762732E8122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2C7B-1B7A-4399-9E38-829882C2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F115-0CCB-4F3D-B90F-762732E8122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2C7B-1B7A-4399-9E38-829882C2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9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F115-0CCB-4F3D-B90F-762732E8122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2C7B-1B7A-4399-9E38-829882C2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4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F115-0CCB-4F3D-B90F-762732E8122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2C7B-1B7A-4399-9E38-829882C2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1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F115-0CCB-4F3D-B90F-762732E8122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2C7B-1B7A-4399-9E38-829882C2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2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F115-0CCB-4F3D-B90F-762732E8122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2C7B-1B7A-4399-9E38-829882C2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1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F115-0CCB-4F3D-B90F-762732E8122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2C7B-1B7A-4399-9E38-829882C2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3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F115-0CCB-4F3D-B90F-762732E8122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2C7B-1B7A-4399-9E38-829882C2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CF115-0CCB-4F3D-B90F-762732E8122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2C7B-1B7A-4399-9E38-829882C2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Instruction execution and ALU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Arithmetic </a:t>
            </a:r>
            <a:r>
              <a:rPr lang="en-US" b="1" dirty="0"/>
              <a:t>micro operations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737" y="9144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can </a:t>
            </a:r>
            <a:r>
              <a:rPr lang="en-US" dirty="0"/>
              <a:t>be implemented in one composite arithmetic circuit. </a:t>
            </a:r>
            <a:r>
              <a:rPr lang="en-US" dirty="0" smtClean="0"/>
              <a:t>comprised </a:t>
            </a:r>
            <a:r>
              <a:rPr lang="en-US" dirty="0"/>
              <a:t>of 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marL="1487488" indent="-60325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full adders and </a:t>
            </a:r>
          </a:p>
          <a:p>
            <a:pPr marL="1487488" indent="-60325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multiplexers  controls </a:t>
            </a:r>
            <a:r>
              <a:rPr lang="en-US" dirty="0"/>
              <a:t>which data is fed into input of the </a:t>
            </a:r>
            <a:r>
              <a:rPr lang="en-US" dirty="0" smtClean="0"/>
              <a:t>adder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76" y="2332672"/>
            <a:ext cx="90728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(suppose B, A represent that </a:t>
            </a:r>
            <a:r>
              <a:rPr lang="en-US" dirty="0" smtClean="0"/>
              <a:t>inputs (4-bits) ). </a:t>
            </a:r>
            <a:r>
              <a:rPr lang="en-US" dirty="0"/>
              <a:t>The output of the binary adder is computed from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		D </a:t>
            </a:r>
            <a:r>
              <a:rPr lang="en-US" b="1" dirty="0"/>
              <a:t>= A + B +</a:t>
            </a:r>
            <a:r>
              <a:rPr lang="en-US" b="1" dirty="0" err="1"/>
              <a:t>Cin</a:t>
            </a:r>
            <a:r>
              <a:rPr lang="en-US" b="1" dirty="0"/>
              <a:t> </a:t>
            </a:r>
            <a:endParaRPr lang="en-US" b="1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B</a:t>
            </a:r>
            <a:r>
              <a:rPr lang="en-US" dirty="0"/>
              <a:t> input can have one of 4 different values</a:t>
            </a:r>
            <a:r>
              <a:rPr lang="en-US" dirty="0" smtClean="0"/>
              <a:t>:   </a:t>
            </a:r>
            <a:r>
              <a:rPr lang="en-US" dirty="0"/>
              <a:t>B</a:t>
            </a:r>
            <a:r>
              <a:rPr lang="en-US" dirty="0" smtClean="0"/>
              <a:t>,    </a:t>
            </a:r>
            <a:r>
              <a:rPr lang="en-US" dirty="0"/>
              <a:t>B, </a:t>
            </a:r>
            <a:r>
              <a:rPr lang="en-US" dirty="0" smtClean="0"/>
              <a:t>      always </a:t>
            </a:r>
            <a:r>
              <a:rPr lang="en-US" dirty="0"/>
              <a:t>“1”, </a:t>
            </a:r>
            <a:r>
              <a:rPr lang="en-US" dirty="0" smtClean="0"/>
              <a:t>        or </a:t>
            </a:r>
            <a:r>
              <a:rPr lang="en-US" dirty="0"/>
              <a:t>always “0”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53000" y="3505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13071" r="4303" b="10895"/>
          <a:stretch/>
        </p:blipFill>
        <p:spPr bwMode="auto">
          <a:xfrm>
            <a:off x="468923" y="3962400"/>
            <a:ext cx="7162800" cy="243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2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 = A + B +</a:t>
            </a:r>
            <a:r>
              <a:rPr lang="en-US" b="1" dirty="0" err="1">
                <a:solidFill>
                  <a:schemeClr val="bg1"/>
                </a:solidFill>
              </a:rPr>
              <a:t>C</a:t>
            </a:r>
            <a:r>
              <a:rPr lang="en-US" b="1" baseline="-25000" dirty="0" err="1">
                <a:solidFill>
                  <a:schemeClr val="bg1"/>
                </a:solidFill>
              </a:rPr>
              <a:t>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( 4-bits 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5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629400" cy="56356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Logical </a:t>
            </a:r>
            <a:r>
              <a:rPr lang="en-US" sz="3600" b="1" dirty="0" err="1">
                <a:solidFill>
                  <a:schemeClr val="bg1"/>
                </a:solidFill>
              </a:rPr>
              <a:t>Microoperation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Build a logical circuit to generates the four basic logic micro operations required: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152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/>
              <a:t>four gates </a:t>
            </a:r>
            <a:r>
              <a:rPr lang="en-US" dirty="0"/>
              <a:t>(</a:t>
            </a:r>
            <a:r>
              <a:rPr lang="en-US" b="1" dirty="0"/>
              <a:t>AND, OR, XOR, NOT</a:t>
            </a:r>
            <a:r>
              <a:rPr lang="en-US" dirty="0"/>
              <a:t>) and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i="1" dirty="0" smtClean="0"/>
              <a:t>a </a:t>
            </a:r>
            <a:r>
              <a:rPr lang="en-US" b="1" i="1" dirty="0"/>
              <a:t>multiplexer</a:t>
            </a:r>
            <a:r>
              <a:rPr lang="en-US" dirty="0"/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8"/>
          <a:stretch/>
        </p:blipFill>
        <p:spPr bwMode="auto">
          <a:xfrm>
            <a:off x="3124200" y="2373419"/>
            <a:ext cx="5283759" cy="453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1" t="26723" r="9977"/>
          <a:stretch/>
        </p:blipFill>
        <p:spPr bwMode="auto">
          <a:xfrm>
            <a:off x="533400" y="3657600"/>
            <a:ext cx="2763296" cy="279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2188753"/>
            <a:ext cx="9008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two selection lines of the multiplexer selects one of the four logic operations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2202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Shift </a:t>
            </a:r>
            <a:r>
              <a:rPr lang="en-US" dirty="0"/>
              <a:t>micro-operations are used for serial transfer </a:t>
            </a:r>
            <a:endParaRPr lang="ar-JO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There </a:t>
            </a:r>
            <a:r>
              <a:rPr lang="en-US" dirty="0"/>
              <a:t>are 3 types of shift micro operations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/>
              <a:t>Logical </a:t>
            </a:r>
            <a:r>
              <a:rPr lang="en-US" b="1" dirty="0"/>
              <a:t>shift </a:t>
            </a:r>
            <a:r>
              <a:rPr lang="en-US" dirty="0"/>
              <a:t>: Logical shift is one that transfers 0 through the serial input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/>
              <a:t>Circular </a:t>
            </a:r>
            <a:r>
              <a:rPr lang="en-US" b="1" dirty="0"/>
              <a:t>shift </a:t>
            </a:r>
            <a:r>
              <a:rPr lang="en-US" dirty="0"/>
              <a:t>: The circular shift rotates of the register around the two ends without loss of information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/>
              <a:t>Arithmetic </a:t>
            </a:r>
            <a:r>
              <a:rPr lang="en-US" b="1" dirty="0"/>
              <a:t>shift </a:t>
            </a:r>
            <a:r>
              <a:rPr lang="en-US" dirty="0"/>
              <a:t>: Arithmetic shift is a micro-operation that shifts a signed binary number to the left or right. Arithmetic shift must leave sign bit unchanged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implement </a:t>
            </a:r>
            <a:r>
              <a:rPr lang="en-US" dirty="0"/>
              <a:t>Shift </a:t>
            </a:r>
            <a:r>
              <a:rPr lang="en-US" dirty="0" err="1"/>
              <a:t>microoperation</a:t>
            </a:r>
            <a:r>
              <a:rPr lang="en-US" dirty="0"/>
              <a:t> using </a:t>
            </a:r>
            <a:r>
              <a:rPr lang="en-US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Use </a:t>
            </a:r>
            <a:r>
              <a:rPr lang="en-US" b="1" dirty="0"/>
              <a:t>bidirectional shift register </a:t>
            </a:r>
            <a:r>
              <a:rPr lang="en-US" dirty="0"/>
              <a:t>with parallel load , In that case we </a:t>
            </a:r>
            <a:r>
              <a:rPr lang="en-US" b="1" dirty="0"/>
              <a:t>need two clock pulse </a:t>
            </a:r>
            <a:r>
              <a:rPr lang="en-US" dirty="0"/>
              <a:t>one to load the value and another to shift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/>
              <a:t>combinational </a:t>
            </a:r>
            <a:r>
              <a:rPr lang="en-US" b="1" dirty="0"/>
              <a:t>circuits </a:t>
            </a:r>
            <a:r>
              <a:rPr lang="en-US" dirty="0"/>
              <a:t>( combinational circuit will </a:t>
            </a:r>
            <a:r>
              <a:rPr lang="en-US" dirty="0" smtClean="0"/>
              <a:t>constructed </a:t>
            </a:r>
            <a:r>
              <a:rPr lang="en-US" dirty="0"/>
              <a:t>using multiplexers </a:t>
            </a:r>
            <a:r>
              <a:rPr lang="en-US" dirty="0" smtClean="0"/>
              <a:t>.) this is more efficient way 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implement the shift </a:t>
            </a:r>
            <a:r>
              <a:rPr lang="en-US" dirty="0" smtClean="0"/>
              <a:t>operation.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629400" cy="56356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Shift </a:t>
            </a:r>
            <a:r>
              <a:rPr lang="en-US" sz="3600" b="1" dirty="0" err="1">
                <a:solidFill>
                  <a:schemeClr val="bg1"/>
                </a:solidFill>
              </a:rPr>
              <a:t>Microoperation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8920424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1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8370" r="53156" b="24724"/>
          <a:stretch/>
        </p:blipFill>
        <p:spPr bwMode="auto">
          <a:xfrm>
            <a:off x="0" y="-7620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04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534400" cy="69141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400" dirty="0"/>
              <a:t>Instead of having individual registers performing micro-operations directly, computer systems employ a number of storage registers connected to a unit called </a:t>
            </a:r>
            <a:r>
              <a:rPr lang="en-US" sz="2400" b="1" dirty="0"/>
              <a:t>Arithmetic Logic Unit (ALU</a:t>
            </a:r>
            <a:r>
              <a:rPr lang="en-US" sz="2400" dirty="0"/>
              <a:t>). </a:t>
            </a:r>
            <a:endParaRPr lang="en-US" sz="24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n-US" sz="24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dirty="0" smtClean="0"/>
              <a:t>Ex: show the HW implementation for simple ALU with following characteristics: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dirty="0" smtClean="0"/>
              <a:t>Or </a:t>
            </a:r>
            <a:r>
              <a:rPr lang="en-US" sz="2400" b="1" dirty="0" smtClean="0">
                <a:solidFill>
                  <a:srgbClr val="FF0000"/>
                </a:solidFill>
              </a:rPr>
              <a:t>Design simple ALU showing HW required </a:t>
            </a:r>
            <a:r>
              <a:rPr lang="en-US" sz="2400" dirty="0" smtClean="0"/>
              <a:t>?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400" dirty="0" smtClean="0"/>
              <a:t>8 </a:t>
            </a:r>
            <a:r>
              <a:rPr lang="en-US" sz="2400" dirty="0"/>
              <a:t>arithmetic operations, </a:t>
            </a:r>
            <a:endParaRPr lang="en-US" sz="2400" dirty="0" smtClean="0"/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400" dirty="0" smtClean="0"/>
              <a:t>4 </a:t>
            </a:r>
            <a:r>
              <a:rPr lang="en-US" sz="2400" dirty="0"/>
              <a:t>logic operations, </a:t>
            </a:r>
            <a:r>
              <a:rPr lang="en-US" sz="2400" dirty="0" smtClean="0"/>
              <a:t>and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/>
              <a:t>2 shift operations. </a:t>
            </a:r>
          </a:p>
        </p:txBody>
      </p:sp>
    </p:spTree>
    <p:extLst>
      <p:ext uri="{BB962C8B-B14F-4D97-AF65-F5344CB8AC3E}">
        <p14:creationId xmlns:p14="http://schemas.microsoft.com/office/powerpoint/2010/main" val="31788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4873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Function table</a:t>
            </a:r>
            <a:endParaRPr lang="en-US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5117"/>
            <a:ext cx="8553172" cy="615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1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543"/>
            <a:ext cx="766438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0" y="228600"/>
            <a:ext cx="220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</a:t>
            </a:r>
            <a:r>
              <a:rPr lang="en-US" sz="1400" b="1" baseline="-25000" dirty="0" smtClean="0"/>
              <a:t>2</a:t>
            </a:r>
            <a:r>
              <a:rPr lang="en-US" sz="1400" dirty="0" smtClean="0"/>
              <a:t> &amp; </a:t>
            </a:r>
            <a:r>
              <a:rPr lang="en-US" sz="1400" b="1" dirty="0"/>
              <a:t>S</a:t>
            </a:r>
            <a:r>
              <a:rPr lang="en-US" sz="1400" b="1" baseline="-25000" dirty="0"/>
              <a:t>3</a:t>
            </a:r>
            <a:r>
              <a:rPr lang="en-US" sz="1400" dirty="0"/>
              <a:t> </a:t>
            </a:r>
            <a:r>
              <a:rPr lang="en-US" sz="1400" dirty="0" smtClean="0"/>
              <a:t>- </a:t>
            </a:r>
            <a:r>
              <a:rPr lang="en-US" sz="1400" dirty="0"/>
              <a:t>select one of those unit outputs or a shift left bit stage or shift right bit stage.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47900"/>
            <a:ext cx="1371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Arithmetic circuit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52400" y="659487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0</a:t>
            </a:r>
            <a:r>
              <a:rPr lang="en-US" sz="1400" dirty="0"/>
              <a:t> and </a:t>
            </a:r>
            <a:r>
              <a:rPr lang="en-US" sz="1400" b="1" dirty="0"/>
              <a:t>S</a:t>
            </a:r>
            <a:r>
              <a:rPr lang="en-US" sz="1400" b="1" baseline="-25000" dirty="0"/>
              <a:t>1</a:t>
            </a:r>
            <a:r>
              <a:rPr lang="en-US" sz="1400" b="1" dirty="0"/>
              <a:t> </a:t>
            </a:r>
            <a:r>
              <a:rPr lang="en-US" sz="1400" dirty="0" smtClean="0"/>
              <a:t> used to select  </a:t>
            </a:r>
            <a:r>
              <a:rPr lang="en-US" sz="1400" dirty="0"/>
              <a:t>arithmetic and </a:t>
            </a:r>
            <a:r>
              <a:rPr lang="en-US" sz="1400" dirty="0" smtClean="0"/>
              <a:t>logic</a:t>
            </a:r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33800" y="4648200"/>
            <a:ext cx="1371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Logic circuit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68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4-bit </a:t>
            </a:r>
            <a:r>
              <a:rPr lang="en-US" dirty="0" err="1" smtClean="0"/>
              <a:t>addr</a:t>
            </a:r>
            <a:r>
              <a:rPr lang="en-US" dirty="0" smtClean="0"/>
              <a:t>.-Sub. with overflow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9" t="43956" r="3219" b="19723"/>
          <a:stretch/>
        </p:blipFill>
        <p:spPr bwMode="auto">
          <a:xfrm>
            <a:off x="685800" y="1600200"/>
            <a:ext cx="7086600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55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7305646" cy="207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Hardware 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607"/>
            <a:ext cx="10287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Information transfer from one register to </a:t>
            </a:r>
            <a:r>
              <a:rPr lang="en-US" sz="2200" dirty="0" smtClean="0"/>
              <a:t>another   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	</a:t>
            </a:r>
            <a:r>
              <a:rPr lang="en-US" dirty="0" smtClean="0"/>
              <a:t> </a:t>
            </a:r>
            <a:r>
              <a:rPr lang="en-US" b="1" dirty="0" smtClean="0"/>
              <a:t>R2 </a:t>
            </a:r>
            <a:r>
              <a:rPr lang="en-US" dirty="0" smtClean="0">
                <a:sym typeface="Wingdings" pitchFamily="2" charset="2"/>
              </a:rPr>
              <a:t> </a:t>
            </a:r>
            <a:r>
              <a:rPr lang="en-US" b="1" dirty="0" smtClean="0"/>
              <a:t>R1 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If the transfer is occur under predetermined control signal </a:t>
            </a:r>
            <a:r>
              <a:rPr lang="en-US" sz="2400" dirty="0" smtClean="0"/>
              <a:t> then</a:t>
            </a: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ar-JO" sz="1800" b="1" dirty="0" smtClean="0"/>
              <a:t>                                 </a:t>
            </a:r>
            <a:r>
              <a:rPr lang="en-US" b="1" dirty="0" smtClean="0"/>
              <a:t>x</a:t>
            </a:r>
            <a:r>
              <a:rPr lang="en-US" b="1" dirty="0"/>
              <a:t>: </a:t>
            </a:r>
            <a:r>
              <a:rPr lang="en-US" b="1" dirty="0" smtClean="0"/>
              <a:t>R2</a:t>
            </a:r>
            <a:r>
              <a:rPr lang="en-US" dirty="0" smtClean="0">
                <a:sym typeface="Wingdings" pitchFamily="2" charset="2"/>
              </a:rPr>
              <a:t></a:t>
            </a:r>
            <a:r>
              <a:rPr lang="en-US" b="1" dirty="0" smtClean="0"/>
              <a:t>R1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This required </a:t>
            </a:r>
            <a:r>
              <a:rPr lang="en-US" sz="2000" dirty="0" err="1"/>
              <a:t>microoperation</a:t>
            </a:r>
            <a:r>
              <a:rPr lang="en-US" sz="2000" dirty="0"/>
              <a:t> called </a:t>
            </a:r>
            <a:r>
              <a:rPr lang="en-US" sz="2000" b="1" i="1" dirty="0"/>
              <a:t>load</a:t>
            </a:r>
            <a:r>
              <a:rPr lang="en-US" sz="2000" dirty="0"/>
              <a:t> </a:t>
            </a:r>
            <a:r>
              <a:rPr lang="en-US" sz="2000" dirty="0" smtClean="0"/>
              <a:t>, </a:t>
            </a:r>
            <a:r>
              <a:rPr lang="en-US" sz="2000" dirty="0"/>
              <a:t>thus the H.W </a:t>
            </a:r>
            <a:r>
              <a:rPr lang="en-US" sz="2000" dirty="0" smtClean="0"/>
              <a:t>implementation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of this operation is :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9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91" y="228600"/>
            <a:ext cx="8915400" cy="1143000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is the HW Implementation for the following process        t:R1 </a:t>
            </a:r>
            <a:r>
              <a:rPr lang="en-US" sz="2800" b="1" dirty="0" smtClean="0">
                <a:solidFill>
                  <a:srgbClr val="C00000"/>
                </a:solidFill>
                <a:sym typeface="Wingdings" pitchFamily="2" charset="2"/>
              </a:rPr>
              <a:t>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R1+R2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9" y="1763848"/>
            <a:ext cx="6890101" cy="419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2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1905000" y="3200400"/>
            <a:ext cx="2286000" cy="685800"/>
          </a:xfrm>
          <a:prstGeom prst="wedgeEllipseCallout">
            <a:avLst>
              <a:gd name="adj1" fmla="val -65073"/>
              <a:gd name="adj2" fmla="val 11456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t="33194" r="59618" b="47961"/>
          <a:stretch/>
        </p:blipFill>
        <p:spPr bwMode="auto">
          <a:xfrm>
            <a:off x="152400" y="152400"/>
            <a:ext cx="2521299" cy="77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286000" y="1626472"/>
            <a:ext cx="0" cy="9774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1626472"/>
            <a:ext cx="0" cy="9774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1658004"/>
            <a:ext cx="0" cy="9774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0" y="1658004"/>
            <a:ext cx="0" cy="9774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1626472"/>
            <a:ext cx="0" cy="9774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1626472"/>
            <a:ext cx="0" cy="9774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2000" y="1626472"/>
            <a:ext cx="0" cy="9774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" y="1655172"/>
            <a:ext cx="0" cy="9774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2"/>
          <a:stretch/>
        </p:blipFill>
        <p:spPr bwMode="auto">
          <a:xfrm>
            <a:off x="152400" y="2438400"/>
            <a:ext cx="2444425" cy="76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2"/>
          <a:stretch/>
        </p:blipFill>
        <p:spPr bwMode="auto">
          <a:xfrm>
            <a:off x="152400" y="1305361"/>
            <a:ext cx="2444419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" r="38566"/>
          <a:stretch/>
        </p:blipFill>
        <p:spPr bwMode="auto">
          <a:xfrm>
            <a:off x="-152399" y="3274367"/>
            <a:ext cx="1981200" cy="35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9899197">
            <a:off x="2477567" y="1091126"/>
            <a:ext cx="6096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This is not a realistic approach to be used in a large digital system. The solution is to use a common “Bus”.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57400" y="3348335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N-bits/Reg. Needs n(n-1) lines. </a:t>
            </a:r>
            <a:endParaRPr lang="en-US" sz="1200" dirty="0" smtClean="0"/>
          </a:p>
          <a:p>
            <a:r>
              <a:rPr lang="en-US" sz="1200" dirty="0" smtClean="0"/>
              <a:t>So </a:t>
            </a:r>
            <a:r>
              <a:rPr lang="en-US" sz="1200" dirty="0"/>
              <a:t>the cost is in order of O(n</a:t>
            </a:r>
            <a:r>
              <a:rPr lang="en-US" sz="1200" baseline="30000" dirty="0"/>
              <a:t>2</a:t>
            </a:r>
            <a:r>
              <a:rPr lang="en-US" sz="1200" dirty="0"/>
              <a:t>)</a:t>
            </a:r>
          </a:p>
        </p:txBody>
      </p:sp>
      <p:sp>
        <p:nvSpPr>
          <p:cNvPr id="19" name="Rectangle 18"/>
          <p:cNvSpPr/>
          <p:nvPr/>
        </p:nvSpPr>
        <p:spPr>
          <a:xfrm rot="19771432">
            <a:off x="4244628" y="2006975"/>
            <a:ext cx="388869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The solution is to use a common “Bus”.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96819" y="4191000"/>
            <a:ext cx="335572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Registers are connected using </a:t>
            </a:r>
            <a:r>
              <a:rPr lang="en-US" b="1" dirty="0"/>
              <a:t>bus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77560" y="4724400"/>
            <a:ext cx="656644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bus</a:t>
            </a:r>
            <a:r>
              <a:rPr lang="en-US" sz="1600" dirty="0"/>
              <a:t> structure consists of a set of common lines, one for each bit of a register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96819" y="5334000"/>
            <a:ext cx="55893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control signal used to determine which register is selected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96819" y="6019800"/>
            <a:ext cx="59436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One way of constructing a such a bus is by using multiplexers.</a:t>
            </a:r>
          </a:p>
        </p:txBody>
      </p:sp>
    </p:spTree>
    <p:extLst>
      <p:ext uri="{BB962C8B-B14F-4D97-AF65-F5344CB8AC3E}">
        <p14:creationId xmlns:p14="http://schemas.microsoft.com/office/powerpoint/2010/main" val="6134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752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k</a:t>
            </a:r>
            <a:r>
              <a:rPr lang="en-US" dirty="0" smtClean="0"/>
              <a:t>-registers</a:t>
            </a:r>
          </a:p>
          <a:p>
            <a:r>
              <a:rPr lang="en-US" dirty="0" smtClean="0"/>
              <a:t>each </a:t>
            </a:r>
            <a:r>
              <a:rPr lang="en-US" dirty="0"/>
              <a:t>with </a:t>
            </a:r>
            <a:r>
              <a:rPr lang="en-US" b="1" dirty="0" smtClean="0"/>
              <a:t>n</a:t>
            </a:r>
            <a:r>
              <a:rPr lang="en-US" dirty="0" smtClean="0"/>
              <a:t>-bits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61047" y="288835"/>
            <a:ext cx="185140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need </a:t>
            </a:r>
            <a:r>
              <a:rPr lang="en-US" b="1" dirty="0"/>
              <a:t>n</a:t>
            </a:r>
            <a:r>
              <a:rPr lang="en-US" dirty="0"/>
              <a:t>-line </a:t>
            </a:r>
            <a:r>
              <a:rPr lang="en-US" dirty="0" smtClean="0"/>
              <a:t>bus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 flipV="1">
            <a:off x="1905000" y="473501"/>
            <a:ext cx="656047" cy="2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81600" y="290900"/>
            <a:ext cx="3733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need </a:t>
            </a:r>
            <a:r>
              <a:rPr lang="en-US" b="1" dirty="0"/>
              <a:t>n multiplexer</a:t>
            </a:r>
            <a:r>
              <a:rPr lang="en-US" dirty="0"/>
              <a:t> (one for each bit)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12456" y="459266"/>
            <a:ext cx="838200" cy="1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" y="915684"/>
            <a:ext cx="171200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Multiplexer size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64407" y="1100350"/>
            <a:ext cx="586991" cy="2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57659" y="914400"/>
            <a:ext cx="488415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/>
              <a:t>k </a:t>
            </a:r>
            <a:r>
              <a:rPr lang="en-US" b="1" dirty="0" smtClean="0"/>
              <a:t>x1 </a:t>
            </a:r>
            <a:r>
              <a:rPr lang="en-US" dirty="0"/>
              <a:t>The number of selected lines required is log 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/>
          <a:stretch/>
        </p:blipFill>
        <p:spPr bwMode="auto">
          <a:xfrm>
            <a:off x="1357312" y="1736082"/>
            <a:ext cx="7786688" cy="504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05991" y="1366750"/>
            <a:ext cx="6654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Show the bus </a:t>
            </a:r>
            <a:r>
              <a:rPr lang="en-US" b="1" dirty="0" err="1" smtClean="0">
                <a:solidFill>
                  <a:schemeClr val="bg1"/>
                </a:solidFill>
              </a:rPr>
              <a:t>h.w</a:t>
            </a:r>
            <a:r>
              <a:rPr lang="en-US" b="1" dirty="0" smtClean="0">
                <a:solidFill>
                  <a:schemeClr val="bg1"/>
                </a:solidFill>
              </a:rPr>
              <a:t> connection for 4 Registers connections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1200" y="1765280"/>
            <a:ext cx="69342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5121" y="4479108"/>
            <a:ext cx="21579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4-Muliplexer needed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5121" y="3829374"/>
            <a:ext cx="21579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Multiplexer size= 4x1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3858" y="3288774"/>
            <a:ext cx="21579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, S</a:t>
            </a:r>
            <a:r>
              <a:rPr lang="en-US" baseline="-25000" dirty="0" smtClean="0"/>
              <a:t>1</a:t>
            </a:r>
            <a:r>
              <a:rPr lang="en-US" dirty="0" smtClean="0"/>
              <a:t> Control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5" grpId="0" animBg="1"/>
      <p:bldP spid="17" grpId="0" animBg="1"/>
      <p:bldP spid="19" grpId="0"/>
      <p:bldP spid="18" grpId="0" animBg="1"/>
      <p:bldP spid="20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09800"/>
            <a:ext cx="4572000" cy="1752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dirty="0" smtClean="0"/>
              <a:t>Three </a:t>
            </a:r>
            <a:r>
              <a:rPr lang="en-US" sz="2000" dirty="0"/>
              <a:t>state gate is a digital circuit that represent three states two of the states are logic 0 and 1, the third state is high impedance state ( behave as an open circuits). The following figure represent three state gate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9926912"/>
              </p:ext>
            </p:extLst>
          </p:nvPr>
        </p:nvGraphicFramePr>
        <p:xfrm>
          <a:off x="381000" y="228600"/>
          <a:ext cx="8610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824222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0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64008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Arithmetic </a:t>
            </a:r>
            <a:r>
              <a:rPr lang="en-US" sz="3600" dirty="0" err="1"/>
              <a:t>Microoperation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implement arithmetic </a:t>
            </a:r>
            <a:r>
              <a:rPr lang="en-US" dirty="0" err="1"/>
              <a:t>microperation</a:t>
            </a:r>
            <a:r>
              <a:rPr lang="en-US" dirty="0"/>
              <a:t> we will review basic components needed which are: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3298" y="2776986"/>
            <a:ext cx="1723229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dirty="0"/>
              <a:t>A Binary adder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8105" y="2787875"/>
            <a:ext cx="215995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dirty="0"/>
              <a:t>Binary </a:t>
            </a:r>
            <a:r>
              <a:rPr lang="en-US" sz="2000" dirty="0" smtClean="0"/>
              <a:t>Incremental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073298" y="3755103"/>
            <a:ext cx="1792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Binary Full Adder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5634007" y="3661137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Half Adder</a:t>
            </a:r>
            <a:endParaRPr lang="en-US" baseline="-25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99" y="4572000"/>
            <a:ext cx="4737340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8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79" y="1908943"/>
            <a:ext cx="8076243" cy="425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2079" y="76200"/>
            <a:ext cx="8001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Build digital Circuit that can perform the following operation </a:t>
            </a:r>
          </a:p>
          <a:p>
            <a:r>
              <a:rPr lang="en-US" sz="2400" dirty="0" smtClean="0"/>
              <a:t>		A+B</a:t>
            </a:r>
            <a:r>
              <a:rPr lang="en-US" sz="2400" dirty="0"/>
              <a:t>, A-B </a:t>
            </a:r>
            <a:r>
              <a:rPr lang="en-US" sz="2400" dirty="0" smtClean="0"/>
              <a:t>     </a:t>
            </a:r>
            <a:r>
              <a:rPr lang="en-US" sz="1200" dirty="0" smtClean="0"/>
              <a:t>(Hint: assume </a:t>
            </a:r>
            <a:r>
              <a:rPr lang="en-US" sz="1200" dirty="0"/>
              <a:t>both A &amp; B are 4-bits size) 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76200" y="3276600"/>
            <a:ext cx="990600" cy="533400"/>
          </a:xfrm>
          <a:prstGeom prst="borderCallout2">
            <a:avLst>
              <a:gd name="adj1" fmla="val 41066"/>
              <a:gd name="adj2" fmla="val 102656"/>
              <a:gd name="adj3" fmla="val 43095"/>
              <a:gd name="adj4" fmla="val 120695"/>
              <a:gd name="adj5" fmla="val 255544"/>
              <a:gd name="adj6" fmla="val 17585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Binary Full Adder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10178" y="1066800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subtraction of A-B required three steps </a:t>
            </a:r>
            <a:r>
              <a:rPr lang="en-US" sz="1400" dirty="0" smtClean="0"/>
              <a:t>:    A </a:t>
            </a:r>
            <a:r>
              <a:rPr lang="en-US" sz="1400" dirty="0"/>
              <a:t>+ B + 1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implements </a:t>
            </a:r>
            <a:r>
              <a:rPr lang="en-US" sz="1400" dirty="0"/>
              <a:t>1’s complements for B,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add </a:t>
            </a:r>
            <a:r>
              <a:rPr lang="en-US" sz="1400" dirty="0"/>
              <a:t>1 to get 2’s complements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and </a:t>
            </a:r>
            <a:r>
              <a:rPr lang="en-US" sz="1400" dirty="0"/>
              <a:t>finally add result to A.</a:t>
            </a:r>
          </a:p>
        </p:txBody>
      </p:sp>
    </p:spTree>
    <p:extLst>
      <p:ext uri="{BB962C8B-B14F-4D97-AF65-F5344CB8AC3E}">
        <p14:creationId xmlns:p14="http://schemas.microsoft.com/office/powerpoint/2010/main" val="9754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4008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Binary Incremental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61" y="838200"/>
            <a:ext cx="9372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Binary </a:t>
            </a:r>
            <a:r>
              <a:rPr lang="en-US" sz="2000" b="1" dirty="0" err="1">
                <a:solidFill>
                  <a:schemeClr val="bg1"/>
                </a:solidFill>
              </a:rPr>
              <a:t>Incrementor</a:t>
            </a:r>
            <a:r>
              <a:rPr lang="en-US" sz="2000" dirty="0">
                <a:solidFill>
                  <a:schemeClr val="bg1"/>
                </a:solidFill>
              </a:rPr>
              <a:t>: The binary </a:t>
            </a:r>
            <a:r>
              <a:rPr lang="en-US" sz="2000" dirty="0" smtClean="0">
                <a:solidFill>
                  <a:schemeClr val="bg1"/>
                </a:solidFill>
              </a:rPr>
              <a:t>incremental </a:t>
            </a:r>
            <a:r>
              <a:rPr lang="en-US" sz="2000" dirty="0">
                <a:solidFill>
                  <a:schemeClr val="bg1"/>
                </a:solidFill>
              </a:rPr>
              <a:t>always adds one to the number in a register. To implement the </a:t>
            </a:r>
            <a:r>
              <a:rPr lang="en-US" sz="2000" dirty="0" smtClean="0">
                <a:solidFill>
                  <a:schemeClr val="bg1"/>
                </a:solidFill>
              </a:rPr>
              <a:t>incremental </a:t>
            </a:r>
            <a:r>
              <a:rPr lang="en-US" sz="2000" dirty="0">
                <a:solidFill>
                  <a:schemeClr val="bg1"/>
                </a:solidFill>
              </a:rPr>
              <a:t>we will use: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212068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Design an incremental for the number A ( it is 4-bit number)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6764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counter. When clock transition arrives the count is incremented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2) half adders. </a:t>
            </a:r>
            <a:r>
              <a:rPr lang="en-US" dirty="0" smtClean="0">
                <a:solidFill>
                  <a:schemeClr val="bg1"/>
                </a:solidFill>
              </a:rPr>
              <a:t>incremental </a:t>
            </a:r>
            <a:r>
              <a:rPr lang="en-US" dirty="0">
                <a:solidFill>
                  <a:schemeClr val="bg1"/>
                </a:solidFill>
              </a:rPr>
              <a:t>of n bits.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85" y="2665511"/>
            <a:ext cx="1028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least significant adder always have one of its input as “1” while its carry is cascaded to other half adders.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23153"/>
            <a:ext cx="5781675" cy="29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5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720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Instruction execution and ALU</vt:lpstr>
      <vt:lpstr>Hardware Implementation </vt:lpstr>
      <vt:lpstr>What is the HW Implementation for the following process        t:R1  R1+R2 </vt:lpstr>
      <vt:lpstr>PowerPoint Presentation</vt:lpstr>
      <vt:lpstr>PowerPoint Presentation</vt:lpstr>
      <vt:lpstr>PowerPoint Presentation</vt:lpstr>
      <vt:lpstr>Arithmetic Microoperation</vt:lpstr>
      <vt:lpstr>PowerPoint Presentation</vt:lpstr>
      <vt:lpstr>Binary Incremental</vt:lpstr>
      <vt:lpstr>Arithmetic micro operations</vt:lpstr>
      <vt:lpstr>D = A + B +Cin  ( 4-bits )</vt:lpstr>
      <vt:lpstr>Logical Microoperation </vt:lpstr>
      <vt:lpstr>Shift Microoperation </vt:lpstr>
      <vt:lpstr>PowerPoint Presentation</vt:lpstr>
      <vt:lpstr>PowerPoint Presentation</vt:lpstr>
      <vt:lpstr>PowerPoint Presentation</vt:lpstr>
      <vt:lpstr>Function table</vt:lpstr>
      <vt:lpstr>Arithmetic circuit</vt:lpstr>
      <vt:lpstr>4-bit addr.-Sub. with overflow control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execution and ALU</dc:title>
  <dc:creator>DR.Ahmed Saker</dc:creator>
  <cp:lastModifiedBy>DR.Ahmed Saker</cp:lastModifiedBy>
  <cp:revision>46</cp:revision>
  <dcterms:created xsi:type="dcterms:W3CDTF">2019-03-25T08:19:44Z</dcterms:created>
  <dcterms:modified xsi:type="dcterms:W3CDTF">2019-04-10T07:19:57Z</dcterms:modified>
</cp:coreProperties>
</file>