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22" r:id="rId3"/>
    <p:sldId id="279" r:id="rId4"/>
    <p:sldId id="310" r:id="rId5"/>
    <p:sldId id="309" r:id="rId6"/>
    <p:sldId id="313" r:id="rId7"/>
    <p:sldId id="312" r:id="rId8"/>
    <p:sldId id="280" r:id="rId9"/>
    <p:sldId id="321" r:id="rId10"/>
    <p:sldId id="314" r:id="rId11"/>
    <p:sldId id="281" r:id="rId12"/>
    <p:sldId id="282" r:id="rId13"/>
    <p:sldId id="284" r:id="rId14"/>
    <p:sldId id="285" r:id="rId15"/>
    <p:sldId id="316" r:id="rId16"/>
    <p:sldId id="286" r:id="rId17"/>
    <p:sldId id="287" r:id="rId18"/>
    <p:sldId id="288" r:id="rId19"/>
    <p:sldId id="315" r:id="rId20"/>
    <p:sldId id="289" r:id="rId21"/>
    <p:sldId id="290" r:id="rId22"/>
    <p:sldId id="291" r:id="rId23"/>
    <p:sldId id="292" r:id="rId24"/>
    <p:sldId id="293" r:id="rId25"/>
    <p:sldId id="294" r:id="rId26"/>
    <p:sldId id="295" r:id="rId27"/>
    <p:sldId id="296" r:id="rId28"/>
    <p:sldId id="297" r:id="rId29"/>
    <p:sldId id="298" r:id="rId30"/>
    <p:sldId id="318" r:id="rId31"/>
    <p:sldId id="301" r:id="rId32"/>
    <p:sldId id="319" r:id="rId33"/>
    <p:sldId id="302" r:id="rId34"/>
    <p:sldId id="305" r:id="rId35"/>
    <p:sldId id="26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17B0F4-97E4-4232-A9B5-0CDB2773A970}" type="datetimeFigureOut">
              <a:rPr lang="en-US" smtClean="0"/>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B0F4-97E4-4232-A9B5-0CDB2773A970}" type="datetimeFigureOut">
              <a:rPr lang="en-US" smtClean="0"/>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B0F4-97E4-4232-A9B5-0CDB2773A970}" type="datetimeFigureOut">
              <a:rPr lang="en-US" smtClean="0"/>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7B0F4-97E4-4232-A9B5-0CDB2773A970}" type="datetimeFigureOut">
              <a:rPr lang="en-US" smtClean="0"/>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17B0F4-97E4-4232-A9B5-0CDB2773A970}" type="datetimeFigureOut">
              <a:rPr lang="en-US" smtClean="0"/>
              <a:t>12/26/2018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17B0F4-97E4-4232-A9B5-0CDB2773A970}" type="datetimeFigureOut">
              <a:rPr lang="en-US" smtClean="0"/>
              <a:t>12/26/2018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17B0F4-97E4-4232-A9B5-0CDB2773A970}" type="datetimeFigureOut">
              <a:rPr lang="en-US" smtClean="0"/>
              <a:t>12/26/2018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17B0F4-97E4-4232-A9B5-0CDB2773A970}" type="datetimeFigureOut">
              <a:rPr lang="en-US" smtClean="0"/>
              <a:t>12/26/2018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17B0F4-97E4-4232-A9B5-0CDB2773A970}" type="datetimeFigureOut">
              <a:rPr lang="en-US" smtClean="0"/>
              <a:t>12/26/2018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D3DC-EAD5-4D26-8F93-379575BAD1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7B0F4-97E4-4232-A9B5-0CDB2773A970}" type="datetimeFigureOut">
              <a:rPr lang="en-US" smtClean="0"/>
              <a:t>12/26/2018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D3DC-EAD5-4D26-8F93-379575BAD1C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A17B0F4-97E4-4232-A9B5-0CDB2773A970}" type="datetimeFigureOut">
              <a:rPr lang="en-US" smtClean="0"/>
              <a:t>12/26/2018</a:t>
            </a:fld>
            <a:endParaRPr lang="en-US"/>
          </a:p>
        </p:txBody>
      </p:sp>
      <p:sp>
        <p:nvSpPr>
          <p:cNvPr id="9" name="Slide Number Placeholder 8"/>
          <p:cNvSpPr>
            <a:spLocks noGrp="1"/>
          </p:cNvSpPr>
          <p:nvPr>
            <p:ph type="sldNum" sz="quarter" idx="11"/>
          </p:nvPr>
        </p:nvSpPr>
        <p:spPr/>
        <p:txBody>
          <a:bodyPr/>
          <a:lstStyle/>
          <a:p>
            <a:fld id="{02ACD3DC-EAD5-4D26-8F93-379575BAD1C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2ACD3DC-EAD5-4D26-8F93-379575BAD1C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A17B0F4-97E4-4232-A9B5-0CDB2773A970}" type="datetimeFigureOut">
              <a:rPr lang="en-US" smtClean="0"/>
              <a:t>12/26/2018</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outhuniversity.edu/whoweare/newsroom/blog/health-risks-of-using-mobile-phones-13731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Kilometre" TargetMode="External"/><Relationship Id="rId3" Type="http://schemas.openxmlformats.org/officeDocument/2006/relationships/hyperlink" Target="https://en.wikipedia.org/wiki/Millimetre" TargetMode="External"/><Relationship Id="rId7" Type="http://schemas.openxmlformats.org/officeDocument/2006/relationships/hyperlink" Target="https://en.wikipedia.org/wiki/Kilohertz" TargetMode="External"/><Relationship Id="rId2" Type="http://schemas.openxmlformats.org/officeDocument/2006/relationships/hyperlink" Target="https://en.wikipedia.org/wiki/Gigahertz" TargetMode="External"/><Relationship Id="rId1" Type="http://schemas.openxmlformats.org/officeDocument/2006/relationships/slideLayout" Target="../slideLayouts/slideLayout7.xml"/><Relationship Id="rId6" Type="http://schemas.openxmlformats.org/officeDocument/2006/relationships/hyperlink" Target="https://en.wikipedia.org/wiki/Megahertz" TargetMode="External"/><Relationship Id="rId5" Type="http://schemas.openxmlformats.org/officeDocument/2006/relationships/hyperlink" Target="https://en.wikipedia.org/wiki/Decimetre" TargetMode="External"/><Relationship Id="rId10" Type="http://schemas.openxmlformats.org/officeDocument/2006/relationships/hyperlink" Target="https://en.wikipedia.org/wiki/Hertz" TargetMode="External"/><Relationship Id="rId4" Type="http://schemas.openxmlformats.org/officeDocument/2006/relationships/hyperlink" Target="https://en.wikipedia.org/wiki/Centimetre" TargetMode="External"/><Relationship Id="rId9" Type="http://schemas.openxmlformats.org/officeDocument/2006/relationships/hyperlink" Target="https://en.wikipedia.org/wiki/PeV"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D8%A7%D9%84%D8%AA%D8%A7%D8%AB%D9%8A%D8%B1_%D8%B9%D9%84%D9%89_%D8%A7%D9%84%D8%A5%D8%AF%D8%B1%D8%A7%D9%83" TargetMode="External"/><Relationship Id="rId13" Type="http://schemas.openxmlformats.org/officeDocument/2006/relationships/hyperlink" Target="https://ar.wikipedia.org/wiki/%D8%A5%D8%B4%D8%B9%D8%A7%D8%B9_%D8%A7%D9%84%D9%87%D8%A7%D8%AA%D9%81_%D8%A7%D9%84%D9%85%D8%AD%D9%85%D9%88%D9%84_%D9%88%D8%A7%D9%84%D8%B5%D8%AD%D8%A9#%D8%A7%D9%84%D9%85%D8%AE%D8%A7%D8%B7%D8%B1_%D8%A7%D9%84%D8%B5%D8%AD%D9%8A%D8%A9_%D9%84%D9%85%D8%AD%D8%B7%D8%A7%D8%AA_%D8%A7%D9%84%D8%A8%D8%AB" TargetMode="External"/><Relationship Id="rId18" Type="http://schemas.openxmlformats.org/officeDocument/2006/relationships/hyperlink" Target="https://ar.wikipedia.org/wiki/%D8%A5%D8%B4%D8%B9%D8%A7%D8%B9_%D8%A7%D9%84%D9%87%D8%A7%D8%AA%D9%81_%D8%A7%D9%84%D9%85%D8%AD%D9%85%D9%88%D9%84_%D9%88%D8%A7%D9%84%D8%B5%D8%AD%D8%A9#%D8%A7%D9%84%D9%85%D8%AD%D9%83%D9%85%D8%A9_%D8%A7%D9%84%D8%B9%D9%84%D9%8A%D8%A7_%D8%A7%D9%84%D8%A5%D9%8A%D8%B7%D8%A7%D9%84%D9%8A%D8%A9_%D8%AA%D8%A4%D9%8A%D8%AF_%D8%A3%D9%86_%D8%A7%D9%84%D8%B9%D9%84%D8%A7%D9%82%D8%A9_%D8%B9%D8%B1%D8%B6%D9%8A%D8%A9_%D9%85%D8%B9_%D8%B3%D8%B1%D8%B7%D8%A7%D9%86_%D8%A7%D9%84%D8%AF%D9%85%D8%A7%D8%BA" TargetMode="External"/><Relationship Id="rId3" Type="http://schemas.openxmlformats.org/officeDocument/2006/relationships/hyperlink" Target="https://ar.wikipedia.org/wiki/%D8%A5%D8%B4%D8%B9%D8%A7%D8%B9_%D8%A7%D9%84%D9%87%D8%A7%D8%AA%D9%81_%D8%A7%D9%84%D9%85%D8%AD%D9%85%D9%88%D9%84_%D9%88%D8%A7%D9%84%D8%B5%D8%AD%D8%A9#%D8%A7%D9%85%D8%AA%D8%B5%D8%A7%D8%B5_%D8%A7%D9%84%D8%A3%D8%B4%D8%B9%D8%A9" TargetMode="External"/><Relationship Id="rId21" Type="http://schemas.openxmlformats.org/officeDocument/2006/relationships/hyperlink" Target="https://ar.wikipedia.org/wiki/%D8%A5%D8%B4%D8%B9%D8%A7%D8%B9_%D8%A7%D9%84%D9%87%D8%A7%D8%AA%D9%81_%D8%A7%D9%84%D9%85%D8%AD%D9%85%D9%88%D9%84_%D9%88%D8%A7%D9%84%D8%B5%D8%AD%D8%A9#%D9%85%D8%A8%D8%AF%D8%A3_%D8%A3%D8%AE%D8%B0_%D8%A7%D9%84%D8%A7%D8%AD%D8%AA%D9%8A%D8%A7%D8%B7" TargetMode="External"/><Relationship Id="rId7" Type="http://schemas.openxmlformats.org/officeDocument/2006/relationships/hyperlink" Target="https://ar.wikipedia.org/wiki/%D8%A5%D8%B4%D8%B9%D8%A7%D8%B9_%D8%A7%D9%84%D9%87%D8%A7%D8%AA%D9%81_%D8%A7%D9%84%D9%85%D8%AD%D9%85%D9%88%D9%84_%D9%88%D8%A7%D9%84%D8%B5%D8%AD%D8%A9#%D8%A7%D9%84%D8%B3%D8%B1%D8%B7%D8%A7%D9%86" TargetMode="External"/><Relationship Id="rId12" Type="http://schemas.openxmlformats.org/officeDocument/2006/relationships/hyperlink" Target="https://ar.wikipedia.org/wiki/%D8%A5%D8%B4%D8%B9%D8%A7%D8%B9_%D8%A7%D9%84%D9%87%D8%A7%D8%AA%D9%81_%D8%A7%D9%84%D9%85%D8%AD%D9%85%D9%88%D9%84_%D9%88%D8%A7%D9%84%D8%B5%D8%AD%D8%A9#%D8%A7%D9%84%D8%AA%D8%A3%D8%AB%D9%8A%D8%B1_%D8%B9%D9%84%D9%89_%D8%A7%D9%84%D8%B3%D9%84%D9%88%D9%83" TargetMode="External"/><Relationship Id="rId17" Type="http://schemas.openxmlformats.org/officeDocument/2006/relationships/hyperlink" Target="https://ar.wikipedia.org/wiki/%D8%A5%D8%B4%D8%B9%D8%A7%D8%B9_%D8%A7%D9%84%D9%87%D8%A7%D8%AA%D9%81_%D8%A7%D9%84%D9%85%D8%AD%D9%85%D9%88%D9%84_%D9%88%D8%A7%D9%84%D8%B5%D8%AD%D8%A9#%D8%A7%D9%84%D9%85%D8%AD%D9%83%D9%85%D8%A9_%D8%A7%D9%84%D8%B9%D9%84%D9%8A%D8%A7_%D8%A7%D9%84%D9%81%D8%B1%D9%86%D8%B3%D9%8A%D8%A9_%D8%AA%D8%AD%D9%83%D9%85_%D8%B6%D8%AF_%D8%B4%D8%B1%D9%83%D8%A9_%D8%AA%D9%84%D9%8A%D9%83%D9%88%D9%85" TargetMode="External"/><Relationship Id="rId2" Type="http://schemas.openxmlformats.org/officeDocument/2006/relationships/hyperlink" Target="https://ar.wikipedia.org/wiki/%D8%A5%D8%B4%D8%B9%D8%A7%D8%B9_%D8%A7%D9%84%D9%87%D8%A7%D8%AA%D9%81_%D8%A7%D9%84%D9%85%D8%AD%D9%85%D9%88%D9%84_%D9%88%D8%A7%D9%84%D8%B5%D8%AD%D8%A9#%D8%A7%D9%84%D8%A2%D8%AB%D8%A7%D8%B1" TargetMode="External"/><Relationship Id="rId16" Type="http://schemas.openxmlformats.org/officeDocument/2006/relationships/hyperlink" Target="https://ar.wikipedia.org/wiki/%D8%A5%D8%B4%D8%B9%D8%A7%D8%B9_%D8%A7%D9%84%D9%87%D8%A7%D8%AA%D9%81_%D8%A7%D9%84%D9%85%D8%AD%D9%85%D9%88%D9%84_%D9%88%D8%A7%D9%84%D8%B5%D8%AD%D8%A9#%D9%82%D8%B6%D8%A7%D9%8A%D8%A7_%D9%82%D8%A7%D9%86%D9%88%D9%86%D9%8A%D8%A9" TargetMode="External"/><Relationship Id="rId20" Type="http://schemas.openxmlformats.org/officeDocument/2006/relationships/hyperlink" Target="https://ar.wikipedia.org/wiki/%D8%A5%D8%B4%D8%B9%D8%A7%D8%B9_%D8%A7%D9%84%D9%87%D8%A7%D8%AA%D9%81_%D8%A7%D9%84%D9%85%D8%AD%D9%85%D9%88%D9%84_%D9%88%D8%A7%D9%84%D8%B5%D8%AD%D8%A9#%D8%A7%D9%84%D8%A7%D8%AD%D8%AA%D9%8A%D8%A7%D8%B7%D8%A7%D8%AA"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D8%A7%D9%84%D8%AA%D8%A3%D8%AB%D9%8A%D8%B1_%D8%B9%D9%84%D9%89_%D8%A7%D9%84%D8%AD%D8%A7%D8%AC%D8%B2_%D8%A7%D9%84%D8%AF%D9%85%D8%A7%D8%BA%D9%8A-%D8%A7%D9%84%D8%AF%D9%85%D9%88%D9%8A" TargetMode="External"/><Relationship Id="rId11" Type="http://schemas.openxmlformats.org/officeDocument/2006/relationships/hyperlink" Target="https://ar.wikipedia.org/wiki/%D8%A5%D8%B4%D8%B9%D8%A7%D8%B9_%D8%A7%D9%84%D9%87%D8%A7%D8%AA%D9%81_%D8%A7%D9%84%D9%85%D8%AD%D9%85%D9%88%D9%84_%D9%88%D8%A7%D9%84%D8%B5%D8%AD%D8%A9#%D8%A7%D9%84%D8%AA%D8%A3%D8%AB%D9%8A%D8%B1%D8%A7%D8%AA_%D8%B9%D9%84%D9%89_%D8%A7%D9%84%D9%86%D9%88%D9%85_%D9%88%D9%85%D8%AE%D8%B7%D8%B7_%D9%83%D9%87%D8%B1%D8%A8%D9%8A%D8%A9_%D8%A7%D9%84%D8%AF%D9%85%D8%A7%D8%BA" TargetMode="External"/><Relationship Id="rId5" Type="http://schemas.openxmlformats.org/officeDocument/2006/relationships/hyperlink" Target="https://ar.wikipedia.org/wiki/%D8%A5%D8%B4%D8%B9%D8%A7%D8%B9_%D8%A7%D9%84%D9%87%D8%A7%D8%AA%D9%81_%D8%A7%D9%84%D9%85%D8%AD%D9%85%D9%88%D9%84_%D9%88%D8%A7%D9%84%D8%B5%D8%AD%D8%A9#%D8%A7%D9%84%D8%AA%D8%A3%D8%AB%D9%8A%D8%B1_%D8%BA%D9%8A%D8%B1_%D8%A7%D9%84%D8%AD%D8%B1%D8%A7%D8%B1%D9%8A" TargetMode="External"/><Relationship Id="rId15" Type="http://schemas.openxmlformats.org/officeDocument/2006/relationships/hyperlink" Target="https://ar.wikipedia.org/wiki/%D8%A5%D8%B4%D8%B9%D8%A7%D8%B9_%D8%A7%D9%84%D9%87%D8%A7%D8%AA%D9%81_%D8%A7%D9%84%D9%85%D8%AD%D9%85%D9%88%D9%84_%D9%88%D8%A7%D9%84%D8%B5%D8%AD%D8%A9#%D9%85%D8%B9%D8%A7%D9%8A%D9%8A%D8%B1_%D8%A7%D9%84%D8%B3%D9%84%D8%A7%D9%85%D8%A9_%D9%88%D8%A7%D9%84%D8%AA%D8%B1%D8%AE%D9%8A%D8%B5" TargetMode="External"/><Relationship Id="rId10" Type="http://schemas.openxmlformats.org/officeDocument/2006/relationships/hyperlink" Target="https://ar.wikipedia.org/wiki/%D8%A5%D8%B4%D8%B9%D8%A7%D8%B9_%D8%A7%D9%84%D9%87%D8%A7%D8%AA%D9%81_%D8%A7%D9%84%D9%85%D8%AD%D9%85%D9%88%D9%84_%D9%88%D8%A7%D9%84%D8%B5%D8%AD%D8%A9#%D8%A7%D9%84%D8%AA%D8%A3%D8%AB%D9%8A%D8%B1_%D8%A7%D9%84%D8%B3%D8%A7%D9%85_%D9%84%D9%84%D8%AC%D9%8A%D9%86%D8%A7%D8%AA" TargetMode="External"/><Relationship Id="rId19" Type="http://schemas.openxmlformats.org/officeDocument/2006/relationships/hyperlink" Target="https://ar.wikipedia.org/wiki/%D8%A5%D8%B4%D8%B9%D8%A7%D8%B9_%D8%A7%D9%84%D9%87%D8%A7%D8%AA%D9%81_%D8%A7%D9%84%D9%85%D8%AD%D9%85%D9%88%D9%84_%D9%88%D8%A7%D9%84%D8%B5%D8%AD%D8%A9#%D9%85%D9%88%D8%A7%D8%B7%D9%86%D9%88%D9%86_%D9%87%D9%86%D9%88%D8%AF_%D9%8A%D9%82%D8%A7%D8%B6%D9%88%D9%86_%D8%B4%D8%B1%D9%83%D8%A9_%D8%AA%D9%84%D9%8A%D9%83%D9%88%D9%85" TargetMode="External"/><Relationship Id="rId4" Type="http://schemas.openxmlformats.org/officeDocument/2006/relationships/hyperlink" Target="https://ar.wikipedia.org/wiki/%D8%A5%D8%B4%D8%B9%D8%A7%D8%B9_%D8%A7%D9%84%D9%87%D8%A7%D8%AA%D9%81_%D8%A7%D9%84%D9%85%D8%AD%D9%85%D9%88%D9%84_%D9%88%D8%A7%D9%84%D8%B5%D8%AD%D8%A9#%D8%A7%D9%84%D8%AA%D8%A3%D8%AB%D9%8A%D8%B1_%D8%A7%D9%84%D8%AD%D8%B1%D8%A7%D8%B1%D9%8A" TargetMode="External"/><Relationship Id="rId9" Type="http://schemas.openxmlformats.org/officeDocument/2006/relationships/hyperlink" Target="https://ar.wikipedia.org/wiki/%D8%A5%D8%B4%D8%B9%D8%A7%D8%B9_%D8%A7%D9%84%D9%87%D8%A7%D8%AA%D9%81_%D8%A7%D9%84%D9%85%D8%AD%D9%85%D9%88%D9%84_%D9%88%D8%A7%D9%84%D8%B5%D8%AD%D8%A9#%D9%81%D8%B1%D8%B7_%D8%A7%D9%84%D8%AA%D8%AD%D8%B3%D8%B3_%D9%84%D9%84%D8%A5%D8%B4%D8%B9%D8%A7%D8%B9_%D8%A7%D9%84%D9%83%D9%87%D8%B1%D9%88%D9%85%D8%BA%D9%86%D8%A7%D8%B7%D9%8A%D8%B3%D9%8A" TargetMode="External"/><Relationship Id="rId14" Type="http://schemas.openxmlformats.org/officeDocument/2006/relationships/hyperlink" Target="https://ar.wikipedia.org/wiki/%D8%A5%D8%B4%D8%B9%D8%A7%D8%B9_%D8%A7%D9%84%D9%87%D8%A7%D8%AA%D9%81_%D8%A7%D9%84%D9%85%D8%AD%D9%85%D9%88%D9%84_%D9%88%D8%A7%D9%84%D8%B5%D8%AD%D8%A9#%D8%A7%D9%84%D9%85%D8%AE%D8%A7%D8%B7%D8%B1_%D8%A7%D9%84%D8%B5%D8%AD%D9%8A%D8%A9_%D8%A7%D9%84%D9%85%D9%87%D9%86%D9%8A%D8%A9" TargetMode="External"/><Relationship Id="rId22" Type="http://schemas.openxmlformats.org/officeDocument/2006/relationships/hyperlink" Target="https://ar.wikipedia.org/wiki/%D8%A5%D8%B4%D8%B9%D8%A7%D8%B9_%D8%A7%D9%84%D9%87%D8%A7%D8%AA%D9%81_%D8%A7%D9%84%D9%85%D8%AD%D9%85%D9%88%D9%84_%D9%88%D8%A7%D9%84%D8%B5%D8%AD%D8%A9#%D8%A7%D9%84%D8%A5%D8%AC%D8%B1%D8%A7%D8%A1%D8%A7%D8%AA_%D8%A7%D9%84%D8%A7%D8%AD%D8%AA%D9%8A%D8%A7%D8%B7%D9%8A%D8%A9_%D9%88%D8%A7%D9%84%D8%AC%D9%87%D8%A7%D8%AA_%D8%A7%D9%84%D8%B5%D8%AD%D9%8A%D8%A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r.wikipedia.org/w/index.php?title=%D8%A7%D9%84%D9%84%D8%AC%D9%86%D8%A9_%D8%A7%D9%84%D8%B9%D9%84%D9%85%D9%8A%D8%A9_%D9%84%D9%84%D9%85%D9%81%D9%88%D8%B6%D9%8A%D8%A9_%D8%A7%D9%84%D8%A3%D9%88%D8%B1%D9%88%D8%A8%D9%8A%D8%A9&amp;action=edit&amp;redlink=1" TargetMode="External"/><Relationship Id="rId2" Type="http://schemas.openxmlformats.org/officeDocument/2006/relationships/hyperlink" Target="https://ar.wikipedia.org/wiki/%D9%87%D8%A7%D8%AA%D9%81_%D9%85%D8%AD%D9%85%D9%88%D9%84" TargetMode="External"/><Relationship Id="rId1" Type="http://schemas.openxmlformats.org/officeDocument/2006/relationships/slideLayout" Target="../slideLayouts/slideLayout7.xml"/><Relationship Id="rId4" Type="http://schemas.openxmlformats.org/officeDocument/2006/relationships/hyperlink" Target="https://ar.wikipedia.org/wiki/%D8%A5%D8%B4%D8%B9%D8%A7%D8%B9_%D8%A7%D9%84%D9%87%D8%A7%D8%AA%D9%81_%D8%A7%D9%84%D9%85%D8%AD%D9%85%D9%88%D9%84_%D9%88%D8%A7%D9%84%D8%B5%D8%AD%D8%A9#cite_note-SCENIHR-5"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ar.wikipedia.org/wiki/%D8%AD%D8%B1%D8%A7%D8%B1%D8%A9" TargetMode="External"/><Relationship Id="rId3" Type="http://schemas.openxmlformats.org/officeDocument/2006/relationships/hyperlink" Target="https://ar.wikipedia.org/wiki/%D8%A5%D8%B4%D8%B9%D8%A7%D8%B9" TargetMode="External"/><Relationship Id="rId7" Type="http://schemas.openxmlformats.org/officeDocument/2006/relationships/hyperlink" Target="https://ar.wikipedia.org/wiki/%D8%AF%D9%85%D8%A7%D8%BA" TargetMode="External"/><Relationship Id="rId12" Type="http://schemas.openxmlformats.org/officeDocument/2006/relationships/hyperlink" Target="https://ar.wikipedia.org/wiki/%D9%87%D8%A7%D8%AA%D9%81_%D9%85%D8%AD%D9%85%D9%88%D9%84" TargetMode="External"/><Relationship Id="rId2" Type="http://schemas.openxmlformats.org/officeDocument/2006/relationships/hyperlink" Target="https://ar.wikipedia.org/w/index.php?title=%D8%A7%D9%84%D8%AA%D8%AF%D9%81%D8%A6%D8%A9_%D8%A7%D9%84%D8%B9%D8%B2%D9%84%D9%8A%D8%A9&amp;action=edit&amp;redlink=1" TargetMode="External"/><Relationship Id="rId1" Type="http://schemas.openxmlformats.org/officeDocument/2006/relationships/slideLayout" Target="../slideLayouts/slideLayout7.xml"/><Relationship Id="rId6" Type="http://schemas.openxmlformats.org/officeDocument/2006/relationships/hyperlink" Target="https://ar.wikipedia.org/wiki/%D8%A7%D9%84%D8%AF%D9%88%D8%B1%D8%A9_%D8%A7%D9%84%D8%AF%D9%85%D9%88%D9%8A%D8%A9" TargetMode="External"/><Relationship Id="rId11" Type="http://schemas.openxmlformats.org/officeDocument/2006/relationships/hyperlink" Target="https://ar.wikipedia.org/w/index.php?title=%D8%A7%D8%B9%D8%AA%D8%A7%D9%85_%D8%B9%D8%AF%D8%B3%D8%A9_%D8%A7%D9%84%D8%B9%D9%8A%D9%86&amp;action=edit&amp;redlink=1" TargetMode="External"/><Relationship Id="rId5" Type="http://schemas.openxmlformats.org/officeDocument/2006/relationships/hyperlink" Target="https://ar.wikipedia.org/wiki/%D9%83%D9%87%D8%B1%D9%88%D9%85%D8%BA%D9%86%D8%A7%D8%B7%D9%8A%D8%B3%D9%8A" TargetMode="External"/><Relationship Id="rId10" Type="http://schemas.openxmlformats.org/officeDocument/2006/relationships/hyperlink" Target="https://ar.wikipedia.org/w/index.php?title=%D9%82%D8%B1%D9%86%D9%8A%D8%A9_%D8%A7%D9%84%D8%B9%D9%8A%D9%86&amp;action=edit&amp;redlink=1" TargetMode="External"/><Relationship Id="rId4" Type="http://schemas.openxmlformats.org/officeDocument/2006/relationships/hyperlink" Target="https://ar.wikipedia.org/wiki/%D9%85%D9%88%D8%AC%D8%A7%D8%AA_%D8%B5%D8%BA%D8%B1%D9%8A%D8%A9" TargetMode="External"/><Relationship Id="rId9" Type="http://schemas.openxmlformats.org/officeDocument/2006/relationships/hyperlink" Target="https://ar.wikipedia.org/wiki/%D8%AF%D9%8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ar.wikipedia.org/wiki/%D8%AE%D9%84%D9%8A%D8%A9" TargetMode="External"/><Relationship Id="rId2" Type="http://schemas.openxmlformats.org/officeDocument/2006/relationships/hyperlink" Target="https://ar.wikipedia.org/wiki/%D8%A5%D8%B4%D8%B9%D8%A7%D8%B9_%D8%A7%D9%84%D9%87%D8%A7%D8%AA%D9%81_%D8%A7%D9%84%D9%85%D8%AD%D9%85%D9%88%D9%84_%D9%88%D8%A7%D9%84%D8%B5%D8%AD%D8%A9#cite_note-10" TargetMode="External"/><Relationship Id="rId1" Type="http://schemas.openxmlformats.org/officeDocument/2006/relationships/slideLayout" Target="../slideLayouts/slideLayout7.xml"/><Relationship Id="rId6" Type="http://schemas.openxmlformats.org/officeDocument/2006/relationships/hyperlink" Target="https://ar.wikipedia.org/wiki/%D8%AF%D9%85%D8%A7%D8%BA" TargetMode="External"/><Relationship Id="rId5" Type="http://schemas.openxmlformats.org/officeDocument/2006/relationships/hyperlink" Target="https://ar.wikipedia.org/wiki/%D8%A5%D8%B4%D8%B9%D8%A7%D8%B9_%D8%A7%D9%84%D9%87%D8%A7%D8%AA%D9%81_%D8%A7%D9%84%D9%85%D8%AD%D9%85%D9%88%D9%84_%D9%88%D8%A7%D9%84%D8%B5%D8%AD%D8%A9#cite_note-11" TargetMode="External"/><Relationship Id="rId4" Type="http://schemas.openxmlformats.org/officeDocument/2006/relationships/hyperlink" Target="https://ar.wikipedia.org/wiki/%D8%B1%D8%A7%D8%AF%D9%8A%D9%8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cite_note-Frey-16" TargetMode="External"/><Relationship Id="rId3" Type="http://schemas.openxmlformats.org/officeDocument/2006/relationships/hyperlink" Target="https://ar.wikipedia.org/wiki/%D9%85%D9%8A%D9%83%D8%B1%D9%88%D9%8A%D9%81" TargetMode="External"/><Relationship Id="rId7" Type="http://schemas.openxmlformats.org/officeDocument/2006/relationships/hyperlink" Target="https://ar.wikipedia.org/wiki/%D8%A5%D8%B4%D8%B9%D8%A7%D8%B9_%D8%A7%D9%84%D9%87%D8%A7%D8%AA%D9%81_%D8%A7%D9%84%D9%85%D8%AD%D9%85%D9%88%D9%84_%D9%88%D8%A7%D9%84%D8%B5%D8%AD%D8%A9#cite_note-15" TargetMode="External"/><Relationship Id="rId2" Type="http://schemas.openxmlformats.org/officeDocument/2006/relationships/hyperlink" Target="https://ar.wikipedia.org/wiki/%D8%AC%D8%A7%D9%85%D8%B9%D8%A9_%D9%84%D9%88%D9%86%D8%AF"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14" TargetMode="External"/><Relationship Id="rId5" Type="http://schemas.openxmlformats.org/officeDocument/2006/relationships/hyperlink" Target="https://ar.wikipedia.org/wiki/%D8%AD%D8%A7%D8%AC%D8%B2_%D8%AF%D9%85%D9%88%D9%8A_%D8%AF%D9%85%D8%A7%D8%BA%D9%8A" TargetMode="External"/><Relationship Id="rId10" Type="http://schemas.openxmlformats.org/officeDocument/2006/relationships/hyperlink" Target="https://ar.wikipedia.org/wiki/%D8%A5%D8%B4%D8%B9%D8%A7%D8%B9_%D8%A7%D9%84%D9%87%D8%A7%D8%AA%D9%81_%D8%A7%D9%84%D9%85%D8%AD%D9%85%D9%88%D9%84_%D9%88%D8%A7%D9%84%D8%B5%D8%AD%D8%A9#cite_note-18" TargetMode="External"/><Relationship Id="rId4" Type="http://schemas.openxmlformats.org/officeDocument/2006/relationships/hyperlink" Target="https://ar.wikipedia.org/wiki/%D8%A3%D9%84%D8%A8%D9%88%D9%85%D9%8A%D9%86" TargetMode="External"/><Relationship Id="rId9" Type="http://schemas.openxmlformats.org/officeDocument/2006/relationships/hyperlink" Target="https://ar.wikipedia.org/wiki/%D8%A5%D8%B4%D8%B9%D8%A7%D8%B9_%D8%A7%D9%84%D9%87%D8%A7%D8%AA%D9%81_%D8%A7%D9%84%D9%85%D8%AD%D9%85%D9%88%D9%84_%D9%88%D8%A7%D9%84%D8%B5%D8%AD%D8%A9#cite_note-1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ar.wikipedia.org/wiki/%D8%B3%D8%B1%D8%B7%D8%A7%D9%86" TargetMode="External"/><Relationship Id="rId2" Type="http://schemas.openxmlformats.org/officeDocument/2006/relationships/hyperlink" Target="https://ar.wikipedia.org/wiki/%D9%87%D8%A7%D8%AA%D9%81_%D9%85%D8%AD%D9%85%D9%88%D9%84"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20" TargetMode="External"/><Relationship Id="rId5" Type="http://schemas.openxmlformats.org/officeDocument/2006/relationships/hyperlink" Target="https://ar.wikipedia.org/wiki/%D8%A5%D8%B4%D8%B9%D8%A7%D8%B9" TargetMode="External"/><Relationship Id="rId4" Type="http://schemas.openxmlformats.org/officeDocument/2006/relationships/hyperlink" Target="https://ar.wikipedia.org/wiki/%D8%A5%D8%B4%D8%B9%D8%A7%D8%B9_%D8%A7%D9%84%D9%87%D8%A7%D8%AA%D9%81_%D8%A7%D9%84%D9%85%D8%AD%D9%85%D9%88%D9%84_%D9%88%D8%A7%D9%84%D8%B5%D8%AD%D8%A9#cite_note-Sch%C3%BCzetal2006-19"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22" TargetMode="External"/><Relationship Id="rId7" Type="http://schemas.openxmlformats.org/officeDocument/2006/relationships/hyperlink" Target="https://ar.wikipedia.org/w/index.php?title=%D8%A7%D9%86%D8%AA%D8%B1%D9%81%D9%88%D9%86&amp;action=edit&amp;redlink=1" TargetMode="External"/><Relationship Id="rId2" Type="http://schemas.openxmlformats.org/officeDocument/2006/relationships/hyperlink" Target="https://ar.wikipedia.org/wiki/%D8%A5%D8%B4%D8%B9%D8%A7%D8%B9_%D8%A7%D9%84%D9%87%D8%A7%D8%AA%D9%81_%D8%A7%D9%84%D9%85%D8%AD%D9%85%D9%88%D9%84_%D9%88%D8%A7%D9%84%D8%B5%D8%AD%D8%A9#cite_note-21" TargetMode="External"/><Relationship Id="rId1" Type="http://schemas.openxmlformats.org/officeDocument/2006/relationships/slideLayout" Target="../slideLayouts/slideLayout7.xml"/><Relationship Id="rId6" Type="http://schemas.openxmlformats.org/officeDocument/2006/relationships/hyperlink" Target="https://ar.wikipedia.org/wiki/%D8%B3%D8%B1%D8%B7%D8%A7%D9%86_%D8%A7%D9%84%D8%AF%D9%85%D8%A7%D8%BA" TargetMode="External"/><Relationship Id="rId5" Type="http://schemas.openxmlformats.org/officeDocument/2006/relationships/hyperlink" Target="https://ar.wikipedia.org/wiki/%D8%A7%D9%84%D9%88%D9%83%D8%A7%D9%84%D8%A9_%D8%A7%D9%84%D8%AF%D9%88%D9%84%D9%8A%D8%A9_%D9%84%D8%A8%D8%AD%D9%88%D8%AB_%D8%A7%D9%84%D8%B3%D8%B1%D8%B7%D8%A7%D9%86" TargetMode="External"/><Relationship Id="rId4" Type="http://schemas.openxmlformats.org/officeDocument/2006/relationships/hyperlink" Target="https://ar.wikipedia.org/w/index.php?title=%D8%A7%D9%84%D9%88%D8%B1%D9%85_%D8%A7%D9%84%D8%AF%D8%A8%D9%82%D9%8A&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wikipedia.org/wiki/%D8%A5%D8%B4%D8%B9%D8%A7%D8%B9" TargetMode="External"/><Relationship Id="rId2" Type="http://schemas.openxmlformats.org/officeDocument/2006/relationships/hyperlink" Target="https://ar.wikipedia.org/wiki/%D8%A5%D8%B4%D8%B9%D8%A7%D8%B9_%D8%A7%D9%84%D9%87%D8%A7%D8%AA%D9%81_%D8%A7%D9%84%D9%85%D8%AD%D9%85%D9%88%D9%84_%D9%88%D8%A7%D9%84%D8%B5%D8%AD%D8%A9#cite_note-24" TargetMode="External"/><Relationship Id="rId1" Type="http://schemas.openxmlformats.org/officeDocument/2006/relationships/slideLayout" Target="../slideLayouts/slideLayout7.xml"/><Relationship Id="rId5" Type="http://schemas.openxmlformats.org/officeDocument/2006/relationships/hyperlink" Target="https://ar.wikipedia.org/wiki/%D9%87%D8%A7%D8%AA%D9%81_%D9%85%D8%AD%D9%85%D9%88%D9%84" TargetMode="External"/><Relationship Id="rId4" Type="http://schemas.openxmlformats.org/officeDocument/2006/relationships/hyperlink" Target="https://ar.wikipedia.org/w/index.php?title=%D9%88%D9%83%D8%A7%D9%84%D8%A9_%D8%A7%D9%84%D8%B3%D9%84%D8%A7%D9%85%D8%A9_%D8%A7%D9%84%D9%86%D9%88%D9%88%D9%8A%D8%A9&amp;action=edit&amp;redlink=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r.wikipedia.org/wiki/%D8%A7%D9%84%D8%B7%D9%81%D8%B1%D8%A7%D8%AA_%D8%A7%D9%84%D9%88%D8%B1%D8%A7%D8%AB%D9%8A%D8%A9" TargetMode="External"/><Relationship Id="rId2" Type="http://schemas.openxmlformats.org/officeDocument/2006/relationships/hyperlink" Target="https://ar.wikipedia.org/wiki/%D8%A7%D9%84%D8%AD%D9%85%D8%B6_%D8%A7%D9%84%D9%86%D9%88%D9%88%D9%8A" TargetMode="External"/><Relationship Id="rId1" Type="http://schemas.openxmlformats.org/officeDocument/2006/relationships/slideLayout" Target="../slideLayouts/slideLayout7.xml"/><Relationship Id="rId4" Type="http://schemas.openxmlformats.org/officeDocument/2006/relationships/hyperlink" Target="https://ar.wikipedia.org/w/index.php?title=%D8%A7%D9%84%D8%AD%D9%82%D9%88%D9%84_%D8%A7%D9%84%D9%83%D9%87%D8%B1%D9%88%D9%85%D8%BA%D9%86%D8%A7%D8%B7%D9%8A%D8%B3%D9%8A%D8%A9&amp;action=edit&amp;redlink=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26" TargetMode="External"/><Relationship Id="rId2" Type="http://schemas.openxmlformats.org/officeDocument/2006/relationships/hyperlink" Target="https://ar.wikipedia.org/wiki/%D8%A5%D8%B4%D8%B9%D8%A7%D8%B9_%D8%A7%D9%84%D9%87%D8%A7%D8%AA%D9%81_%D8%A7%D9%84%D9%85%D8%AD%D9%85%D9%88%D9%84_%D9%88%D8%A7%D9%84%D8%B5%D8%AD%D8%A9#cite_note-25"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29" TargetMode="External"/><Relationship Id="rId5" Type="http://schemas.openxmlformats.org/officeDocument/2006/relationships/hyperlink" Target="https://ar.wikipedia.org/wiki/%D8%A5%D8%B4%D8%B9%D8%A7%D8%B9_%D8%A7%D9%84%D9%87%D8%A7%D8%AA%D9%81_%D8%A7%D9%84%D9%85%D8%AD%D9%85%D9%88%D9%84_%D9%88%D8%A7%D9%84%D8%B5%D8%AD%D8%A9#cite_note-28" TargetMode="External"/><Relationship Id="rId4" Type="http://schemas.openxmlformats.org/officeDocument/2006/relationships/hyperlink" Target="https://ar.wikipedia.org/wiki/%D8%A5%D8%B4%D8%B9%D8%A7%D8%B9_%D8%A7%D9%84%D9%87%D8%A7%D8%AA%D9%81_%D8%A7%D9%84%D9%85%D8%AD%D9%85%D9%88%D9%84_%D9%88%D8%A7%D9%84%D8%B5%D8%AD%D8%A9#cite_note-2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r.wikipedia.org/w/index.php?title=%D8%A7%D9%84%D8%B9%D8%B5%D8%A8_%D8%A7%D9%84%D8%B3%D9%85%D8%B9%D9%8A&amp;action=edit&amp;redlink=1" TargetMode="External"/><Relationship Id="rId7" Type="http://schemas.openxmlformats.org/officeDocument/2006/relationships/hyperlink" Target="https://ar.wikipedia.org/wiki/%D8%A5%D8%B4%D8%B9%D8%A7%D8%B9_%D8%A7%D9%84%D9%87%D8%A7%D8%AA%D9%81_%D8%A7%D9%84%D9%85%D8%AD%D9%85%D9%88%D9%84_%D9%88%D8%A7%D9%84%D8%B5%D8%AD%D8%A9#cite_note-33" TargetMode="External"/><Relationship Id="rId2" Type="http://schemas.openxmlformats.org/officeDocument/2006/relationships/hyperlink" Target="https://ar.wikipedia.org/w/index.php?title=%D9%83%D8%A7%D8%B1%D9%88%D9%84%D9%8A%D8%B3%D9%86%D9%83%D8%A7&amp;action=edit&amp;redlink=1"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32" TargetMode="External"/><Relationship Id="rId5" Type="http://schemas.openxmlformats.org/officeDocument/2006/relationships/hyperlink" Target="https://ar.wikipedia.org/wiki/%D8%A5%D8%B4%D8%B9%D8%A7%D8%B9_%D8%A7%D9%84%D9%87%D8%A7%D8%AA%D9%81_%D8%A7%D9%84%D9%85%D8%AD%D9%85%D9%88%D9%84_%D9%88%D8%A7%D9%84%D8%B5%D8%AD%D8%A9#cite_note-31" TargetMode="External"/><Relationship Id="rId4" Type="http://schemas.openxmlformats.org/officeDocument/2006/relationships/hyperlink" Target="https://ar.wikipedia.org/w/index.php?title=%D8%A7%D9%84%D8%A3%D9%88%D8%B1%D8%A7%D9%85_%D8%A7%D9%84%D8%AD%D9%85%D9%8A%D8%AF%D8%A9&amp;action=edit&amp;redlink=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35" TargetMode="External"/><Relationship Id="rId2" Type="http://schemas.openxmlformats.org/officeDocument/2006/relationships/hyperlink" Target="https://ar.wikipedia.org/w/index.php?title=%D9%84%D8%AA%D8%AF%D8%AE%D9%8A%D9%86&amp;action=edit&amp;redlink=1"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38" TargetMode="External"/><Relationship Id="rId5" Type="http://schemas.openxmlformats.org/officeDocument/2006/relationships/hyperlink" Target="https://ar.wikipedia.org/wiki/%D8%A5%D8%B4%D8%B9%D8%A7%D8%B9_%D8%A7%D9%84%D9%87%D8%A7%D8%AA%D9%81_%D8%A7%D9%84%D9%85%D8%AD%D9%85%D9%88%D9%84_%D9%88%D8%A7%D9%84%D8%B5%D8%AD%D8%A9#cite_note-37" TargetMode="External"/><Relationship Id="rId4" Type="http://schemas.openxmlformats.org/officeDocument/2006/relationships/hyperlink" Target="https://ar.wikipedia.org/wiki/%D8%A5%D8%B4%D8%B9%D8%A7%D8%B9_%D8%A7%D9%84%D9%87%D8%A7%D8%AA%D9%81_%D8%A7%D9%84%D9%85%D8%AD%D9%85%D9%88%D9%84_%D9%88%D8%A7%D9%84%D8%B5%D8%AD%D8%A9#cite_note-36"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r.wikipedia.org/w/index.php?title=%D8%A7%D8%B6%D8%B7%D8%B1%D8%A7%D8%A8%D8%A7%D8%AA_%D8%A7%D9%84%D9%86%D9%88%D9%85&amp;action=edit&amp;redlink=1" TargetMode="External"/><Relationship Id="rId13" Type="http://schemas.openxmlformats.org/officeDocument/2006/relationships/hyperlink" Target="https://ar.wikipedia.org/wiki/%D8%AA%D9%88%D8%AA%D8%B1" TargetMode="External"/><Relationship Id="rId3" Type="http://schemas.openxmlformats.org/officeDocument/2006/relationships/hyperlink" Target="https://ar.wikipedia.org/wiki/%D8%B1%D8%A3%D8%B3" TargetMode="External"/><Relationship Id="rId7" Type="http://schemas.openxmlformats.org/officeDocument/2006/relationships/hyperlink" Target="https://ar.wikipedia.org/wiki/%D8%A7%D9%84%D8%AA%D8%B9%D8%A8" TargetMode="External"/><Relationship Id="rId12" Type="http://schemas.openxmlformats.org/officeDocument/2006/relationships/hyperlink" Target="https://ar.wikipedia.org/wiki/%D8%A7%D9%84%D8%AC%D9%87%D8%A7%D8%B2_%D8%A7%D9%84%D9%87%D8%B6%D9%85%D9%8A" TargetMode="External"/><Relationship Id="rId2" Type="http://schemas.openxmlformats.org/officeDocument/2006/relationships/hyperlink" Target="https://ar.wikipedia.org/wiki/%D9%85%D9%88%D8%AC%D8%A9_%D8%B1%D8%A7%D8%AF%D9%8A%D9%88%D9%8A%D8%A9" TargetMode="External"/><Relationship Id="rId1" Type="http://schemas.openxmlformats.org/officeDocument/2006/relationships/slideLayout" Target="../slideLayouts/slideLayout7.xml"/><Relationship Id="rId6" Type="http://schemas.openxmlformats.org/officeDocument/2006/relationships/hyperlink" Target="https://ar.wikipedia.org/w/index.php?title=%D8%A7%D9%84%D9%88%D8%AE%D8%B2&amp;action=edit&amp;redlink=1" TargetMode="External"/><Relationship Id="rId11" Type="http://schemas.openxmlformats.org/officeDocument/2006/relationships/hyperlink" Target="https://ar.wikipedia.org/wiki/%D8%A7%D9%84%D9%82%D9%84%D8%A8" TargetMode="External"/><Relationship Id="rId5" Type="http://schemas.openxmlformats.org/officeDocument/2006/relationships/hyperlink" Target="https://ar.wikipedia.org/wiki/%D8%A7%D9%84%D8%AD%D8%B1%D9%82" TargetMode="External"/><Relationship Id="rId10" Type="http://schemas.openxmlformats.org/officeDocument/2006/relationships/hyperlink" Target="https://ar.wikipedia.org/wiki/%D8%A7%D9%84%D8%B5%D8%AF%D8%A7%D8%B9" TargetMode="External"/><Relationship Id="rId4" Type="http://schemas.openxmlformats.org/officeDocument/2006/relationships/hyperlink" Target="https://ar.wikipedia.org/wiki/%D8%A5%D8%B4%D8%B9%D8%A7%D8%B9_%D8%A7%D9%84%D9%87%D8%A7%D8%AA%D9%81_%D8%A7%D9%84%D9%85%D8%AD%D9%85%D9%88%D9%84_%D9%88%D8%A7%D9%84%D8%B5%D8%AD%D8%A9#cite_note-43" TargetMode="External"/><Relationship Id="rId9" Type="http://schemas.openxmlformats.org/officeDocument/2006/relationships/hyperlink" Target="https://ar.wikipedia.org/w/index.php?title=%D8%A7%D9%84%D8%AF%D9%88%D8%AE%D8%A9&amp;action=edit&amp;redlink=1"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cite_note-48" TargetMode="External"/><Relationship Id="rId13" Type="http://schemas.openxmlformats.org/officeDocument/2006/relationships/hyperlink" Target="https://ar.wikipedia.org/wiki/%D8%A7%D9%84%D8%AD%D9%8A%D9%88%D8%A7%D9%86%D8%A7%D8%AA_%D8%A7%D9%84%D9%85%D9%86%D9%88%D9%8A%D8%A9" TargetMode="External"/><Relationship Id="rId3" Type="http://schemas.openxmlformats.org/officeDocument/2006/relationships/hyperlink" Target="https://ar.wikipedia.org/w/index.php?title=%D8%A7%D9%84%D8%B3%D9%85%D9%8A%D8%A9_%D8%A7%D9%84%D9%88%D8%B1%D8%A7%D8%AB%D9%8A%D8%A9&amp;action=edit&amp;redlink=1" TargetMode="External"/><Relationship Id="rId7" Type="http://schemas.openxmlformats.org/officeDocument/2006/relationships/hyperlink" Target="https://ar.wikipedia.org/wiki/%D8%AC%D9%8A%D9%86" TargetMode="External"/><Relationship Id="rId12" Type="http://schemas.openxmlformats.org/officeDocument/2006/relationships/hyperlink" Target="https://ar.wikipedia.org/wiki/%D9%85%D8%B9%D8%AF%D9%84_%D8%A7%D9%84%D8%A7%D9%85%D8%AA%D8%B5%D8%A7%D8%B5_%D8%A7%D9%84%D9%86%D9%88%D8%B9%D9%8A" TargetMode="External"/><Relationship Id="rId2" Type="http://schemas.openxmlformats.org/officeDocument/2006/relationships/hyperlink" Target="https://ar.wikipedia.org/wiki/%D8%A5%D8%B4%D8%B9%D8%A7%D8%B9_%D8%A7%D9%84%D9%87%D8%A7%D8%AA%D9%81_%D8%A7%D9%84%D9%85%D8%AD%D9%85%D9%88%D9%84_%D9%88%D8%A7%D9%84%D8%B5%D8%AD%D8%A9#cite_note-45"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47" TargetMode="External"/><Relationship Id="rId11" Type="http://schemas.openxmlformats.org/officeDocument/2006/relationships/hyperlink" Target="https://ar.wikipedia.org/wiki/%D8%A5%D8%B4%D8%B9%D8%A7%D8%B9_%D8%A7%D9%84%D9%87%D8%A7%D8%AA%D9%81_%D8%A7%D9%84%D9%85%D8%AD%D9%85%D9%88%D9%84_%D9%88%D8%A7%D9%84%D8%B5%D8%AD%D8%A9#cite_note-51" TargetMode="External"/><Relationship Id="rId5" Type="http://schemas.openxmlformats.org/officeDocument/2006/relationships/hyperlink" Target="https://ar.wikipedia.org/wiki/%D8%A7%D9%84%D8%AD%D9%85%D8%B6_%D8%A7%D9%84%D9%86%D9%88%D9%88%D9%8A" TargetMode="External"/><Relationship Id="rId10" Type="http://schemas.openxmlformats.org/officeDocument/2006/relationships/hyperlink" Target="https://ar.wikipedia.org/wiki/%D8%A5%D8%B4%D8%B9%D8%A7%D8%B9_%D8%A7%D9%84%D9%87%D8%A7%D8%AA%D9%81_%D8%A7%D9%84%D9%85%D8%AD%D9%85%D9%88%D9%84_%D9%88%D8%A7%D9%84%D8%B5%D8%AD%D8%A9#cite_note-50" TargetMode="External"/><Relationship Id="rId4" Type="http://schemas.openxmlformats.org/officeDocument/2006/relationships/hyperlink" Target="https://ar.wikipedia.org/wiki/%D8%A5%D8%B4%D8%B9%D8%A7%D8%B9_%D8%A7%D9%84%D9%87%D8%A7%D8%AA%D9%81_%D8%A7%D9%84%D9%85%D8%AD%D9%85%D9%88%D9%84_%D9%88%D8%A7%D9%84%D8%B5%D8%AD%D8%A9#cite_note-46" TargetMode="External"/><Relationship Id="rId9" Type="http://schemas.openxmlformats.org/officeDocument/2006/relationships/hyperlink" Target="https://ar.wikipedia.org/wiki/%D8%A5%D8%B4%D8%B9%D8%A7%D8%B9_%D8%A7%D9%84%D9%87%D8%A7%D8%AA%D9%81_%D8%A7%D9%84%D9%85%D8%AD%D9%85%D9%88%D9%84_%D9%88%D8%A7%D9%84%D8%B5%D8%AD%D8%A9#cite_note-49" TargetMode="External"/><Relationship Id="rId14" Type="http://schemas.openxmlformats.org/officeDocument/2006/relationships/hyperlink" Target="https://ar.wikipedia.org/wiki/%D8%A5%D8%B4%D8%B9%D8%A7%D8%B9_%D8%A7%D9%84%D9%87%D8%A7%D8%AA%D9%81_%D8%A7%D9%84%D9%85%D8%AD%D9%85%D9%88%D9%84_%D9%88%D8%A7%D9%84%D8%B5%D8%AD%D8%A9#cite_note-52"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cite_note-59" TargetMode="External"/><Relationship Id="rId13" Type="http://schemas.openxmlformats.org/officeDocument/2006/relationships/hyperlink" Target="https://ar.wikipedia.org/wiki/%D8%A5%D8%B4%D8%B9%D8%A7%D8%B9_%D8%A7%D9%84%D9%87%D8%A7%D8%AA%D9%81_%D8%A7%D9%84%D9%85%D8%AD%D9%85%D9%88%D9%84_%D9%88%D8%A7%D9%84%D8%B5%D8%AD%D8%A9#cite_note-64" TargetMode="External"/><Relationship Id="rId3" Type="http://schemas.openxmlformats.org/officeDocument/2006/relationships/hyperlink" Target="https://ar.wikipedia.org/wiki/%D8%A5%D8%B4%D8%B9%D8%A7%D8%B9_%D8%A7%D9%84%D9%87%D8%A7%D8%AA%D9%81_%D8%A7%D9%84%D9%85%D8%AD%D9%85%D9%88%D9%84_%D9%88%D8%A7%D9%84%D8%B5%D8%AD%D8%A9#cite_note-54" TargetMode="External"/><Relationship Id="rId7" Type="http://schemas.openxmlformats.org/officeDocument/2006/relationships/hyperlink" Target="https://ar.wikipedia.org/wiki/%D8%A5%D8%B4%D8%B9%D8%A7%D8%B9_%D8%A7%D9%84%D9%87%D8%A7%D8%AA%D9%81_%D8%A7%D9%84%D9%85%D8%AD%D9%85%D9%88%D9%84_%D9%88%D8%A7%D9%84%D8%B5%D8%AD%D8%A9#cite_note-58" TargetMode="External"/><Relationship Id="rId12" Type="http://schemas.openxmlformats.org/officeDocument/2006/relationships/hyperlink" Target="https://ar.wikipedia.org/wiki/%D8%A5%D8%B4%D8%B9%D8%A7%D8%B9_%D8%A7%D9%84%D9%87%D8%A7%D8%AA%D9%81_%D8%A7%D9%84%D9%85%D8%AD%D9%85%D9%88%D9%84_%D9%88%D8%A7%D9%84%D8%B5%D8%AD%D8%A9#cite_note-63" TargetMode="External"/><Relationship Id="rId2" Type="http://schemas.openxmlformats.org/officeDocument/2006/relationships/hyperlink" Target="https://ar.wikipedia.org/wiki/%D8%A5%D8%B4%D8%B9%D8%A7%D8%B9_%D8%A7%D9%84%D9%87%D8%A7%D8%AA%D9%81_%D8%A7%D9%84%D9%85%D8%AD%D9%85%D9%88%D9%84_%D9%88%D8%A7%D9%84%D8%B5%D8%AD%D8%A9#cite_note-53"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57" TargetMode="External"/><Relationship Id="rId11" Type="http://schemas.openxmlformats.org/officeDocument/2006/relationships/hyperlink" Target="https://ar.wikipedia.org/wiki/%D8%A5%D8%B4%D8%B9%D8%A7%D8%B9_%D8%A7%D9%84%D9%87%D8%A7%D8%AA%D9%81_%D8%A7%D9%84%D9%85%D8%AD%D9%85%D9%88%D9%84_%D9%88%D8%A7%D9%84%D8%B5%D8%AD%D8%A9#cite_note-62" TargetMode="External"/><Relationship Id="rId5" Type="http://schemas.openxmlformats.org/officeDocument/2006/relationships/hyperlink" Target="https://ar.wikipedia.org/wiki/%D8%A5%D8%B4%D8%B9%D8%A7%D8%B9_%D8%A7%D9%84%D9%87%D8%A7%D8%AA%D9%81_%D8%A7%D9%84%D9%85%D8%AD%D9%85%D9%88%D9%84_%D9%88%D8%A7%D9%84%D8%B5%D8%AD%D8%A9#cite_note-56" TargetMode="External"/><Relationship Id="rId15" Type="http://schemas.openxmlformats.org/officeDocument/2006/relationships/hyperlink" Target="https://ar.wikipedia.org/w/index.php?title=%D9%85%D8%AE%D8%B7%D8%B7_%D9%83%D9%87%D8%B1%D8%A8%D8%A7%D8%A6%D9%8A%D8%A9_%D8%A7%D9%84%D8%AF%D9%85%D8%A7%D8%BA&amp;action=edit&amp;redlink=1" TargetMode="External"/><Relationship Id="rId10" Type="http://schemas.openxmlformats.org/officeDocument/2006/relationships/hyperlink" Target="https://ar.wikipedia.org/wiki/%D8%A5%D8%B4%D8%B9%D8%A7%D8%B9_%D8%A7%D9%84%D9%87%D8%A7%D8%AA%D9%81_%D8%A7%D9%84%D9%85%D8%AD%D9%85%D9%88%D9%84_%D9%88%D8%A7%D9%84%D8%B5%D8%AD%D8%A9#cite_note-61" TargetMode="External"/><Relationship Id="rId4" Type="http://schemas.openxmlformats.org/officeDocument/2006/relationships/hyperlink" Target="https://ar.wikipedia.org/wiki/%D8%A5%D8%B4%D8%B9%D8%A7%D8%B9_%D8%A7%D9%84%D9%87%D8%A7%D8%AA%D9%81_%D8%A7%D9%84%D9%85%D8%AD%D9%85%D9%88%D9%84_%D9%88%D8%A7%D9%84%D8%B5%D8%AD%D8%A9#cite_note-55" TargetMode="External"/><Relationship Id="rId9" Type="http://schemas.openxmlformats.org/officeDocument/2006/relationships/hyperlink" Target="https://ar.wikipedia.org/wiki/%D8%A5%D8%B4%D8%B9%D8%A7%D8%B9_%D8%A7%D9%84%D9%87%D8%A7%D8%AA%D9%81_%D8%A7%D9%84%D9%85%D8%AD%D9%85%D9%88%D9%84_%D9%88%D8%A7%D9%84%D8%B5%D8%AD%D8%A9#cite_note-60" TargetMode="External"/><Relationship Id="rId14" Type="http://schemas.openxmlformats.org/officeDocument/2006/relationships/hyperlink" Target="https://ar.wikipedia.org/wiki/%D8%A5%D8%B4%D8%B9%D8%A7%D8%B9_%D8%A7%D9%84%D9%87%D8%A7%D8%AA%D9%81_%D8%A7%D9%84%D9%85%D8%AD%D9%85%D9%88%D9%84_%D9%88%D8%A7%D9%84%D8%B5%D8%AD%D8%A9#cite_note-65"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ar.wikipedia.org/wiki/%D8%B9%D9%84%D9%85_%D8%A7%D9%84%D9%86%D9%81%D8%B3" TargetMode="External"/><Relationship Id="rId2" Type="http://schemas.openxmlformats.org/officeDocument/2006/relationships/hyperlink" Target="https://ar.wikipedia.org/wiki/%D8%A7%D8%B6%D8%B7%D8%B1%D8%A7%D8%A8_%D9%86%D9%82%D8%B5_%D8%A7%D9%84%D8%A7%D9%86%D8%AA%D8%A8%D8%A7%D9%87_%D9%85%D8%B9_%D9%81%D8%B1%D8%B7_%D8%A7%D9%84%D9%86%D8%B4%D8%A7%D8%B7#cite_note-%D9%85%D8%B7%D9%85-1" TargetMode="External"/><Relationship Id="rId1" Type="http://schemas.openxmlformats.org/officeDocument/2006/relationships/slideLayout" Target="../slideLayouts/slideLayout7.xml"/><Relationship Id="rId4" Type="http://schemas.openxmlformats.org/officeDocument/2006/relationships/hyperlink" Target="https://ar.wikipedia.org/wiki/%D8%A7%D8%B6%D8%B7%D8%B1%D8%A7%D8%A8_%D8%A7%D9%84%D9%86%D9%85%D9%88_%D8%A7%D9%84%D8%B9%D8%B5%D8%A8%D9%8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69" TargetMode="External"/><Relationship Id="rId7" Type="http://schemas.openxmlformats.org/officeDocument/2006/relationships/hyperlink" Target="https://ar.wikipedia.org/wiki/%D8%A5%D8%B4%D8%B9%D8%A7%D8%B9_%D8%A7%D9%84%D9%87%D8%A7%D8%AA%D9%81_%D8%A7%D9%84%D9%85%D8%AD%D9%85%D9%88%D9%84_%D9%88%D8%A7%D9%84%D8%B5%D8%AD%D8%A9#cite_note-73" TargetMode="External"/><Relationship Id="rId2" Type="http://schemas.openxmlformats.org/officeDocument/2006/relationships/hyperlink" Target="https://ar.wikipedia.org/wiki/%D8%A5%D8%B4%D8%B9%D8%A7%D8%B9_%D8%A7%D9%84%D9%87%D8%A7%D8%AA%D9%81_%D8%A7%D9%84%D9%85%D8%AD%D9%85%D9%88%D9%84_%D9%88%D8%A7%D9%84%D8%B5%D8%AD%D8%A9#cite_note-68" TargetMode="External"/><Relationship Id="rId1" Type="http://schemas.openxmlformats.org/officeDocument/2006/relationships/slideLayout" Target="../slideLayouts/slideLayout7.xml"/><Relationship Id="rId6" Type="http://schemas.openxmlformats.org/officeDocument/2006/relationships/hyperlink" Target="https://ar.wikipedia.org/wiki/%D8%A5%D8%B4%D8%B9%D8%A7%D8%B9_%D8%A7%D9%84%D9%87%D8%A7%D8%AA%D9%81_%D8%A7%D9%84%D9%85%D8%AD%D9%85%D9%88%D9%84_%D9%88%D8%A7%D9%84%D8%B5%D8%AD%D8%A9#cite_note-72" TargetMode="External"/><Relationship Id="rId5" Type="http://schemas.openxmlformats.org/officeDocument/2006/relationships/hyperlink" Target="https://ar.wikipedia.org/wiki/%D8%A5%D8%B4%D8%B9%D8%A7%D8%B9_%D8%A7%D9%84%D9%87%D8%A7%D8%AA%D9%81_%D8%A7%D9%84%D9%85%D8%AD%D9%85%D9%88%D9%84_%D9%88%D8%A7%D9%84%D8%B5%D8%AD%D8%A9#cite_note-71" TargetMode="External"/><Relationship Id="rId4" Type="http://schemas.openxmlformats.org/officeDocument/2006/relationships/hyperlink" Target="https://ar.wikipedia.org/wiki/%D8%A5%D8%B4%D8%B9%D8%A7%D8%B9_%D8%A7%D9%84%D9%87%D8%A7%D8%AA%D9%81_%D8%A7%D9%84%D9%85%D8%AD%D9%85%D9%88%D9%84_%D9%88%D8%A7%D9%84%D8%B5%D8%AD%D8%A9#cite_note-7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81" TargetMode="External"/><Relationship Id="rId2" Type="http://schemas.openxmlformats.org/officeDocument/2006/relationships/hyperlink" Target="https://ar.wikipedia.org/wiki/%D8%A7%D9%84%D8%A5%D8%B4%D8%B9%D8%A7%D8%B9_%D8%BA%D9%8A%D8%B1_%D8%A7%D9%84%D9%85%D8%A4%D9%8A%D9%86" TargetMode="External"/><Relationship Id="rId1" Type="http://schemas.openxmlformats.org/officeDocument/2006/relationships/slideLayout" Target="../slideLayouts/slideLayout7.xml"/><Relationship Id="rId5" Type="http://schemas.openxmlformats.org/officeDocument/2006/relationships/hyperlink" Target="https://ar.wikipedia.org/wiki/%D8%A5%D8%B4%D8%B9%D8%A7%D8%B9_%D8%A7%D9%84%D9%87%D8%A7%D8%AA%D9%81_%D8%A7%D9%84%D9%85%D8%AD%D9%85%D9%88%D9%84_%D9%88%D8%A7%D9%84%D8%B5%D8%AD%D8%A9#cite_note-82" TargetMode="External"/><Relationship Id="rId4" Type="http://schemas.openxmlformats.org/officeDocument/2006/relationships/hyperlink" Target="https://ar.wikipedia.org/w/index.php?title=%D9%84%D8%AC%D9%86%D8%A9_%D8%A7%D9%84%D8%A7%D8%AA%D8%B5%D8%A7%D9%84%D8%A7%D8%AA_%D8%A7%D9%84%D9%81%D9%8A%D8%AF%D8%B1%D8%A7%D9%84%D9%8A%D8%A9&amp;action=edit&amp;redlink=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r.wikipedia.org/wiki/%D8%A5%D8%B4%D8%B9%D8%A7%D8%B9_%D8%A7%D9%84%D9%87%D8%A7%D8%AA%D9%81_%D8%A7%D9%84%D9%85%D8%AD%D9%85%D9%88%D9%84_%D9%88%D8%A7%D9%84%D8%B5%D8%AD%D8%A9#cite_note-81" TargetMode="External"/><Relationship Id="rId2" Type="http://schemas.openxmlformats.org/officeDocument/2006/relationships/hyperlink" Target="https://ar.wikipedia.org/wiki/%D8%A7%D9%84%D8%A5%D8%B4%D8%B9%D8%A7%D8%B9_%D8%BA%D9%8A%D8%B1_%D8%A7%D9%84%D9%85%D8%A4%D9%8A%D9%86" TargetMode="External"/><Relationship Id="rId1" Type="http://schemas.openxmlformats.org/officeDocument/2006/relationships/slideLayout" Target="../slideLayouts/slideLayout7.xml"/><Relationship Id="rId5" Type="http://schemas.openxmlformats.org/officeDocument/2006/relationships/hyperlink" Target="https://ar.wikipedia.org/wiki/%D8%A5%D8%B4%D8%B9%D8%A7%D8%B9_%D8%A7%D9%84%D9%87%D8%A7%D8%AA%D9%81_%D8%A7%D9%84%D9%85%D8%AD%D9%85%D9%88%D9%84_%D9%88%D8%A7%D9%84%D8%B5%D8%AD%D8%A9#cite_note-82" TargetMode="External"/><Relationship Id="rId4" Type="http://schemas.openxmlformats.org/officeDocument/2006/relationships/hyperlink" Target="https://ar.wikipedia.org/w/index.php?title=%D9%84%D8%AC%D9%86%D8%A9_%D8%A7%D9%84%D8%A7%D8%AA%D8%B5%D8%A7%D9%84%D8%A7%D8%AA_%D8%A7%D9%84%D9%81%D9%8A%D8%AF%D8%B1%D8%A7%D9%84%D9%8A%D8%A9&amp;action=edit&amp;redlink=1"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ar.wikipedia.org/w/index.php?title=%D8%A7%D9%84%D8%B1%D8%B3%D8%A7%D8%A6%D9%84_%D8%A7%D9%84%D9%86%D8%B5%D9%8A%D8%A9&amp;action=edit&amp;redlink=1" TargetMode="External"/><Relationship Id="rId13" Type="http://schemas.openxmlformats.org/officeDocument/2006/relationships/hyperlink" Target="https://ar.wikipedia.org/wiki/%D8%A5%D8%B4%D8%B9%D8%A7%D8%B9_%D8%A7%D9%84%D9%87%D8%A7%D8%AA%D9%81_%D8%A7%D9%84%D9%85%D8%AD%D9%85%D9%88%D9%84_%D9%88%D8%A7%D9%84%D8%B5%D8%AD%D8%A9#cite_note-101" TargetMode="External"/><Relationship Id="rId3" Type="http://schemas.openxmlformats.org/officeDocument/2006/relationships/hyperlink" Target="https://ar.wikipedia.org/wiki/%D8%A5%D8%B4%D8%B9%D8%A7%D8%B9_%D8%A7%D9%84%D9%87%D8%A7%D8%AA%D9%81_%D8%A7%D9%84%D9%85%D8%AD%D9%85%D9%88%D9%84_%D9%88%D8%A7%D9%84%D8%B5%D8%AD%D8%A9#cite_note-95" TargetMode="External"/><Relationship Id="rId7" Type="http://schemas.openxmlformats.org/officeDocument/2006/relationships/hyperlink" Target="https://ar.wikipedia.org/w/index.php?title=%D9%85%D9%86%D8%B8%D9%85%D8%A9_%D8%A7%D9%84%D8%B5%D8%AD%D8%A9_%D8%A7%D9%84%D8%B9%D8%A7%D9%84%D9%85%D9%8A%D8%A9_%D8%A7%D9%84%D8%AF%D9%88%D9%84%D9%8A%D8%A9_%D9%84%D8%A8%D8%AD%D9%88%D8%AB_%D8%A7%D9%84%D8%B3%D8%B1%D8%B7%D8%A7%D9%86&amp;action=edit&amp;redlink=1" TargetMode="External"/><Relationship Id="rId12" Type="http://schemas.openxmlformats.org/officeDocument/2006/relationships/hyperlink" Target="https://ar.wikipedia.org/wiki/%D8%A5%D8%B4%D8%B9%D8%A7%D8%B9_%D8%A7%D9%84%D9%87%D8%A7%D8%AA%D9%81_%D8%A7%D9%84%D9%85%D8%AD%D9%85%D9%88%D9%84_%D9%88%D8%A7%D9%84%D8%B5%D8%AD%D8%A9#cite_note-100" TargetMode="External"/><Relationship Id="rId2" Type="http://schemas.openxmlformats.org/officeDocument/2006/relationships/hyperlink" Target="https://ar.wikipedia.org/wiki/%D9%85%D9%86%D8%B8%D9%85%D8%A9_%D8%A7%D9%84%D8%B5%D8%AD%D8%A9_%D8%A7%D9%84%D8%B9%D8%A7%D9%84%D9%85%D9%8A%D8%A9" TargetMode="External"/><Relationship Id="rId1" Type="http://schemas.openxmlformats.org/officeDocument/2006/relationships/slideLayout" Target="../slideLayouts/slideLayout7.xml"/><Relationship Id="rId6" Type="http://schemas.openxmlformats.org/officeDocument/2006/relationships/hyperlink" Target="https://ar.wikipedia.org/wiki/%D8%A7%D9%84%D8%A8%D9%84%D9%88%D8%AA%D9%88%D8%AB" TargetMode="External"/><Relationship Id="rId11" Type="http://schemas.openxmlformats.org/officeDocument/2006/relationships/hyperlink" Target="https://ar.wikipedia.org/wiki/%D8%A5%D8%B4%D8%B9%D8%A7%D8%B9_%D8%A7%D9%84%D9%87%D8%A7%D8%AA%D9%81_%D8%A7%D9%84%D9%85%D8%AD%D9%85%D9%88%D9%84_%D9%88%D8%A7%D9%84%D8%B5%D8%AD%D8%A9#cite_note-99" TargetMode="External"/><Relationship Id="rId5" Type="http://schemas.openxmlformats.org/officeDocument/2006/relationships/hyperlink" Target="https://ar.wikipedia.org/wiki/%D8%A5%D8%B4%D8%B9%D8%A7%D8%B9_%D8%A7%D9%84%D9%87%D8%A7%D8%AA%D9%81_%D8%A7%D9%84%D9%85%D8%AD%D9%85%D9%88%D9%84_%D9%88%D8%A7%D9%84%D8%B5%D8%AD%D8%A9#cite_note-96" TargetMode="External"/><Relationship Id="rId10" Type="http://schemas.openxmlformats.org/officeDocument/2006/relationships/hyperlink" Target="https://ar.wikipedia.org/wiki/%D8%A5%D8%B4%D8%B9%D8%A7%D8%B9_%D8%A7%D9%84%D9%87%D8%A7%D8%AA%D9%81_%D8%A7%D9%84%D9%85%D8%AD%D9%85%D9%88%D9%84_%D9%88%D8%A7%D9%84%D8%B5%D8%AD%D8%A9#cite_note-98" TargetMode="External"/><Relationship Id="rId4" Type="http://schemas.openxmlformats.org/officeDocument/2006/relationships/hyperlink" Target="https://ar.wikipedia.org/w/index.php?title=%D8%A7%D9%84%D9%85%D8%A8%D8%AF%D8%A3_%D8%A7%D9%84%D9%88%D9%82%D8%A7%D8%A6%D9%8A&amp;action=edit&amp;redlink=1" TargetMode="External"/><Relationship Id="rId9" Type="http://schemas.openxmlformats.org/officeDocument/2006/relationships/hyperlink" Target="https://ar.wikipedia.org/wiki/%D8%A5%D8%B4%D8%B9%D8%A7%D8%B9_%D8%A7%D9%84%D9%87%D8%A7%D8%AA%D9%81_%D8%A7%D9%84%D9%85%D8%AD%D9%85%D9%88%D9%84_%D9%88%D8%A7%D9%84%D8%B5%D8%AD%D8%A9#cite_note-97"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cite_note-85" TargetMode="External"/><Relationship Id="rId13" Type="http://schemas.openxmlformats.org/officeDocument/2006/relationships/hyperlink" Target="https://ar.wikipedia.org/wiki/%D8%A5%D8%B4%D8%B9%D8%A7%D8%B9_%D8%A7%D9%84%D9%87%D8%A7%D8%AA%D9%81_%D8%A7%D9%84%D9%85%D8%AD%D9%85%D9%88%D9%84_%D9%88%D8%A7%D9%84%D8%B5%D8%AD%D8%A9#cite_note-90" TargetMode="External"/><Relationship Id="rId3" Type="http://schemas.openxmlformats.org/officeDocument/2006/relationships/hyperlink" Target="https://ar.wikipedia.org/wiki/%D8%A5%D8%B4%D8%B9%D8%A7%D8%B9_%D8%A7%D9%84%D9%87%D8%A7%D8%AA%D9%81_%D8%A7%D9%84%D9%85%D8%AD%D9%85%D9%88%D9%84_%D9%88%D8%A7%D9%84%D8%B5%D8%AD%D8%A9#cite_note-84" TargetMode="External"/><Relationship Id="rId7" Type="http://schemas.openxmlformats.org/officeDocument/2006/relationships/hyperlink" Target="https://ar.wikipedia.org/wiki/%D9%85%D9%88%D8%AA" TargetMode="External"/><Relationship Id="rId12" Type="http://schemas.openxmlformats.org/officeDocument/2006/relationships/hyperlink" Target="https://ar.wikipedia.org/wiki/%D8%A5%D8%B4%D8%B9%D8%A7%D8%B9_%D8%A7%D9%84%D9%87%D8%A7%D8%AA%D9%81_%D8%A7%D9%84%D9%85%D8%AD%D9%85%D9%88%D9%84_%D9%88%D8%A7%D9%84%D8%B5%D8%AD%D8%A9#cite_note-89" TargetMode="External"/><Relationship Id="rId17" Type="http://schemas.openxmlformats.org/officeDocument/2006/relationships/hyperlink" Target="https://ar.wikipedia.org/wiki/%D8%A5%D8%B4%D8%B9%D8%A7%D8%B9_%D8%A7%D9%84%D9%87%D8%A7%D8%AA%D9%81_%D8%A7%D9%84%D9%85%D8%AD%D9%85%D9%88%D9%84_%D9%88%D8%A7%D9%84%D8%B5%D8%AD%D8%A9#cite_note-94" TargetMode="External"/><Relationship Id="rId2" Type="http://schemas.openxmlformats.org/officeDocument/2006/relationships/hyperlink" Target="https://ar.wikipedia.org/wiki/%D9%85%D9%88%D8%AA%D9%88%D8%B1%D9%88%D9%84%D8%A7" TargetMode="External"/><Relationship Id="rId16" Type="http://schemas.openxmlformats.org/officeDocument/2006/relationships/hyperlink" Target="https://ar.wikipedia.org/wiki/%D8%A5%D8%B4%D8%B9%D8%A7%D8%B9_%D8%A7%D9%84%D9%87%D8%A7%D8%AA%D9%81_%D8%A7%D9%84%D9%85%D8%AD%D9%85%D9%88%D9%84_%D9%88%D8%A7%D9%84%D8%B5%D8%AD%D8%A9#cite_note-93" TargetMode="External"/><Relationship Id="rId1" Type="http://schemas.openxmlformats.org/officeDocument/2006/relationships/slideLayout" Target="../slideLayouts/slideLayout7.xml"/><Relationship Id="rId6" Type="http://schemas.openxmlformats.org/officeDocument/2006/relationships/hyperlink" Target="https://ar.wikipedia.org/wiki/%D8%B3%D8%B1%D8%B7%D8%A7%D9%86_%D8%A7%D9%84%D8%AF%D9%85%D8%A7%D8%BA" TargetMode="External"/><Relationship Id="rId11" Type="http://schemas.openxmlformats.org/officeDocument/2006/relationships/hyperlink" Target="https://ar.wikipedia.org/wiki/%D8%A5%D8%B4%D8%B9%D8%A7%D8%B9_%D8%A7%D9%84%D9%87%D8%A7%D8%AA%D9%81_%D8%A7%D9%84%D9%85%D8%AD%D9%85%D9%88%D9%84_%D9%88%D8%A7%D9%84%D8%B5%D8%AD%D8%A9#cite_note-88" TargetMode="External"/><Relationship Id="rId5" Type="http://schemas.openxmlformats.org/officeDocument/2006/relationships/hyperlink" Target="https://ar.wikipedia.org/wiki/%D9%86%D9%88%D9%83%D9%8A%D8%A7" TargetMode="External"/><Relationship Id="rId15" Type="http://schemas.openxmlformats.org/officeDocument/2006/relationships/hyperlink" Target="https://ar.wikipedia.org/wiki/%D8%A5%D8%B4%D8%B9%D8%A7%D8%B9_%D8%A7%D9%84%D9%87%D8%A7%D8%AA%D9%81_%D8%A7%D9%84%D9%85%D8%AD%D9%85%D9%88%D9%84_%D9%88%D8%A7%D9%84%D8%B5%D8%AD%D8%A9#cite_note-92" TargetMode="External"/><Relationship Id="rId10" Type="http://schemas.openxmlformats.org/officeDocument/2006/relationships/hyperlink" Target="https://ar.wikipedia.org/wiki/%D8%A5%D8%B4%D8%B9%D8%A7%D8%B9_%D8%A7%D9%84%D9%87%D8%A7%D8%AA%D9%81_%D8%A7%D9%84%D9%85%D8%AD%D9%85%D9%88%D9%84_%D9%88%D8%A7%D9%84%D8%B5%D8%AD%D8%A9#cite_note-87" TargetMode="External"/><Relationship Id="rId4" Type="http://schemas.openxmlformats.org/officeDocument/2006/relationships/hyperlink" Target="https://ar.wikipedia.org/w/index.php?title=%D8%B3%D9%85%D9%8A%D9%86%D8%B3&amp;action=edit&amp;redlink=1" TargetMode="External"/><Relationship Id="rId9" Type="http://schemas.openxmlformats.org/officeDocument/2006/relationships/hyperlink" Target="https://ar.wikipedia.org/wiki/%D8%A5%D8%B4%D8%B9%D8%A7%D8%B9_%D8%A7%D9%84%D9%87%D8%A7%D8%AA%D9%81_%D8%A7%D9%84%D9%85%D8%AD%D9%85%D9%88%D9%84_%D9%88%D8%A7%D9%84%D8%B5%D8%AD%D8%A9#cite_note-86" TargetMode="External"/><Relationship Id="rId14" Type="http://schemas.openxmlformats.org/officeDocument/2006/relationships/hyperlink" Target="https://ar.wikipedia.org/wiki/%D8%A5%D8%B4%D8%B9%D8%A7%D8%B9_%D8%A7%D9%84%D9%87%D8%A7%D8%AA%D9%81_%D8%A7%D9%84%D9%85%D8%AD%D9%85%D9%88%D9%84_%D9%88%D8%A7%D9%84%D8%B5%D8%AD%D8%A9#cite_note-9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C%D8%B3%D9%8A%D9%85_%D8%A3%D9%84%D9%81%D8%A7" TargetMode="External"/><Relationship Id="rId13" Type="http://schemas.openxmlformats.org/officeDocument/2006/relationships/hyperlink" Target="https://ar.wikipedia.org/wiki/%D8%A3%D8%B4%D8%B9%D8%A9_%D8%BA%D8%A7%D9%85%D8%A7" TargetMode="External"/><Relationship Id="rId3" Type="http://schemas.openxmlformats.org/officeDocument/2006/relationships/hyperlink" Target="https://ar.wikipedia.org/wiki/%D8%A3%D9%8A%D9%88%D9%86" TargetMode="External"/><Relationship Id="rId7" Type="http://schemas.openxmlformats.org/officeDocument/2006/relationships/hyperlink" Target="https://ar.wikipedia.org/wiki/%D9%86%D9%8A%D9%88%D8%AA%D8%B1%D9%88%D9%86" TargetMode="External"/><Relationship Id="rId12" Type="http://schemas.openxmlformats.org/officeDocument/2006/relationships/hyperlink" Target="https://ar.wikipedia.org/wiki/%D8%A3%D8%B4%D8%B9%D8%A9_%D8%B3%D9%8A%D9%86%D9%8A%D8%A9" TargetMode="External"/><Relationship Id="rId2" Type="http://schemas.openxmlformats.org/officeDocument/2006/relationships/hyperlink" Target="https://ar.wikipedia.org/wiki/%D8%B0%D8%B1%D8%A9" TargetMode="External"/><Relationship Id="rId1" Type="http://schemas.openxmlformats.org/officeDocument/2006/relationships/slideLayout" Target="../slideLayouts/slideLayout7.xml"/><Relationship Id="rId6" Type="http://schemas.openxmlformats.org/officeDocument/2006/relationships/hyperlink" Target="https://ar.wikipedia.org/wiki/%D8%A8%D8%B1%D9%88%D8%AA%D9%88%D9%86" TargetMode="External"/><Relationship Id="rId11" Type="http://schemas.openxmlformats.org/officeDocument/2006/relationships/hyperlink" Target="https://ar.wikipedia.org/wiki/%D9%85%D9%88%D8%AC%D8%A9_%D9%83%D9%87%D8%B1%D9%88%D9%85%D8%BA%D9%86%D8%A7%D8%B7%D9%8A%D8%B3%D9%8A%D8%A9" TargetMode="External"/><Relationship Id="rId5" Type="http://schemas.openxmlformats.org/officeDocument/2006/relationships/hyperlink" Target="https://ar.wikipedia.org/wiki/%D8%A5%D9%84%D9%83%D8%AA%D8%B1%D9%88%D9%86" TargetMode="External"/><Relationship Id="rId10" Type="http://schemas.openxmlformats.org/officeDocument/2006/relationships/hyperlink" Target="https://ar.wikipedia.org/wiki/%D9%87%D9%8A%D9%84%D9%8A%D9%88%D9%85" TargetMode="External"/><Relationship Id="rId4" Type="http://schemas.openxmlformats.org/officeDocument/2006/relationships/hyperlink" Target="https://ar.wikipedia.org/wiki/%D8%AC%D8%B3%D9%8A%D9%85_%D8%A3%D9%88%D9%84%D9%8A" TargetMode="External"/><Relationship Id="rId9" Type="http://schemas.openxmlformats.org/officeDocument/2006/relationships/hyperlink" Target="https://ar.wikipedia.org/wiki/%D9%86%D9%88%D8%A7%D8%A9_(%D8%AA%D9%88%D8%B6%D9%8A%D8%AD)" TargetMode="External"/><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Light"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ar.wikipedia.org/wiki/%D8%A5%D8%B4%D8%B9%D8%A7%D8%B9_%D8%A7%D9%84%D9%87%D8%A7%D8%AA%D9%81_%D8%A7%D9%84%D9%85%D8%AD%D9%85%D9%88%D9%84_%D9%88%D8%A7%D9%84%D8%B5%D8%AD%D8%A9#cite_note-3" TargetMode="External"/><Relationship Id="rId3" Type="http://schemas.openxmlformats.org/officeDocument/2006/relationships/hyperlink" Target="https://ar.wikipedia.org/wiki/%D9%85%D9%88%D8%AC%D8%A9_%D9%83%D9%87%D8%B1%D9%88%D9%85%D8%BA%D9%86%D8%A7%D8%B7%D9%8A%D8%B3%D9%8A%D8%A9" TargetMode="External"/><Relationship Id="rId7" Type="http://schemas.openxmlformats.org/officeDocument/2006/relationships/hyperlink" Target="https://ar.wikipedia.org/wiki/%D9%85%D9%86%D8%B8%D9%85%D8%A9_%D8%A7%D9%84%D8%B5%D8%AD%D8%A9_%D8%A7%D9%84%D8%B9%D8%A7%D9%84%D9%85%D9%8A%D8%A9" TargetMode="External"/><Relationship Id="rId2" Type="http://schemas.openxmlformats.org/officeDocument/2006/relationships/hyperlink" Target="https://ar.wikipedia.org/wiki/%D9%87%D8%A7%D8%AA%D9%81_%D9%85%D8%AD%D9%85%D9%88%D9%84" TargetMode="External"/><Relationship Id="rId1" Type="http://schemas.openxmlformats.org/officeDocument/2006/relationships/slideLayout" Target="../slideLayouts/slideLayout7.xml"/><Relationship Id="rId6" Type="http://schemas.openxmlformats.org/officeDocument/2006/relationships/hyperlink" Target="https://ar.wikipedia.org/wiki/%D8%B3%D8%B1%D8%B7%D8%A7%D9%86" TargetMode="External"/><Relationship Id="rId5" Type="http://schemas.openxmlformats.org/officeDocument/2006/relationships/hyperlink" Target="https://ar.wikipedia.org/wiki/%D8%A5%D8%B4%D8%B9%D8%A7%D8%B9" TargetMode="External"/><Relationship Id="rId10" Type="http://schemas.openxmlformats.org/officeDocument/2006/relationships/image" Target="../media/image3.jpeg"/><Relationship Id="rId4" Type="http://schemas.openxmlformats.org/officeDocument/2006/relationships/hyperlink" Target="https://ar.wikipedia.org/wiki/%D9%85%D9%88%D8%AC%D8%A7%D8%AA_%D8%B5%D8%BA%D8%B1%D9%8A%D8%A9" TargetMode="External"/><Relationship Id="rId9" Type="http://schemas.openxmlformats.org/officeDocument/2006/relationships/hyperlink" Target="https://ar.wikipedia.org/wiki/%D9%85%D9%84%D9%81:Man_speaking_on_mobile_phone_(unmirrored).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IQ" dirty="0" smtClean="0"/>
              <a:t>المخاطر الصحية لاستخدام الهواتف النقالة</a:t>
            </a:r>
            <a:endParaRPr lang="en-US" dirty="0"/>
          </a:p>
        </p:txBody>
      </p:sp>
      <p:sp>
        <p:nvSpPr>
          <p:cNvPr id="3" name="Subtitle 2"/>
          <p:cNvSpPr>
            <a:spLocks noGrp="1"/>
          </p:cNvSpPr>
          <p:nvPr>
            <p:ph type="subTitle" idx="1"/>
          </p:nvPr>
        </p:nvSpPr>
        <p:spPr/>
        <p:txBody>
          <a:bodyPr>
            <a:normAutofit/>
          </a:bodyPr>
          <a:lstStyle/>
          <a:p>
            <a:r>
              <a:rPr lang="en-US" sz="2800" b="1" dirty="0">
                <a:hlinkClick r:id="rId2"/>
              </a:rPr>
              <a:t>Health Risks of Using Mobile Phones</a:t>
            </a:r>
            <a:endParaRPr lang="en-US" sz="2800" b="1" dirty="0"/>
          </a:p>
        </p:txBody>
      </p:sp>
    </p:spTree>
    <p:extLst>
      <p:ext uri="{BB962C8B-B14F-4D97-AF65-F5344CB8AC3E}">
        <p14:creationId xmlns:p14="http://schemas.microsoft.com/office/powerpoint/2010/main" val="1046261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96687559"/>
              </p:ext>
            </p:extLst>
          </p:nvPr>
        </p:nvGraphicFramePr>
        <p:xfrm>
          <a:off x="1219200" y="229200"/>
          <a:ext cx="5597026" cy="6592224"/>
        </p:xfrm>
        <a:graphic>
          <a:graphicData uri="http://schemas.openxmlformats.org/drawingml/2006/table">
            <a:tbl>
              <a:tblPr rtl="1" firstRow="1" firstCol="1" bandRow="1">
                <a:tableStyleId>{5C22544A-7EE6-4342-B048-85BDC9FD1C3A}</a:tableStyleId>
              </a:tblPr>
              <a:tblGrid>
                <a:gridCol w="526804"/>
                <a:gridCol w="1651371"/>
                <a:gridCol w="1341737"/>
                <a:gridCol w="2077114"/>
              </a:tblGrid>
              <a:tr h="200025">
                <a:tc>
                  <a:txBody>
                    <a:bodyPr/>
                    <a:lstStyle/>
                    <a:p>
                      <a:pPr rtl="1">
                        <a:lnSpc>
                          <a:spcPct val="115000"/>
                        </a:lnSpc>
                      </a:pPr>
                      <a:endParaRPr lang="en-US" sz="1000" dirty="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300 </a:t>
                      </a:r>
                      <a:r>
                        <a:rPr lang="ar-SA" sz="1000" u="sng">
                          <a:effectLst/>
                          <a:cs typeface="+mj-cs"/>
                          <a:hlinkClick r:id="rId2"/>
                        </a:rPr>
                        <a:t> جيجا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 </a:t>
                      </a:r>
                      <a:r>
                        <a:rPr lang="ar-SA" sz="1000" u="sng">
                          <a:effectLst/>
                          <a:cs typeface="+mj-cs"/>
                          <a:hlinkClick r:id="rId3"/>
                        </a:rPr>
                        <a:t>ميللي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ميللي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dirty="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dirty="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dirty="0">
                          <a:effectLst/>
                          <a:cs typeface="+mj-cs"/>
                        </a:rPr>
                        <a:t>30  جيجا هيرتز</a:t>
                      </a:r>
                      <a:endParaRPr lang="en-US" sz="1000" dirty="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 </a:t>
                      </a:r>
                      <a:r>
                        <a:rPr lang="ar-SA" sz="1000" u="sng">
                          <a:effectLst/>
                          <a:cs typeface="+mj-cs"/>
                          <a:hlinkClick r:id="rId4"/>
                        </a:rPr>
                        <a:t>سنتي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124 ميكرو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  جيجا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 </a:t>
                      </a:r>
                      <a:r>
                        <a:rPr lang="ar-SA" sz="1000" u="sng">
                          <a:effectLst/>
                          <a:cs typeface="+mj-cs"/>
                          <a:hlinkClick r:id="rId5"/>
                        </a:rPr>
                        <a:t>ديسي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ميكرو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300 </a:t>
                      </a:r>
                      <a:r>
                        <a:rPr lang="ar-SA" sz="1000" u="sng">
                          <a:effectLst/>
                          <a:cs typeface="+mj-cs"/>
                          <a:hlinkClick r:id="rId6"/>
                        </a:rPr>
                        <a:t> ميجا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ميكرو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  ميجا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10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124 نانو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dirty="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  ميجا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100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نانو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300 </a:t>
                      </a:r>
                      <a:r>
                        <a:rPr lang="ar-SA" sz="1000" u="sng">
                          <a:effectLst/>
                          <a:cs typeface="+mj-cs"/>
                          <a:hlinkClick r:id="rId7"/>
                        </a:rPr>
                        <a:t> كيلو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1 </a:t>
                      </a:r>
                      <a:r>
                        <a:rPr lang="ar-SA" sz="1000" u="sng">
                          <a:effectLst/>
                          <a:cs typeface="+mj-cs"/>
                          <a:hlinkClick r:id="rId8"/>
                        </a:rPr>
                        <a:t> كيلو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dirty="0">
                          <a:effectLst/>
                          <a:cs typeface="+mj-cs"/>
                        </a:rPr>
                        <a:t>1.24  نانو إلكترون-فولت</a:t>
                      </a:r>
                      <a:endParaRPr lang="en-US" sz="1000" dirty="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  كيلو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10  كيلو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a:t>
                      </a:r>
                      <a:r>
                        <a:rPr lang="ar-SA" sz="1000" u="sng">
                          <a:effectLst/>
                          <a:cs typeface="+mj-cs"/>
                          <a:hlinkClick r:id="rId9"/>
                        </a:rPr>
                        <a:t> بيكو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  كيلو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100  كيلو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بيكو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300 </a:t>
                      </a:r>
                      <a:r>
                        <a:rPr lang="ar-SA" sz="1000" u="sng">
                          <a:effectLst/>
                          <a:cs typeface="+mj-cs"/>
                          <a:hlinkClick r:id="rId10"/>
                        </a:rPr>
                        <a:t>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  ميجا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1.24  بيكو إلكترون-فولت</a:t>
                      </a:r>
                      <a:endParaRPr lang="en-US" sz="100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30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10ميجا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dirty="0">
                          <a:effectLst/>
                          <a:cs typeface="+mj-cs"/>
                        </a:rPr>
                        <a:t> 124 فيمتو إلكترون-فولت</a:t>
                      </a:r>
                      <a:endParaRPr lang="en-US" sz="1000" dirty="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r h="200025">
                <a:tc>
                  <a:txBody>
                    <a:bodyPr/>
                    <a:lstStyle/>
                    <a:p>
                      <a:pPr rtl="1">
                        <a:lnSpc>
                          <a:spcPct val="115000"/>
                        </a:lnSpc>
                      </a:pPr>
                      <a:endParaRPr lang="en-US" sz="1000">
                        <a:effectLst/>
                        <a:latin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3  هيرتز</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a:effectLst/>
                          <a:cs typeface="+mj-cs"/>
                        </a:rPr>
                        <a:t> 100 ميجا متر</a:t>
                      </a:r>
                      <a:endParaRPr lang="en-US" sz="1000">
                        <a:effectLst/>
                        <a:latin typeface="Calibri"/>
                        <a:ea typeface="Calibri"/>
                        <a:cs typeface="+mj-cs"/>
                      </a:endParaRPr>
                    </a:p>
                  </a:txBody>
                  <a:tcPr marL="74562" marR="74562" marT="49708" marB="49708" anchor="ctr"/>
                </a:tc>
                <a:tc rowSpan="2">
                  <a:txBody>
                    <a:bodyPr/>
                    <a:lstStyle/>
                    <a:p>
                      <a:pPr marL="0" marR="0" algn="r" rtl="1">
                        <a:lnSpc>
                          <a:spcPct val="115000"/>
                        </a:lnSpc>
                        <a:spcBef>
                          <a:spcPts val="0"/>
                        </a:spcBef>
                        <a:spcAft>
                          <a:spcPts val="0"/>
                        </a:spcAft>
                      </a:pPr>
                      <a:r>
                        <a:rPr lang="ar-SA" sz="1000" dirty="0">
                          <a:effectLst/>
                          <a:cs typeface="+mj-cs"/>
                        </a:rPr>
                        <a:t>12.4  فيمتو إلكترون-فولت</a:t>
                      </a:r>
                      <a:endParaRPr lang="en-US" sz="1000" dirty="0">
                        <a:effectLst/>
                        <a:latin typeface="Calibri"/>
                        <a:ea typeface="Calibri"/>
                        <a:cs typeface="+mj-cs"/>
                      </a:endParaRPr>
                    </a:p>
                  </a:txBody>
                  <a:tcPr marL="74562" marR="74562" marT="49708" marB="49708" anchor="ctr"/>
                </a:tc>
              </a:tr>
              <a:tr h="200025">
                <a:tc>
                  <a:txBody>
                    <a:bodyPr/>
                    <a:lstStyle/>
                    <a:p>
                      <a:pPr rtl="1">
                        <a:lnSpc>
                          <a:spcPct val="115000"/>
                        </a:lnSpc>
                      </a:pPr>
                      <a:endParaRPr lang="en-US" sz="1000" dirty="0">
                        <a:effectLst/>
                        <a:latin typeface="Calibri"/>
                        <a:cs typeface="+mj-cs"/>
                      </a:endParaRPr>
                    </a:p>
                  </a:txBody>
                  <a:tcPr marL="74562" marR="74562" marT="49708" marB="49708" anchor="ct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17455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7346"/>
            <a:ext cx="4572000" cy="6463308"/>
          </a:xfrm>
          <a:prstGeom prst="rect">
            <a:avLst/>
          </a:prstGeom>
        </p:spPr>
        <p:txBody>
          <a:bodyPr>
            <a:spAutoFit/>
          </a:bodyPr>
          <a:lstStyle/>
          <a:p>
            <a:pPr algn="r"/>
            <a:r>
              <a:rPr lang="ar-IQ" dirty="0">
                <a:hlinkClick r:id="rId2"/>
              </a:rPr>
              <a:t>الآثار</a:t>
            </a:r>
            <a:endParaRPr lang="ar-IQ" dirty="0"/>
          </a:p>
          <a:p>
            <a:pPr lvl="1" algn="r"/>
            <a:r>
              <a:rPr lang="ar-IQ" dirty="0">
                <a:hlinkClick r:id="rId3"/>
              </a:rPr>
              <a:t>1.1امتصاص الأشعة</a:t>
            </a:r>
            <a:endParaRPr lang="ar-IQ" dirty="0"/>
          </a:p>
          <a:p>
            <a:pPr lvl="1" algn="r"/>
            <a:r>
              <a:rPr lang="ar-IQ" dirty="0">
                <a:hlinkClick r:id="rId4"/>
              </a:rPr>
              <a:t>1.2التأثير الحراري</a:t>
            </a:r>
            <a:endParaRPr lang="ar-IQ" dirty="0"/>
          </a:p>
          <a:p>
            <a:pPr lvl="1" algn="r"/>
            <a:r>
              <a:rPr lang="ar-IQ" dirty="0">
                <a:hlinkClick r:id="rId5"/>
              </a:rPr>
              <a:t>1.3التأثير غير الحراري</a:t>
            </a:r>
            <a:endParaRPr lang="ar-IQ" dirty="0"/>
          </a:p>
          <a:p>
            <a:pPr lvl="2" algn="r"/>
            <a:r>
              <a:rPr lang="ar-IQ" dirty="0">
                <a:hlinkClick r:id="rId6"/>
              </a:rPr>
              <a:t>1.3.1التأثير على الحاجز الدماغي-الدموي</a:t>
            </a:r>
            <a:endParaRPr lang="ar-IQ" dirty="0"/>
          </a:p>
          <a:p>
            <a:pPr lvl="2" algn="r"/>
            <a:r>
              <a:rPr lang="ar-IQ" dirty="0">
                <a:hlinkClick r:id="rId7"/>
              </a:rPr>
              <a:t>1.3.2السرطان</a:t>
            </a:r>
            <a:endParaRPr lang="ar-IQ" dirty="0"/>
          </a:p>
          <a:p>
            <a:pPr lvl="2" algn="r"/>
            <a:r>
              <a:rPr lang="ar-IQ" dirty="0">
                <a:hlinkClick r:id="rId8"/>
              </a:rPr>
              <a:t>1.3.3التاثير على الإدراك</a:t>
            </a:r>
            <a:endParaRPr lang="ar-IQ" dirty="0"/>
          </a:p>
          <a:p>
            <a:pPr lvl="2" algn="r"/>
            <a:r>
              <a:rPr lang="ar-IQ" dirty="0">
                <a:hlinkClick r:id="rId9"/>
              </a:rPr>
              <a:t>1.3.4فرط التحسس للإشعاع الكهرومغناطيسي</a:t>
            </a:r>
            <a:endParaRPr lang="ar-IQ" dirty="0"/>
          </a:p>
          <a:p>
            <a:pPr lvl="2" algn="r"/>
            <a:r>
              <a:rPr lang="ar-IQ" dirty="0">
                <a:hlinkClick r:id="rId10"/>
              </a:rPr>
              <a:t>1.3.5التأثير السام للجينات</a:t>
            </a:r>
            <a:endParaRPr lang="ar-IQ" dirty="0"/>
          </a:p>
          <a:p>
            <a:pPr lvl="2" algn="r"/>
            <a:r>
              <a:rPr lang="ar-IQ" dirty="0">
                <a:hlinkClick r:id="rId11"/>
              </a:rPr>
              <a:t>1.3.6التأثيرات على النوم ومخطط كهربية الدماغ</a:t>
            </a:r>
            <a:endParaRPr lang="ar-IQ" dirty="0"/>
          </a:p>
          <a:p>
            <a:pPr lvl="2" algn="r"/>
            <a:r>
              <a:rPr lang="ar-IQ" dirty="0">
                <a:hlinkClick r:id="rId12"/>
              </a:rPr>
              <a:t>1.3.7التأثير على السلوك</a:t>
            </a:r>
            <a:endParaRPr lang="ar-IQ" dirty="0"/>
          </a:p>
          <a:p>
            <a:pPr algn="r"/>
            <a:r>
              <a:rPr lang="ar-IQ" dirty="0">
                <a:hlinkClick r:id="rId13"/>
              </a:rPr>
              <a:t>2المخاطر الصحية لمحطات البث</a:t>
            </a:r>
            <a:endParaRPr lang="ar-IQ" dirty="0"/>
          </a:p>
          <a:p>
            <a:pPr algn="r"/>
            <a:r>
              <a:rPr lang="ar-IQ" dirty="0">
                <a:hlinkClick r:id="rId14"/>
              </a:rPr>
              <a:t>3المخاطر الصحية المهنية</a:t>
            </a:r>
            <a:endParaRPr lang="ar-IQ" dirty="0"/>
          </a:p>
          <a:p>
            <a:pPr algn="r"/>
            <a:r>
              <a:rPr lang="ar-IQ" dirty="0">
                <a:hlinkClick r:id="rId15"/>
              </a:rPr>
              <a:t>4معايير السلامة والترخيص</a:t>
            </a:r>
            <a:endParaRPr lang="ar-IQ" dirty="0"/>
          </a:p>
          <a:p>
            <a:pPr algn="r"/>
            <a:r>
              <a:rPr lang="ar-IQ" dirty="0">
                <a:hlinkClick r:id="rId16"/>
              </a:rPr>
              <a:t>5قضايا قانونية</a:t>
            </a:r>
            <a:endParaRPr lang="ar-IQ" dirty="0"/>
          </a:p>
          <a:p>
            <a:pPr lvl="1" algn="r"/>
            <a:r>
              <a:rPr lang="ar-IQ" dirty="0">
                <a:hlinkClick r:id="rId17"/>
              </a:rPr>
              <a:t>5.1المحكمة العليا الفرنسية تحكم ضد شركة تليكوم</a:t>
            </a:r>
            <a:endParaRPr lang="ar-IQ" dirty="0"/>
          </a:p>
          <a:p>
            <a:pPr lvl="1" algn="r"/>
            <a:r>
              <a:rPr lang="ar-IQ" dirty="0">
                <a:hlinkClick r:id="rId18"/>
              </a:rPr>
              <a:t>5.2المحكمة العليا الإيطالية تؤيد أن العلاقة عرضية مع سرطان الدماغ</a:t>
            </a:r>
            <a:endParaRPr lang="ar-IQ" dirty="0"/>
          </a:p>
          <a:p>
            <a:pPr lvl="1" algn="r"/>
            <a:r>
              <a:rPr lang="ar-IQ" dirty="0">
                <a:hlinkClick r:id="rId19"/>
              </a:rPr>
              <a:t>5.3مواطنون هنود يقاضون شركة تليكوم</a:t>
            </a:r>
            <a:endParaRPr lang="ar-IQ" dirty="0"/>
          </a:p>
          <a:p>
            <a:pPr algn="r"/>
            <a:r>
              <a:rPr lang="ar-IQ" dirty="0">
                <a:hlinkClick r:id="rId20"/>
              </a:rPr>
              <a:t>6الاحتياطات</a:t>
            </a:r>
            <a:endParaRPr lang="ar-IQ" dirty="0"/>
          </a:p>
          <a:p>
            <a:pPr lvl="1" algn="r"/>
            <a:r>
              <a:rPr lang="ar-IQ" dirty="0">
                <a:hlinkClick r:id="rId21"/>
              </a:rPr>
              <a:t>6.1مبدأ أخذ الاحتياط</a:t>
            </a:r>
            <a:endParaRPr lang="ar-IQ" dirty="0"/>
          </a:p>
          <a:p>
            <a:pPr lvl="1" algn="r"/>
            <a:r>
              <a:rPr lang="ar-IQ" dirty="0">
                <a:hlinkClick r:id="rId22"/>
              </a:rPr>
              <a:t>6.2الإجراءات الاحتياطية والجهات الصحية</a:t>
            </a:r>
            <a:endParaRPr lang="ar-IQ" dirty="0"/>
          </a:p>
        </p:txBody>
      </p:sp>
    </p:spTree>
    <p:extLst>
      <p:ext uri="{BB962C8B-B14F-4D97-AF65-F5344CB8AC3E}">
        <p14:creationId xmlns:p14="http://schemas.microsoft.com/office/powerpoint/2010/main" val="2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066800"/>
            <a:ext cx="5867400" cy="3108543"/>
          </a:xfrm>
          <a:prstGeom prst="rect">
            <a:avLst/>
          </a:prstGeom>
        </p:spPr>
        <p:txBody>
          <a:bodyPr wrap="square">
            <a:spAutoFit/>
          </a:bodyPr>
          <a:lstStyle/>
          <a:p>
            <a:pPr algn="ctr"/>
            <a:r>
              <a:rPr lang="ar-IQ" sz="3600" dirty="0" smtClean="0"/>
              <a:t>الاثار</a:t>
            </a:r>
          </a:p>
          <a:p>
            <a:pPr algn="r"/>
            <a:r>
              <a:rPr lang="ar-IQ" sz="2000" dirty="0" smtClean="0"/>
              <a:t>تم </a:t>
            </a:r>
            <a:r>
              <a:rPr lang="ar-IQ" sz="2000" dirty="0"/>
              <a:t>إجراء الكثير من الدراسات العلمية لمعرفة الأعراض الصحية المحتملة </a:t>
            </a:r>
            <a:r>
              <a:rPr lang="ar-IQ" sz="2000" dirty="0">
                <a:hlinkClick r:id="rId2" tooltip="هاتف محمول"/>
              </a:rPr>
              <a:t>للهاتف المحمول</a:t>
            </a:r>
            <a:r>
              <a:rPr lang="ar-IQ" sz="2000" dirty="0"/>
              <a:t>. حيث تقوم بعض اللجان العلمية بمراجعة هذه الدراسات أحيانا لتقييم المخاطر الشاملة. جاء في التقييم لعام 2007 الصادر عن </a:t>
            </a:r>
            <a:r>
              <a:rPr lang="ar-IQ" sz="2000" dirty="0">
                <a:hlinkClick r:id="rId3" tooltip="اللجنة العلمية للمفوضية الأوروبية (الصفحة غير موجودة)"/>
              </a:rPr>
              <a:t>اللجنة العلمية للمفوضية الأوروبية</a:t>
            </a:r>
            <a:r>
              <a:rPr lang="ar-IQ" sz="2000" dirty="0"/>
              <a:t> للأمراض المستجدة والمخاطر الصحية التي تم تشخيصها حديثا،</a:t>
            </a:r>
            <a:r>
              <a:rPr lang="ar-IQ" sz="2000" baseline="30000" dirty="0">
                <a:hlinkClick r:id="rId4"/>
              </a:rPr>
              <a:t>[5]</a:t>
            </a:r>
            <a:r>
              <a:rPr lang="ar-IQ" sz="2000" dirty="0"/>
              <a:t> والمبني على ثلاثة أنواع من الأدلة: الدراسات على الحيوانات، في المختبر والوبائية، إشارة إلى أن التعرض لمجالات التردد الرايديوي من </a:t>
            </a:r>
            <a:r>
              <a:rPr lang="ar-IQ" sz="2000" dirty="0" smtClean="0"/>
              <a:t>المرجح </a:t>
            </a:r>
            <a:r>
              <a:rPr lang="ar-IQ" sz="2000" dirty="0"/>
              <a:t>أن يؤدي إلى زيادة التعرض للسرطان عند البشر.</a:t>
            </a:r>
            <a:endParaRPr lang="en-US" sz="2000" dirty="0"/>
          </a:p>
        </p:txBody>
      </p:sp>
    </p:spTree>
    <p:extLst>
      <p:ext uri="{BB962C8B-B14F-4D97-AF65-F5344CB8AC3E}">
        <p14:creationId xmlns:p14="http://schemas.microsoft.com/office/powerpoint/2010/main" val="329469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612845"/>
            <a:ext cx="6934200" cy="3693319"/>
          </a:xfrm>
          <a:prstGeom prst="rect">
            <a:avLst/>
          </a:prstGeom>
        </p:spPr>
        <p:txBody>
          <a:bodyPr wrap="square">
            <a:spAutoFit/>
          </a:bodyPr>
          <a:lstStyle/>
          <a:p>
            <a:pPr algn="r"/>
            <a:r>
              <a:rPr lang="ar-IQ" b="1" dirty="0" smtClean="0"/>
              <a:t>التأثير الحراري</a:t>
            </a:r>
          </a:p>
          <a:p>
            <a:pPr algn="r"/>
            <a:r>
              <a:rPr lang="ar-IQ" dirty="0" smtClean="0"/>
              <a:t>تعتبر </a:t>
            </a:r>
            <a:r>
              <a:rPr lang="ar-IQ" dirty="0"/>
              <a:t>(</a:t>
            </a:r>
            <a:r>
              <a:rPr lang="ar-IQ" dirty="0">
                <a:hlinkClick r:id="rId2" tooltip="التدفئة العزلية (الصفحة غير موجودة)"/>
              </a:rPr>
              <a:t>التدفئة </a:t>
            </a:r>
            <a:r>
              <a:rPr lang="ar-IQ" dirty="0" smtClean="0"/>
              <a:t>بالميكويف) </a:t>
            </a:r>
            <a:r>
              <a:rPr lang="ar-IQ" dirty="0"/>
              <a:t>أكثر آثار </a:t>
            </a:r>
            <a:r>
              <a:rPr lang="ar-IQ" dirty="0">
                <a:hlinkClick r:id="rId3" tooltip="إشعاع"/>
              </a:rPr>
              <a:t>الإشعاع</a:t>
            </a:r>
            <a:r>
              <a:rPr lang="ar-IQ" dirty="0"/>
              <a:t> </a:t>
            </a:r>
            <a:r>
              <a:rPr lang="ar-IQ" dirty="0">
                <a:hlinkClick r:id="rId4" tooltip="موجات صغرية"/>
              </a:rPr>
              <a:t>الميكروي</a:t>
            </a:r>
            <a:r>
              <a:rPr lang="ar-IQ" dirty="0"/>
              <a:t> أهمية، والتي يتم فيها تسخين أي مادة عازلة (مثل الأنسجة الحية) بواسطة تناوب الجزيئات القطبية الناجمة عن المجال </a:t>
            </a:r>
            <a:r>
              <a:rPr lang="ar-IQ" dirty="0">
                <a:hlinkClick r:id="rId5" tooltip="كهرومغناطيسي"/>
              </a:rPr>
              <a:t>الكهرومغناطيسي</a:t>
            </a:r>
            <a:r>
              <a:rPr lang="ar-IQ" dirty="0"/>
              <a:t>. في حالة وجود شخص يستخدم الهاتف الخليوي فإن معظم التأثير الحراري سوف يحدث على سطح الرأس مما يسبب ارتفاع درجة حرارته بمقدار جزء من الدرجة. وهذا الارتفاع في الحرارة يمكن وضعه مباشرة في الرتبة التي تسبق ارتفاع الحرارة الناتج عن التعرض لأشعة الشمس. تملك </a:t>
            </a:r>
            <a:r>
              <a:rPr lang="ar-IQ" dirty="0">
                <a:hlinkClick r:id="rId6" tooltip="الدورة الدموية"/>
              </a:rPr>
              <a:t>الدورة الدموية</a:t>
            </a:r>
            <a:r>
              <a:rPr lang="ar-IQ" dirty="0"/>
              <a:t> في </a:t>
            </a:r>
            <a:r>
              <a:rPr lang="ar-IQ" dirty="0">
                <a:hlinkClick r:id="rId7" tooltip="دماغ"/>
              </a:rPr>
              <a:t>الدماغ</a:t>
            </a:r>
            <a:r>
              <a:rPr lang="ar-IQ" dirty="0"/>
              <a:t> قدرة على التخلص </a:t>
            </a:r>
            <a:r>
              <a:rPr lang="ar-IQ" dirty="0" smtClean="0"/>
              <a:t>من </a:t>
            </a:r>
            <a:r>
              <a:rPr lang="ar-IQ" dirty="0" smtClean="0">
                <a:hlinkClick r:id="rId8" tooltip="حرارة"/>
              </a:rPr>
              <a:t>الحرارة</a:t>
            </a:r>
            <a:r>
              <a:rPr lang="ar-IQ" dirty="0"/>
              <a:t> الزائدة عن طريق زيادة تدفق </a:t>
            </a:r>
            <a:r>
              <a:rPr lang="ar-IQ" dirty="0">
                <a:hlinkClick r:id="rId9" tooltip="دم"/>
              </a:rPr>
              <a:t>الدم</a:t>
            </a:r>
            <a:r>
              <a:rPr lang="ar-IQ" dirty="0"/>
              <a:t> </a:t>
            </a:r>
            <a:r>
              <a:rPr lang="ar-IQ" dirty="0" smtClean="0"/>
              <a:t>في الجسم . </a:t>
            </a:r>
            <a:r>
              <a:rPr lang="ar-IQ" dirty="0"/>
              <a:t>في حين لا تملك </a:t>
            </a:r>
            <a:r>
              <a:rPr lang="ar-IQ" dirty="0">
                <a:hlinkClick r:id="rId10" tooltip="قرنية العين (الصفحة غير موجودة)"/>
              </a:rPr>
              <a:t>قرنية العين</a:t>
            </a:r>
            <a:r>
              <a:rPr lang="ar-IQ" dirty="0"/>
              <a:t> نفس الآلية في تنظيم درجة الحرارة، وبالتالي فإن التعرض لمدة 2-3 ساعات سوف يؤدي إلى </a:t>
            </a:r>
            <a:r>
              <a:rPr lang="ar-IQ" dirty="0">
                <a:hlinkClick r:id="rId11" tooltip="اعتام عدسة العين (الصفحة غير موجودة)"/>
              </a:rPr>
              <a:t>اعتام عدسة العين</a:t>
            </a:r>
            <a:r>
              <a:rPr lang="ar-IQ" dirty="0"/>
              <a:t> في عيون الأرانب عند قيم معدل الامتصاص النوعي (100-140واط/كج) والذي أدى إلى درجات حرارة في العدسة تصل إلى 41 درجة </a:t>
            </a:r>
            <a:r>
              <a:rPr lang="ar-IQ" dirty="0" smtClean="0"/>
              <a:t>مئوية. في </a:t>
            </a:r>
            <a:r>
              <a:rPr lang="ar-IQ" dirty="0"/>
              <a:t>حين لم يحدث اعتام للعدسة في عيون القرود عن التعرض لظروف مماثلة، وبشكل عام فإنه لم يتم ربط اعتام العدسة في مراحله الأولى باستخدام </a:t>
            </a:r>
            <a:r>
              <a:rPr lang="ar-IQ" dirty="0">
                <a:hlinkClick r:id="rId12" tooltip="هاتف محمول"/>
              </a:rPr>
              <a:t>الهواتف المحمولة</a:t>
            </a:r>
            <a:r>
              <a:rPr lang="ar-IQ" dirty="0"/>
              <a:t> </a:t>
            </a:r>
          </a:p>
        </p:txBody>
      </p:sp>
    </p:spTree>
    <p:extLst>
      <p:ext uri="{BB962C8B-B14F-4D97-AF65-F5344CB8AC3E}">
        <p14:creationId xmlns:p14="http://schemas.microsoft.com/office/powerpoint/2010/main" val="863498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077200" cy="4124206"/>
          </a:xfrm>
          <a:prstGeom prst="rect">
            <a:avLst/>
          </a:prstGeom>
        </p:spPr>
        <p:txBody>
          <a:bodyPr wrap="square">
            <a:spAutoFit/>
          </a:bodyPr>
          <a:lstStyle/>
          <a:p>
            <a:pPr algn="r"/>
            <a:r>
              <a:rPr lang="ar-IQ" sz="2800" dirty="0" smtClean="0"/>
              <a:t>التاثير الغير حراري</a:t>
            </a:r>
          </a:p>
          <a:p>
            <a:pPr algn="r"/>
            <a:r>
              <a:rPr lang="ar-IQ" dirty="0" smtClean="0"/>
              <a:t> تقوم بروتوكولات </a:t>
            </a:r>
            <a:r>
              <a:rPr lang="ar-IQ" dirty="0"/>
              <a:t>الاتصالات المستخدمة في الهواتف المحمولة بإنتاج إشارات ناقلة ذات ترددات منخفضة</a:t>
            </a:r>
            <a:r>
              <a:rPr lang="ar-IQ" dirty="0" smtClean="0"/>
              <a:t>،.</a:t>
            </a:r>
            <a:r>
              <a:rPr lang="ar-IQ" dirty="0"/>
              <a:t> </a:t>
            </a:r>
            <a:r>
              <a:rPr lang="ar-IQ" dirty="0">
                <a:solidFill>
                  <a:srgbClr val="FF0000"/>
                </a:solidFill>
              </a:rPr>
              <a:t>وقد جادل بعض الباحثين فيما يسمى بالآثار غير الحرارية</a:t>
            </a:r>
            <a:r>
              <a:rPr lang="ar-IQ" dirty="0"/>
              <a:t>، ومالوا إلى اعتبارها استجابة طبيعية للخلية ناتجة عن زيادة درجة الحرارة. فيما بين العالم الألماني </a:t>
            </a:r>
            <a:r>
              <a:rPr lang="ar-IQ" dirty="0">
                <a:solidFill>
                  <a:srgbClr val="FF0000"/>
                </a:solidFill>
              </a:rPr>
              <a:t>في الفيزياء الحيوية (رولاند جلاسر</a:t>
            </a:r>
            <a:r>
              <a:rPr lang="ar-IQ" dirty="0"/>
              <a:t>)</a:t>
            </a:r>
            <a:r>
              <a:rPr lang="ar-IQ" baseline="30000" dirty="0">
                <a:hlinkClick r:id="rId2"/>
              </a:rPr>
              <a:t>[10]</a:t>
            </a:r>
            <a:r>
              <a:rPr lang="ar-IQ" dirty="0"/>
              <a:t> أنه يوجد العديد من الجزيئات مستقبلات الحرارة في </a:t>
            </a:r>
            <a:r>
              <a:rPr lang="ar-IQ" dirty="0">
                <a:hlinkClick r:id="rId3" tooltip="خلية"/>
              </a:rPr>
              <a:t>الخلايا</a:t>
            </a:r>
            <a:r>
              <a:rPr lang="ar-IQ" dirty="0"/>
              <a:t> والتي </a:t>
            </a:r>
            <a:r>
              <a:rPr lang="ar-IQ" u="sng" dirty="0">
                <a:solidFill>
                  <a:srgbClr val="FF0000"/>
                </a:solidFill>
              </a:rPr>
              <a:t>تقوم بتفعيل سلسلة من أنظمة </a:t>
            </a:r>
            <a:r>
              <a:rPr lang="ar-IQ" u="sng" dirty="0" smtClean="0">
                <a:solidFill>
                  <a:srgbClr val="FF0000"/>
                </a:solidFill>
              </a:rPr>
              <a:t>الجسم </a:t>
            </a:r>
            <a:r>
              <a:rPr lang="ar-IQ" dirty="0" smtClean="0"/>
              <a:t>، </a:t>
            </a:r>
            <a:r>
              <a:rPr lang="ar-IQ" dirty="0"/>
              <a:t>وآليات التعبير الجيني </a:t>
            </a:r>
            <a:r>
              <a:rPr lang="ar-IQ" u="sng" dirty="0">
                <a:solidFill>
                  <a:srgbClr val="FF0000"/>
                </a:solidFill>
              </a:rPr>
              <a:t>وإنتاج بروتينات الصدمة الحرارية </a:t>
            </a:r>
            <a:r>
              <a:rPr lang="ar-IQ" dirty="0"/>
              <a:t>من أجل حماية الخلية من الإجهاد الناتج عن زيادة الحرارة. هذه الزيادات في درجة الحرارة والتي تسبب هذه التغيرات تعتبر صغيرة جدا ليتم الكشف عنها بواسطة الدراسات العاكسة، والتي تستند على الاستقرار الظاهر للاتزان الحراري في الخلايا. يعتقد باحثون آخرون أن بروتينات الإجهاد ليس لها علاقة بالتأثيرات الحرارية، حيث أنها تحدث لكلا الترددات المنخفضة جدا وترددات </a:t>
            </a:r>
            <a:r>
              <a:rPr lang="ar-IQ" dirty="0">
                <a:hlinkClick r:id="rId4" tooltip="راديو"/>
              </a:rPr>
              <a:t>الراديو</a:t>
            </a:r>
            <a:r>
              <a:rPr lang="ar-IQ" dirty="0"/>
              <a:t>، والتي تحدث كل منها على مستويات طاقة مختلفة للغاية.</a:t>
            </a:r>
            <a:r>
              <a:rPr lang="ar-IQ" baseline="30000" dirty="0">
                <a:hlinkClick r:id="rId5"/>
              </a:rPr>
              <a:t>[11]</a:t>
            </a:r>
            <a:r>
              <a:rPr lang="ar-IQ" dirty="0"/>
              <a:t> وفي دراسة أولية أخرى تم نشرها عام </a:t>
            </a:r>
            <a:r>
              <a:rPr lang="ar-IQ" dirty="0">
                <a:solidFill>
                  <a:srgbClr val="FF0000"/>
                </a:solidFill>
              </a:rPr>
              <a:t>2011 بواسطة مجلة الرابطة الطبية الأمريكية</a:t>
            </a:r>
            <a:r>
              <a:rPr lang="ar-IQ" dirty="0"/>
              <a:t>، والتي أجريت </a:t>
            </a:r>
            <a:r>
              <a:rPr lang="ar-IQ" dirty="0">
                <a:solidFill>
                  <a:srgbClr val="FF0000"/>
                </a:solidFill>
              </a:rPr>
              <a:t>باستخدام حقن (فلوروديوكسي جلوكوز) والتصوير المقطعي بانبعاث البوزيترون أن التعرض لموجات الترددات الراديوية في أجزاء </a:t>
            </a:r>
            <a:r>
              <a:rPr lang="ar-IQ" dirty="0"/>
              <a:t>من </a:t>
            </a:r>
            <a:r>
              <a:rPr lang="ar-IQ" dirty="0">
                <a:hlinkClick r:id="rId6" tooltip="دماغ"/>
              </a:rPr>
              <a:t>الدماغ</a:t>
            </a:r>
            <a:r>
              <a:rPr lang="ar-IQ" dirty="0"/>
              <a:t> الأقرب إلى هوائي الهاتف الخليوي أدى إلى </a:t>
            </a:r>
            <a:r>
              <a:rPr lang="ar-IQ" u="sng" dirty="0">
                <a:solidFill>
                  <a:srgbClr val="FF0000"/>
                </a:solidFill>
              </a:rPr>
              <a:t>زيادة مستويات أيض الجلوكوز فيها</a:t>
            </a:r>
            <a:r>
              <a:rPr lang="ar-IQ" dirty="0"/>
              <a:t>. ولكن الأهمية السريرية لهذا الاكتشاف ليست معروفة بعد</a:t>
            </a:r>
            <a:endParaRPr lang="en-US" dirty="0"/>
          </a:p>
        </p:txBody>
      </p:sp>
    </p:spTree>
    <p:extLst>
      <p:ext uri="{BB962C8B-B14F-4D97-AF65-F5344CB8AC3E}">
        <p14:creationId xmlns:p14="http://schemas.microsoft.com/office/powerpoint/2010/main" val="94115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mayoclinic.org/-/media/kcms/gbs/patient-consumer/images/2015/02/27/13/41/neuro-glioma-mri-8c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019800" cy="3714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14564" y="1372338"/>
            <a:ext cx="4581703" cy="369332"/>
          </a:xfrm>
          <a:prstGeom prst="rect">
            <a:avLst/>
          </a:prstGeom>
        </p:spPr>
        <p:txBody>
          <a:bodyPr wrap="none">
            <a:spAutoFit/>
          </a:bodyPr>
          <a:lstStyle/>
          <a:p>
            <a:r>
              <a:rPr lang="ar-IQ" b="1" dirty="0"/>
              <a:t>فحص التصوير بالرنين المغناطيسي </a:t>
            </a:r>
            <a:r>
              <a:rPr lang="ar-IQ" b="1" dirty="0" smtClean="0"/>
              <a:t>    للدماغ </a:t>
            </a:r>
            <a:r>
              <a:rPr lang="en-US" b="1" dirty="0" smtClean="0"/>
              <a:t>MRI</a:t>
            </a:r>
            <a:r>
              <a:rPr lang="ar-IQ" b="1" dirty="0" smtClean="0"/>
              <a:t>      او</a:t>
            </a:r>
            <a:endParaRPr lang="en-US" dirty="0"/>
          </a:p>
        </p:txBody>
      </p:sp>
    </p:spTree>
    <p:extLst>
      <p:ext uri="{BB962C8B-B14F-4D97-AF65-F5344CB8AC3E}">
        <p14:creationId xmlns:p14="http://schemas.microsoft.com/office/powerpoint/2010/main" val="322576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5342"/>
            <a:ext cx="7543800" cy="3170099"/>
          </a:xfrm>
          <a:prstGeom prst="rect">
            <a:avLst/>
          </a:prstGeom>
        </p:spPr>
        <p:txBody>
          <a:bodyPr wrap="square">
            <a:spAutoFit/>
          </a:bodyPr>
          <a:lstStyle/>
          <a:p>
            <a:pPr algn="r"/>
            <a:r>
              <a:rPr lang="ar-IQ" sz="2000" b="1" dirty="0" smtClean="0"/>
              <a:t>التأثير </a:t>
            </a:r>
            <a:r>
              <a:rPr lang="ar-IQ" sz="2000" b="1" dirty="0"/>
              <a:t>على </a:t>
            </a:r>
            <a:r>
              <a:rPr lang="ar-IQ" sz="2000" b="1" dirty="0" smtClean="0"/>
              <a:t>الحاجز</a:t>
            </a:r>
            <a:endParaRPr lang="ar-IQ" sz="2000" b="1" dirty="0"/>
          </a:p>
          <a:p>
            <a:pPr algn="r"/>
            <a:r>
              <a:rPr lang="ar-IQ" sz="2000" dirty="0"/>
              <a:t>في دراسة قام بها باحثون سويديون من </a:t>
            </a:r>
            <a:r>
              <a:rPr lang="ar-IQ" sz="2000" dirty="0">
                <a:hlinkClick r:id="rId2" tooltip="جامعة لوند"/>
              </a:rPr>
              <a:t>جامعة لوند</a:t>
            </a:r>
            <a:r>
              <a:rPr lang="ar-IQ" sz="2000" dirty="0"/>
              <a:t> (سالفورد، برون، بيرسون، إيبرهارت، ميلمغرين) على آثار أشعة </a:t>
            </a:r>
            <a:r>
              <a:rPr lang="ar-IQ" sz="2000" dirty="0">
                <a:hlinkClick r:id="rId3" tooltip="ميكرويف"/>
              </a:rPr>
              <a:t>الميكرويف</a:t>
            </a:r>
            <a:r>
              <a:rPr lang="ar-IQ" sz="2000" dirty="0"/>
              <a:t> على دماغ الفأر، تم إيجاد تسرب </a:t>
            </a:r>
            <a:r>
              <a:rPr lang="ar-IQ" sz="2000" dirty="0">
                <a:hlinkClick r:id="rId4" tooltip="ألبومين"/>
              </a:rPr>
              <a:t>للألبومين</a:t>
            </a:r>
            <a:r>
              <a:rPr lang="ar-IQ" sz="2000" dirty="0"/>
              <a:t> في داخل الدماغ عن طريق تخلل الحاجز الدموي الدماغي. وهذا يؤكد العمل السابق </a:t>
            </a:r>
            <a:r>
              <a:rPr lang="ar-IQ" sz="2000" dirty="0" smtClean="0"/>
              <a:t>على </a:t>
            </a:r>
            <a:r>
              <a:rPr lang="ar-IQ" sz="2000" dirty="0" smtClean="0">
                <a:hlinkClick r:id="rId5" tooltip="حاجز دموي دماغي"/>
              </a:rPr>
              <a:t>الحاجز </a:t>
            </a:r>
            <a:r>
              <a:rPr lang="ar-IQ" sz="2000" dirty="0">
                <a:hlinkClick r:id="rId5" tooltip="حاجز دموي دماغي"/>
              </a:rPr>
              <a:t>الدموي الدماغي</a:t>
            </a:r>
            <a:r>
              <a:rPr lang="ar-IQ" sz="2000" baseline="30000" dirty="0">
                <a:hlinkClick r:id="rId6"/>
              </a:rPr>
              <a:t>[14]</a:t>
            </a:r>
            <a:r>
              <a:rPr lang="ar-IQ" sz="2000" baseline="30000" dirty="0">
                <a:hlinkClick r:id="rId7"/>
              </a:rPr>
              <a:t>[15]</a:t>
            </a:r>
            <a:r>
              <a:rPr lang="ar-IQ" sz="2000" dirty="0"/>
              <a:t> عن طريق ألان فراي، أوسكار وهوكينز، ألبرت وكيرنز.</a:t>
            </a:r>
            <a:r>
              <a:rPr lang="ar-IQ" sz="2000" baseline="30000" dirty="0">
                <a:hlinkClick r:id="rId8"/>
              </a:rPr>
              <a:t>[16]</a:t>
            </a:r>
            <a:r>
              <a:rPr lang="ar-IQ" sz="2000" dirty="0"/>
              <a:t> في حين أن هذه الاكتشافات لم تؤكد من قبل مجموعات أخرى الذين قاموا بدراسات في المختبر </a:t>
            </a:r>
            <a:r>
              <a:rPr lang="ar-IQ" sz="2000" baseline="30000" dirty="0">
                <a:hlinkClick r:id="rId9"/>
              </a:rPr>
              <a:t>[17]</a:t>
            </a:r>
            <a:r>
              <a:rPr lang="ar-IQ" sz="2000" dirty="0"/>
              <a:t> أو من خلال الدراسة على الحيوانات.</a:t>
            </a:r>
            <a:r>
              <a:rPr lang="ar-IQ" sz="2000" baseline="30000" dirty="0">
                <a:hlinkClick r:id="rId10"/>
              </a:rPr>
              <a:t>[18]</a:t>
            </a:r>
            <a:r>
              <a:rPr lang="ar-IQ" sz="2000" dirty="0"/>
              <a:t> وقد قام فراي بادعاء أن الباحث الذي قام بمحاولات لتكرار تجربته ولم يحصل على نتائج مماثلة لنتائجه، قد قام بتفسير الملاحظات بشكل غير صحيح، مما أوصله إلى نتائج غير صحيحة، وأنه على العكس فإن أبحاثه قد أكدت ما وصل إليه فراي.</a:t>
            </a:r>
          </a:p>
        </p:txBody>
      </p:sp>
    </p:spTree>
    <p:extLst>
      <p:ext uri="{BB962C8B-B14F-4D97-AF65-F5344CB8AC3E}">
        <p14:creationId xmlns:p14="http://schemas.microsoft.com/office/powerpoint/2010/main" val="64571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381000"/>
            <a:ext cx="6629400" cy="1754326"/>
          </a:xfrm>
          <a:prstGeom prst="rect">
            <a:avLst/>
          </a:prstGeom>
        </p:spPr>
        <p:txBody>
          <a:bodyPr wrap="square">
            <a:spAutoFit/>
          </a:bodyPr>
          <a:lstStyle/>
          <a:p>
            <a:pPr algn="r"/>
            <a:r>
              <a:rPr lang="ar-IQ" b="1" dirty="0" smtClean="0"/>
              <a:t>السرطان</a:t>
            </a:r>
            <a:endParaRPr lang="ar-IQ" b="1" dirty="0"/>
          </a:p>
          <a:p>
            <a:pPr algn="r"/>
            <a:r>
              <a:rPr lang="ar-IQ" dirty="0"/>
              <a:t>في عام 2006، نشرت مجموعة دنماركية دراسة حول العلاقة بين استخدام </a:t>
            </a:r>
            <a:r>
              <a:rPr lang="ar-IQ" dirty="0">
                <a:hlinkClick r:id="rId2" tooltip="هاتف محمول"/>
              </a:rPr>
              <a:t>الهواتف المحمولة</a:t>
            </a:r>
            <a:r>
              <a:rPr lang="ar-IQ" dirty="0"/>
              <a:t> والإصابة </a:t>
            </a:r>
            <a:r>
              <a:rPr lang="ar-IQ" dirty="0">
                <a:hlinkClick r:id="rId3" tooltip="سرطان"/>
              </a:rPr>
              <a:t>بالسرطان</a:t>
            </a:r>
            <a:r>
              <a:rPr lang="ar-IQ" dirty="0"/>
              <a:t>، والتي تم فيها متابعة أكثر من 420,000 مواطن دنماركي لمدة 20 </a:t>
            </a:r>
            <a:r>
              <a:rPr lang="ar-IQ" dirty="0" smtClean="0"/>
              <a:t>سنة  لاستخدامهم الهواتف المحموله  لمده لاتزيد عن ساعتين ، </a:t>
            </a:r>
            <a:r>
              <a:rPr lang="ar-IQ" dirty="0"/>
              <a:t>ولم تظهر فيها أي زيادة في نسبة الإصابة بالسرطان.</a:t>
            </a:r>
            <a:r>
              <a:rPr lang="ar-IQ" baseline="30000" dirty="0">
                <a:hlinkClick r:id="rId4"/>
              </a:rPr>
              <a:t>[19]</a:t>
            </a:r>
            <a:r>
              <a:rPr lang="ar-IQ" dirty="0"/>
              <a:t> ويعتبر المكتب الاتحادي الألماني للحماية من </a:t>
            </a:r>
            <a:r>
              <a:rPr lang="ar-IQ" dirty="0">
                <a:hlinkClick r:id="rId5" tooltip="إشعاع"/>
              </a:rPr>
              <a:t>الإشعاع</a:t>
            </a:r>
            <a:r>
              <a:rPr lang="ar-IQ" dirty="0"/>
              <a:t> نتائج هذه الدراسة بأنها غير حاسمة.</a:t>
            </a:r>
            <a:r>
              <a:rPr lang="ar-IQ" baseline="30000" dirty="0">
                <a:hlinkClick r:id="rId6"/>
              </a:rPr>
              <a:t>[20</a:t>
            </a:r>
            <a:r>
              <a:rPr lang="ar-IQ" baseline="30000" dirty="0" smtClean="0">
                <a:hlinkClick r:id="rId6"/>
              </a:rPr>
              <a:t>]</a:t>
            </a:r>
            <a:endParaRPr lang="ar-IQ" dirty="0"/>
          </a:p>
        </p:txBody>
      </p:sp>
    </p:spTree>
    <p:extLst>
      <p:ext uri="{BB962C8B-B14F-4D97-AF65-F5344CB8AC3E}">
        <p14:creationId xmlns:p14="http://schemas.microsoft.com/office/powerpoint/2010/main" val="129244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4345"/>
            <a:ext cx="7772400" cy="5355312"/>
          </a:xfrm>
          <a:prstGeom prst="rect">
            <a:avLst/>
          </a:prstGeom>
        </p:spPr>
        <p:txBody>
          <a:bodyPr wrap="square">
            <a:spAutoFit/>
          </a:bodyPr>
          <a:lstStyle/>
          <a:p>
            <a:pPr algn="ctr"/>
            <a:r>
              <a:rPr lang="en-US" sz="2400" u="sng" dirty="0" smtClean="0">
                <a:solidFill>
                  <a:srgbClr val="FF0000"/>
                </a:solidFill>
              </a:rPr>
              <a:t>nation </a:t>
            </a:r>
            <a:r>
              <a:rPr lang="en-US" sz="2400" u="sng" dirty="0">
                <a:solidFill>
                  <a:srgbClr val="FF0000"/>
                </a:solidFill>
              </a:rPr>
              <a:t>interphone</a:t>
            </a:r>
            <a:r>
              <a:rPr lang="en-US" sz="2400" u="sng" dirty="0" smtClean="0"/>
              <a:t>:</a:t>
            </a:r>
            <a:endParaRPr lang="ar-IQ" sz="2400" u="sng" dirty="0" smtClean="0"/>
          </a:p>
          <a:p>
            <a:pPr algn="ctr"/>
            <a:endParaRPr lang="ar-IQ" sz="2400" u="sng" dirty="0"/>
          </a:p>
          <a:p>
            <a:pPr algn="ctr"/>
            <a:r>
              <a:rPr lang="en-US" sz="2400" b="1" dirty="0"/>
              <a:t>International Agency for Research on Cancer</a:t>
            </a:r>
            <a:endParaRPr lang="ar-IQ" sz="2400" u="sng" dirty="0" smtClean="0"/>
          </a:p>
          <a:p>
            <a:pPr algn="ctr"/>
            <a:endParaRPr lang="ar-IQ" sz="2400" u="sng" dirty="0"/>
          </a:p>
          <a:p>
            <a:pPr algn="ctr"/>
            <a:endParaRPr lang="en-US" sz="2400" u="sng" dirty="0"/>
          </a:p>
          <a:p>
            <a:pPr algn="r"/>
            <a:r>
              <a:rPr lang="ar-IQ" sz="2400" dirty="0"/>
              <a:t>أكبر دراسة من </a:t>
            </a:r>
            <a:r>
              <a:rPr lang="ar-IQ" sz="2400" dirty="0" smtClean="0"/>
              <a:t>نوعها</a:t>
            </a:r>
            <a:r>
              <a:rPr lang="en-US" sz="2400" dirty="0"/>
              <a:t> </a:t>
            </a:r>
            <a:r>
              <a:rPr lang="ar-IQ" sz="2400" dirty="0" smtClean="0"/>
              <a:t> </a:t>
            </a:r>
            <a:r>
              <a:rPr lang="en-US" sz="2400" dirty="0" smtClean="0"/>
              <a:t>American </a:t>
            </a:r>
            <a:r>
              <a:rPr lang="en-US" sz="2400" dirty="0"/>
              <a:t>Cancer Society</a:t>
            </a:r>
            <a:r>
              <a:rPr lang="ar-IQ" sz="2400" dirty="0"/>
              <a:t> </a:t>
            </a:r>
            <a:r>
              <a:rPr lang="en-US" sz="2400" dirty="0"/>
              <a:t>Exit </a:t>
            </a:r>
            <a:r>
              <a:rPr lang="en-US" dirty="0"/>
              <a:t>Disclaimer </a:t>
            </a:r>
            <a:r>
              <a:rPr lang="en-US" dirty="0" smtClean="0"/>
              <a:t>IARC </a:t>
            </a:r>
            <a:r>
              <a:rPr lang="ar-IQ" dirty="0" smtClean="0"/>
              <a:t>2011</a:t>
            </a:r>
            <a:r>
              <a:rPr lang="ar-IQ" dirty="0"/>
              <a:t>، والتي أثبتت عدم وجود صلة متينة بين الهاتف المحمول وأورام الدماغ</a:t>
            </a:r>
            <a:r>
              <a:rPr lang="ar-IQ" dirty="0" smtClean="0"/>
              <a:t>.</a:t>
            </a:r>
            <a:r>
              <a:rPr lang="ar-IQ" baseline="30000" dirty="0" smtClean="0">
                <a:hlinkClick r:id="rId2"/>
              </a:rPr>
              <a:t>[</a:t>
            </a:r>
            <a:r>
              <a:rPr lang="ar-IQ" dirty="0"/>
              <a:t> </a:t>
            </a:r>
            <a:r>
              <a:rPr lang="ar-IQ" dirty="0">
                <a:solidFill>
                  <a:srgbClr val="FF0000"/>
                </a:solidFill>
              </a:rPr>
              <a:t>فيما نشرت المجلة الدولية لعلم </a:t>
            </a:r>
            <a:r>
              <a:rPr lang="ar-IQ" dirty="0" smtClean="0">
                <a:solidFill>
                  <a:srgbClr val="FF0000"/>
                </a:solidFill>
              </a:rPr>
              <a:t>الأوبئة</a:t>
            </a:r>
            <a:r>
              <a:rPr lang="ar-IQ" baseline="30000" dirty="0" smtClean="0">
                <a:hlinkClick r:id="rId3"/>
              </a:rPr>
              <a:t>]</a:t>
            </a:r>
            <a:r>
              <a:rPr lang="ar-IQ" dirty="0"/>
              <a:t> تحليلا من البيانات المجمعة من دراسة الحالات والشواهد متعددة الجنسيات أن الأورام </a:t>
            </a:r>
            <a:r>
              <a:rPr lang="ar-IQ" dirty="0" smtClean="0"/>
              <a:t>السرطانيه  </a:t>
            </a:r>
            <a:r>
              <a:rPr lang="ar-IQ" dirty="0"/>
              <a:t>والسحائية هما أكثر الأنواع شيوعا في أورام المخ، ووضع المؤلفون الاستنتاج التالي:(بشكل عام، لم يتم ملاحظة أي زيادة في خطر التعرض للأورام الدبقية والسحائية مع استخدام الهواتف المحمولة، مع أنه كانت هناك اقتراحات على زيادة خطر الإصابة </a:t>
            </a:r>
            <a:r>
              <a:rPr lang="ar-IQ" dirty="0">
                <a:hlinkClick r:id="rId4" tooltip="الورم الدبقي (الصفحة غير موجودة)"/>
              </a:rPr>
              <a:t>بالورم </a:t>
            </a:r>
            <a:r>
              <a:rPr lang="ar-IQ" dirty="0" smtClean="0">
                <a:hlinkClick r:id="rId4" tooltip="الورم الدبقي (الصفحة غير موجودة)"/>
              </a:rPr>
              <a:t>الدبقي</a:t>
            </a:r>
            <a:r>
              <a:rPr lang="en-US" b="1" dirty="0"/>
              <a:t> Mayo </a:t>
            </a:r>
            <a:r>
              <a:rPr lang="en-US" b="1" dirty="0" err="1" smtClean="0"/>
              <a:t>clincil</a:t>
            </a:r>
            <a:r>
              <a:rPr lang="ar-IQ" dirty="0"/>
              <a:t> </a:t>
            </a:r>
            <a:r>
              <a:rPr lang="en-US" dirty="0" smtClean="0"/>
              <a:t> </a:t>
            </a:r>
            <a:r>
              <a:rPr lang="ar-IQ" dirty="0" smtClean="0"/>
              <a:t>في </a:t>
            </a:r>
            <a:r>
              <a:rPr lang="ar-IQ" dirty="0"/>
              <a:t>أقصى حالات التعرض، لكن التحيز والخطأ يمنع التفسير السببي، وأن الآثار المحتملة لاستخدام الهواتف الكثيف على المدى الطويل يتطلب مزيدا من الدراسة). وجاء في البيان الصحفي المرافق لإصدار </a:t>
            </a:r>
            <a:r>
              <a:rPr lang="ar-IQ" dirty="0" smtClean="0"/>
              <a:t>الصحيفةقال </a:t>
            </a:r>
            <a:r>
              <a:rPr lang="ar-IQ" dirty="0"/>
              <a:t>كريستوفر وايلد مدير </a:t>
            </a:r>
            <a:r>
              <a:rPr lang="ar-IQ" dirty="0">
                <a:hlinkClick r:id="rId5" tooltip="الوكالة الدولية لبحوث السرطان"/>
              </a:rPr>
              <a:t>الوكالة الدولية لبحوث السرطان</a:t>
            </a:r>
            <a:r>
              <a:rPr lang="ar-IQ" dirty="0"/>
              <a:t>:(لم يتم تأكيد وجود خطورة من الإصابة </a:t>
            </a:r>
            <a:r>
              <a:rPr lang="ar-IQ" dirty="0">
                <a:hlinkClick r:id="rId6" tooltip="سرطان الدماغ"/>
              </a:rPr>
              <a:t>بسرطان الدماغ</a:t>
            </a:r>
            <a:r>
              <a:rPr lang="ar-IQ" dirty="0"/>
              <a:t> من دراسة انترفون، ومع ذلك فإن الملاحظات التي أخذت عند أعلى مستوى من الوقت التراكمي للمكالمات، وتغيير أنماط استخدام الهاتف المحمول منذ فترة دراستها من قبل </a:t>
            </a:r>
            <a:r>
              <a:rPr lang="ar-IQ" dirty="0">
                <a:hlinkClick r:id="rId7" tooltip="انترفون (الصفحة غير موجودة)"/>
              </a:rPr>
              <a:t>انترفون</a:t>
            </a:r>
            <a:r>
              <a:rPr lang="ar-IQ" dirty="0"/>
              <a:t> وخاصة لدى الشباب، يستحق المزيد من التحقيقات والبحث حول موضوع علاقة الهاتف </a:t>
            </a:r>
            <a:r>
              <a:rPr lang="ar-IQ" u="sng" dirty="0">
                <a:solidFill>
                  <a:srgbClr val="FF0000"/>
                </a:solidFill>
              </a:rPr>
              <a:t>بالإصابة بسرطان الدماغ</a:t>
            </a:r>
            <a:r>
              <a:rPr lang="ar-IQ" dirty="0"/>
              <a:t>).</a:t>
            </a:r>
          </a:p>
        </p:txBody>
      </p:sp>
    </p:spTree>
    <p:extLst>
      <p:ext uri="{BB962C8B-B14F-4D97-AF65-F5344CB8AC3E}">
        <p14:creationId xmlns:p14="http://schemas.microsoft.com/office/powerpoint/2010/main" val="346919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548860"/>
            <a:ext cx="177934" cy="10977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507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sz="45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None/>
              <a:tabLst/>
            </a:pPr>
            <a:endParaRPr kumimoji="0" lang="ar-SA" sz="1400" b="1" i="0" u="none" strike="noStrike" cap="none" normalizeH="0" baseline="0" dirty="0" smtClean="0">
              <a:ln>
                <a:noFill/>
              </a:ln>
              <a:solidFill>
                <a:srgbClr val="111111"/>
              </a:solidFill>
              <a:effectLst/>
              <a:latin typeface="Amiri"/>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الورم الدبق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32766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4724400"/>
            <a:ext cx="7239000" cy="1200329"/>
          </a:xfrm>
          <a:prstGeom prst="rect">
            <a:avLst/>
          </a:prstGeom>
        </p:spPr>
        <p:txBody>
          <a:bodyPr wrap="square">
            <a:spAutoFit/>
          </a:bodyPr>
          <a:lstStyle/>
          <a:p>
            <a:pPr algn="r" rtl="1"/>
            <a:r>
              <a:rPr lang="ar-SA" b="1" dirty="0"/>
              <a:t>اختبارات </a:t>
            </a:r>
            <a:r>
              <a:rPr lang="ar-SA" b="1" dirty="0" smtClean="0"/>
              <a:t>التصوير</a:t>
            </a:r>
            <a:r>
              <a:rPr lang="ar-IQ" b="1" dirty="0" smtClean="0"/>
              <a:t>  لل       </a:t>
            </a:r>
            <a:r>
              <a:rPr lang="en-US" b="1" dirty="0" err="1" smtClean="0"/>
              <a:t>clincil</a:t>
            </a:r>
            <a:r>
              <a:rPr lang="ar-IQ" b="1" dirty="0" smtClean="0"/>
              <a:t>  </a:t>
            </a:r>
            <a:r>
              <a:rPr lang="en-US" b="1" dirty="0" smtClean="0"/>
              <a:t>Mayo</a:t>
            </a:r>
            <a:r>
              <a:rPr lang="ar-SA" b="1" dirty="0" smtClean="0"/>
              <a:t>.</a:t>
            </a:r>
            <a:r>
              <a:rPr lang="ar-SA" dirty="0"/>
              <a:t> يمكن أن تساعد اختبارات التصوير طبيبك في تحديد مكان ورم الدماغ وحجمه. وغالبًا ما يستخدم التصوير بالرنين المغناطيسي لتشخيص أورام المخ، ويمكن استخدامه جنبًا إلى جنب مع التصوير بالرنين المغناطيسي المتخصص، مثل التصوير بالرنين المغناطيسي </a:t>
            </a:r>
            <a:r>
              <a:rPr lang="ar-SA" dirty="0" smtClean="0"/>
              <a:t>الوظيفي</a:t>
            </a:r>
            <a:endParaRPr lang="en-US" b="1" dirty="0"/>
          </a:p>
        </p:txBody>
      </p:sp>
      <p:pic>
        <p:nvPicPr>
          <p:cNvPr id="3076" name="Picture 4" descr="Ø®ÙØ§ÙØ§ Ø§ÙÙØ±Ù Ø§ÙØ¯Ø¨ÙÙ Ø§ÙØ®Ø¨ÙØ«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6800"/>
            <a:ext cx="2971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1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533400"/>
            <a:ext cx="7315200" cy="4154984"/>
          </a:xfrm>
          <a:prstGeom prst="rect">
            <a:avLst/>
          </a:prstGeom>
        </p:spPr>
        <p:txBody>
          <a:bodyPr wrap="square">
            <a:spAutoFit/>
          </a:bodyPr>
          <a:lstStyle/>
          <a:p>
            <a:pPr algn="r" rtl="1"/>
            <a:r>
              <a:rPr lang="ar-SA" sz="2400" b="1" dirty="0"/>
              <a:t>إنَّنا مُحاطون بِهالَةٍ كهرومغناطيسيَّة تَرْمينا منها كلَّ يومٍ برَشْق! فهذه المَوْجات الكهرومغناطيسيَّة ليستْ في الهَواتِف الجوَّالة وحدها، بل هي مَوْجودة في مُعْظم الأَجْهزة الحَدِيثة في بُيوتنا؛ لاعْتِمادها عليها بصفةٍ رَئيِسة في عمليَّة </a:t>
            </a:r>
            <a:r>
              <a:rPr lang="ar-SA" sz="2400" b="1" dirty="0" smtClean="0"/>
              <a:t>التَّشغيل:</a:t>
            </a:r>
            <a:r>
              <a:rPr lang="ar-IQ" sz="2400" b="1" dirty="0" smtClean="0"/>
              <a:t>الافران المايكروفيه </a:t>
            </a:r>
            <a:r>
              <a:rPr lang="ar-SA" sz="2400" b="1" dirty="0" smtClean="0"/>
              <a:t> </a:t>
            </a:r>
            <a:r>
              <a:rPr lang="ar-SA" sz="2400" b="1" dirty="0"/>
              <a:t>كالتِّلفاز، والفيديو، والمِذْياع، والهَاتِف اللاَّسِلكيّ، وأجهزة الحاسُوب، والنَّاسِخات الضَّوئيَّة، والسَّخَّانات الكهربائيَّة، والمَصابيح، ومُجفِّفات الشَّعَر، ومَكائِن الحِلاقة الكهربائيَّة... ونحو ذلك، وكُلَّما ازدادَ التَّقدُّم التِّقنيّ ازدادَ حجمُ الهالَةِ الكهرومغناطيسيَّة التي تُحيط بنا، فإذا أَضَفْنا إلى ذلكَ وُجود نَشاطٍ كهربائيّ طَبيعيّ في جِسْم الإنسان - كالنَّشاط الكهربائيّ في العَضَلات، والمُخ، والقَلْب - أمكنَنا القَوْل بوجود تأثيرٍ سِلبيّ على الصِّحَّةِ العامَّة، ولو على المَدى البعيد!</a:t>
            </a:r>
            <a:endParaRPr lang="en-US" sz="2400" dirty="0"/>
          </a:p>
        </p:txBody>
      </p:sp>
    </p:spTree>
    <p:extLst>
      <p:ext uri="{BB962C8B-B14F-4D97-AF65-F5344CB8AC3E}">
        <p14:creationId xmlns:p14="http://schemas.microsoft.com/office/powerpoint/2010/main" val="167794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219200"/>
            <a:ext cx="8153400" cy="4801314"/>
          </a:xfrm>
          <a:prstGeom prst="rect">
            <a:avLst/>
          </a:prstGeom>
        </p:spPr>
        <p:txBody>
          <a:bodyPr wrap="square">
            <a:spAutoFit/>
          </a:bodyPr>
          <a:lstStyle/>
          <a:p>
            <a:r>
              <a:rPr lang="ar-IQ" dirty="0"/>
              <a:t>وقد قامت مجموعة من السلطات الحكومية والمؤسسات الصحية المستقلة بالتعليق على هذه الدراسة الهامة من ضمنهم </a:t>
            </a:r>
            <a:r>
              <a:rPr lang="ar-IQ" b="1" u="sng" dirty="0">
                <a:solidFill>
                  <a:srgbClr val="FF0000"/>
                </a:solidFill>
              </a:rPr>
              <a:t>المركز الأسترالي لبحوث التأثيرات البيولوجية للترددات الرايوية </a:t>
            </a:r>
            <a:r>
              <a:rPr lang="ar-IQ" dirty="0"/>
              <a:t>والتي قالت في بيان لها</a:t>
            </a:r>
            <a:r>
              <a:rPr lang="ar-IQ" dirty="0" smtClean="0"/>
              <a:t>:</a:t>
            </a:r>
            <a:r>
              <a:rPr lang="ar-IQ" baseline="30000" dirty="0" smtClean="0">
                <a:hlinkClick r:id="rId2"/>
              </a:rPr>
              <a:t>[</a:t>
            </a:r>
            <a:r>
              <a:rPr lang="ar-IQ" dirty="0" smtClean="0"/>
              <a:t>حتى </a:t>
            </a:r>
            <a:r>
              <a:rPr lang="ar-IQ" dirty="0"/>
              <a:t>الآن كانت هناك مخاوف من أن الهواتف النقالة تسبب زيادة في خطر الإصابة بأورام المخ، دراسة انترفون كانت قادرة بما فيه الكفاية للتصدي لهذه المخاوف. وهي لم تقدم أي دليل علمي مقنع يدل على وجود رابطة متينة بين استخدام الهواتف وتطور الأورام الدبقية والسحائية. مع أن الدراسة توضح بعض الأدلة الضعيفة على وجود رابطة وفقا لأعلى عشر وقت المكالمة التراكمي (ولكن فقد في أولئك الذين بدأ استخدام الهواتف المحمولة لديهم مؤخرا)، وخلص الباحصون أن التحيزات والأخطاء تحد من قوة أي استنتاجات من هذه المجموعة، ويبدو واضحا الآن أنه إذا كان هناك أي تأثير للهواتف المحمولة على زيادة مخاطر أورام الدماغ في البالغين فهو من المرجح أنها صغيرة جدا ليتم كشفها حتى من قبل دراسة كبيرة متعددة الجنسيات مثل دراسة انترفون.</a:t>
            </a:r>
          </a:p>
          <a:p>
            <a:pPr algn="r"/>
            <a:r>
              <a:rPr lang="ar-IQ" dirty="0"/>
              <a:t>وفي بيان من المركز الأسترالي للحماية من </a:t>
            </a:r>
            <a:r>
              <a:rPr lang="ar-IQ" dirty="0">
                <a:hlinkClick r:id="rId3" tooltip="إشعاع"/>
              </a:rPr>
              <a:t>الإشعاع</a:t>
            </a:r>
            <a:r>
              <a:rPr lang="ar-IQ" dirty="0"/>
              <a:t> </a:t>
            </a:r>
            <a:r>
              <a:rPr lang="ar-IQ" dirty="0">
                <a:hlinkClick r:id="rId4" tooltip="وكالة السلامة النووية (الصفحة غير موجودة)"/>
              </a:rPr>
              <a:t>ووكالة السلامة النووية</a:t>
            </a:r>
            <a:r>
              <a:rPr lang="ar-IQ" dirty="0"/>
              <a:t>:(بناء على الفهم الحالي للعلاقة بين سرطان الدماغ واستخدام </a:t>
            </a:r>
            <a:r>
              <a:rPr lang="ar-IQ" dirty="0">
                <a:hlinkClick r:id="rId5" tooltip="هاتف محمول"/>
              </a:rPr>
              <a:t>الهواتف المحمولة</a:t>
            </a:r>
            <a:r>
              <a:rPr lang="ar-IQ" dirty="0"/>
              <a:t> ، بما في ذلك البيانات التي نشرت مؤخرا من دراسة انترفون، فإن الوكالة تخلص إلى أن البيانات المتوفرة حاليا </a:t>
            </a:r>
            <a:r>
              <a:rPr lang="ar-IQ" dirty="0">
                <a:solidFill>
                  <a:srgbClr val="FF0000"/>
                </a:solidFill>
              </a:rPr>
              <a:t>لا تبرر أي توصية عامة للحد من استخدام الهواتف المحمولة عند البالغين. وتواصل لإبلاغ المعنيين حول التأثيرات الصحية المحتملة التي قد تحد من تعرضها من خلال تقليل وقت المكالمات، وبجعل المكالمات حيث الاستقبال جيد، أو باستخدام أجهزة حرة اليدين أو خيارات مكبر الصوت، أو عن طريق الرسائل النصية،و نظرا لعدم وجود أي بيانات متعلقة بالأطفال واستخدامهم الطويل للهواتف المحمولة، توصي الآباء بتشجيع أبنائهم على الحد من استخدامها والتعرض لها بنفس ما سبق من التوصيات</a:t>
            </a:r>
            <a:r>
              <a:rPr lang="ar-IQ" dirty="0" smtClean="0">
                <a:solidFill>
                  <a:srgbClr val="FF0000"/>
                </a:solidFill>
              </a:rPr>
              <a:t>.</a:t>
            </a:r>
            <a:endParaRPr lang="ar-IQ" dirty="0">
              <a:solidFill>
                <a:srgbClr val="FF0000"/>
              </a:solidFill>
            </a:endParaRPr>
          </a:p>
        </p:txBody>
      </p:sp>
    </p:spTree>
    <p:extLst>
      <p:ext uri="{BB962C8B-B14F-4D97-AF65-F5344CB8AC3E}">
        <p14:creationId xmlns:p14="http://schemas.microsoft.com/office/powerpoint/2010/main" val="312458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66843"/>
            <a:ext cx="6705600" cy="3477875"/>
          </a:xfrm>
          <a:prstGeom prst="rect">
            <a:avLst/>
          </a:prstGeom>
        </p:spPr>
        <p:txBody>
          <a:bodyPr wrap="square">
            <a:spAutoFit/>
          </a:bodyPr>
          <a:lstStyle/>
          <a:p>
            <a:pPr algn="r"/>
            <a:r>
              <a:rPr lang="ar-IQ" sz="2000" dirty="0"/>
              <a:t>وقد عبر مجلس السرطان الأسترالي في بيان عن ترحيبه بنتائج أكبردراسة دولية حتى الآن في استخدام الهاتف المحمول، والتي لم تعثر على أي أدلة تثبت أن الاستخدام العادي للهواتف المحمولة لفترة تصل إلى 12 سنة يمكن أن يسبب سرطان الدماغ. وبين الرئيس التنفيذي البروفيسور (إيان أولفر) أن نتائج دراسة انترفون التي أجريت في 13 دولة بما في ذلك أستراليا، تتفق مع النتائج التي تم الحصول عليها من بحوث أخرى والتي فشلت أيضا في إيجاد صلة بين الهواتف المحمولة والسرطان. كما أن هذه النتائج تدعم الأبحاث السابقة التي تظهر أن الهواتف المحمولة لا تضر بخلايا </a:t>
            </a:r>
            <a:r>
              <a:rPr lang="ar-IQ" sz="2000" dirty="0">
                <a:hlinkClick r:id="rId2" tooltip="الحمض النووي"/>
              </a:rPr>
              <a:t>الحمض النووي</a:t>
            </a:r>
            <a:r>
              <a:rPr lang="ar-IQ" sz="2000" dirty="0"/>
              <a:t>، أي أنها لا يمكن أن تسبب </a:t>
            </a:r>
            <a:r>
              <a:rPr lang="ar-IQ" sz="2000" dirty="0">
                <a:hlinkClick r:id="rId3" tooltip="الطفرات الوراثية"/>
              </a:rPr>
              <a:t>الطفرات الوراثية</a:t>
            </a:r>
            <a:r>
              <a:rPr lang="ar-IQ" sz="2000" dirty="0"/>
              <a:t> التي تتطور إلى سرطان. ومع ذلك، فقد قيل أن </a:t>
            </a:r>
            <a:r>
              <a:rPr lang="ar-IQ" sz="2000" dirty="0">
                <a:hlinkClick r:id="rId4" tooltip="الحقول الكهرومغناطيسية (الصفحة غير موجودة)"/>
              </a:rPr>
              <a:t>الحقول الكهرومغناطيسية</a:t>
            </a:r>
            <a:r>
              <a:rPr lang="ar-IQ" sz="2000" dirty="0"/>
              <a:t> المرتبطة بالهواتف المحمولة يمكن أن تلعب دورا في تسريع تطور السرطان في حال </a:t>
            </a:r>
            <a:r>
              <a:rPr lang="ar-IQ" dirty="0"/>
              <a:t>وجوده مسبقا. </a:t>
            </a:r>
            <a:endParaRPr lang="en-US" dirty="0"/>
          </a:p>
        </p:txBody>
      </p:sp>
    </p:spTree>
    <p:extLst>
      <p:ext uri="{BB962C8B-B14F-4D97-AF65-F5344CB8AC3E}">
        <p14:creationId xmlns:p14="http://schemas.microsoft.com/office/powerpoint/2010/main" val="121052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7543800" cy="5324535"/>
          </a:xfrm>
          <a:prstGeom prst="rect">
            <a:avLst/>
          </a:prstGeom>
        </p:spPr>
        <p:txBody>
          <a:bodyPr wrap="square">
            <a:spAutoFit/>
          </a:bodyPr>
          <a:lstStyle/>
          <a:p>
            <a:pPr algn="r"/>
            <a:r>
              <a:rPr lang="ar-IQ" sz="2000" u="sng" dirty="0">
                <a:solidFill>
                  <a:srgbClr val="FF0000"/>
                </a:solidFill>
              </a:rPr>
              <a:t>وفي دراسة دنماركية عام 2004 والتي طبقت على مدى عشرة أعوام</a:t>
            </a:r>
            <a:r>
              <a:rPr lang="ar-IQ" sz="2000" dirty="0"/>
              <a:t>، لم يتم إيجاد أي صلة. إلا إن هذه الدراسة قد تعرضت للكثير من الانتقادات كونها اعتمدت في جمع البيانات على الاشتراكات وليس المستخدمين أنفسهم، ومن المعروف أن بعض المشتركين لا يستخدمون الهواتف بأنفسهم وإنما يقومون بتوفيرها لأفراد العائلة. وهذا ما تم ملاحظته عند إجراء </a:t>
            </a:r>
            <a:r>
              <a:rPr lang="ar-IQ" sz="2000" u="sng" dirty="0">
                <a:solidFill>
                  <a:srgbClr val="FF0000"/>
                </a:solidFill>
              </a:rPr>
              <a:t>استبيان على عينة صغيرة من المشتركين، </a:t>
            </a:r>
            <a:r>
              <a:rPr lang="ar-IQ" sz="2000" dirty="0"/>
              <a:t>جيث وجد أن 61% فقط منهم يستخدمون الهواتف بأنفسهم.</a:t>
            </a:r>
            <a:r>
              <a:rPr lang="ar-IQ" sz="2000" baseline="30000" dirty="0">
                <a:hlinkClick r:id="rId2"/>
              </a:rPr>
              <a:t>[25]</a:t>
            </a:r>
            <a:r>
              <a:rPr lang="ar-IQ" sz="2000" baseline="30000" dirty="0">
                <a:hlinkClick r:id="rId3"/>
              </a:rPr>
              <a:t>[26]</a:t>
            </a:r>
            <a:endParaRPr lang="ar-IQ" sz="2000" dirty="0"/>
          </a:p>
          <a:p>
            <a:pPr algn="r"/>
            <a:r>
              <a:rPr lang="ar-IQ" sz="2000" dirty="0">
                <a:solidFill>
                  <a:srgbClr val="FF0000"/>
                </a:solidFill>
              </a:rPr>
              <a:t>تبع ذلك دراسة سويدية عام </a:t>
            </a:r>
            <a:r>
              <a:rPr lang="ar-IQ" sz="2000" dirty="0"/>
              <a:t>2005 والتي خلصت إلى إن النتائج والبيانات لا تدعم نظرية وجود علاقة بين استخدام الهواتف المحمولة وزيادة خطر الاصابة بالأورام </a:t>
            </a:r>
            <a:r>
              <a:rPr lang="ar-IQ" sz="2000" dirty="0" smtClean="0"/>
              <a:t>االسرطانيه </a:t>
            </a:r>
            <a:r>
              <a:rPr lang="ar-IQ" sz="2000" dirty="0"/>
              <a:t>والسحائية.</a:t>
            </a:r>
            <a:r>
              <a:rPr lang="ar-IQ" sz="2000" baseline="30000" dirty="0">
                <a:hlinkClick r:id="rId4"/>
              </a:rPr>
              <a:t>[27]</a:t>
            </a:r>
            <a:endParaRPr lang="ar-IQ" sz="2000" dirty="0"/>
          </a:p>
          <a:p>
            <a:pPr algn="r"/>
            <a:r>
              <a:rPr lang="ar-IQ" sz="2000" dirty="0">
                <a:solidFill>
                  <a:srgbClr val="FF0000"/>
                </a:solidFill>
              </a:rPr>
              <a:t>وفي نفس العام أشارت دراسة بريطانية </a:t>
            </a:r>
            <a:r>
              <a:rPr lang="ar-IQ" sz="2000" dirty="0"/>
              <a:t>إلى أنه لا يوجد خطر كبير من التعرض للإصابة بأورام في العصب السمعي بعد العقد الأول من استخدام الهاتف المحمول، إلا أنه لا يمكن استبعاد ذلك الاحتمال عند الاستعمال طويل المدى.</a:t>
            </a:r>
            <a:r>
              <a:rPr lang="ar-IQ" sz="2000" baseline="30000" dirty="0">
                <a:hlinkClick r:id="rId5"/>
              </a:rPr>
              <a:t>[28]</a:t>
            </a:r>
            <a:endParaRPr lang="ar-IQ" sz="2000" dirty="0"/>
          </a:p>
          <a:p>
            <a:pPr algn="r"/>
            <a:r>
              <a:rPr lang="ar-IQ" sz="2000" dirty="0">
                <a:solidFill>
                  <a:srgbClr val="FF0000"/>
                </a:solidFill>
              </a:rPr>
              <a:t>وفي العام اللاحق كشفت دراسة ألمانية </a:t>
            </a:r>
            <a:r>
              <a:rPr lang="ar-IQ" sz="2000" dirty="0"/>
              <a:t>أنه لم يلاحظ زيادة في خطر الاصابة بالأورام الدبقية والسحائية بين مستخدمي الهواتف الخلوية، إلا أنه يجب تحقيق المزيد من الدراسات ليتم تأكيد النتائج.</a:t>
            </a:r>
            <a:r>
              <a:rPr lang="ar-IQ" sz="2000" baseline="30000" dirty="0">
                <a:hlinkClick r:id="rId6"/>
              </a:rPr>
              <a:t>[29]</a:t>
            </a:r>
            <a:endParaRPr lang="ar-IQ" sz="2000" dirty="0"/>
          </a:p>
          <a:p>
            <a:pPr algn="r"/>
            <a:r>
              <a:rPr lang="ar-IQ" sz="2000" dirty="0"/>
              <a:t>وكذلك قامت دراسة مشتركة في شمال أوروبا بالتأكيد على وجوب القيام بالمزيد من التحقيقات قبل وضع نتائج قاطعة</a:t>
            </a:r>
          </a:p>
        </p:txBody>
      </p:sp>
    </p:spTree>
    <p:extLst>
      <p:ext uri="{BB962C8B-B14F-4D97-AF65-F5344CB8AC3E}">
        <p14:creationId xmlns:p14="http://schemas.microsoft.com/office/powerpoint/2010/main" val="3821219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143000"/>
            <a:ext cx="8153400" cy="4524315"/>
          </a:xfrm>
          <a:prstGeom prst="rect">
            <a:avLst/>
          </a:prstGeom>
        </p:spPr>
        <p:txBody>
          <a:bodyPr wrap="square">
            <a:spAutoFit/>
          </a:bodyPr>
          <a:lstStyle/>
          <a:p>
            <a:pPr algn="r"/>
            <a:r>
              <a:rPr lang="ar-IQ" dirty="0"/>
              <a:t>جرى فريق علمي سويدي في معهد </a:t>
            </a:r>
            <a:r>
              <a:rPr lang="ar-IQ" dirty="0">
                <a:hlinkClick r:id="rId2" tooltip="كاروليسنكا (الصفحة غير موجودة)"/>
              </a:rPr>
              <a:t>كاروليسنكا</a:t>
            </a:r>
            <a:r>
              <a:rPr lang="ar-IQ" dirty="0"/>
              <a:t> دراسة وبائية عام 2004، بين فيها أن الاستخدام المنتظم للهاتف المحمول لمدة 10 سنوات أو أكثر له ارتباط بزياة خطر الإصابة بأورام في </a:t>
            </a:r>
            <a:r>
              <a:rPr lang="ar-IQ" dirty="0">
                <a:hlinkClick r:id="rId3" tooltip="العصب السمعي (الصفحة غير موجودة)"/>
              </a:rPr>
              <a:t>العصب السمعي</a:t>
            </a:r>
            <a:r>
              <a:rPr lang="ar-IQ" dirty="0"/>
              <a:t>، وهو نوع من </a:t>
            </a:r>
            <a:r>
              <a:rPr lang="ar-IQ" dirty="0">
                <a:hlinkClick r:id="rId4" tooltip="الأورام الحميدة (الصفحة غير موجودة)"/>
              </a:rPr>
              <a:t>الأورام الحميدة</a:t>
            </a:r>
            <a:r>
              <a:rPr lang="ar-IQ" dirty="0"/>
              <a:t> التي تصيب المخ. ومن الجدير بالذكر أن هذه العلاقة لم يتم ملاحظتها عند مستخدمي الهواتف لمدة تقل عن 10 سنوات.</a:t>
            </a:r>
            <a:r>
              <a:rPr lang="ar-IQ" baseline="30000" dirty="0">
                <a:hlinkClick r:id="rId5"/>
              </a:rPr>
              <a:t>[31]</a:t>
            </a:r>
            <a:endParaRPr lang="ar-IQ" dirty="0"/>
          </a:p>
          <a:p>
            <a:pPr algn="r"/>
            <a:r>
              <a:rPr lang="ar-IQ" u="sng" dirty="0">
                <a:solidFill>
                  <a:srgbClr val="FF0000"/>
                </a:solidFill>
              </a:rPr>
              <a:t>نشرت مجموعة الدراسة انترفون من اليابان نتائج الدراسة المتعلقة بأورام المخ والهواتف المحمولة. وقد استخدموا نهجا جديدا عن طريق تحديد معدل الامتصاص النوعي في الورم من خلال حساب تردد امتصاص مجال الراديو في موقع الورم بالضبط.تضمنت الحالات أوراما دبقية، وسحائية والأورام الحميدة في الغدة النخامية، وذكرت أن نسبة الأرجحية الشاملة لم تزداد عند التعرض، كما تم تحديدها بقيم الامتصاص النوعي.</a:t>
            </a:r>
            <a:r>
              <a:rPr lang="ar-IQ" u="sng" baseline="30000" dirty="0">
                <a:solidFill>
                  <a:srgbClr val="FF0000"/>
                </a:solidFill>
                <a:hlinkClick r:id="rId6"/>
              </a:rPr>
              <a:t>[32]</a:t>
            </a:r>
            <a:endParaRPr lang="ar-IQ" u="sng" dirty="0">
              <a:solidFill>
                <a:srgbClr val="FF0000"/>
              </a:solidFill>
            </a:endParaRPr>
          </a:p>
          <a:p>
            <a:pPr algn="r"/>
            <a:r>
              <a:rPr lang="ar-IQ" u="sng" dirty="0">
                <a:solidFill>
                  <a:srgbClr val="FF0000"/>
                </a:solidFill>
              </a:rPr>
              <a:t>في عام 2007، استعرض لينارت هارديل من جامعة أوريبرو في السويد بعض البحوث الوبائية (2 دراسات </a:t>
            </a:r>
            <a:r>
              <a:rPr lang="ar-IQ" dirty="0"/>
              <a:t>على الجماعات، و16 دراسة تتضمن مراقبة الحالات) ووجد أن:</a:t>
            </a:r>
            <a:r>
              <a:rPr lang="ar-IQ" baseline="30000" dirty="0">
                <a:hlinkClick r:id="rId7"/>
              </a:rPr>
              <a:t>[33]</a:t>
            </a:r>
            <a:r>
              <a:rPr lang="ar-IQ" dirty="0"/>
              <a:t> يوجد لدى مستخدمي الهواتف المحمولة </a:t>
            </a:r>
            <a:r>
              <a:rPr lang="ar-IQ" dirty="0">
                <a:solidFill>
                  <a:srgbClr val="FF0000"/>
                </a:solidFill>
              </a:rPr>
              <a:t>زيادة في خطر الإصابة بالأورام الدبقية الخبيثة، والأورام في العصب الصوتي، وتكون احتمالية حدوث الأورام في الجانب المتعرض لاستخدام الهاتف الخليوي أكبر،</a:t>
            </a:r>
            <a:r>
              <a:rPr lang="ar-IQ" dirty="0"/>
              <a:t> وأن استخدام الهاتف المحمولة لمدة </a:t>
            </a:r>
            <a:r>
              <a:rPr lang="ar-IQ" dirty="0">
                <a:solidFill>
                  <a:srgbClr val="FF0000"/>
                </a:solidFill>
              </a:rPr>
              <a:t>ساعة يوميا </a:t>
            </a:r>
            <a:r>
              <a:rPr lang="ar-IQ" dirty="0"/>
              <a:t>يزيد من خطر الإصابة بالأورام بعد عشر سنوات أو أكثر. في تحديث على حالة دراسة انترفون في فبراير 2008 ذكرت الوكالة الدولية لبحوث السرطان أن النتائج على المدى الطويل يمكن أن تكون إما سببية أو مصطنعة، والتي تعتمد على الفروقات بين الحالات والضوابط.</a:t>
            </a:r>
          </a:p>
        </p:txBody>
      </p:sp>
    </p:spTree>
    <p:extLst>
      <p:ext uri="{BB962C8B-B14F-4D97-AF65-F5344CB8AC3E}">
        <p14:creationId xmlns:p14="http://schemas.microsoft.com/office/powerpoint/2010/main" val="237287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8001000" cy="4001095"/>
          </a:xfrm>
          <a:prstGeom prst="rect">
            <a:avLst/>
          </a:prstGeom>
        </p:spPr>
        <p:txBody>
          <a:bodyPr wrap="square">
            <a:spAutoFit/>
          </a:bodyPr>
          <a:lstStyle/>
          <a:p>
            <a:pPr algn="r" rtl="1"/>
            <a:r>
              <a:rPr lang="ar-IQ" dirty="0" smtClean="0"/>
              <a:t>كانت ا التقارير  وسائل </a:t>
            </a:r>
            <a:r>
              <a:rPr lang="ar-IQ" dirty="0"/>
              <a:t>الإعلام تبالغ في خطر الإصابة بالسرطان نتيجة استخدام الهواتف </a:t>
            </a:r>
            <a:r>
              <a:rPr lang="ar-IQ" dirty="0" smtClean="0"/>
              <a:t>المحمولة    الى ان ، نشر </a:t>
            </a:r>
            <a:r>
              <a:rPr lang="ar-IQ" dirty="0"/>
              <a:t>جراح </a:t>
            </a:r>
            <a:r>
              <a:rPr lang="ar-IQ" dirty="0">
                <a:solidFill>
                  <a:srgbClr val="FF0000"/>
                </a:solidFill>
              </a:rPr>
              <a:t>الأعصاب الأسترالي </a:t>
            </a:r>
            <a:r>
              <a:rPr lang="ar-IQ" sz="2800" dirty="0">
                <a:solidFill>
                  <a:srgbClr val="00B050"/>
                </a:solidFill>
              </a:rPr>
              <a:t>فيني خورانا</a:t>
            </a:r>
            <a:r>
              <a:rPr lang="ar-IQ" dirty="0"/>
              <a:t>، ما أسماه بـ (</a:t>
            </a:r>
            <a:r>
              <a:rPr lang="ar-IQ" dirty="0">
                <a:solidFill>
                  <a:srgbClr val="FF0000"/>
                </a:solidFill>
              </a:rPr>
              <a:t>مجموعة متزايدة من الأدلة على الصلة بين استخدام الهواتف المحمولة وبعض أورام الدماغ)، وجاء فيه أن هذا الخطر له تداعيات أوسع بكثير على الصحة العامة من </a:t>
            </a:r>
            <a:r>
              <a:rPr lang="ar-IQ" sz="2800" dirty="0">
                <a:solidFill>
                  <a:srgbClr val="FF0000"/>
                </a:solidFill>
              </a:rPr>
              <a:t>الأسبستوس </a:t>
            </a:r>
            <a:r>
              <a:rPr lang="ar-IQ" sz="2800" dirty="0">
                <a:solidFill>
                  <a:srgbClr val="FF0000"/>
                </a:solidFill>
                <a:hlinkClick r:id="rId2" tooltip="لتدخين (الصفحة غير موجودة)"/>
              </a:rPr>
              <a:t>والتدخين</a:t>
            </a:r>
            <a:r>
              <a:rPr lang="ar-IQ" dirty="0">
                <a:solidFill>
                  <a:srgbClr val="FF0000"/>
                </a:solidFill>
              </a:rPr>
              <a:t>.</a:t>
            </a:r>
            <a:r>
              <a:rPr lang="ar-IQ" baseline="30000" dirty="0">
                <a:solidFill>
                  <a:srgbClr val="FF0000"/>
                </a:solidFill>
                <a:hlinkClick r:id="rId3"/>
              </a:rPr>
              <a:t>[35]</a:t>
            </a:r>
            <a:r>
              <a:rPr lang="ar-IQ" dirty="0">
                <a:solidFill>
                  <a:srgbClr val="FF0000"/>
                </a:solidFill>
              </a:rPr>
              <a:t> وقد تم انتقاد هذه الاستنتاج بأنه تحليل غير متوازن للمادة المتوافرة، كما أنه انتقائي يدعم ادعاءات صاحب البلاغ.</a:t>
            </a:r>
            <a:r>
              <a:rPr lang="ar-IQ" baseline="30000" dirty="0">
                <a:solidFill>
                  <a:srgbClr val="FF0000"/>
                </a:solidFill>
                <a:hlinkClick r:id="rId4"/>
              </a:rPr>
              <a:t>[36]</a:t>
            </a:r>
            <a:r>
              <a:rPr lang="ar-IQ" dirty="0">
                <a:solidFill>
                  <a:srgbClr val="FF0000"/>
                </a:solidFill>
              </a:rPr>
              <a:t> منشور بعنوان (الأثار الصحية العامة للتقنيات اللاسلكية)</a:t>
            </a:r>
            <a:r>
              <a:rPr lang="ar-IQ" dirty="0"/>
              <a:t> يستشهد بأن لينارت هاردل وجد أن العمر هو عامل مهم، كرر التقرير استنتاج أن الهواتف المحمولة قبل سن 20 تزيد من خطر الإصابة بأورام الدماغ بنسبة 5.2، مقارنة مع 1.4 لباقي الأعمار.</a:t>
            </a:r>
            <a:r>
              <a:rPr lang="ar-IQ" baseline="30000" dirty="0">
                <a:hlinkClick r:id="rId5"/>
              </a:rPr>
              <a:t>[37]</a:t>
            </a:r>
            <a:r>
              <a:rPr lang="ar-IQ" dirty="0"/>
              <a:t> وفي مراجعة من قبل هاردل وأخرون خلصت أن </a:t>
            </a:r>
            <a:r>
              <a:rPr lang="ar-IQ" dirty="0">
                <a:solidFill>
                  <a:srgbClr val="FF0000"/>
                </a:solidFill>
              </a:rPr>
              <a:t>الهواتف النقالة الحالية ليست آمنة للتعرض طويل الأمد.</a:t>
            </a:r>
            <a:r>
              <a:rPr lang="ar-IQ" baseline="30000" dirty="0">
                <a:solidFill>
                  <a:srgbClr val="FF0000"/>
                </a:solidFill>
                <a:hlinkClick r:id="rId6"/>
              </a:rPr>
              <a:t>[38]</a:t>
            </a:r>
            <a:r>
              <a:rPr lang="ar-IQ" dirty="0">
                <a:solidFill>
                  <a:srgbClr val="FF0000"/>
                </a:solidFill>
              </a:rPr>
              <a:t> في دراسة لاتجاهات الوقت في أوروبا، والتي أجريت من قبل معهد وباء السرطان في كوبنهاغن</a:t>
            </a:r>
            <a:r>
              <a:rPr lang="ar-IQ" dirty="0"/>
              <a:t>، وجد أنه لا يوجد زيادة كبيرة في أورام المخ بين مستخدمي الهاتف الخليوي بين 1998 و2003، وبالتالي فإن عدم تغيير الاتجاه في هذه الفترة يشير إلى أن الفترة اللازمة لإحداث أورام في الدماغ تتجاوز 5-10 سنوات، أو أن زيادة الخطر في هذه الفئة من السكان صغيرة جدا بحيث لا يمكن ملاحظتها، أو أن الخطر المتزايد يقتصر على مجموعات فرعية من أورام المخ أو مستخدمي الهواتف </a:t>
            </a:r>
            <a:r>
              <a:rPr lang="ar-IQ" dirty="0" smtClean="0"/>
              <a:t>النقالة.</a:t>
            </a:r>
            <a:endParaRPr lang="en-US" dirty="0"/>
          </a:p>
        </p:txBody>
      </p:sp>
    </p:spTree>
    <p:extLst>
      <p:ext uri="{BB962C8B-B14F-4D97-AF65-F5344CB8AC3E}">
        <p14:creationId xmlns:p14="http://schemas.microsoft.com/office/powerpoint/2010/main" val="2787053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543800" cy="4093428"/>
          </a:xfrm>
          <a:prstGeom prst="rect">
            <a:avLst/>
          </a:prstGeom>
        </p:spPr>
        <p:txBody>
          <a:bodyPr wrap="square">
            <a:spAutoFit/>
          </a:bodyPr>
          <a:lstStyle/>
          <a:p>
            <a:pPr algn="r"/>
            <a:r>
              <a:rPr lang="ar-IQ" sz="2000" b="1" dirty="0"/>
              <a:t>التاثير على </a:t>
            </a:r>
            <a:r>
              <a:rPr lang="ar-IQ" sz="2000" b="1" dirty="0" smtClean="0"/>
              <a:t>الإدراك</a:t>
            </a:r>
            <a:endParaRPr lang="ar-IQ" sz="2000" b="1" dirty="0"/>
          </a:p>
          <a:p>
            <a:pPr algn="r"/>
            <a:r>
              <a:rPr lang="ar-IQ" sz="2000" dirty="0"/>
              <a:t>في دراسة عام 2009 تم التحقيق في الآثار الناتجة عن التعرض لإشعاعات الترددات </a:t>
            </a:r>
            <a:r>
              <a:rPr lang="ar-IQ" sz="2000" dirty="0">
                <a:hlinkClick r:id="rId2" tooltip="موجة راديوية"/>
              </a:rPr>
              <a:t>الرايوية</a:t>
            </a:r>
            <a:r>
              <a:rPr lang="ar-IQ" sz="2000" dirty="0"/>
              <a:t> المنبعثة من الهواتف المحمولة على الوظائف المعرفية للبشر. وأكدت الدراسة أنه كلما طالت أوقات الاستجابة إلى مهمة الذاكرة العاملة عند تعرضها لإشعاعات الترددات الرايوية قد يزيد من التأثيرات على الأداء.وقد لوحظ أن المواضع اليسرى في </a:t>
            </a:r>
            <a:r>
              <a:rPr lang="ar-IQ" sz="2000" dirty="0">
                <a:hlinkClick r:id="rId3" tooltip="رأس"/>
              </a:rPr>
              <a:t>الرأس</a:t>
            </a:r>
            <a:r>
              <a:rPr lang="ar-IQ" sz="2000" dirty="0"/>
              <a:t> على متوسط أوقات الاستجابة أطول بكثير مقارنة بالتعرض إلى الجانب الأيمن.</a:t>
            </a:r>
            <a:r>
              <a:rPr lang="ar-IQ" sz="2000" baseline="30000" dirty="0">
                <a:hlinkClick r:id="rId4"/>
              </a:rPr>
              <a:t>[43]</a:t>
            </a:r>
            <a:endParaRPr lang="ar-IQ" sz="2000" dirty="0"/>
          </a:p>
          <a:p>
            <a:pPr algn="r"/>
            <a:r>
              <a:rPr lang="ar-IQ" sz="2000" b="1" dirty="0"/>
              <a:t>فرط التحسس للإشعاع </a:t>
            </a:r>
            <a:r>
              <a:rPr lang="ar-IQ" sz="2000" b="1" dirty="0" smtClean="0"/>
              <a:t>الكهرومغناطيسي</a:t>
            </a:r>
            <a:r>
              <a:rPr lang="ar-IQ" sz="2000" dirty="0" smtClean="0"/>
              <a:t>أفاد </a:t>
            </a:r>
            <a:r>
              <a:rPr lang="ar-IQ" sz="2000" dirty="0"/>
              <a:t>بعض مستخدمي الهواتف النقالة ملاحظتهم لبعض الأعراض غير المحددة أثناء الاستعمال وبعده، كالأحاسيس </a:t>
            </a:r>
            <a:r>
              <a:rPr lang="ar-IQ" sz="2000" dirty="0">
                <a:hlinkClick r:id="rId5" tooltip="الحرق"/>
              </a:rPr>
              <a:t>بالحرق</a:t>
            </a:r>
            <a:r>
              <a:rPr lang="ar-IQ" sz="2000" dirty="0"/>
              <a:t> أو </a:t>
            </a:r>
            <a:r>
              <a:rPr lang="ar-IQ" sz="2000" dirty="0">
                <a:hlinkClick r:id="rId6" tooltip="الوخز (الصفحة غير موجودة)"/>
              </a:rPr>
              <a:t>الوخز</a:t>
            </a:r>
            <a:r>
              <a:rPr lang="ar-IQ" sz="2000" dirty="0"/>
              <a:t> في جلد الرأس والأطراف، وكذلك إحساسهم </a:t>
            </a:r>
            <a:r>
              <a:rPr lang="ar-IQ" sz="2000" dirty="0">
                <a:hlinkClick r:id="rId7" tooltip="التعب"/>
              </a:rPr>
              <a:t>بالتعب</a:t>
            </a:r>
            <a:r>
              <a:rPr lang="ar-IQ" sz="2000" dirty="0"/>
              <a:t>، </a:t>
            </a:r>
            <a:r>
              <a:rPr lang="ar-IQ" sz="2000" dirty="0">
                <a:hlinkClick r:id="rId8" tooltip="اضطرابات النوم (الصفحة غير موجودة)"/>
              </a:rPr>
              <a:t>واضطرابات النوم</a:t>
            </a:r>
            <a:r>
              <a:rPr lang="ar-IQ" sz="2000" dirty="0"/>
              <a:t>، </a:t>
            </a:r>
            <a:r>
              <a:rPr lang="ar-IQ" sz="2000" dirty="0">
                <a:hlinkClick r:id="rId9" tooltip="الدوخة (الصفحة غير موجودة)"/>
              </a:rPr>
              <a:t>والدوخة</a:t>
            </a:r>
            <a:r>
              <a:rPr lang="ar-IQ" sz="2000" dirty="0"/>
              <a:t>، وضعف في الانتباه الذهني، وعدد مرات رد الفعل واسترجاع الذكريات، </a:t>
            </a:r>
            <a:r>
              <a:rPr lang="ar-IQ" sz="2000" dirty="0">
                <a:hlinkClick r:id="rId10" tooltip="الصداع"/>
              </a:rPr>
              <a:t>والصداع</a:t>
            </a:r>
            <a:r>
              <a:rPr lang="ar-IQ" sz="2000" dirty="0"/>
              <a:t> والشعور بالضيق، وعدم انتظام دقات </a:t>
            </a:r>
            <a:r>
              <a:rPr lang="ar-IQ" sz="2000" dirty="0">
                <a:hlinkClick r:id="rId11" tooltip="القلب"/>
              </a:rPr>
              <a:t>القلب</a:t>
            </a:r>
            <a:r>
              <a:rPr lang="ar-IQ" sz="2000" dirty="0"/>
              <a:t> (خفقان القلب)، وأيضا اضطرابات </a:t>
            </a:r>
            <a:r>
              <a:rPr lang="ar-IQ" sz="2000" dirty="0">
                <a:hlinkClick r:id="rId12" tooltip="الجهاز الهضمي"/>
              </a:rPr>
              <a:t>الجهاز الهضمي</a:t>
            </a:r>
            <a:r>
              <a:rPr lang="ar-IQ" sz="2000" dirty="0"/>
              <a:t>. </a:t>
            </a:r>
            <a:r>
              <a:rPr lang="ar-IQ" sz="2000" dirty="0" smtClean="0"/>
              <a:t>الأعراض </a:t>
            </a:r>
            <a:r>
              <a:rPr lang="ar-IQ" sz="2000" dirty="0"/>
              <a:t>يمكن أن تعزى لها </a:t>
            </a:r>
            <a:r>
              <a:rPr lang="ar-IQ" sz="2000" dirty="0">
                <a:hlinkClick r:id="rId13" tooltip="توتر"/>
              </a:rPr>
              <a:t>للتوتر</a:t>
            </a:r>
            <a:r>
              <a:rPr lang="ar-IQ" sz="2000" dirty="0"/>
              <a:t>، </a:t>
            </a:r>
            <a:endParaRPr lang="en-US" sz="2000" dirty="0"/>
          </a:p>
        </p:txBody>
      </p:sp>
    </p:spTree>
    <p:extLst>
      <p:ext uri="{BB962C8B-B14F-4D97-AF65-F5344CB8AC3E}">
        <p14:creationId xmlns:p14="http://schemas.microsoft.com/office/powerpoint/2010/main" val="1220703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7848600" cy="6432530"/>
          </a:xfrm>
          <a:prstGeom prst="rect">
            <a:avLst/>
          </a:prstGeom>
        </p:spPr>
        <p:txBody>
          <a:bodyPr wrap="square">
            <a:spAutoFit/>
          </a:bodyPr>
          <a:lstStyle/>
          <a:p>
            <a:endParaRPr lang="ar-IQ" b="1" dirty="0"/>
          </a:p>
          <a:p>
            <a:endParaRPr lang="ar-IQ" sz="1600" dirty="0" smtClean="0"/>
          </a:p>
          <a:p>
            <a:pPr algn="r"/>
            <a:r>
              <a:rPr lang="ar-IQ" sz="2400" b="1" u="sng" dirty="0" smtClean="0">
                <a:solidFill>
                  <a:srgbClr val="FF0000"/>
                </a:solidFill>
              </a:rPr>
              <a:t>التاثيرات على الجينات </a:t>
            </a:r>
            <a:r>
              <a:rPr lang="ar-IQ" sz="1600" dirty="0" smtClean="0"/>
              <a:t>خلصت </a:t>
            </a:r>
            <a:r>
              <a:rPr lang="ar-IQ" sz="1600" dirty="0"/>
              <a:t>التحليلات عام 2008 لما يزيد عن 63 تجربة مخبرية ودراسات مجراة من السنوات 1900-2005 أن إشعاعات الترددات الرايوية ذات سمية جينية في بعض الحالات فقط.</a:t>
            </a:r>
            <a:r>
              <a:rPr lang="ar-IQ" sz="1600" baseline="30000" dirty="0">
                <a:hlinkClick r:id="rId2"/>
              </a:rPr>
              <a:t>[45]</a:t>
            </a:r>
            <a:r>
              <a:rPr lang="ar-IQ" sz="1600" dirty="0"/>
              <a:t> في حين أظهرت الدراسة الوصفية عام 2009 على 101 منشور عن </a:t>
            </a:r>
            <a:r>
              <a:rPr lang="ar-IQ" sz="1600" dirty="0">
                <a:hlinkClick r:id="rId3" tooltip="السمية الوراثية (الصفحة غير موجودة)"/>
              </a:rPr>
              <a:t>السمية الوراثية</a:t>
            </a:r>
            <a:r>
              <a:rPr lang="ar-IQ" sz="1600" dirty="0"/>
              <a:t> من المجالات الكهرومغناطيسية لترددات الراديو، أن 49 منها ذكرت أثر السمية الجينية، و42 منها لم يذكر ذلك. ووجد الباحثون أدلة وافرة على </a:t>
            </a:r>
            <a:r>
              <a:rPr lang="ar-IQ" sz="1600" u="sng" dirty="0">
                <a:solidFill>
                  <a:srgbClr val="FF0000"/>
                </a:solidFill>
              </a:rPr>
              <a:t>أن إشعاعات الترددات </a:t>
            </a:r>
            <a:r>
              <a:rPr lang="ar-IQ" sz="1600" dirty="0"/>
              <a:t>الرايوية يمكنها تغيير المواد </a:t>
            </a:r>
            <a:r>
              <a:rPr lang="ar-IQ" sz="1600" dirty="0">
                <a:solidFill>
                  <a:srgbClr val="FF0000"/>
                </a:solidFill>
              </a:rPr>
              <a:t>الوراثية للخلايا </a:t>
            </a:r>
            <a:r>
              <a:rPr lang="ar-IQ" sz="1600" dirty="0"/>
              <a:t>التي تتعرض لها، وذلك من خلال التجارب المجراة في المختبر وبأكثر من طريقة.</a:t>
            </a:r>
            <a:r>
              <a:rPr lang="ar-IQ" sz="1600" baseline="30000" dirty="0">
                <a:hlinkClick r:id="rId4"/>
              </a:rPr>
              <a:t>[46]</a:t>
            </a:r>
            <a:r>
              <a:rPr lang="ar-IQ" sz="1600" dirty="0"/>
              <a:t> في عام 1995في مجلة </a:t>
            </a:r>
            <a:r>
              <a:rPr lang="en-US" sz="1600" dirty="0" err="1"/>
              <a:t>bioelectromagnetics</a:t>
            </a:r>
            <a:r>
              <a:rPr lang="en-US" sz="1600" dirty="0"/>
              <a:t> </a:t>
            </a:r>
            <a:r>
              <a:rPr lang="ar-IQ" sz="1600" dirty="0"/>
              <a:t>ذكر هنري لاي ونيرندا سينغ تلف </a:t>
            </a:r>
            <a:r>
              <a:rPr lang="ar-IQ" sz="1600" dirty="0">
                <a:hlinkClick r:id="rId5" tooltip="الحمض النووي"/>
              </a:rPr>
              <a:t>الحمض النووي</a:t>
            </a:r>
            <a:r>
              <a:rPr lang="ar-IQ" sz="1600" dirty="0"/>
              <a:t> بعد ساعتين من التعرض لأشعة الميكروويف عند مستويات تعتبر آمنة وفقا لمعايير حكومة الولايات المتحدة.</a:t>
            </a:r>
            <a:r>
              <a:rPr lang="ar-IQ" sz="1600" baseline="30000" dirty="0">
                <a:hlinkClick r:id="rId6"/>
              </a:rPr>
              <a:t>[47]</a:t>
            </a:r>
            <a:r>
              <a:rPr lang="ar-IQ" sz="1600" dirty="0"/>
              <a:t>في ديسمبر عام 2004، أظهرت دراسة أوروبية </a:t>
            </a:r>
            <a:r>
              <a:rPr lang="ar-IQ" sz="1600" dirty="0" smtClean="0"/>
              <a:t>(تقييم </a:t>
            </a:r>
            <a:r>
              <a:rPr lang="ar-IQ" sz="1600" dirty="0"/>
              <a:t>المخاطر من الأخطار البيئية المحتملة من التعرض للطاقة الكهرومغناطيسية المنخفضة باستخدام أساليب حساسة في المختبر)، والتي تنطوي على التعاون </a:t>
            </a:r>
            <a:r>
              <a:rPr lang="ar-IQ" sz="1600" dirty="0">
                <a:solidFill>
                  <a:srgbClr val="FF0000"/>
                </a:solidFill>
              </a:rPr>
              <a:t>بين 12 مختبرا في مختلف البلدان والتي قدمت أدلة دامغة على حدوث أضرار في الحمض النووي في الخلايا في أماكن الاستنبات لديهم في المختبر، عندما تتعرض العينة إلى 0.3 إلى 2 واط / كجم من الإشعاعات. كما كانت هناك مؤشرات ولكن ليس أدلة دقيقة على حدوث </a:t>
            </a:r>
            <a:r>
              <a:rPr lang="ar-IQ" sz="1600" dirty="0"/>
              <a:t>بعض التغيرات في الخلايا، من ذلك الأضرار التي لحقت بالكروموسومات، والتغيرات في نشاط بعض </a:t>
            </a:r>
            <a:r>
              <a:rPr lang="ar-IQ" sz="1600" dirty="0">
                <a:hlinkClick r:id="rId7" tooltip="جين"/>
              </a:rPr>
              <a:t>الجينات</a:t>
            </a:r>
            <a:r>
              <a:rPr lang="ar-IQ" sz="1600" dirty="0"/>
              <a:t>، وزيادة معدل انقسام الخلايا.</a:t>
            </a:r>
            <a:r>
              <a:rPr lang="ar-IQ" sz="1600" baseline="30000" dirty="0">
                <a:hlinkClick r:id="rId8"/>
              </a:rPr>
              <a:t>[48]</a:t>
            </a:r>
            <a:r>
              <a:rPr lang="ar-IQ" sz="1600" dirty="0"/>
              <a:t> وفي أبحاث نشرت عام 2004 من قبل فريق </a:t>
            </a:r>
            <a:r>
              <a:rPr lang="ar-IQ" sz="1600" dirty="0">
                <a:solidFill>
                  <a:srgbClr val="FF0000"/>
                </a:solidFill>
              </a:rPr>
              <a:t>جامعة أثينا </a:t>
            </a:r>
            <a:r>
              <a:rPr lang="ar-IQ" sz="1600" dirty="0"/>
              <a:t>قد بينت حدوث انخفاض في القدرة الإنجابية لدى </a:t>
            </a:r>
            <a:r>
              <a:rPr lang="ar-IQ" sz="1600" dirty="0">
                <a:solidFill>
                  <a:srgbClr val="FF0000"/>
                </a:solidFill>
              </a:rPr>
              <a:t>ذباب الفاكهة عند تعرضه لمدة 6 دقائق من 900 ميغا هيرتز من نبضات الإشعاع لمدة 5 أيام.</a:t>
            </a:r>
            <a:r>
              <a:rPr lang="ar-IQ" sz="1600" baseline="30000" dirty="0">
                <a:solidFill>
                  <a:srgbClr val="FF0000"/>
                </a:solidFill>
                <a:hlinkClick r:id="rId9"/>
              </a:rPr>
              <a:t>[</a:t>
            </a:r>
            <a:r>
              <a:rPr lang="ar-IQ" sz="1600" baseline="30000" dirty="0">
                <a:hlinkClick r:id="rId9"/>
              </a:rPr>
              <a:t>49]</a:t>
            </a:r>
            <a:r>
              <a:rPr lang="ar-IQ" sz="1600" dirty="0"/>
              <a:t> وتبع ذلك بعض الأبحاث التي أجريت على ذباب الفاكهة مرة أخرى، قي عام 2007، حيث تم تعريض الذباب لأشعة 900 ميغا هيرتز وأيضا 1800 ميغا هيرتز، وتم الحصول على نتائج مماثلة من حيث ضعف القدرة على الإنجاب مع عدم وجود فرق كبير تابع لاختلاف الترددات.</a:t>
            </a:r>
            <a:r>
              <a:rPr lang="ar-IQ" sz="1600" baseline="30000" dirty="0">
                <a:hlinkClick r:id="rId10"/>
              </a:rPr>
              <a:t>[50]</a:t>
            </a:r>
            <a:r>
              <a:rPr lang="ar-IQ" sz="1600" dirty="0"/>
              <a:t> بعد اختبارات إضافية نشر الكتاب في مقال ثالث أنه ربما تكون التغيرات حاصلة نتيجة تدهور أعداد كبيرة من الدوائر البيض </a:t>
            </a:r>
            <a:r>
              <a:rPr lang="ar-IQ" sz="1600" dirty="0">
                <a:solidFill>
                  <a:srgbClr val="FF0000"/>
                </a:solidFill>
              </a:rPr>
              <a:t>بسبب تفتيت الحمض النووي للخلايا المكونة لها</a:t>
            </a:r>
            <a:r>
              <a:rPr lang="ar-IQ" sz="1600" dirty="0"/>
              <a:t>.</a:t>
            </a:r>
            <a:r>
              <a:rPr lang="ar-IQ" sz="1600" baseline="30000" dirty="0">
                <a:hlinkClick r:id="rId11"/>
              </a:rPr>
              <a:t>[51]</a:t>
            </a:r>
            <a:r>
              <a:rPr lang="ar-IQ" sz="1600" dirty="0"/>
              <a:t> وفي عام 2009 أجريت بعض البحوث الأسترالية بإخضاع عينات من مني الإنسان في المختبر لإشعاعات التردد الراديوي 1.8 غيغا هيرتز، ومعدلات استيعاب محددة من 0.4 إلى 27.5 واط / كجم، أظهرت وجود علاقة بين زيادة </a:t>
            </a:r>
            <a:r>
              <a:rPr lang="ar-IQ" sz="1600" dirty="0">
                <a:hlinkClick r:id="rId12" tooltip="معدل الامتصاص النوعي"/>
              </a:rPr>
              <a:t>معدل الامتصاص النوعي</a:t>
            </a:r>
            <a:r>
              <a:rPr lang="ar-IQ" sz="1600" dirty="0"/>
              <a:t> وانخفاض القدرة على الحركة والحيوية في </a:t>
            </a:r>
            <a:r>
              <a:rPr lang="ar-IQ" sz="1600" dirty="0">
                <a:hlinkClick r:id="rId13" tooltip="الحيوانات المنوية"/>
              </a:rPr>
              <a:t>الحيوانات المنوية</a:t>
            </a:r>
            <a:r>
              <a:rPr lang="ar-IQ" sz="1600" dirty="0"/>
              <a:t>، وكذلك حدوث زيادة في الأكسدة، </a:t>
            </a:r>
            <a:r>
              <a:rPr lang="ar-IQ" sz="1600" dirty="0" smtClean="0"/>
              <a:t>وتحفيز </a:t>
            </a:r>
            <a:r>
              <a:rPr lang="ar-IQ" sz="1600" dirty="0"/>
              <a:t>قاعدة الحمض النووي على تشكيل مقعد إضافي، بالإضافة إلى زيادة في تفتيت الحمض النووي.</a:t>
            </a:r>
            <a:r>
              <a:rPr lang="ar-IQ" sz="1600" baseline="30000" dirty="0">
                <a:hlinkClick r:id="rId14"/>
              </a:rPr>
              <a:t>[</a:t>
            </a:r>
            <a:r>
              <a:rPr lang="ar-IQ" baseline="30000" dirty="0">
                <a:hlinkClick r:id="rId14"/>
              </a:rPr>
              <a:t>52]</a:t>
            </a:r>
            <a:endParaRPr lang="ar-IQ" dirty="0"/>
          </a:p>
        </p:txBody>
      </p:sp>
    </p:spTree>
    <p:extLst>
      <p:ext uri="{BB962C8B-B14F-4D97-AF65-F5344CB8AC3E}">
        <p14:creationId xmlns:p14="http://schemas.microsoft.com/office/powerpoint/2010/main" val="2590712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74345"/>
            <a:ext cx="7848600" cy="3416320"/>
          </a:xfrm>
          <a:prstGeom prst="rect">
            <a:avLst/>
          </a:prstGeom>
        </p:spPr>
        <p:txBody>
          <a:bodyPr wrap="square">
            <a:spAutoFit/>
          </a:bodyPr>
          <a:lstStyle/>
          <a:p>
            <a:pPr algn="r"/>
            <a:r>
              <a:rPr lang="ar-IQ" b="1" dirty="0" smtClean="0"/>
              <a:t>التأثيرات </a:t>
            </a:r>
            <a:r>
              <a:rPr lang="ar-IQ" b="1" dirty="0"/>
              <a:t>على النوم ومخطط كهربية </a:t>
            </a:r>
            <a:r>
              <a:rPr lang="ar-IQ" b="1" dirty="0" smtClean="0"/>
              <a:t>الدماغ</a:t>
            </a:r>
          </a:p>
          <a:p>
            <a:pPr algn="r"/>
            <a:r>
              <a:rPr lang="ar-IQ" dirty="0" smtClean="0"/>
              <a:t>لقد </a:t>
            </a:r>
            <a:r>
              <a:rPr lang="ar-IQ" dirty="0"/>
              <a:t>تم تطبيق دراسات على النوم، وتخطيط كهربائية الدماغ، </a:t>
            </a:r>
            <a:r>
              <a:rPr lang="ar-IQ" u="sng" dirty="0">
                <a:solidFill>
                  <a:srgbClr val="FF0000"/>
                </a:solidFill>
              </a:rPr>
              <a:t>وكذلك تدفق الدم </a:t>
            </a:r>
            <a:r>
              <a:rPr lang="ar-IQ" u="sng" dirty="0" smtClean="0">
                <a:solidFill>
                  <a:srgbClr val="FF0000"/>
                </a:solidFill>
              </a:rPr>
              <a:t>في </a:t>
            </a:r>
            <a:r>
              <a:rPr lang="ar-IQ" u="sng" dirty="0">
                <a:solidFill>
                  <a:srgbClr val="FF0000"/>
                </a:solidFill>
              </a:rPr>
              <a:t>الدماغ</a:t>
            </a:r>
            <a:r>
              <a:rPr lang="ar-IQ" dirty="0"/>
              <a:t>، فيما يتعلق بتعرضها للترددات الراديوية لما يزيد عن 10 سنوات، وكانت معظم نتائج هذه الدراسات تشير إلى وجود شكل من أشكال التأثير. وقد قامت </a:t>
            </a:r>
            <a:r>
              <a:rPr lang="ar-IQ" u="sng" dirty="0">
                <a:solidFill>
                  <a:srgbClr val="FF0000"/>
                </a:solidFill>
              </a:rPr>
              <a:t>دراسة فنلندية </a:t>
            </a:r>
            <a:r>
              <a:rPr lang="ar-IQ" dirty="0"/>
              <a:t>بالتحقيق في آثار الترددات على النوم إلا إنها فشلت في إيجاد أي أثر واضح عند التعرض لنبضات الموجات الترددية،</a:t>
            </a:r>
            <a:r>
              <a:rPr lang="ar-IQ" baseline="30000" dirty="0">
                <a:hlinkClick r:id="rId2"/>
              </a:rPr>
              <a:t>[53]</a:t>
            </a:r>
            <a:r>
              <a:rPr lang="ar-IQ" dirty="0"/>
              <a:t> في حين تمكنت كثير من الدراسات الأخرى من إيجاد آثار كبيرة على النوم:</a:t>
            </a:r>
            <a:r>
              <a:rPr lang="ar-IQ" baseline="30000" dirty="0">
                <a:hlinkClick r:id="rId3"/>
              </a:rPr>
              <a:t>[54]</a:t>
            </a:r>
            <a:r>
              <a:rPr lang="ar-IQ" baseline="30000" dirty="0">
                <a:hlinkClick r:id="rId4"/>
              </a:rPr>
              <a:t>[55]</a:t>
            </a:r>
            <a:r>
              <a:rPr lang="ar-IQ" baseline="30000" dirty="0">
                <a:hlinkClick r:id="rId5"/>
              </a:rPr>
              <a:t>[56]</a:t>
            </a:r>
            <a:r>
              <a:rPr lang="ar-IQ" baseline="30000" dirty="0">
                <a:hlinkClick r:id="rId6"/>
              </a:rPr>
              <a:t>[57]</a:t>
            </a:r>
            <a:r>
              <a:rPr lang="ar-IQ" baseline="30000" dirty="0">
                <a:hlinkClick r:id="rId7"/>
              </a:rPr>
              <a:t>[58]</a:t>
            </a:r>
            <a:r>
              <a:rPr lang="ar-IQ" baseline="30000" dirty="0">
                <a:hlinkClick r:id="rId8"/>
              </a:rPr>
              <a:t>[59]</a:t>
            </a:r>
            <a:r>
              <a:rPr lang="ar-IQ" dirty="0"/>
              <a:t> اثنان من هذه الدراسات وجدت أن التأثير يكون موجودا فقط في فترة التعرض للموجات، بينما كشفت دراسة واحدة أن نوعية النوم وجودته (تقاس بكمية النوم المتقطع للمشاركين) قد تحسنت فعلا. أما عن باقي هذه الدراسات فقد كانت نتائجها غير حاسمة أو متناسقة.</a:t>
            </a:r>
            <a:r>
              <a:rPr lang="ar-IQ" baseline="30000" dirty="0">
                <a:hlinkClick r:id="rId9"/>
              </a:rPr>
              <a:t>[60]</a:t>
            </a:r>
            <a:r>
              <a:rPr lang="ar-IQ" baseline="30000" dirty="0">
                <a:hlinkClick r:id="rId10"/>
              </a:rPr>
              <a:t>[61]</a:t>
            </a:r>
            <a:r>
              <a:rPr lang="ar-IQ" dirty="0"/>
              <a:t> </a:t>
            </a:r>
            <a:r>
              <a:rPr lang="ar-IQ" dirty="0">
                <a:solidFill>
                  <a:srgbClr val="FF0000"/>
                </a:solidFill>
              </a:rPr>
              <a:t>وفي الوقت الحاضر، أظهرت بعض الدراسات تغيرات مختلفة في كهربائية الدماغ وتدفق الدم فيه، وذلك عند تعرضها لموجات الترددات الراديوية،</a:t>
            </a:r>
            <a:r>
              <a:rPr lang="ar-IQ" baseline="30000" dirty="0">
                <a:solidFill>
                  <a:srgbClr val="FF0000"/>
                </a:solidFill>
                <a:hlinkClick r:id="rId11"/>
              </a:rPr>
              <a:t>[62]</a:t>
            </a:r>
            <a:r>
              <a:rPr lang="ar-IQ" baseline="30000" dirty="0">
                <a:solidFill>
                  <a:srgbClr val="FF0000"/>
                </a:solidFill>
                <a:hlinkClick r:id="rId12"/>
              </a:rPr>
              <a:t>[63]</a:t>
            </a:r>
            <a:r>
              <a:rPr lang="ar-IQ" baseline="30000" dirty="0">
                <a:solidFill>
                  <a:srgbClr val="FF0000"/>
                </a:solidFill>
                <a:hlinkClick r:id="rId13"/>
              </a:rPr>
              <a:t>[64]</a:t>
            </a:r>
            <a:r>
              <a:rPr lang="ar-IQ" baseline="30000" dirty="0">
                <a:solidFill>
                  <a:srgbClr val="FF0000"/>
                </a:solidFill>
                <a:hlinkClick r:id="rId14"/>
              </a:rPr>
              <a:t>[65]</a:t>
            </a:r>
            <a:r>
              <a:rPr lang="ar-IQ" dirty="0">
                <a:solidFill>
                  <a:srgbClr val="FF0000"/>
                </a:solidFill>
              </a:rPr>
              <a:t> فقد وجدت بعض الأبحاث الألمانية ابتداء من العام 2006 أن التغيرات في </a:t>
            </a:r>
            <a:r>
              <a:rPr lang="ar-IQ" dirty="0">
                <a:solidFill>
                  <a:srgbClr val="FF0000"/>
                </a:solidFill>
                <a:hlinkClick r:id="rId15" tooltip="مخطط كهربائية الدماغ (الصفحة غير موجودة)"/>
              </a:rPr>
              <a:t>مخطط كهربائية الدماغ</a:t>
            </a:r>
            <a:r>
              <a:rPr lang="ar-IQ" dirty="0">
                <a:solidFill>
                  <a:srgbClr val="FF0000"/>
                </a:solidFill>
              </a:rPr>
              <a:t> تحدث </a:t>
            </a:r>
            <a:r>
              <a:rPr lang="ar-IQ" dirty="0" smtClean="0">
                <a:solidFill>
                  <a:srgbClr val="FF0000"/>
                </a:solidFill>
              </a:rPr>
              <a:t>باستمرار نتيجه التعرض للاشعه الرادويه .</a:t>
            </a:r>
            <a:endParaRPr lang="ar-IQ" dirty="0"/>
          </a:p>
        </p:txBody>
      </p:sp>
    </p:spTree>
    <p:extLst>
      <p:ext uri="{BB962C8B-B14F-4D97-AF65-F5344CB8AC3E}">
        <p14:creationId xmlns:p14="http://schemas.microsoft.com/office/powerpoint/2010/main" val="106434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p:nvPr/>
        </p:nvSpPr>
        <p:spPr>
          <a:xfrm>
            <a:off x="990600" y="1143000"/>
            <a:ext cx="6629400" cy="2308324"/>
          </a:xfrm>
          <a:prstGeom prst="rect">
            <a:avLst/>
          </a:prstGeom>
        </p:spPr>
        <p:txBody>
          <a:bodyPr wrap="square">
            <a:spAutoFit/>
          </a:bodyPr>
          <a:lstStyle/>
          <a:p>
            <a:pPr algn="r"/>
            <a:r>
              <a:rPr lang="ar-IQ" b="1" dirty="0" smtClean="0"/>
              <a:t>اضطراب </a:t>
            </a:r>
            <a:r>
              <a:rPr lang="ar-IQ" b="1" dirty="0"/>
              <a:t>نقص الانتباه مع فرط النشاط</a:t>
            </a:r>
            <a:r>
              <a:rPr lang="ar-IQ" dirty="0"/>
              <a:t> </a:t>
            </a:r>
            <a:r>
              <a:rPr lang="ar-IQ" baseline="30000" dirty="0" smtClean="0">
                <a:hlinkClick r:id="rId2"/>
              </a:rPr>
              <a:t>[</a:t>
            </a:r>
            <a:r>
              <a:rPr lang="ar-IQ" dirty="0"/>
              <a:t> أو </a:t>
            </a:r>
            <a:r>
              <a:rPr lang="ar-IQ" b="1" dirty="0"/>
              <a:t>قصور الانتباه وفرط الحركة</a:t>
            </a:r>
            <a:r>
              <a:rPr lang="ar-IQ" dirty="0"/>
              <a:t> هو اضطراب </a:t>
            </a:r>
            <a:r>
              <a:rPr lang="ar-IQ" dirty="0">
                <a:hlinkClick r:id="rId3" tooltip="علم النفس"/>
              </a:rPr>
              <a:t>نفسي</a:t>
            </a:r>
            <a:r>
              <a:rPr lang="ar-IQ" dirty="0"/>
              <a:t> من نوع </a:t>
            </a:r>
            <a:r>
              <a:rPr lang="ar-IQ" dirty="0">
                <a:hlinkClick r:id="rId4" tooltip="اضطراب النمو العصبي"/>
              </a:rPr>
              <a:t>تأخر النمو العصبي</a:t>
            </a:r>
            <a:r>
              <a:rPr lang="ar-IQ" dirty="0"/>
              <a:t> يبدأ في مرحلة الطفولة عند الإنسان، وهي تسبب نموذج من تصرفات تجعل </a:t>
            </a:r>
            <a:r>
              <a:rPr lang="ar-IQ" dirty="0">
                <a:solidFill>
                  <a:srgbClr val="FF0000"/>
                </a:solidFill>
              </a:rPr>
              <a:t>الطفل غير قادر على إتباع الأوامر أو على السيطرة </a:t>
            </a:r>
            <a:r>
              <a:rPr lang="ar-IQ" dirty="0"/>
              <a:t>على تصرفاته أو أنه يجد صعوبة بالغة في الانتباه للقوانين وبذلك هو في حالة إلهاء دائم </a:t>
            </a:r>
            <a:r>
              <a:rPr lang="ar-IQ" dirty="0">
                <a:solidFill>
                  <a:srgbClr val="FF0000"/>
                </a:solidFill>
              </a:rPr>
              <a:t>بالأشياء الصغيرة. المصابون بهذه الحالة يواجهون صعوبة في الاندماج في صفوف المدارس والتعلم من مدرسيهم، ولا يتقيدون بقوانين الفصل، مما يؤدي إلى تدهور الأداء المدرسي لدى هؤلاء الأطفال بسبب عدم قدرتهم على التركيز وليس لأنهم غير أذكياء، لذلك يعتقد أغلبية الناس أنهم مشاغبون بطبيعتهم</a:t>
            </a:r>
            <a:r>
              <a:rPr lang="ar-IQ" dirty="0"/>
              <a:t>.</a:t>
            </a:r>
            <a:endParaRPr lang="en-US" dirty="0"/>
          </a:p>
        </p:txBody>
      </p:sp>
    </p:spTree>
    <p:extLst>
      <p:ext uri="{BB962C8B-B14F-4D97-AF65-F5344CB8AC3E}">
        <p14:creationId xmlns:p14="http://schemas.microsoft.com/office/powerpoint/2010/main" val="1863509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229600" cy="3970318"/>
          </a:xfrm>
          <a:prstGeom prst="rect">
            <a:avLst/>
          </a:prstGeom>
        </p:spPr>
        <p:txBody>
          <a:bodyPr wrap="square">
            <a:spAutoFit/>
          </a:bodyPr>
          <a:lstStyle/>
          <a:p>
            <a:pPr algn="r"/>
            <a:r>
              <a:rPr lang="ar-IQ" dirty="0" smtClean="0"/>
              <a:t>ان </a:t>
            </a:r>
            <a:r>
              <a:rPr lang="ar-IQ" dirty="0"/>
              <a:t>محطات توليد الإشارة تستخدم أبراج من نوع غرينفيلد كقاعدة للاتصالات بين الهواتف النقالة، وهو ما يفتح مجالا آخر للقلق حول صحة الإنسان، حيث تنبعث بعض الإشعاعات من هذه البنية التحتية المستخدمة في المحطات سواء كانت من الأبراج أو من الهوائيات المرتبطة بها، والتي توفر وصلة من وإلى الهواتف النقالة. هذا وأن هذه المحطات على النقيض من الهواتف النقالة، تنبعث منها الإشعاعات بشكل مستمر، وبشكل أكبر في الأماكن القريبة. ومن جهة أخرى، فإن شدة المجال تتناقص سريعا كلما زاد البعد عن محطة الإرسال. من الأنواع الشائعة للهوائيات في الهواتف النقالة هو هوائي القطاع، والمصمم ليغطي 120 درجة أفقيا، وحوالي +- 5 درجات عموديا. ولأن محطات توليد الإشارة تعمل بأقل من 100 واط، فإن الإشعاع على مستوى سطح الأرض يكون أضعف بكثير من إشعاع الهاتف الخليوي نظرا لعلاقة القوة المناسبة لذلك التصميم للهوائي. وعلى ذلك، فإنه على المحطات الامتثال للإرشادات التوجيهية للسلامة (انظر معايير الأمان والترخيص أدناه)، إلا أن بعض البلدان (مثل جنوب أفريقيا) ليست لديهم اللوائح الصحية التي تحكم عمل محطات توليد الإشارة. وقد وجدت العديد من الدراسات الاستقصائية مجموعة متنوعة من الأعراض المبلغ عنها ذاتيا بالنسبة للأشخاص الذين يعيشون بالقرب من محطات الهواتف الخلوية.</a:t>
            </a:r>
            <a:r>
              <a:rPr lang="ar-IQ" baseline="30000" dirty="0">
                <a:hlinkClick r:id="rId2"/>
              </a:rPr>
              <a:t>[68]</a:t>
            </a:r>
            <a:r>
              <a:rPr lang="ar-IQ" baseline="30000" dirty="0">
                <a:hlinkClick r:id="rId3"/>
              </a:rPr>
              <a:t>[69]</a:t>
            </a:r>
            <a:r>
              <a:rPr lang="ar-IQ" baseline="30000" dirty="0">
                <a:hlinkClick r:id="rId4"/>
              </a:rPr>
              <a:t>[70]</a:t>
            </a:r>
            <a:r>
              <a:rPr lang="ar-IQ" baseline="30000" dirty="0">
                <a:hlinkClick r:id="rId5"/>
              </a:rPr>
              <a:t>[71]</a:t>
            </a:r>
            <a:r>
              <a:rPr lang="ar-IQ" baseline="30000" dirty="0">
                <a:hlinkClick r:id="rId6"/>
              </a:rPr>
              <a:t>[72]</a:t>
            </a:r>
            <a:r>
              <a:rPr lang="ar-IQ" dirty="0"/>
              <a:t> ومع ذلك هناك تحديات كبيرة تواجه إجراء دراسات على السكان القريبين من المحطات، خصوصا في إجراء التقييمات الفردية،</a:t>
            </a:r>
            <a:r>
              <a:rPr lang="ar-IQ" baseline="30000" dirty="0">
                <a:hlinkClick r:id="rId7"/>
              </a:rPr>
              <a:t>[73]</a:t>
            </a:r>
            <a:r>
              <a:rPr lang="ar-IQ" dirty="0"/>
              <a:t> كما أن الدراسات المعتمدة على التقارير الذاتية يمكنها أن تكون عرضة </a:t>
            </a:r>
            <a:r>
              <a:rPr lang="ar-IQ" dirty="0" smtClean="0"/>
              <a:t>لتأثي</a:t>
            </a:r>
            <a:endParaRPr lang="en-US" dirty="0"/>
          </a:p>
        </p:txBody>
      </p:sp>
      <p:sp>
        <p:nvSpPr>
          <p:cNvPr id="3" name="Rectangle 2"/>
          <p:cNvSpPr/>
          <p:nvPr/>
        </p:nvSpPr>
        <p:spPr>
          <a:xfrm>
            <a:off x="2971800" y="838200"/>
            <a:ext cx="3736920" cy="523220"/>
          </a:xfrm>
          <a:prstGeom prst="rect">
            <a:avLst/>
          </a:prstGeom>
        </p:spPr>
        <p:txBody>
          <a:bodyPr wrap="none">
            <a:spAutoFit/>
          </a:bodyPr>
          <a:lstStyle/>
          <a:p>
            <a:pPr algn="ctr"/>
            <a:r>
              <a:rPr lang="ar-IQ" sz="2800" b="1" dirty="0"/>
              <a:t>المخاطر الصحية لمحطات البث</a:t>
            </a:r>
          </a:p>
        </p:txBody>
      </p:sp>
    </p:spTree>
    <p:extLst>
      <p:ext uri="{BB962C8B-B14F-4D97-AF65-F5344CB8AC3E}">
        <p14:creationId xmlns:p14="http://schemas.microsoft.com/office/powerpoint/2010/main" val="414535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p:nvPr/>
        </p:nvSpPr>
        <p:spPr>
          <a:xfrm>
            <a:off x="914400" y="289679"/>
            <a:ext cx="7239000" cy="2585323"/>
          </a:xfrm>
          <a:prstGeom prst="rect">
            <a:avLst/>
          </a:prstGeom>
        </p:spPr>
        <p:txBody>
          <a:bodyPr wrap="square">
            <a:spAutoFit/>
          </a:bodyPr>
          <a:lstStyle/>
          <a:p>
            <a:pPr algn="r"/>
            <a:r>
              <a:rPr lang="ar-SA" b="1" dirty="0"/>
              <a:t>ما المقصود بالإشعاعات </a:t>
            </a:r>
            <a:r>
              <a:rPr lang="ar-SA" b="1" dirty="0" smtClean="0"/>
              <a:t>الكهرومغناطيسية</a:t>
            </a:r>
            <a:r>
              <a:rPr lang="en-US" b="1" dirty="0" smtClean="0"/>
              <a:t>:</a:t>
            </a:r>
            <a:r>
              <a:rPr lang="en-US" b="1" dirty="0"/>
              <a:t/>
            </a:r>
            <a:br>
              <a:rPr lang="en-US" b="1" dirty="0"/>
            </a:br>
            <a:r>
              <a:rPr lang="ar-SA" b="1" dirty="0"/>
              <a:t>نتيجة لامتصاص فوتونات أو جسيمات إضافية، تكتسب الذرة طاقة أعلى من طاقتها في حالتها </a:t>
            </a:r>
            <a:r>
              <a:rPr lang="ar-SA" b="1" dirty="0" smtClean="0"/>
              <a:t>وتعرف </a:t>
            </a:r>
            <a:r>
              <a:rPr lang="ar-SA" b="1" dirty="0"/>
              <a:t>حينئذ بالذرة المثارة الناتجة عن ظاهرة الإثارة</a:t>
            </a:r>
            <a:r>
              <a:rPr lang="en-US" b="1" dirty="0"/>
              <a:t> excitation</a:t>
            </a:r>
            <a:r>
              <a:rPr lang="ar-SA" b="1" dirty="0"/>
              <a:t>، ونتيجة لذلك </a:t>
            </a:r>
            <a:r>
              <a:rPr lang="ar-SA" b="1" dirty="0" smtClean="0"/>
              <a:t> </a:t>
            </a:r>
            <a:r>
              <a:rPr lang="ar-SA" b="1" dirty="0"/>
              <a:t>الذرة ترتيب </a:t>
            </a:r>
            <a:r>
              <a:rPr lang="ar-IQ" b="1" dirty="0" smtClean="0"/>
              <a:t>لا</a:t>
            </a:r>
            <a:r>
              <a:rPr lang="ar-SA" b="1" dirty="0" smtClean="0"/>
              <a:t>لكتروناتها </a:t>
            </a:r>
            <a:r>
              <a:rPr lang="ar-SA" b="1" dirty="0"/>
              <a:t>بالمدارات حول النواة، وخلال جزء من الثانية تعود الإلكترونات إلى مدارها الأصلي مع إطلاق الموجات الكهرومغناطيسية (الفوتونات). وتعتمد طاقة الفوتونات المنبعثة على نوع الذرة وكمية الطاقة الزائدة بها، وبنفس الأسلوب يمكن إثارة نواة الذرة ، ومن ثم تعُيد النواة توزيع شحناتها الكهربية بما يؤدي إلى انبعاث موجات</a:t>
            </a:r>
            <a:r>
              <a:rPr lang="en-US" b="1" dirty="0"/>
              <a:t> </a:t>
            </a:r>
            <a:br>
              <a:rPr lang="en-US" b="1" dirty="0"/>
            </a:br>
            <a:r>
              <a:rPr lang="ar-SA" b="1" dirty="0" smtClean="0"/>
              <a:t>كهرومغناطيسية </a:t>
            </a:r>
            <a:r>
              <a:rPr lang="ar-SA" b="1" dirty="0"/>
              <a:t>يطلق عليها أشعة غاما</a:t>
            </a:r>
            <a:r>
              <a:rPr lang="en-US" b="1" dirty="0"/>
              <a:t>. </a:t>
            </a:r>
            <a:br>
              <a:rPr lang="en-US" b="1" dirty="0"/>
            </a:br>
            <a:endParaRPr lang="en-US" dirty="0"/>
          </a:p>
        </p:txBody>
      </p:sp>
      <p:sp>
        <p:nvSpPr>
          <p:cNvPr id="2" name="Rectangle 1"/>
          <p:cNvSpPr/>
          <p:nvPr/>
        </p:nvSpPr>
        <p:spPr>
          <a:xfrm>
            <a:off x="1905000" y="2819400"/>
            <a:ext cx="6096000" cy="1754326"/>
          </a:xfrm>
          <a:prstGeom prst="rect">
            <a:avLst/>
          </a:prstGeom>
        </p:spPr>
        <p:txBody>
          <a:bodyPr wrap="square">
            <a:spAutoFit/>
          </a:bodyPr>
          <a:lstStyle/>
          <a:p>
            <a:pPr algn="r" rtl="1"/>
            <a:r>
              <a:rPr lang="ar-SA" dirty="0"/>
              <a:t>بشكل عام، يصنف الإشعاع الكهرومغناطيسي حسب الطول الموجي إلى موجات الراديو، الموجات الدقيقة (الصغرية)، أشعة تيراهيرتز، الأشعة تحت الحمراء، المنطقة المرئية (الضوء)، الأشعة فوق البنفسجية، الأشعة السينية وأشعة غاما. سلوك الإشعاع الكهرومغناطيسي يعتمد على طوله الموجي. عندما يتفاعل هذا الإشعاع مع الذرات المنفردة والجزيئات، يعتمد سلوكه أيضاً على مقدار الطاقة التي يحملها لكل وحدة كمية (فوتون</a:t>
            </a:r>
            <a:r>
              <a:rPr lang="ar-SA" dirty="0" smtClean="0"/>
              <a:t>).</a:t>
            </a:r>
            <a:endParaRPr lang="en-US" dirty="0"/>
          </a:p>
        </p:txBody>
      </p:sp>
    </p:spTree>
    <p:extLst>
      <p:ext uri="{BB962C8B-B14F-4D97-AF65-F5344CB8AC3E}">
        <p14:creationId xmlns:p14="http://schemas.microsoft.com/office/powerpoint/2010/main" val="54216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28"/>
            <a:ext cx="7848600" cy="6278642"/>
          </a:xfrm>
          <a:prstGeom prst="rect">
            <a:avLst/>
          </a:prstGeom>
        </p:spPr>
        <p:txBody>
          <a:bodyPr wrap="square">
            <a:spAutoFit/>
          </a:bodyPr>
          <a:lstStyle/>
          <a:p>
            <a:pPr algn="r"/>
            <a:r>
              <a:rPr lang="ar-IQ" sz="2400" b="1" dirty="0"/>
              <a:t>معايير السلامة </a:t>
            </a:r>
            <a:r>
              <a:rPr lang="ar-IQ" sz="2400" b="1" dirty="0" smtClean="0"/>
              <a:t>والترخيص</a:t>
            </a:r>
          </a:p>
          <a:p>
            <a:pPr algn="r"/>
            <a:r>
              <a:rPr lang="ar-IQ" dirty="0" smtClean="0"/>
              <a:t>من </a:t>
            </a:r>
            <a:r>
              <a:rPr lang="ar-IQ" dirty="0"/>
              <a:t>أجل حماية السكان الذين يعيشون بالقرب من محطات توليد الإشارة وكذلك مستخدمي الهواتف النقالة، اعتمدت مجموعة من الحكومات والهيئات التنظيمية معاييرا للأمان والسلامة العامة، والتي يمكن ترجمتها إلى ضبط مستويات التعرض للأشعة تحت قيمة معينة. وهناك العديد من المعايير الوطنية والدولية المقترحة، ولكن الأكثر اعتمادا منها معايير اللجنة الدولية المعنية بالحماية من </a:t>
            </a:r>
            <a:r>
              <a:rPr lang="ar-IQ" dirty="0">
                <a:hlinkClick r:id="rId2" tooltip="الإشعاع غير المؤين"/>
              </a:rPr>
              <a:t>الإشعاع غير المؤين</a:t>
            </a:r>
            <a:r>
              <a:rPr lang="ar-IQ" dirty="0"/>
              <a:t>، فقد تم اعتماده حتى الآن من قبل أكثر من 80 بلدا.</a:t>
            </a:r>
            <a:r>
              <a:rPr lang="ar-IQ" baseline="30000" dirty="0">
                <a:hlinkClick r:id="rId3"/>
              </a:rPr>
              <a:t>[81]</a:t>
            </a:r>
            <a:endParaRPr lang="ar-IQ" dirty="0"/>
          </a:p>
          <a:p>
            <a:pPr algn="r"/>
            <a:r>
              <a:rPr lang="ar-IQ" dirty="0"/>
              <a:t>بالنسبة لمحطات الإذاعة تقترح اللجنة الدولية نوعين من مستويات السلامة: الأول مخصص للتعرض المهني، وأخر لعامة السكان. وحاليا هناك جهود جارية للتنسيق بين المعايير الموجودة والمختلفة. وكذلك وضعت إجراءات للترخيص لقواعد االراديو في معظم المناطق المدنية، سواء على مستوى البلدية/المقاطعة أو على مستوى المقاطعة/الدولة. مقدمي خدمات الهواتف المحمولة في كثير من المناطق حاليا، مطالبون بالحصول على تراخيص البناء، وتقديم شهادات على مستويات الانبعاث للهوائيات المستخدمة، وأيضا ضمان الامتثال لمعايير اللجنة الدولية أو أي من التشريعات البيئية الأخرى. كما تتطلب بعض الهئيات الحكومية من شركات الاتصالات المتنافسة محاولة دمج الأبراج الخاصة بهم أو مشاركتها وذلك لخفض الأثر البيئي الناتج عنها. هذه المسألة هي عامل مؤثر في قضية رفض تركيب هوائيات وأبراج جديدة في المجتمعات المحلية. يتم تعيين معايير السلامة في الولايات المتحدة من قبل </a:t>
            </a:r>
            <a:r>
              <a:rPr lang="ar-IQ" dirty="0">
                <a:hlinkClick r:id="rId4" tooltip="لجنة الاتصالات الفيدرالية (الصفحة غير موجودة)"/>
              </a:rPr>
              <a:t>لجنة الاتصالات الفيدرالية</a:t>
            </a:r>
            <a:r>
              <a:rPr lang="ar-IQ" dirty="0"/>
              <a:t>. وقد استندت اللجنة في اختيار معاييرها في المقام الأول على تلك المعايير التي وضعها معهد مهندسي الكهرباء والإلكترونيات، وتحديدا اللجنة الفرعية 4 من "اللجنة الدولية للسلامة الكهرومغناطيسية". أما في سويسرا فقد تم وضع معايير أقل من الحدود التي وضعتها اللجنة الدولية لبعض المناطق الحساسة (مثل الفصول الدراسية).</a:t>
            </a:r>
            <a:r>
              <a:rPr lang="ar-IQ" baseline="30000" dirty="0">
                <a:hlinkClick r:id="rId5"/>
              </a:rPr>
              <a:t>[82]</a:t>
            </a:r>
            <a:r>
              <a:rPr lang="ar-IQ" dirty="0"/>
              <a:t> في 1 سبتمبر 2012، أقامت الهند حدا للتعرض للترددات الكهرومغناطيسية لجميع أبراج الهواتف الخلوية إلى عشر واحد من مستوى التعرض في قائمة اللجنة الدولية. وتقوم محطات إنفاذ الاتصالات وخلايا المراقبة بالتدقيق في شهادات الاعتماد الذاتي المقدمة من قبل مشغلي شبكات الهواتف النقالة</a:t>
            </a:r>
          </a:p>
        </p:txBody>
      </p:sp>
    </p:spTree>
    <p:extLst>
      <p:ext uri="{BB962C8B-B14F-4D97-AF65-F5344CB8AC3E}">
        <p14:creationId xmlns:p14="http://schemas.microsoft.com/office/powerpoint/2010/main" val="1040231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28"/>
            <a:ext cx="7848600" cy="6278642"/>
          </a:xfrm>
          <a:prstGeom prst="rect">
            <a:avLst/>
          </a:prstGeom>
        </p:spPr>
        <p:txBody>
          <a:bodyPr wrap="square">
            <a:spAutoFit/>
          </a:bodyPr>
          <a:lstStyle/>
          <a:p>
            <a:pPr algn="r"/>
            <a:r>
              <a:rPr lang="ar-IQ" sz="2400" b="1" dirty="0"/>
              <a:t>معايير السلامة </a:t>
            </a:r>
            <a:r>
              <a:rPr lang="ar-IQ" sz="2400" b="1" dirty="0" smtClean="0"/>
              <a:t>والترخيص</a:t>
            </a:r>
          </a:p>
          <a:p>
            <a:pPr algn="r"/>
            <a:r>
              <a:rPr lang="ar-IQ" dirty="0" smtClean="0"/>
              <a:t>من </a:t>
            </a:r>
            <a:r>
              <a:rPr lang="ar-IQ" dirty="0"/>
              <a:t>أجل حماية السكان الذين يعيشون بالقرب من محطات توليد الإشارة وكذلك مستخدمي الهواتف النقالة، اعتمدت مجموعة من الحكومات والهيئات التنظيمية معاييرا للأمان والسلامة العامة، والتي يمكن ترجمتها إلى ضبط مستويات التعرض للأشعة تحت قيمة معينة. وهناك العديد من المعايير الوطنية والدولية المقترحة، ولكن الأكثر اعتمادا منها معايير اللجنة الدولية المعنية بالحماية من </a:t>
            </a:r>
            <a:r>
              <a:rPr lang="ar-IQ" dirty="0">
                <a:hlinkClick r:id="rId2" tooltip="الإشعاع غير المؤين"/>
              </a:rPr>
              <a:t>الإشعاع غير المؤين</a:t>
            </a:r>
            <a:r>
              <a:rPr lang="ar-IQ" dirty="0"/>
              <a:t>، فقد تم اعتماده حتى الآن من قبل أكثر من 80 بلدا.</a:t>
            </a:r>
            <a:r>
              <a:rPr lang="ar-IQ" baseline="30000" dirty="0">
                <a:hlinkClick r:id="rId3"/>
              </a:rPr>
              <a:t>[81]</a:t>
            </a:r>
            <a:endParaRPr lang="ar-IQ" dirty="0"/>
          </a:p>
          <a:p>
            <a:pPr algn="r"/>
            <a:r>
              <a:rPr lang="ar-IQ" dirty="0"/>
              <a:t>بالنسبة لمحطات الإذاعة تقترح اللجنة الدولية نوعين من مستويات السلامة: الأول مخصص للتعرض المهني، وأخر لعامة السكان. وحاليا هناك جهود جارية للتنسيق بين المعايير الموجودة والمختلفة. وكذلك وضعت إجراءات للترخيص لقواعد االراديو في معظم المناطق المدنية، سواء على مستوى البلدية/المقاطعة أو على مستوى المقاطعة/الدولة. مقدمي خدمات الهواتف المحمولة في كثير من المناطق حاليا، مطالبون بالحصول على تراخيص البناء، وتقديم شهادات على مستويات الانبعاث للهوائيات المستخدمة، وأيضا ضمان الامتثال لمعايير اللجنة الدولية أو أي من التشريعات البيئية الأخرى. كما تتطلب بعض الهئيات الحكومية من شركات الاتصالات المتنافسة محاولة دمج الأبراج الخاصة بهم أو مشاركتها وذلك لخفض الأثر البيئي الناتج عنها. هذه المسألة هي عامل مؤثر في قضية رفض تركيب هوائيات وأبراج جديدة في المجتمعات المحلية. يتم تعيين معايير السلامة في الولايات المتحدة من قبل </a:t>
            </a:r>
            <a:r>
              <a:rPr lang="ar-IQ" dirty="0">
                <a:hlinkClick r:id="rId4" tooltip="لجنة الاتصالات الفيدرالية (الصفحة غير موجودة)"/>
              </a:rPr>
              <a:t>لجنة الاتصالات الفيدرالية</a:t>
            </a:r>
            <a:r>
              <a:rPr lang="ar-IQ" dirty="0"/>
              <a:t>. وقد استندت اللجنة في اختيار معاييرها في المقام الأول على تلك المعايير التي وضعها معهد مهندسي الكهرباء والإلكترونيات، وتحديدا اللجنة الفرعية 4 من "اللجنة الدولية للسلامة الكهرومغناطيسية". أما في سويسرا فقد تم وضع معايير أقل من الحدود التي وضعتها اللجنة الدولية لبعض المناطق الحساسة (مثل الفصول الدراسية).</a:t>
            </a:r>
            <a:r>
              <a:rPr lang="ar-IQ" baseline="30000" dirty="0">
                <a:hlinkClick r:id="rId5"/>
              </a:rPr>
              <a:t>[82]</a:t>
            </a:r>
            <a:r>
              <a:rPr lang="ar-IQ" dirty="0"/>
              <a:t> في 1 سبتمبر 2012، أقامت الهند حدا للتعرض للترددات الكهرومغناطيسية لجميع أبراج الهواتف الخلوية إلى عشر واحد من مستوى التعرض في قائمة اللجنة الدولية. وتقوم محطات إنفاذ الاتصالات وخلايا المراقبة بالتدقيق في شهادات الاعتماد الذاتي المقدمة من قبل مشغلي شبكات الهواتف النقالة</a:t>
            </a:r>
          </a:p>
        </p:txBody>
      </p:sp>
    </p:spTree>
    <p:extLst>
      <p:ext uri="{BB962C8B-B14F-4D97-AF65-F5344CB8AC3E}">
        <p14:creationId xmlns:p14="http://schemas.microsoft.com/office/powerpoint/2010/main" val="1825387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610600" cy="4801314"/>
          </a:xfrm>
          <a:prstGeom prst="rect">
            <a:avLst/>
          </a:prstGeom>
        </p:spPr>
        <p:txBody>
          <a:bodyPr wrap="square">
            <a:spAutoFit/>
          </a:bodyPr>
          <a:lstStyle/>
          <a:p>
            <a:pPr algn="r"/>
            <a:r>
              <a:rPr lang="ar-IQ" b="1" dirty="0"/>
              <a:t>مبدأ أخذ </a:t>
            </a:r>
            <a:r>
              <a:rPr lang="ar-IQ" b="1" dirty="0" smtClean="0"/>
              <a:t>الاحتياط</a:t>
            </a:r>
            <a:endParaRPr lang="ar-IQ" b="1" dirty="0"/>
          </a:p>
          <a:p>
            <a:pPr algn="r"/>
            <a:r>
              <a:rPr lang="ar-IQ" dirty="0"/>
              <a:t>في عام 2000، أوصت </a:t>
            </a:r>
            <a:r>
              <a:rPr lang="ar-IQ" dirty="0">
                <a:hlinkClick r:id="rId2" tooltip="منظمة الصحة العالمية"/>
              </a:rPr>
              <a:t>منظمة الصحة العالمية</a:t>
            </a:r>
            <a:r>
              <a:rPr lang="ar-IQ" dirty="0"/>
              <a:t> أن المبدأ الوقائي يمكن اعتماده طوعا في هذه الحالة، وهو يتبع توصيات الجماعة الأوروبية للمخاطر البيئية.</a:t>
            </a:r>
            <a:r>
              <a:rPr lang="ar-IQ" baseline="30000" dirty="0">
                <a:hlinkClick r:id="rId3"/>
              </a:rPr>
              <a:t>[95]</a:t>
            </a:r>
            <a:r>
              <a:rPr lang="ar-IQ" dirty="0"/>
              <a:t> ووفقا للمنظمة فإن </a:t>
            </a:r>
            <a:r>
              <a:rPr lang="ar-IQ" dirty="0">
                <a:hlinkClick r:id="rId4" tooltip="المبدأ الوقائي (الصفحة غير موجودة)"/>
              </a:rPr>
              <a:t>المبدأ الوقائي</a:t>
            </a:r>
            <a:r>
              <a:rPr lang="ar-IQ" dirty="0"/>
              <a:t> هو عبارة عن سياسة إدارة المخاطر المطبقة في الظروف مع وجود درجة عالية من عدم اليقين العلمي، مما يعكس الحاجة إلى اتخاذ إجراءات لمخاطر قد تكون جدية دون انتظار نتائج البحوث العلمية. وعلى الأقل يمكن اعتماد نهج أقل تشددا بمحاولة تجنب هذه الأخطار </a:t>
            </a:r>
            <a:r>
              <a:rPr lang="ar-IQ" dirty="0" smtClean="0"/>
              <a:t>والأهمية </a:t>
            </a:r>
            <a:r>
              <a:rPr lang="ar-IQ" dirty="0"/>
              <a:t>الاقتصادية لأنظمة الاتصالات اللاسلكية في الحضارة الحديثة</a:t>
            </a:r>
            <a:r>
              <a:rPr lang="ar-IQ" baseline="30000" dirty="0">
                <a:hlinkClick r:id="rId5"/>
              </a:rPr>
              <a:t>[96]</a:t>
            </a:r>
            <a:r>
              <a:rPr lang="ar-IQ" dirty="0"/>
              <a:t>، إلا أن هناك زيادة في العمل بهذه التدابير بين عامة الجمهور، مما يعني أن مثل هذه الطرق بإمكانها المساعدة في نشر الوعي، والتي تنطوي على بعض التوصيات </a:t>
            </a:r>
            <a:r>
              <a:rPr lang="ar-IQ" dirty="0" smtClean="0"/>
              <a:t>مثل </a:t>
            </a:r>
            <a:r>
              <a:rPr lang="ar-IQ" dirty="0" smtClean="0"/>
              <a:t>التقليل </a:t>
            </a:r>
            <a:r>
              <a:rPr lang="ar-IQ" dirty="0"/>
              <a:t>من استخدام الهواتف المحمولة، والحد من استخدامها من قبل السكان الأكثر عرضة للخطر (مثل الأطفال)، واعتماد الهواتف المحمولة التي تحمل أقل مستوى من الإشعاعات، والتوسع في استخدام التكنولوجيا التي تحرر اليدين مثل السماعات (سماعة </a:t>
            </a:r>
            <a:r>
              <a:rPr lang="ar-IQ" dirty="0">
                <a:hlinkClick r:id="rId6" tooltip="البلوتوث"/>
              </a:rPr>
              <a:t>البلوتوث</a:t>
            </a:r>
            <a:r>
              <a:rPr lang="ar-IQ" dirty="0"/>
              <a:t>)، وكذلك اعتماد المعايير القصوى للتعرض وشدة المجال الكهرومغناطيسي وبعد محطات الهوائيات عن المساكن البشرية،وهكذا دواليك.</a:t>
            </a:r>
          </a:p>
          <a:p>
            <a:pPr algn="r"/>
            <a:r>
              <a:rPr lang="ar-IQ" b="1" dirty="0"/>
              <a:t>الإجراءات الاحتياطية والجهات </a:t>
            </a:r>
            <a:r>
              <a:rPr lang="ar-IQ" b="1" dirty="0" smtClean="0"/>
              <a:t>الصحية</a:t>
            </a:r>
            <a:r>
              <a:rPr lang="ar-IQ" dirty="0" smtClean="0"/>
              <a:t>في </a:t>
            </a:r>
            <a:r>
              <a:rPr lang="ar-IQ" dirty="0"/>
              <a:t>مايو 2011، أعلنت </a:t>
            </a:r>
            <a:r>
              <a:rPr lang="ar-IQ" dirty="0">
                <a:hlinkClick r:id="rId7" tooltip="منظمة الصحة العالمية الدولية لبحوث السرطان (الصفحة غير موجودة)"/>
              </a:rPr>
              <a:t>منظمة الصحة العالمية الدولية لبحوث السرطان</a:t>
            </a:r>
            <a:r>
              <a:rPr lang="ar-IQ" dirty="0"/>
              <a:t> أنها صنفت المجالات الكهرومغناطيسية من الهواتف المحمولة وغيرها من المصادر بأنها (قد تسبب السرطان للبشر) وقد رافق ذلك توصيات للعامة بالحد من التعرض، ومحاولة اعتماد</a:t>
            </a:r>
            <a:r>
              <a:rPr lang="ar-IQ" dirty="0">
                <a:hlinkClick r:id="rId8" tooltip="الرسائل النصية (الصفحة غير موجودة)"/>
              </a:rPr>
              <a:t>الرسائل النصية</a:t>
            </a:r>
            <a:r>
              <a:rPr lang="ar-IQ" dirty="0"/>
              <a:t> أو استخدام الأجهزة حرة اليدين. فيما قامت بعض السلطات الوطنية الاستشارية للإشعاع، بما في ذلك النمسا</a:t>
            </a:r>
            <a:r>
              <a:rPr lang="ar-IQ" baseline="30000" dirty="0">
                <a:hlinkClick r:id="rId9"/>
              </a:rPr>
              <a:t>[97]</a:t>
            </a:r>
            <a:r>
              <a:rPr lang="ar-IQ" dirty="0"/>
              <a:t>، وفرنسا</a:t>
            </a:r>
            <a:r>
              <a:rPr lang="ar-IQ" baseline="30000" dirty="0">
                <a:hlinkClick r:id="rId10"/>
              </a:rPr>
              <a:t>[98]</a:t>
            </a:r>
            <a:r>
              <a:rPr lang="ar-IQ" dirty="0"/>
              <a:t> وألمانيا</a:t>
            </a:r>
            <a:r>
              <a:rPr lang="ar-IQ" baseline="30000" dirty="0">
                <a:hlinkClick r:id="rId11"/>
              </a:rPr>
              <a:t>[99]</a:t>
            </a:r>
            <a:r>
              <a:rPr lang="ar-IQ" dirty="0"/>
              <a:t> والسويد</a:t>
            </a:r>
            <a:r>
              <a:rPr lang="ar-IQ" baseline="30000" dirty="0">
                <a:hlinkClick r:id="rId12"/>
              </a:rPr>
              <a:t>[100]</a:t>
            </a:r>
            <a:r>
              <a:rPr lang="ar-IQ" dirty="0"/>
              <a:t>، بنشر بعض التوصيات للحد من التعرض أيضا، من ذلك؛ استخدام الأجهزة حرة اليدين لتقليل الإشعاع في الرأس، وإبقاء الهاتف المحمول بعيدا عن الجسم، وعدم استخدام الهاتف في السيارة من دون هوائي </a:t>
            </a:r>
            <a:r>
              <a:rPr lang="ar-IQ" dirty="0" smtClean="0"/>
              <a:t>خارجي</a:t>
            </a:r>
            <a:r>
              <a:rPr lang="ar-IQ" baseline="30000" dirty="0" smtClean="0">
                <a:hlinkClick r:id="rId13"/>
              </a:rPr>
              <a:t>]</a:t>
            </a:r>
            <a:r>
              <a:rPr lang="ar-IQ" dirty="0"/>
              <a:t> </a:t>
            </a:r>
          </a:p>
        </p:txBody>
      </p:sp>
    </p:spTree>
    <p:extLst>
      <p:ext uri="{BB962C8B-B14F-4D97-AF65-F5344CB8AC3E}">
        <p14:creationId xmlns:p14="http://schemas.microsoft.com/office/powerpoint/2010/main" val="219261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10136"/>
            <a:ext cx="8458200" cy="6063198"/>
          </a:xfrm>
          <a:prstGeom prst="rect">
            <a:avLst/>
          </a:prstGeom>
        </p:spPr>
        <p:txBody>
          <a:bodyPr wrap="square">
            <a:spAutoFit/>
          </a:bodyPr>
          <a:lstStyle/>
          <a:p>
            <a:pPr algn="r"/>
            <a:r>
              <a:rPr lang="ar-IQ" sz="2000" b="1" dirty="0" smtClean="0"/>
              <a:t>قضايا قانونية </a:t>
            </a:r>
            <a:r>
              <a:rPr lang="ar-IQ" sz="1600" dirty="0" smtClean="0"/>
              <a:t>في </a:t>
            </a:r>
            <a:r>
              <a:rPr lang="ar-IQ" sz="1600" dirty="0"/>
              <a:t>الولايات المتحدة، تم رفع عدد قليل من الدعاوى القضائية بسبب الإصابات الشخصية للأفراد ضد مصنعي الهواتف المحمولة، مثل </a:t>
            </a:r>
            <a:r>
              <a:rPr lang="ar-IQ" sz="1600" dirty="0">
                <a:hlinkClick r:id="rId2" tooltip="موتورولا"/>
              </a:rPr>
              <a:t>موتورولا</a:t>
            </a:r>
            <a:r>
              <a:rPr lang="ar-IQ" sz="1600" baseline="30000" dirty="0">
                <a:hlinkClick r:id="rId3"/>
              </a:rPr>
              <a:t>[84]</a:t>
            </a:r>
            <a:r>
              <a:rPr lang="ar-IQ" sz="1600" dirty="0"/>
              <a:t> </a:t>
            </a:r>
            <a:r>
              <a:rPr lang="ar-IQ" sz="1600" dirty="0">
                <a:hlinkClick r:id="rId4" tooltip="سمينس (الصفحة غير موجودة)"/>
              </a:rPr>
              <a:t>وسمينس</a:t>
            </a:r>
            <a:r>
              <a:rPr lang="ar-IQ" sz="1600" dirty="0"/>
              <a:t> </a:t>
            </a:r>
            <a:r>
              <a:rPr lang="ar-IQ" sz="1600" dirty="0">
                <a:hlinkClick r:id="rId5" tooltip="نوكيا"/>
              </a:rPr>
              <a:t>ونوكيا</a:t>
            </a:r>
            <a:r>
              <a:rPr lang="ar-IQ" sz="1600" dirty="0"/>
              <a:t> وان اي سي، على أساس مزاعم بالتسبب </a:t>
            </a:r>
            <a:r>
              <a:rPr lang="ar-IQ" sz="1600" dirty="0">
                <a:hlinkClick r:id="rId6" tooltip="سرطان الدماغ"/>
              </a:rPr>
              <a:t>بسرطان الدماغ</a:t>
            </a:r>
            <a:r>
              <a:rPr lang="ar-IQ" sz="1600" dirty="0"/>
              <a:t> </a:t>
            </a:r>
            <a:r>
              <a:rPr lang="ar-IQ" sz="1600" dirty="0">
                <a:hlinkClick r:id="rId7" tooltip="موت"/>
              </a:rPr>
              <a:t>والموت</a:t>
            </a:r>
            <a:r>
              <a:rPr lang="ar-IQ" sz="1600" dirty="0"/>
              <a:t>. في محكمة اتحادية أمريكية، يجب أن يتم تقييم شهادة الخبراء المتعلقة بالعلوم من قبل القاضي في جلسة استماع، قبل أن يصبح مقبولا كدليل. في قضية ضد شركة موتورولا؛ أحد المدعين زعم أن استخدام الهواتف المحمولة اللاسلكية يمكن أن يسبب سرطان الدماغ، وأن استخدامه لهاتف موتورولا قد تسبب في إصابته بهذا المرض. حكم القاضي بأنه لا يوجد دليل علمي موثوق به وذو صلة كافية لدعم العلاقة السببية إما عامة أو خاصة والمعروضة من قبل المدعين، وقبل باستبعاد شهادة المدعين الخبراء، وقام بنفي استبعاد شهادة الخبراء المدعى عليهم.</a:t>
            </a:r>
            <a:r>
              <a:rPr lang="ar-IQ" sz="1600" baseline="30000" dirty="0">
                <a:hlinkClick r:id="rId8"/>
              </a:rPr>
              <a:t>[85]</a:t>
            </a:r>
            <a:endParaRPr lang="ar-IQ" sz="1600" dirty="0"/>
          </a:p>
          <a:p>
            <a:pPr algn="r"/>
            <a:r>
              <a:rPr lang="ar-IQ" sz="1600" b="1" dirty="0"/>
              <a:t>المحكمة العليا الفرنسية تحكم ضد شركة </a:t>
            </a:r>
            <a:r>
              <a:rPr lang="ar-IQ" sz="1600" b="1" dirty="0" smtClean="0"/>
              <a:t>تليكوم</a:t>
            </a:r>
            <a:r>
              <a:rPr lang="ar-IQ" sz="1600" dirty="0" smtClean="0"/>
              <a:t>في </a:t>
            </a:r>
            <a:r>
              <a:rPr lang="ar-IQ" sz="1600" dirty="0"/>
              <a:t>فبراير 2009، صدر أمر لشركة الاتصالات بويج تيليكوم بإنزال هوائي الهاتف المحمول الخاص بها، بشأن تأثير ذلك على الصحة. بعض المقيمين في بلدية شاربونيرز في مقاطعة رون قاموا برفع دعوى قضائية ضد الشركة مدعين تضررهم من الإشعاع المنبعث من هوائي يبلغ طول 19 متر.</a:t>
            </a:r>
            <a:r>
              <a:rPr lang="ar-IQ" sz="1600" baseline="30000" dirty="0">
                <a:hlinkClick r:id="rId9"/>
              </a:rPr>
              <a:t>[86]</a:t>
            </a:r>
            <a:r>
              <a:rPr lang="ar-IQ" sz="1600" dirty="0"/>
              <a:t> ولم تحكم محكمة فيرساي للمدعين، حيث أكدت على الاختلاف الشديد بين مختلف البلدان في تقييم الحدود الآمنة لمثل هذا الإشعاع، وكذلك ذكرت أنها تضع في اعتبارها أنه على الرغم من واقع الخطر إلا أنه يظل افتراضيا، كما ويصبح واضحا من قراءة المساهمات والمنشورات العلمية المتخذة في مختلف البلدان، أن حالة عدم اليقين بشأن الضرر الناتج عن الموجات المنبعثة من الهوائيات استمرت، وبالتالي فإنه يمكن اعتبارها جدية ومعقولة.</a:t>
            </a:r>
            <a:r>
              <a:rPr lang="ar-IQ" sz="1600" baseline="30000" dirty="0">
                <a:hlinkClick r:id="rId10"/>
              </a:rPr>
              <a:t>[87]</a:t>
            </a:r>
            <a:endParaRPr lang="ar-IQ" sz="1600" dirty="0"/>
          </a:p>
          <a:p>
            <a:pPr algn="r"/>
            <a:r>
              <a:rPr lang="ar-IQ" sz="1600" b="1" dirty="0"/>
              <a:t>المحكمة العليا الإيطالية تؤيد أن العلاقة عرضية مع سرطان </a:t>
            </a:r>
            <a:r>
              <a:rPr lang="ar-IQ" sz="1600" b="1" dirty="0" smtClean="0"/>
              <a:t>الدماغ</a:t>
            </a:r>
            <a:r>
              <a:rPr lang="ar-IQ" sz="1600" dirty="0" smtClean="0"/>
              <a:t>في </a:t>
            </a:r>
            <a:r>
              <a:rPr lang="ar-IQ" sz="1600" dirty="0"/>
              <a:t>أكتوبر عام 2012 منحت محكمة العدل العليا الإيطالية (ورت سوبريما دي كاسيوني) وهو رجل أعمال إيطالي، منحته معاشا لمرض مهني، حيث وجدت أن استخدامه للهواتف النقالة واللاسلكية لمدة ست ساعات يوميا خلال 12 سنة، قد تسبب بإصابته بالسرطان. وبما أن السرطان يستغرق وقتا طويلة للتطور، فقد تجاهلت المحمة الدراسات قصيرة الأجل.</a:t>
            </a:r>
            <a:r>
              <a:rPr lang="ar-IQ" sz="1600" baseline="30000" dirty="0">
                <a:hlinkClick r:id="rId11"/>
              </a:rPr>
              <a:t>[88]</a:t>
            </a:r>
            <a:r>
              <a:rPr lang="ar-IQ" sz="1600" dirty="0"/>
              <a:t> وحتى أنها تجاهلت الدراسات التي تم تمويلها جزئيا من قبل صناع الهواتف النقالة مثل دراسة انترفون (انظر أعلاه).</a:t>
            </a:r>
            <a:r>
              <a:rPr lang="ar-IQ" sz="1600" baseline="30000" dirty="0">
                <a:hlinkClick r:id="rId12"/>
              </a:rPr>
              <a:t>[89]</a:t>
            </a:r>
            <a:r>
              <a:rPr lang="ar-IQ" sz="1600" baseline="30000" dirty="0">
                <a:hlinkClick r:id="rId13"/>
              </a:rPr>
              <a:t>[90]</a:t>
            </a:r>
            <a:endParaRPr lang="ar-IQ" sz="1600" dirty="0"/>
          </a:p>
          <a:p>
            <a:pPr algn="r"/>
            <a:r>
              <a:rPr lang="ar-IQ" sz="1600" b="1" dirty="0"/>
              <a:t>مواطنون هنود يقاضون شركة تليكوم</a:t>
            </a:r>
            <a:r>
              <a:rPr lang="ar-IQ" sz="1600" dirty="0" smtClean="0"/>
              <a:t>[]</a:t>
            </a:r>
            <a:endParaRPr lang="ar-IQ" sz="1600" b="1" dirty="0"/>
          </a:p>
          <a:p>
            <a:r>
              <a:rPr lang="ar-IQ" sz="1600" dirty="0"/>
              <a:t>تم رفع دعوى أخرى أيضا ضد أبراج الهواتف المحمولة في عام 2012 في المناطق السكنية والمدارس والمستشفيات.</a:t>
            </a:r>
            <a:r>
              <a:rPr lang="ar-IQ" sz="1600" baseline="30000" dirty="0">
                <a:hlinkClick r:id="rId14"/>
              </a:rPr>
              <a:t>[91]</a:t>
            </a:r>
            <a:r>
              <a:rPr lang="ar-IQ" sz="1600" dirty="0"/>
              <a:t> وفي مارس 2013، استنادا إلى إخطار منظمة الصحة العالمية بتاريخ 21 مايو 2011</a:t>
            </a:r>
            <a:r>
              <a:rPr lang="ar-IQ" sz="1600" baseline="30000" dirty="0">
                <a:hlinkClick r:id="rId15"/>
              </a:rPr>
              <a:t>[92]</a:t>
            </a:r>
            <a:r>
              <a:rPr lang="ar-IQ" sz="1600" dirty="0"/>
              <a:t> حيث تم تصنيف الإشعاعات المنبعثة من الأبراج بأنها قد تكون مسرطنة، بالإضافة إلى الأبحاث التي أجراها العلماء من كاراجبور - الهند،</a:t>
            </a:r>
            <a:r>
              <a:rPr lang="ar-IQ" sz="1600" baseline="30000" dirty="0">
                <a:hlinkClick r:id="rId16"/>
              </a:rPr>
              <a:t>[93]</a:t>
            </a:r>
            <a:r>
              <a:rPr lang="ar-IQ" sz="1600" dirty="0"/>
              <a:t> وبدعوى تم رفعها من قبل محامي فيكاس نجوان عن وفاة مشتبه به في وقت سابق، أمر هيمانت شارما</a:t>
            </a:r>
            <a:r>
              <a:rPr lang="ar-IQ" sz="1600" baseline="30000" dirty="0">
                <a:hlinkClick r:id="rId17"/>
              </a:rPr>
              <a:t>[94]</a:t>
            </a:r>
            <a:r>
              <a:rPr lang="ar-IQ" sz="1600" dirty="0"/>
              <a:t> بإزالة أبراج المحمول من المناطق السكنية.</a:t>
            </a:r>
          </a:p>
        </p:txBody>
      </p:sp>
    </p:spTree>
    <p:extLst>
      <p:ext uri="{BB962C8B-B14F-4D97-AF65-F5344CB8AC3E}">
        <p14:creationId xmlns:p14="http://schemas.microsoft.com/office/powerpoint/2010/main" val="2836906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www.thaqafnafsak.com/wp-content/uploads/2014/01/1365241349_499141542_1-Buildings-with-cell-mobile-phone-towers-are-dangerous-Vasant-Kunj.jpg"/>
          <p:cNvPicPr/>
          <p:nvPr/>
        </p:nvPicPr>
        <p:blipFill>
          <a:blip r:embed="rId2">
            <a:extLst>
              <a:ext uri="{28A0092B-C50C-407E-A947-70E740481C1C}">
                <a14:useLocalDpi xmlns:a14="http://schemas.microsoft.com/office/drawing/2010/main" val="0"/>
              </a:ext>
            </a:extLst>
          </a:blip>
          <a:srcRect/>
          <a:stretch>
            <a:fillRect/>
          </a:stretch>
        </p:blipFill>
        <p:spPr bwMode="auto">
          <a:xfrm>
            <a:off x="1569720" y="535304"/>
            <a:ext cx="5943600" cy="2893695"/>
          </a:xfrm>
          <a:prstGeom prst="rect">
            <a:avLst/>
          </a:prstGeom>
          <a:noFill/>
          <a:ln>
            <a:noFill/>
          </a:ln>
        </p:spPr>
      </p:pic>
      <p:pic>
        <p:nvPicPr>
          <p:cNvPr id="3" name="Picture 2" descr="https://i.ytimg.com/vi/KOTHQ9UR8WM/maxresdefault.jpg"/>
          <p:cNvPicPr/>
          <p:nvPr/>
        </p:nvPicPr>
        <p:blipFill>
          <a:blip r:embed="rId3">
            <a:extLst>
              <a:ext uri="{28A0092B-C50C-407E-A947-70E740481C1C}">
                <a14:useLocalDpi xmlns:a14="http://schemas.microsoft.com/office/drawing/2010/main" val="0"/>
              </a:ext>
            </a:extLst>
          </a:blip>
          <a:srcRect/>
          <a:stretch>
            <a:fillRect/>
          </a:stretch>
        </p:blipFill>
        <p:spPr bwMode="auto">
          <a:xfrm>
            <a:off x="1569720" y="3657600"/>
            <a:ext cx="5364480" cy="2438400"/>
          </a:xfrm>
          <a:prstGeom prst="rect">
            <a:avLst/>
          </a:prstGeom>
          <a:noFill/>
          <a:ln>
            <a:noFill/>
          </a:ln>
        </p:spPr>
      </p:pic>
    </p:spTree>
    <p:extLst>
      <p:ext uri="{BB962C8B-B14F-4D97-AF65-F5344CB8AC3E}">
        <p14:creationId xmlns:p14="http://schemas.microsoft.com/office/powerpoint/2010/main" val="1579845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7848600" cy="738664"/>
          </a:xfrm>
          <a:prstGeom prst="rect">
            <a:avLst/>
          </a:prstGeom>
        </p:spPr>
        <p:txBody>
          <a:bodyPr wrap="square">
            <a:spAutoFit/>
          </a:bodyPr>
          <a:lstStyle/>
          <a:p>
            <a:pPr algn="r"/>
            <a:r>
              <a:rPr lang="en-US" sz="1400" dirty="0"/>
              <a:t>Ovarian cancer statistics, 2018</a:t>
            </a:r>
          </a:p>
          <a:p>
            <a:pPr algn="r"/>
            <a:r>
              <a:rPr lang="ar-IQ" sz="1400" dirty="0" smtClean="0"/>
              <a:t>                                                      </a:t>
            </a:r>
            <a:r>
              <a:rPr lang="ar-SA" sz="1400" dirty="0" smtClean="0"/>
              <a:t>بالسرطان </a:t>
            </a:r>
            <a:r>
              <a:rPr lang="ar-SA" sz="1400" dirty="0"/>
              <a:t>المرتبط بإشعاع الترددات الراديوية</a:t>
            </a:r>
            <a:r>
              <a:rPr lang="ar-IQ" sz="1400" dirty="0" smtClean="0"/>
              <a:t> </a:t>
            </a:r>
          </a:p>
          <a:p>
            <a:pPr algn="r"/>
            <a:r>
              <a:rPr lang="en-US" sz="1400" b="1" dirty="0"/>
              <a:t>International Agency for Research on Cancer</a:t>
            </a:r>
            <a:r>
              <a:rPr lang="en-US" sz="1400" dirty="0"/>
              <a:t>  </a:t>
            </a:r>
            <a:r>
              <a:rPr lang="en-US" sz="1400" dirty="0" smtClean="0"/>
              <a:t>Disclaimer (ACS) stated that the IARC (</a:t>
            </a:r>
            <a:r>
              <a:rPr lang="en-US" sz="1400" dirty="0"/>
              <a:t>ACS) </a:t>
            </a:r>
            <a:r>
              <a:rPr lang="en-US" sz="1400" dirty="0" smtClean="0"/>
              <a:t>he</a:t>
            </a:r>
            <a:endParaRPr lang="en-US" sz="1400" dirty="0"/>
          </a:p>
        </p:txBody>
      </p:sp>
      <p:pic>
        <p:nvPicPr>
          <p:cNvPr id="1026" name="Picture 2" descr="https://wol-prod-cdn.literatumonline.com/cms/attachment/e806d0f9-df2c-47fe-8229-c94e0e7da74f/caac21456-fig-0001-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5029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6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620000" cy="3693319"/>
          </a:xfrm>
          <a:prstGeom prst="rect">
            <a:avLst/>
          </a:prstGeom>
        </p:spPr>
        <p:txBody>
          <a:bodyPr wrap="square">
            <a:spAutoFit/>
          </a:bodyPr>
          <a:lstStyle/>
          <a:p>
            <a:pPr algn="r"/>
            <a:r>
              <a:rPr lang="ar-SA" b="1" dirty="0"/>
              <a:t>ولقد أطلق مصطلح (الكهرومغناطيسية) على هذه الأشعة بسبب طريقة توليدها داخل الذرة المُثارة، ونتيجة لحركة الشحنات السالبة (الإلكترونات) يتولد تيار كهربي يتسبب في توليد مجال مغناطيسي مُتعامد معه، وتنتشر الموجات الكهرومغناطيسية في اتجاه مُتعامد على كل منها. ومن مصادر الضوء المرئي أشعة الليزر، وهو ضوء مرئي أحادي الطاقة ينتشر بكميات هائلة في مسار دقيق، ومن ثم تكون الطاقة الكلية المصاحبة له كبيرة جدا، الأمر الذي أهله للقيام بعمليات القطع واللحام في المجالات الطبية والصناعية</a:t>
            </a:r>
            <a:r>
              <a:rPr lang="en-US" b="1" dirty="0"/>
              <a:t>. </a:t>
            </a:r>
            <a:br>
              <a:rPr lang="en-US" b="1" dirty="0"/>
            </a:br>
            <a:r>
              <a:rPr lang="ar-IQ" b="1" dirty="0"/>
              <a:t>ا</a:t>
            </a:r>
            <a:r>
              <a:rPr lang="ar-SA" b="1" dirty="0" smtClean="0"/>
              <a:t> </a:t>
            </a:r>
            <a:r>
              <a:rPr lang="ar-IQ" dirty="0"/>
              <a:t>لإشعاعات المؤينة للوسط الذي تمر فيه، هي إشعاعات ذات طاقة عالية تعمل على تأيين الوسط الذي تمر فيه بسبب اصطدام الشعاع </a:t>
            </a:r>
            <a:r>
              <a:rPr lang="ar-IQ" dirty="0">
                <a:hlinkClick r:id="rId2" tooltip="ذرة"/>
              </a:rPr>
              <a:t>بذرات</a:t>
            </a:r>
            <a:r>
              <a:rPr lang="ar-IQ" dirty="0"/>
              <a:t> الوسط مما يؤدي إلى </a:t>
            </a:r>
            <a:r>
              <a:rPr lang="ar-IQ" dirty="0" smtClean="0"/>
              <a:t>ان تتكوّن</a:t>
            </a:r>
            <a:r>
              <a:rPr lang="ar-IQ" dirty="0"/>
              <a:t> </a:t>
            </a:r>
            <a:r>
              <a:rPr lang="ar-IQ" dirty="0">
                <a:hlinkClick r:id="rId3" tooltip="أيون"/>
              </a:rPr>
              <a:t>الأيونات</a:t>
            </a:r>
            <a:r>
              <a:rPr lang="ar-IQ" dirty="0"/>
              <a:t> في الوسط. من هذه الأشعة </a:t>
            </a:r>
            <a:r>
              <a:rPr lang="ar-IQ" dirty="0">
                <a:hlinkClick r:id="rId4" tooltip="جسيم أولي"/>
              </a:rPr>
              <a:t>الجسيمات الأولية</a:t>
            </a:r>
            <a:r>
              <a:rPr lang="ar-IQ" dirty="0"/>
              <a:t> مثل </a:t>
            </a:r>
            <a:r>
              <a:rPr lang="ar-IQ" dirty="0">
                <a:hlinkClick r:id="rId5" tooltip="إلكترون"/>
              </a:rPr>
              <a:t>الإلكترونات</a:t>
            </a:r>
            <a:r>
              <a:rPr lang="ar-IQ" dirty="0"/>
              <a:t> </a:t>
            </a:r>
            <a:r>
              <a:rPr lang="ar-IQ" dirty="0">
                <a:hlinkClick r:id="rId6" tooltip="بروتون"/>
              </a:rPr>
              <a:t>والبروتونات</a:t>
            </a:r>
            <a:r>
              <a:rPr lang="ar-IQ" dirty="0"/>
              <a:t> </a:t>
            </a:r>
            <a:r>
              <a:rPr lang="ar-IQ" dirty="0">
                <a:hlinkClick r:id="rId7" tooltip="نيوترون"/>
              </a:rPr>
              <a:t>والنيوترونات</a:t>
            </a:r>
            <a:r>
              <a:rPr lang="ar-IQ" dirty="0"/>
              <a:t> </a:t>
            </a:r>
            <a:r>
              <a:rPr lang="ar-IQ" dirty="0">
                <a:hlinkClick r:id="rId8" tooltip="جسيم ألفا"/>
              </a:rPr>
              <a:t>وأشعة ألفا</a:t>
            </a:r>
            <a:r>
              <a:rPr lang="ar-IQ" dirty="0"/>
              <a:t> التي هي عبارة عن </a:t>
            </a:r>
            <a:r>
              <a:rPr lang="ar-IQ" dirty="0">
                <a:hlinkClick r:id="rId9" tooltip="نواة (توضيح)"/>
              </a:rPr>
              <a:t>نواة</a:t>
            </a:r>
            <a:r>
              <a:rPr lang="ar-IQ" dirty="0"/>
              <a:t> </a:t>
            </a:r>
            <a:r>
              <a:rPr lang="ar-IQ" dirty="0">
                <a:hlinkClick r:id="rId2" tooltip="ذرة"/>
              </a:rPr>
              <a:t>ذرة</a:t>
            </a:r>
            <a:r>
              <a:rPr lang="ar-IQ" dirty="0">
                <a:hlinkClick r:id="rId10" tooltip="هيليوم"/>
              </a:rPr>
              <a:t>الهيليوم</a:t>
            </a:r>
            <a:r>
              <a:rPr lang="ar-IQ" dirty="0"/>
              <a:t>.كما توجد بين </a:t>
            </a:r>
            <a:r>
              <a:rPr lang="ar-IQ" dirty="0">
                <a:hlinkClick r:id="rId11" tooltip="موجة كهرومغناطيسية"/>
              </a:rPr>
              <a:t>الأشعة الكهرومغناطيسية</a:t>
            </a:r>
            <a:r>
              <a:rPr lang="ar-IQ" dirty="0"/>
              <a:t> أنواع تتميز بطاقة عالية، فوق عدة </a:t>
            </a:r>
            <a:r>
              <a:rPr lang="ar-IQ" dirty="0" smtClean="0"/>
              <a:t>(مثل الاشعه</a:t>
            </a:r>
            <a:r>
              <a:rPr lang="en-US" dirty="0" smtClean="0"/>
              <a:t>) </a:t>
            </a:r>
            <a:r>
              <a:rPr lang="ar-IQ" dirty="0"/>
              <a:t>مثل </a:t>
            </a:r>
            <a:r>
              <a:rPr lang="ar-IQ" dirty="0">
                <a:hlinkClick r:id="rId12" tooltip="أشعة سينية"/>
              </a:rPr>
              <a:t>الأشعة السينية</a:t>
            </a:r>
            <a:r>
              <a:rPr lang="ar-IQ" dirty="0"/>
              <a:t> </a:t>
            </a:r>
            <a:r>
              <a:rPr lang="ar-IQ" dirty="0" smtClean="0">
                <a:hlinkClick r:id="rId13" tooltip="أشعة غاما"/>
              </a:rPr>
              <a:t> </a:t>
            </a:r>
            <a:r>
              <a:rPr lang="ar-IQ" dirty="0">
                <a:hlinkClick r:id="rId13" tooltip="أشعة غاما"/>
              </a:rPr>
              <a:t>غاما</a:t>
            </a:r>
            <a:r>
              <a:rPr lang="ar-IQ" dirty="0"/>
              <a:t> تتسبب في تأين الوسط الذي تمر فيه مثل الغازات والسوائل والمواد الصلبة، وأجسام الكائنات الحية. ولهذا فالإشعاعات المؤينة ضارة بالصحة إذا تعدت كميتها حدودا معينة.وهذا يحتم عدم الإسراف في الكشف الطبي </a:t>
            </a:r>
            <a:r>
              <a:rPr lang="ar-IQ" dirty="0" smtClean="0"/>
              <a:t>بالأشعة الاسينيه</a:t>
            </a:r>
            <a:r>
              <a:rPr lang="en-US" b="1" dirty="0" smtClean="0"/>
              <a:t>.</a:t>
            </a:r>
            <a:endParaRPr lang="en-US" dirty="0"/>
          </a:p>
        </p:txBody>
      </p:sp>
      <p:pic>
        <p:nvPicPr>
          <p:cNvPr id="4099" name="Picture 3" descr="https://upload.wikimedia.org/wikipedia/commons/6/67/Strahlenarten_e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733800"/>
            <a:ext cx="3810000" cy="2845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09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6200"/>
            <a:ext cx="7239000" cy="2308324"/>
          </a:xfrm>
          <a:prstGeom prst="rect">
            <a:avLst/>
          </a:prstGeom>
        </p:spPr>
        <p:txBody>
          <a:bodyPr wrap="square">
            <a:spAutoFit/>
          </a:bodyPr>
          <a:lstStyle/>
          <a:p>
            <a:pPr algn="r"/>
            <a:r>
              <a:rPr lang="ar-IQ" sz="2400" dirty="0"/>
              <a:t>وعموما عندما يمر الاشعاع المؤين ويخترق الانسجة الحية </a:t>
            </a:r>
            <a:r>
              <a:rPr lang="ar-IQ" sz="2400" dirty="0" smtClean="0"/>
              <a:t>يتم </a:t>
            </a:r>
            <a:r>
              <a:rPr lang="ar-IQ" sz="2400" dirty="0"/>
              <a:t>انتاج الماء </a:t>
            </a:r>
            <a:r>
              <a:rPr lang="ar-IQ" sz="2400" dirty="0" smtClean="0"/>
              <a:t>المؤين</a:t>
            </a:r>
            <a:r>
              <a:rPr lang="en-US" sz="2400" dirty="0" smtClean="0"/>
              <a:t>، </a:t>
            </a:r>
            <a:r>
              <a:rPr lang="ar-IQ" sz="2400" dirty="0"/>
              <a:t>والمعنى باختصار عند مرور الاشعاع المؤين ويخترق الانسجة الحية يحدث اكسدة قوية للمحلول المائي وبالتالي يتم تدمير الخلايا البيولوجية </a:t>
            </a:r>
            <a:r>
              <a:rPr lang="ar-IQ" sz="2400" dirty="0" smtClean="0"/>
              <a:t>الموجودة </a:t>
            </a:r>
            <a:r>
              <a:rPr lang="ar-IQ" sz="2400" dirty="0"/>
              <a:t>بالجسم، وغالبا ما يؤدي الى تلف كامل للخلايا تشمل الاغشية والنواه والكروموسومات و الميتوكوندريا ويمنع انقسام الخلايا وفي النهاية يؤدي الى موت الخلايا وانتاج خلايا سرطانية خبيثة.</a:t>
            </a:r>
            <a:endParaRPr lang="en-US" sz="2400" dirty="0"/>
          </a:p>
        </p:txBody>
      </p:sp>
      <p:sp>
        <p:nvSpPr>
          <p:cNvPr id="4" name="Rectangle 3"/>
          <p:cNvSpPr/>
          <p:nvPr/>
        </p:nvSpPr>
        <p:spPr>
          <a:xfrm>
            <a:off x="952500" y="3200400"/>
            <a:ext cx="6858000" cy="1938992"/>
          </a:xfrm>
          <a:prstGeom prst="rect">
            <a:avLst/>
          </a:prstGeom>
        </p:spPr>
        <p:txBody>
          <a:bodyPr wrap="square">
            <a:spAutoFit/>
          </a:bodyPr>
          <a:lstStyle/>
          <a:p>
            <a:pPr algn="r"/>
            <a:r>
              <a:rPr lang="ar-IQ" sz="2000" b="1" dirty="0"/>
              <a:t>الإشعاع غير المؤين الذي لا يؤين الوسط الذي يمر به وهو موجود في المجال الطبيعي‏,‏ وتردد الخاص بالإشعاع غير المؤين من‏100‏ كيلو هرتز إلي‏10‏ جيجا‏,‏ وهذا الاشعاع غير المؤين ينتج من الأشعة تحت الحمراء والميكروويف والتردد الراديو‏,‏ والاشعاع الكهرومغناطيسي والموجات فوق الصوتية والليزر وجميعها مضرة بالإنسان في حالة تعرضه لها بنسب أعلي من المسموح بها أو تعدي النسبة الآمنة للكائنات الحية‏.‏</a:t>
            </a:r>
          </a:p>
        </p:txBody>
      </p:sp>
    </p:spTree>
    <p:extLst>
      <p:ext uri="{BB962C8B-B14F-4D97-AF65-F5344CB8AC3E}">
        <p14:creationId xmlns:p14="http://schemas.microsoft.com/office/powerpoint/2010/main" val="272409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0387472"/>
              </p:ext>
            </p:extLst>
          </p:nvPr>
        </p:nvGraphicFramePr>
        <p:xfrm>
          <a:off x="533400" y="685800"/>
          <a:ext cx="7467600" cy="5638800"/>
        </p:xfrm>
        <a:graphic>
          <a:graphicData uri="http://schemas.openxmlformats.org/drawingml/2006/table">
            <a:tbl>
              <a:tblPr rtl="1" firstRow="1" firstCol="1" bandRow="1">
                <a:tableStyleId>{5C22544A-7EE6-4342-B048-85BDC9FD1C3A}</a:tableStyleId>
              </a:tblPr>
              <a:tblGrid>
                <a:gridCol w="2168933"/>
                <a:gridCol w="5298667"/>
              </a:tblGrid>
              <a:tr h="352637">
                <a:tc gridSpan="2">
                  <a:txBody>
                    <a:bodyPr/>
                    <a:lstStyle/>
                    <a:p>
                      <a:pPr marL="0" marR="0" algn="r" rtl="1">
                        <a:lnSpc>
                          <a:spcPct val="115000"/>
                        </a:lnSpc>
                        <a:spcBef>
                          <a:spcPts val="0"/>
                        </a:spcBef>
                        <a:spcAft>
                          <a:spcPts val="1800"/>
                        </a:spcAft>
                      </a:pPr>
                      <a:r>
                        <a:rPr lang="ar-SA" sz="900" dirty="0">
                          <a:effectLst/>
                        </a:rPr>
                        <a:t>تفاعل الإشعاع الكهرومغناطيسي مع المادة</a:t>
                      </a:r>
                      <a:endParaRPr lang="en-US" sz="800" dirty="0">
                        <a:effectLst/>
                        <a:latin typeface="Calibri"/>
                        <a:ea typeface="Calibri"/>
                        <a:cs typeface="Arial"/>
                      </a:endParaRPr>
                    </a:p>
                  </a:txBody>
                  <a:tcPr marL="108187" marR="108187" marT="72124" marB="72124" anchor="ctr"/>
                </a:tc>
                <a:tc hMerge="1">
                  <a:txBody>
                    <a:bodyPr/>
                    <a:lstStyle/>
                    <a:p>
                      <a:endParaRPr lang="en-US"/>
                    </a:p>
                  </a:txBody>
                  <a:tcPr/>
                </a:tc>
              </a:tr>
              <a:tr h="352637">
                <a:tc>
                  <a:txBody>
                    <a:bodyPr/>
                    <a:lstStyle/>
                    <a:p>
                      <a:pPr marL="0" marR="0" algn="r" rtl="1">
                        <a:lnSpc>
                          <a:spcPct val="115000"/>
                        </a:lnSpc>
                        <a:spcBef>
                          <a:spcPts val="0"/>
                        </a:spcBef>
                        <a:spcAft>
                          <a:spcPts val="1800"/>
                        </a:spcAft>
                      </a:pPr>
                      <a:r>
                        <a:rPr lang="ar-SA" sz="900">
                          <a:effectLst/>
                        </a:rPr>
                        <a:t>منطقة الطيف</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1800"/>
                        </a:spcAft>
                      </a:pPr>
                      <a:r>
                        <a:rPr lang="ar-SA" sz="900">
                          <a:effectLst/>
                        </a:rPr>
                        <a:t>التفاعلات الرئيسة مع المادة</a:t>
                      </a:r>
                      <a:endParaRPr lang="en-US" sz="800">
                        <a:effectLst/>
                        <a:latin typeface="Calibri"/>
                        <a:ea typeface="Calibri"/>
                        <a:cs typeface="Arial"/>
                      </a:endParaRPr>
                    </a:p>
                  </a:txBody>
                  <a:tcPr marL="108187" marR="108187" marT="72124" marB="72124" anchor="ctr"/>
                </a:tc>
              </a:tr>
              <a:tr h="799758">
                <a:tc>
                  <a:txBody>
                    <a:bodyPr/>
                    <a:lstStyle/>
                    <a:p>
                      <a:pPr marL="0" marR="0" algn="r" rtl="1">
                        <a:lnSpc>
                          <a:spcPct val="115000"/>
                        </a:lnSpc>
                        <a:spcBef>
                          <a:spcPts val="0"/>
                        </a:spcBef>
                        <a:spcAft>
                          <a:spcPts val="1800"/>
                        </a:spcAft>
                      </a:pPr>
                      <a:r>
                        <a:rPr lang="ar-SA" sz="900">
                          <a:effectLst/>
                        </a:rPr>
                        <a:t>موجات الراديو</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1800"/>
                        </a:spcAft>
                      </a:pPr>
                      <a:r>
                        <a:rPr lang="ar-SA" sz="900">
                          <a:effectLst/>
                        </a:rPr>
                        <a:t>مجموعة التذبذبات لحاملات الشحنة في معظم المواد (تذبذبات البلازما).</a:t>
                      </a:r>
                      <a:endParaRPr lang="en-US" sz="800">
                        <a:effectLst/>
                      </a:endParaRPr>
                    </a:p>
                    <a:p>
                      <a:pPr marL="0" marR="0" algn="r" rtl="1">
                        <a:lnSpc>
                          <a:spcPct val="115000"/>
                        </a:lnSpc>
                        <a:spcBef>
                          <a:spcPts val="0"/>
                        </a:spcBef>
                        <a:spcAft>
                          <a:spcPts val="1800"/>
                        </a:spcAft>
                      </a:pPr>
                      <a:r>
                        <a:rPr lang="ar-SA" sz="900">
                          <a:effectLst/>
                        </a:rPr>
                        <a:t>مثل الحركات التذبذبية للإلكترونات في الهوائي.</a:t>
                      </a:r>
                      <a:endParaRPr lang="en-US" sz="800">
                        <a:effectLst/>
                        <a:latin typeface="Calibri"/>
                        <a:ea typeface="Calibri"/>
                        <a:cs typeface="Arial"/>
                      </a:endParaRPr>
                    </a:p>
                  </a:txBody>
                  <a:tcPr marL="108187" marR="108187" marT="72124" marB="72124" anchor="ctr"/>
                </a:tc>
              </a:tr>
              <a:tr h="537671">
                <a:tc>
                  <a:txBody>
                    <a:bodyPr/>
                    <a:lstStyle/>
                    <a:p>
                      <a:pPr marL="0" marR="0" algn="r" rtl="1">
                        <a:lnSpc>
                          <a:spcPct val="115000"/>
                        </a:lnSpc>
                        <a:spcBef>
                          <a:spcPts val="0"/>
                        </a:spcBef>
                        <a:spcAft>
                          <a:spcPts val="0"/>
                        </a:spcAft>
                      </a:pPr>
                      <a:r>
                        <a:rPr lang="ar-SA" sz="900">
                          <a:effectLst/>
                        </a:rPr>
                        <a:t>الموجات الدقيقة حتى تحت</a:t>
                      </a:r>
                      <a:endParaRPr lang="en-US" sz="800">
                        <a:effectLst/>
                      </a:endParaRPr>
                    </a:p>
                    <a:p>
                      <a:pPr marL="0" marR="0" algn="r" rtl="1">
                        <a:lnSpc>
                          <a:spcPct val="115000"/>
                        </a:lnSpc>
                        <a:spcBef>
                          <a:spcPts val="0"/>
                        </a:spcBef>
                        <a:spcAft>
                          <a:spcPts val="1800"/>
                        </a:spcAft>
                      </a:pPr>
                      <a:r>
                        <a:rPr lang="ar-SA" sz="900">
                          <a:effectLst/>
                        </a:rPr>
                        <a:t>الحمراء البعيدة</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تذبذبات البلازما، الدوران الجزيئي</a:t>
                      </a:r>
                      <a:endParaRPr lang="en-US" sz="800">
                        <a:effectLst/>
                        <a:latin typeface="Calibri"/>
                        <a:ea typeface="Calibri"/>
                        <a:cs typeface="Arial"/>
                      </a:endParaRPr>
                    </a:p>
                  </a:txBody>
                  <a:tcPr marL="108187" marR="108187" marT="72124" marB="72124" anchor="ctr"/>
                </a:tc>
              </a:tr>
              <a:tr h="352637">
                <a:tc>
                  <a:txBody>
                    <a:bodyPr/>
                    <a:lstStyle/>
                    <a:p>
                      <a:pPr marL="0" marR="0" algn="r" rtl="1">
                        <a:lnSpc>
                          <a:spcPct val="115000"/>
                        </a:lnSpc>
                        <a:spcBef>
                          <a:spcPts val="0"/>
                        </a:spcBef>
                        <a:spcAft>
                          <a:spcPts val="0"/>
                        </a:spcAft>
                      </a:pPr>
                      <a:r>
                        <a:rPr lang="ar-SA" sz="900">
                          <a:effectLst/>
                        </a:rPr>
                        <a:t>الموجات تحت الحمراء القريبة</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الاهتزازات الجزيئية، تذبذبات البلازما (فقط في المعادن)</a:t>
                      </a:r>
                      <a:endParaRPr lang="en-US" sz="800">
                        <a:effectLst/>
                        <a:latin typeface="Calibri"/>
                        <a:ea typeface="Calibri"/>
                        <a:cs typeface="Arial"/>
                      </a:endParaRPr>
                    </a:p>
                  </a:txBody>
                  <a:tcPr marL="108187" marR="108187" marT="72124" marB="72124" anchor="ctr"/>
                </a:tc>
              </a:tr>
              <a:tr h="722706">
                <a:tc>
                  <a:txBody>
                    <a:bodyPr/>
                    <a:lstStyle/>
                    <a:p>
                      <a:pPr marL="0" marR="0" algn="r" rtl="1">
                        <a:lnSpc>
                          <a:spcPct val="115000"/>
                        </a:lnSpc>
                        <a:spcBef>
                          <a:spcPts val="0"/>
                        </a:spcBef>
                        <a:spcAft>
                          <a:spcPts val="0"/>
                        </a:spcAft>
                      </a:pPr>
                      <a:r>
                        <a:rPr lang="ar-SA" sz="900" u="sng">
                          <a:effectLst/>
                          <a:hlinkClick r:id="rId2"/>
                        </a:rPr>
                        <a:t>الضوء</a:t>
                      </a:r>
                      <a:r>
                        <a:rPr lang="ar-SA" sz="900">
                          <a:effectLst/>
                        </a:rPr>
                        <a:t> المرئي</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إثارة الإلكترون الجزيئية (تتضمن جزيئات الصبغ الموجودة في شبكية عين الإنسان)،</a:t>
                      </a:r>
                      <a:endParaRPr lang="en-US" sz="800">
                        <a:effectLst/>
                      </a:endParaRPr>
                    </a:p>
                    <a:p>
                      <a:pPr marL="0" marR="0" algn="r" rtl="1">
                        <a:lnSpc>
                          <a:spcPct val="115000"/>
                        </a:lnSpc>
                        <a:spcBef>
                          <a:spcPts val="0"/>
                        </a:spcBef>
                        <a:spcAft>
                          <a:spcPts val="1800"/>
                        </a:spcAft>
                      </a:pPr>
                      <a:r>
                        <a:rPr lang="ar-SA" sz="900">
                          <a:effectLst/>
                        </a:rPr>
                        <a:t>تذبذبات البلازما (فقط في المعادن)</a:t>
                      </a:r>
                      <a:endParaRPr lang="en-US" sz="800">
                        <a:effectLst/>
                        <a:latin typeface="Calibri"/>
                        <a:ea typeface="Calibri"/>
                        <a:cs typeface="Arial"/>
                      </a:endParaRPr>
                    </a:p>
                  </a:txBody>
                  <a:tcPr marL="108187" marR="108187" marT="72124" marB="72124" anchor="ctr"/>
                </a:tc>
              </a:tr>
              <a:tr h="537671">
                <a:tc>
                  <a:txBody>
                    <a:bodyPr/>
                    <a:lstStyle/>
                    <a:p>
                      <a:pPr marL="0" marR="0" algn="r" rtl="1">
                        <a:lnSpc>
                          <a:spcPct val="115000"/>
                        </a:lnSpc>
                        <a:spcBef>
                          <a:spcPts val="0"/>
                        </a:spcBef>
                        <a:spcAft>
                          <a:spcPts val="0"/>
                        </a:spcAft>
                      </a:pPr>
                      <a:r>
                        <a:rPr lang="ar-SA" sz="900">
                          <a:effectLst/>
                        </a:rPr>
                        <a:t>الموجات فوق البنفسجية</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إثارة إلكترونات التكافؤ الجزيئية والذرية، متضمنة إطلاق الإلكترونات (الظاهرة الكهروضوئية)</a:t>
                      </a:r>
                      <a:endParaRPr lang="en-US" sz="800">
                        <a:effectLst/>
                        <a:latin typeface="Calibri"/>
                        <a:ea typeface="Calibri"/>
                        <a:cs typeface="Arial"/>
                      </a:endParaRPr>
                    </a:p>
                  </a:txBody>
                  <a:tcPr marL="108187" marR="108187" marT="72124" marB="72124" anchor="ctr"/>
                </a:tc>
              </a:tr>
              <a:tr h="537671">
                <a:tc>
                  <a:txBody>
                    <a:bodyPr/>
                    <a:lstStyle/>
                    <a:p>
                      <a:pPr marL="0" marR="0" algn="r" rtl="1">
                        <a:lnSpc>
                          <a:spcPct val="115000"/>
                        </a:lnSpc>
                        <a:spcBef>
                          <a:spcPts val="0"/>
                        </a:spcBef>
                        <a:spcAft>
                          <a:spcPts val="0"/>
                        </a:spcAft>
                      </a:pPr>
                      <a:r>
                        <a:rPr lang="ar-SA" sz="900">
                          <a:effectLst/>
                        </a:rPr>
                        <a:t>الأشعة السينية</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إثارة وإطلاق للإلكترونات الداخلية (أي جميع الإلكترونات ما عدا إلكترونات التكافؤ (، ظاهرة كومبتون (للأعداد الذرية المنخفضة)</a:t>
                      </a:r>
                      <a:endParaRPr lang="en-US" sz="800">
                        <a:effectLst/>
                        <a:latin typeface="Calibri"/>
                        <a:ea typeface="Calibri"/>
                        <a:cs typeface="Arial"/>
                      </a:endParaRPr>
                    </a:p>
                  </a:txBody>
                  <a:tcPr marL="108187" marR="108187" marT="72124" marB="72124" anchor="ctr"/>
                </a:tc>
              </a:tr>
              <a:tr h="722706">
                <a:tc>
                  <a:txBody>
                    <a:bodyPr/>
                    <a:lstStyle/>
                    <a:p>
                      <a:pPr marL="0" marR="0" algn="r" rtl="1">
                        <a:lnSpc>
                          <a:spcPct val="115000"/>
                        </a:lnSpc>
                        <a:spcBef>
                          <a:spcPts val="0"/>
                        </a:spcBef>
                        <a:spcAft>
                          <a:spcPts val="0"/>
                        </a:spcAft>
                      </a:pPr>
                      <a:r>
                        <a:rPr lang="ar-SA" sz="900">
                          <a:effectLst/>
                        </a:rPr>
                        <a:t>أشعة غاما</a:t>
                      </a:r>
                      <a:endParaRPr lang="en-US" sz="80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a:effectLst/>
                        </a:rPr>
                        <a:t>إطلاق شديد للإلكترونات الداخلية للعناصر الثقيلة، ظاهرة كومبتون (لجميع الأعداد الذرية)،</a:t>
                      </a:r>
                      <a:endParaRPr lang="en-US" sz="800">
                        <a:effectLst/>
                      </a:endParaRPr>
                    </a:p>
                    <a:p>
                      <a:pPr marL="0" marR="0" algn="r" rtl="1">
                        <a:lnSpc>
                          <a:spcPct val="115000"/>
                        </a:lnSpc>
                        <a:spcBef>
                          <a:spcPts val="0"/>
                        </a:spcBef>
                        <a:spcAft>
                          <a:spcPts val="1800"/>
                        </a:spcAft>
                      </a:pPr>
                      <a:r>
                        <a:rPr lang="ar-SA" sz="900">
                          <a:effectLst/>
                        </a:rPr>
                        <a:t>إثارة للنوى الذرية، متضمنة تفكك النوى</a:t>
                      </a:r>
                      <a:endParaRPr lang="en-US" sz="800">
                        <a:effectLst/>
                        <a:latin typeface="Calibri"/>
                        <a:ea typeface="Calibri"/>
                        <a:cs typeface="Arial"/>
                      </a:endParaRPr>
                    </a:p>
                  </a:txBody>
                  <a:tcPr marL="108187" marR="108187" marT="72124" marB="72124" anchor="ctr"/>
                </a:tc>
              </a:tr>
              <a:tr h="722706">
                <a:tc>
                  <a:txBody>
                    <a:bodyPr/>
                    <a:lstStyle/>
                    <a:p>
                      <a:pPr marL="0" marR="0" algn="r" rtl="1">
                        <a:lnSpc>
                          <a:spcPct val="115000"/>
                        </a:lnSpc>
                        <a:spcBef>
                          <a:spcPts val="0"/>
                        </a:spcBef>
                        <a:spcAft>
                          <a:spcPts val="0"/>
                        </a:spcAft>
                      </a:pPr>
                      <a:r>
                        <a:rPr lang="ar-SA" sz="900" dirty="0">
                          <a:effectLst/>
                        </a:rPr>
                        <a:t>أشعة غاما عالية الطاقة</a:t>
                      </a:r>
                      <a:endParaRPr lang="en-US" sz="800" dirty="0">
                        <a:effectLst/>
                        <a:latin typeface="Calibri"/>
                        <a:ea typeface="Calibri"/>
                        <a:cs typeface="Arial"/>
                      </a:endParaRPr>
                    </a:p>
                  </a:txBody>
                  <a:tcPr marL="108187" marR="108187" marT="72124" marB="72124" anchor="ctr"/>
                </a:tc>
                <a:tc>
                  <a:txBody>
                    <a:bodyPr/>
                    <a:lstStyle/>
                    <a:p>
                      <a:pPr marL="0" marR="0" algn="r" rtl="1">
                        <a:lnSpc>
                          <a:spcPct val="115000"/>
                        </a:lnSpc>
                        <a:spcBef>
                          <a:spcPts val="0"/>
                        </a:spcBef>
                        <a:spcAft>
                          <a:spcPts val="0"/>
                        </a:spcAft>
                      </a:pPr>
                      <a:r>
                        <a:rPr lang="ar-SA" sz="900" dirty="0">
                          <a:effectLst/>
                        </a:rPr>
                        <a:t>إنشاء أزواج الأجسام والأجسام المضادة. في مقادير عالية جداً من الطاقة يمكن للإلكترون إنشاء زوج من الأجسام والأجسام المضادة ذات طاقة عالية بعد التفاعل مع المادة.</a:t>
                      </a:r>
                      <a:endParaRPr lang="en-US" sz="800" dirty="0">
                        <a:effectLst/>
                        <a:latin typeface="Calibri"/>
                        <a:ea typeface="Calibri"/>
                        <a:cs typeface="Arial"/>
                      </a:endParaRPr>
                    </a:p>
                  </a:txBody>
                  <a:tcPr marL="108187" marR="108187" marT="72124" marB="72124" anchor="ctr"/>
                </a:tc>
              </a:tr>
            </a:tbl>
          </a:graphicData>
        </a:graphic>
      </p:graphicFrame>
    </p:spTree>
    <p:extLst>
      <p:ext uri="{BB962C8B-B14F-4D97-AF65-F5344CB8AC3E}">
        <p14:creationId xmlns:p14="http://schemas.microsoft.com/office/powerpoint/2010/main" val="88312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162800" cy="4093428"/>
          </a:xfrm>
          <a:prstGeom prst="rect">
            <a:avLst/>
          </a:prstGeom>
        </p:spPr>
        <p:txBody>
          <a:bodyPr wrap="square">
            <a:spAutoFit/>
          </a:bodyPr>
          <a:lstStyle/>
          <a:p>
            <a:pPr algn="r"/>
            <a:r>
              <a:rPr lang="ar-IQ" sz="2000" b="1" dirty="0"/>
              <a:t>وتشير إلي أن الدول المتقدمة أنشأت جهازا رقابيا خاصا بتقنين استخدامات مصادر الاشعاع غير المؤين للمحافظة علي الصحة العامة لمواطنيها وعدم تعرض الإنسان للمخاطر الصحية الشديدة فالاهتمام العالمي بالتأثيرات البيولوجية للإشعاعات غير المؤينة يبدو واضحا فمنذ عام‏1955‏ أقامت منظمة الأمم المتحدة لجنة دولية متخصصة تحت مسمي اللجنة العلمية للأمم المتحدة عن تأثير الإشعاع الذري‏,‏ وركزت اللجنة علي دراسة تأثير الإشعاعات المؤينة علي الإنسان‏,‏ وكذلك تناولت الإشعاعات غير المؤينة وفي أواخر الثمانينيات ومع التطور التكنولوجي وتسويق العديد من المنظومات الحديثة التي تصدر إشعاعات كهرومغناطيسية التي تستخدم في الأغراض الصناعية والطبية والمعلوماتية والتعليمية والمنزلية أقامت بعض دول العالم معاهد متخصصة‏,‏ ودعم البحوث في مجال التأثيرات البيولوجية للإشعاعات غير المؤينة مع وضع ضوابط للوقاية من أخطارها علي الصحة العامة‏,‏ وتصدر هذه المعاهد تقارير دورية حول هذا </a:t>
            </a:r>
            <a:r>
              <a:rPr lang="ar-IQ" sz="2000" b="1" dirty="0" smtClean="0"/>
              <a:t>المجال‏</a:t>
            </a:r>
            <a:r>
              <a:rPr lang="ar-IQ" sz="2000" b="1" dirty="0"/>
              <a:t/>
            </a:r>
            <a:br>
              <a:rPr lang="ar-IQ" sz="2000" b="1" dirty="0"/>
            </a:br>
            <a:endParaRPr lang="ar-IQ" sz="2000" b="1" dirty="0"/>
          </a:p>
        </p:txBody>
      </p:sp>
    </p:spTree>
    <p:extLst>
      <p:ext uri="{BB962C8B-B14F-4D97-AF65-F5344CB8AC3E}">
        <p14:creationId xmlns:p14="http://schemas.microsoft.com/office/powerpoint/2010/main" val="452976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Rectangle 2"/>
          <p:cNvSpPr/>
          <p:nvPr/>
        </p:nvSpPr>
        <p:spPr>
          <a:xfrm>
            <a:off x="304800" y="457200"/>
            <a:ext cx="7696200" cy="2862322"/>
          </a:xfrm>
          <a:prstGeom prst="rect">
            <a:avLst/>
          </a:prstGeom>
        </p:spPr>
        <p:txBody>
          <a:bodyPr wrap="square">
            <a:spAutoFit/>
          </a:bodyPr>
          <a:lstStyle/>
          <a:p>
            <a:pPr algn="r"/>
            <a:r>
              <a:rPr lang="ar-IQ" b="1" dirty="0" smtClean="0"/>
              <a:t>شعاع الهواتف المحمولة وتأثيرها على الصحة</a:t>
            </a:r>
            <a:r>
              <a:rPr lang="ar-IQ" dirty="0" smtClean="0"/>
              <a:t> من أهم ما تتناوله الدراسات الحديثة، وذلك نتيجة للزيادة الهائلة في استخدام </a:t>
            </a:r>
            <a:r>
              <a:rPr lang="ar-IQ" dirty="0" smtClean="0">
                <a:hlinkClick r:id="rId2" tooltip="هاتف محمول"/>
              </a:rPr>
              <a:t>الهواتف المحمولة</a:t>
            </a:r>
            <a:r>
              <a:rPr lang="ar-IQ" dirty="0" smtClean="0"/>
              <a:t> (اعتبارا من نوفمبر 2011ٍ)، كان هناك أكثر من 5 مليارات </a:t>
            </a:r>
            <a:r>
              <a:rPr lang="ar-IQ" dirty="0"/>
              <a:t>ستخدم </a:t>
            </a:r>
            <a:r>
              <a:rPr lang="ar-IQ" dirty="0">
                <a:hlinkClick r:id="rId2" tooltip="هاتف محمول"/>
              </a:rPr>
              <a:t>الهواتف المحمولة</a:t>
            </a:r>
            <a:r>
              <a:rPr lang="ar-IQ" dirty="0"/>
              <a:t> </a:t>
            </a:r>
            <a:r>
              <a:rPr lang="ar-IQ" dirty="0">
                <a:hlinkClick r:id="rId3" tooltip="موجة كهرومغناطيسية"/>
              </a:rPr>
              <a:t>الإشعاعات الكهرومغناطيسية</a:t>
            </a:r>
            <a:r>
              <a:rPr lang="ar-IQ" dirty="0"/>
              <a:t> في نطاق </a:t>
            </a:r>
            <a:r>
              <a:rPr lang="ar-IQ" dirty="0">
                <a:hlinkClick r:id="rId4" tooltip="موجات صغرية"/>
              </a:rPr>
              <a:t>الموجات الصغرية</a:t>
            </a:r>
            <a:r>
              <a:rPr lang="ar-IQ" dirty="0"/>
              <a:t> أو الميكرويف، كما تقوم الأنظمة اللاسلكية الرقمية الأخرى، مثل شبكات البيانات والاتصالات بإنتاج أشعة مماثلة. وقد قامت </a:t>
            </a:r>
            <a:r>
              <a:rPr lang="ar-IQ" dirty="0" smtClean="0"/>
              <a:t>الوكالة </a:t>
            </a:r>
            <a:r>
              <a:rPr lang="ar-IQ" dirty="0"/>
              <a:t>العالمية لبحوث السرطان بتصنيف </a:t>
            </a:r>
            <a:r>
              <a:rPr lang="ar-IQ" dirty="0">
                <a:hlinkClick r:id="rId5" tooltip="إشعاع"/>
              </a:rPr>
              <a:t>إشعاعات</a:t>
            </a:r>
            <a:r>
              <a:rPr lang="ar-IQ" dirty="0"/>
              <a:t> </a:t>
            </a:r>
            <a:r>
              <a:rPr lang="ar-IQ" dirty="0">
                <a:hlinkClick r:id="rId2" tooltip="هاتف محمول"/>
              </a:rPr>
              <a:t>الهواتف المحمولة</a:t>
            </a:r>
            <a:r>
              <a:rPr lang="ar-IQ" dirty="0"/>
              <a:t> </a:t>
            </a:r>
            <a:r>
              <a:rPr lang="en-US" dirty="0" smtClean="0"/>
              <a:t>IARC </a:t>
            </a:r>
            <a:r>
              <a:rPr lang="ar-IQ" dirty="0"/>
              <a:t>إلى </a:t>
            </a:r>
            <a:r>
              <a:rPr lang="ar-IQ" dirty="0" smtClean="0"/>
              <a:t>(</a:t>
            </a:r>
            <a:r>
              <a:rPr lang="ar-IQ" dirty="0"/>
              <a:t>قد تسبب </a:t>
            </a:r>
            <a:r>
              <a:rPr lang="ar-IQ" dirty="0">
                <a:hlinkClick r:id="rId6" tooltip="سرطان"/>
              </a:rPr>
              <a:t>السرطان</a:t>
            </a:r>
            <a:r>
              <a:rPr lang="ar-IQ" dirty="0"/>
              <a:t>).مما يعني أنها قد تحوي خطرا </a:t>
            </a:r>
            <a:r>
              <a:rPr lang="ar-IQ" dirty="0" smtClean="0"/>
              <a:t>وقد تكون مسببه لاورام السرطان.</a:t>
            </a:r>
            <a:r>
              <a:rPr lang="ar-IQ" baseline="30000" dirty="0" smtClean="0"/>
              <a:t> </a:t>
            </a:r>
            <a:r>
              <a:rPr lang="ar-IQ" dirty="0" smtClean="0"/>
              <a:t>وبناء </a:t>
            </a:r>
            <a:r>
              <a:rPr lang="ar-IQ" dirty="0"/>
              <a:t>على ذلك كان لا بد من إجراء بحوث ودراسات إضافية على المدى الطويل لمعرفة تأثير كثرة الاستخدام للهواتف النقالة، أكدت </a:t>
            </a:r>
            <a:r>
              <a:rPr lang="ar-IQ" dirty="0">
                <a:hlinkClick r:id="rId7" tooltip="منظمة الصحة العالمية"/>
              </a:rPr>
              <a:t>منظمة الصحة العالمية</a:t>
            </a:r>
            <a:r>
              <a:rPr lang="ar-IQ" dirty="0"/>
              <a:t> أنه حتى الآن، لم تنشأ آثار صحية ضارة ناتجة عن استخدام الهاتف المحمول،</a:t>
            </a:r>
            <a:r>
              <a:rPr lang="ar-IQ" baseline="30000" dirty="0">
                <a:hlinkClick r:id="rId8"/>
              </a:rPr>
              <a:t>[3]</a:t>
            </a:r>
            <a:r>
              <a:rPr lang="ar-IQ" dirty="0"/>
              <a:t> ولكن بعض السلطات الوطنية </a:t>
            </a:r>
            <a:r>
              <a:rPr lang="ar-IQ" dirty="0" smtClean="0"/>
              <a:t>الاستشارية</a:t>
            </a:r>
            <a:r>
              <a:rPr lang="ar-IQ" dirty="0"/>
              <a:t> أوصت باتخاذ تدابير للحد من تعرض مواطنيها لها كنهج وقائي</a:t>
            </a:r>
            <a:r>
              <a:rPr lang="ar-IQ" dirty="0" smtClean="0"/>
              <a:t>.</a:t>
            </a:r>
            <a:endParaRPr lang="ar-IQ" dirty="0"/>
          </a:p>
        </p:txBody>
      </p:sp>
      <p:pic>
        <p:nvPicPr>
          <p:cNvPr id="5" name="Picture 3" descr="https://upload.wikimedia.org/wikipedia/commons/thumb/e/ed/Man_speaking_on_mobile_phone_%28unmirrored%29.jpg/220px-Man_speaking_on_mobile_phone_%28unmirrored%29.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3733800"/>
            <a:ext cx="2095500" cy="279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1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media.albayan.ae/images/fayezomar/page12h2017032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62000"/>
            <a:ext cx="5943600" cy="5730240"/>
          </a:xfrm>
          <a:prstGeom prst="rect">
            <a:avLst/>
          </a:prstGeom>
          <a:noFill/>
          <a:ln>
            <a:noFill/>
          </a:ln>
        </p:spPr>
      </p:pic>
    </p:spTree>
    <p:extLst>
      <p:ext uri="{BB962C8B-B14F-4D97-AF65-F5344CB8AC3E}">
        <p14:creationId xmlns:p14="http://schemas.microsoft.com/office/powerpoint/2010/main" val="1334027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763</TotalTime>
  <Words>1996</Words>
  <Application>Microsoft Office PowerPoint</Application>
  <PresentationFormat>On-screen Show (4:3)</PresentationFormat>
  <Paragraphs>149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المخاطر الصحية لاستخدام الهواتف النقالة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المخاطر الصحية لاستخدام الهواتف النقالة</dc:title>
  <dc:creator>DR.Ahmed Saker</dc:creator>
  <cp:lastModifiedBy>DR.Ahmed Saker</cp:lastModifiedBy>
  <cp:revision>56</cp:revision>
  <dcterms:created xsi:type="dcterms:W3CDTF">2018-12-15T12:05:12Z</dcterms:created>
  <dcterms:modified xsi:type="dcterms:W3CDTF">2018-12-26T02:11:32Z</dcterms:modified>
</cp:coreProperties>
</file>