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144000" cy="6858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15" y="-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76883" y="1423416"/>
            <a:ext cx="3073907" cy="1795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13612" y="1449324"/>
            <a:ext cx="2964789" cy="167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039111" y="2895600"/>
            <a:ext cx="1953767" cy="1245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077211" y="2914776"/>
            <a:ext cx="1843786" cy="1132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5791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1765" y="-339471"/>
            <a:ext cx="7285990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7775" y="1528953"/>
            <a:ext cx="7448448" cy="3537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399"/>
            <a:ext cx="9143999" cy="6705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95165" y="236677"/>
            <a:ext cx="434975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9525" algn="ctr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Different  </a:t>
            </a:r>
            <a:r>
              <a:rPr sz="6000" spc="-5" dirty="0"/>
              <a:t>Styles Of  Refer</a:t>
            </a:r>
            <a:r>
              <a:rPr sz="6000" spc="10" dirty="0"/>
              <a:t>e</a:t>
            </a:r>
            <a:r>
              <a:rPr sz="6000" spc="-10" dirty="0"/>
              <a:t>ncing</a:t>
            </a:r>
            <a:endParaRPr sz="6000"/>
          </a:p>
        </p:txBody>
      </p:sp>
      <p:sp>
        <p:nvSpPr>
          <p:cNvPr id="5" name="object 5"/>
          <p:cNvSpPr/>
          <p:nvPr/>
        </p:nvSpPr>
        <p:spPr>
          <a:xfrm>
            <a:off x="3286505" y="3357879"/>
            <a:ext cx="2610802" cy="2610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093" y="23825"/>
            <a:ext cx="6419215" cy="1185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rtl="0">
              <a:lnSpc>
                <a:spcPct val="100000"/>
              </a:lnSpc>
              <a:spcBef>
                <a:spcPts val="105"/>
              </a:spcBef>
            </a:pPr>
            <a:r>
              <a:rPr sz="3800" dirty="0"/>
              <a:t>MLA </a:t>
            </a:r>
            <a:r>
              <a:rPr sz="3800" spc="-5" dirty="0"/>
              <a:t>citation </a:t>
            </a:r>
            <a:r>
              <a:rPr sz="3800" dirty="0"/>
              <a:t>style</a:t>
            </a:r>
            <a:r>
              <a:rPr sz="3800" spc="-65" dirty="0"/>
              <a:t> </a:t>
            </a:r>
            <a:r>
              <a:rPr sz="3800" spc="-5" dirty="0"/>
              <a:t>(modern  </a:t>
            </a:r>
            <a:r>
              <a:rPr sz="3800" dirty="0"/>
              <a:t>language association</a:t>
            </a:r>
            <a:r>
              <a:rPr sz="3800" spc="-70" dirty="0"/>
              <a:t> </a:t>
            </a:r>
            <a:r>
              <a:rPr sz="3800" dirty="0"/>
              <a:t>)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578916" y="1742287"/>
            <a:ext cx="7767955" cy="4421723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11480" indent="-399415" algn="l" rtl="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2000" dirty="0">
                <a:latin typeface="Calibri"/>
                <a:cs typeface="Calibri"/>
              </a:rPr>
              <a:t>Authors</a:t>
            </a:r>
            <a:r>
              <a:rPr sz="2000" spc="-5" dirty="0">
                <a:latin typeface="Calibri"/>
                <a:cs typeface="Calibri"/>
              </a:rPr>
              <a:t> name.</a:t>
            </a:r>
            <a:endParaRPr sz="2000">
              <a:latin typeface="Calibri"/>
              <a:cs typeface="Calibri"/>
            </a:endParaRPr>
          </a:p>
          <a:p>
            <a:pPr marL="411480" indent="-399415" algn="l" rtl="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2000" spc="-5" dirty="0">
                <a:latin typeface="Calibri"/>
                <a:cs typeface="Calibri"/>
              </a:rPr>
              <a:t>Title of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article.</a:t>
            </a:r>
            <a:endParaRPr sz="2000">
              <a:latin typeface="Calibri"/>
              <a:cs typeface="Calibri"/>
            </a:endParaRPr>
          </a:p>
          <a:p>
            <a:pPr marL="411480" indent="-399415" algn="l" rtl="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2000" dirty="0">
                <a:latin typeface="Calibri"/>
                <a:cs typeface="Calibri"/>
              </a:rPr>
              <a:t>Name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journal.</a:t>
            </a:r>
            <a:endParaRPr sz="2000">
              <a:latin typeface="Calibri"/>
              <a:cs typeface="Calibri"/>
            </a:endParaRPr>
          </a:p>
          <a:p>
            <a:pPr marL="411480" indent="-399415" algn="l" rtl="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2000" spc="-5" dirty="0">
                <a:latin typeface="Calibri"/>
                <a:cs typeface="Calibri"/>
              </a:rPr>
              <a:t>Volume number followed </a:t>
            </a:r>
            <a:r>
              <a:rPr sz="2000" dirty="0">
                <a:latin typeface="Calibri"/>
                <a:cs typeface="Calibri"/>
              </a:rPr>
              <a:t>by </a:t>
            </a:r>
            <a:r>
              <a:rPr sz="2000" spc="-5" dirty="0">
                <a:latin typeface="Calibri"/>
                <a:cs typeface="Calibri"/>
              </a:rPr>
              <a:t>decimal </a:t>
            </a:r>
            <a:r>
              <a:rPr sz="2000" dirty="0">
                <a:latin typeface="Calibri"/>
                <a:cs typeface="Calibri"/>
              </a:rPr>
              <a:t>&amp; </a:t>
            </a:r>
            <a:r>
              <a:rPr sz="2000" spc="-5" dirty="0">
                <a:latin typeface="Calibri"/>
                <a:cs typeface="Calibri"/>
              </a:rPr>
              <a:t>issue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no.</a:t>
            </a:r>
            <a:endParaRPr sz="2000">
              <a:latin typeface="Calibri"/>
              <a:cs typeface="Calibri"/>
            </a:endParaRPr>
          </a:p>
          <a:p>
            <a:pPr marL="411480" indent="-399415" algn="l" rtl="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2000" spc="-5" dirty="0">
                <a:latin typeface="Calibri"/>
                <a:cs typeface="Calibri"/>
              </a:rPr>
              <a:t>Year 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publication.</a:t>
            </a:r>
            <a:endParaRPr sz="2000">
              <a:latin typeface="Calibri"/>
              <a:cs typeface="Calibri"/>
            </a:endParaRPr>
          </a:p>
          <a:p>
            <a:pPr marL="411480" indent="-399415" algn="l" rtl="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2000" dirty="0">
                <a:latin typeface="Calibri"/>
                <a:cs typeface="Calibri"/>
              </a:rPr>
              <a:t>Page</a:t>
            </a:r>
            <a:r>
              <a:rPr sz="2000" spc="-5" dirty="0">
                <a:latin typeface="Calibri"/>
                <a:cs typeface="Calibri"/>
              </a:rPr>
              <a:t> numbers.</a:t>
            </a:r>
            <a:endParaRPr sz="2000">
              <a:latin typeface="Calibri"/>
              <a:cs typeface="Calibri"/>
            </a:endParaRPr>
          </a:p>
          <a:p>
            <a:pPr marL="411480" indent="-399415" algn="l" rtl="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2000" dirty="0">
                <a:latin typeface="Calibri"/>
                <a:cs typeface="Calibri"/>
              </a:rPr>
              <a:t>Medium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publication.</a:t>
            </a:r>
            <a:endParaRPr sz="2000">
              <a:latin typeface="Calibri"/>
              <a:cs typeface="Calibri"/>
            </a:endParaRPr>
          </a:p>
          <a:p>
            <a:pPr algn="l" rtl="0">
              <a:lnSpc>
                <a:spcPct val="100000"/>
              </a:lnSpc>
              <a:spcBef>
                <a:spcPts val="25"/>
              </a:spcBef>
            </a:pPr>
            <a:endParaRPr sz="3250">
              <a:latin typeface="Times New Roman"/>
              <a:cs typeface="Times New Roman"/>
            </a:endParaRPr>
          </a:p>
          <a:p>
            <a:pPr marL="416559" indent="-403860" algn="l" rtl="0">
              <a:lnSpc>
                <a:spcPct val="100000"/>
              </a:lnSpc>
              <a:buSzPct val="97500"/>
              <a:buFont typeface="Wingdings"/>
              <a:buChar char=""/>
              <a:tabLst>
                <a:tab pos="416559" algn="l"/>
              </a:tabLst>
            </a:pPr>
            <a:r>
              <a:rPr sz="4000" b="1" spc="-5" dirty="0">
                <a:latin typeface="Comic Sans MS"/>
                <a:cs typeface="Comic Sans MS"/>
              </a:rPr>
              <a:t>Example</a:t>
            </a:r>
            <a:endParaRPr sz="4000">
              <a:latin typeface="Comic Sans MS"/>
              <a:cs typeface="Comic Sans MS"/>
            </a:endParaRPr>
          </a:p>
          <a:p>
            <a:pPr marL="469900" marR="5080" indent="-457200" algn="l" rtl="0">
              <a:lnSpc>
                <a:spcPct val="100000"/>
              </a:lnSpc>
              <a:spcBef>
                <a:spcPts val="560"/>
              </a:spcBef>
              <a:tabLst>
                <a:tab pos="469265" algn="l"/>
              </a:tabLst>
            </a:pPr>
            <a:r>
              <a:rPr sz="2000" dirty="0">
                <a:latin typeface="Calibri"/>
                <a:cs typeface="Calibri"/>
              </a:rPr>
              <a:t>1.	</a:t>
            </a:r>
            <a:r>
              <a:rPr sz="2000" spc="-5" dirty="0">
                <a:latin typeface="Calibri"/>
                <a:cs typeface="Calibri"/>
              </a:rPr>
              <a:t>Matarrita-Cascante, David. </a:t>
            </a:r>
            <a:r>
              <a:rPr sz="2000" dirty="0">
                <a:latin typeface="Calibri"/>
                <a:cs typeface="Calibri"/>
              </a:rPr>
              <a:t>"Beyond </a:t>
            </a:r>
            <a:r>
              <a:rPr sz="2000" spc="-5" dirty="0">
                <a:latin typeface="Calibri"/>
                <a:cs typeface="Calibri"/>
              </a:rPr>
              <a:t>Growth: </a:t>
            </a:r>
            <a:r>
              <a:rPr sz="2000" dirty="0">
                <a:latin typeface="Calibri"/>
                <a:cs typeface="Calibri"/>
              </a:rPr>
              <a:t>Reaching </a:t>
            </a:r>
            <a:r>
              <a:rPr sz="2000" spc="-5" dirty="0">
                <a:latin typeface="Calibri"/>
                <a:cs typeface="Calibri"/>
              </a:rPr>
              <a:t>Tourism-Led  Development." </a:t>
            </a:r>
            <a:r>
              <a:rPr sz="2000" i="1" dirty="0">
                <a:latin typeface="Calibri"/>
                <a:cs typeface="Calibri"/>
              </a:rPr>
              <a:t>Annals </a:t>
            </a:r>
            <a:r>
              <a:rPr sz="2000" i="1" spc="-5" dirty="0">
                <a:latin typeface="Calibri"/>
                <a:cs typeface="Calibri"/>
              </a:rPr>
              <a:t>of Tourism </a:t>
            </a:r>
            <a:r>
              <a:rPr sz="2000" i="1" dirty="0">
                <a:latin typeface="Calibri"/>
                <a:cs typeface="Calibri"/>
              </a:rPr>
              <a:t>Research </a:t>
            </a:r>
            <a:r>
              <a:rPr sz="2000" dirty="0">
                <a:latin typeface="Calibri"/>
                <a:cs typeface="Calibri"/>
              </a:rPr>
              <a:t>37.4 (2010): 1141-63.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Print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6142" y="0"/>
            <a:ext cx="5607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sz="4000" i="1" spc="-10" dirty="0">
                <a:latin typeface="Comic Sans MS"/>
                <a:cs typeface="Comic Sans MS"/>
              </a:rPr>
              <a:t>American</a:t>
            </a:r>
            <a:r>
              <a:rPr sz="4000" i="1" spc="-25" dirty="0">
                <a:latin typeface="Comic Sans MS"/>
                <a:cs typeface="Comic Sans MS"/>
              </a:rPr>
              <a:t> </a:t>
            </a:r>
            <a:r>
              <a:rPr sz="4000" i="1" spc="-5" dirty="0">
                <a:latin typeface="Comic Sans MS"/>
                <a:cs typeface="Comic Sans MS"/>
              </a:rPr>
              <a:t>Psychological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8916" y="331723"/>
            <a:ext cx="8054975" cy="60420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9570" algn="l" rtl="0">
              <a:lnSpc>
                <a:spcPct val="100000"/>
              </a:lnSpc>
              <a:spcBef>
                <a:spcPts val="95"/>
              </a:spcBef>
            </a:pPr>
            <a:r>
              <a:rPr sz="4000" b="1" i="1" spc="-10" dirty="0">
                <a:latin typeface="Comic Sans MS"/>
                <a:cs typeface="Comic Sans MS"/>
              </a:rPr>
              <a:t>Association</a:t>
            </a:r>
            <a:r>
              <a:rPr sz="4000" b="1" i="1" spc="30" dirty="0">
                <a:latin typeface="Comic Sans MS"/>
                <a:cs typeface="Comic Sans MS"/>
              </a:rPr>
              <a:t> </a:t>
            </a:r>
            <a:r>
              <a:rPr sz="4000" b="1" i="1" spc="-5" dirty="0">
                <a:latin typeface="Comic Sans MS"/>
                <a:cs typeface="Comic Sans MS"/>
              </a:rPr>
              <a:t>style</a:t>
            </a:r>
            <a:endParaRPr sz="4000" dirty="0">
              <a:latin typeface="Comic Sans MS"/>
              <a:cs typeface="Comic Sans MS"/>
            </a:endParaRPr>
          </a:p>
          <a:p>
            <a:pPr marL="355600" indent="-342900" algn="l" rtl="0">
              <a:lnSpc>
                <a:spcPct val="100000"/>
              </a:lnSpc>
              <a:spcBef>
                <a:spcPts val="395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Author’s </a:t>
            </a:r>
            <a:r>
              <a:rPr sz="2400" spc="-5" dirty="0">
                <a:latin typeface="Calibri"/>
                <a:cs typeface="Calibri"/>
              </a:rPr>
              <a:t>name followed by </a:t>
            </a:r>
            <a:r>
              <a:rPr sz="2400" dirty="0">
                <a:latin typeface="Calibri"/>
                <a:cs typeface="Calibri"/>
              </a:rPr>
              <a:t>its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initials.</a:t>
            </a:r>
          </a:p>
          <a:p>
            <a:pPr marL="355600" indent="-342900" algn="l" rtl="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Year of publication.</a:t>
            </a:r>
            <a:endParaRPr sz="2400" dirty="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Article title </a:t>
            </a:r>
            <a:r>
              <a:rPr sz="2400" spc="-5" dirty="0">
                <a:latin typeface="Calibri"/>
                <a:cs typeface="Calibri"/>
              </a:rPr>
              <a:t>followed by full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stop.</a:t>
            </a:r>
            <a:endParaRPr sz="2400" dirty="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Name </a:t>
            </a:r>
            <a:r>
              <a:rPr sz="2400" spc="-5" dirty="0">
                <a:latin typeface="Calibri"/>
                <a:cs typeface="Calibri"/>
              </a:rPr>
              <a:t>of Journal </a:t>
            </a:r>
            <a:r>
              <a:rPr sz="2400" dirty="0">
                <a:latin typeface="Calibri"/>
                <a:cs typeface="Calibri"/>
              </a:rPr>
              <a:t>in italic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form</a:t>
            </a:r>
            <a:endParaRPr sz="2400" dirty="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Volume followed by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comma</a:t>
            </a:r>
          </a:p>
          <a:p>
            <a:pPr marL="355600" indent="-342900" algn="l" rtl="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Page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no.</a:t>
            </a:r>
            <a:endParaRPr sz="2400" dirty="0">
              <a:latin typeface="Calibri"/>
              <a:cs typeface="Calibri"/>
            </a:endParaRPr>
          </a:p>
          <a:p>
            <a:pPr algn="l" rtl="0"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376555" indent="-364490" algn="l" rtl="0">
              <a:lnSpc>
                <a:spcPct val="100000"/>
              </a:lnSpc>
              <a:spcBef>
                <a:spcPts val="1540"/>
              </a:spcBef>
              <a:buSzPct val="97222"/>
              <a:buFont typeface="Wingdings"/>
              <a:buChar char=""/>
              <a:tabLst>
                <a:tab pos="377190" algn="l"/>
              </a:tabLst>
            </a:pPr>
            <a:r>
              <a:rPr sz="3600" b="1" spc="-5" dirty="0">
                <a:latin typeface="Comic Sans MS"/>
                <a:cs typeface="Comic Sans MS"/>
              </a:rPr>
              <a:t>Example</a:t>
            </a:r>
            <a:endParaRPr sz="3600" dirty="0">
              <a:latin typeface="Comic Sans MS"/>
              <a:cs typeface="Comic Sans MS"/>
            </a:endParaRPr>
          </a:p>
          <a:p>
            <a:pPr marL="469900" marR="5080" indent="-457200" algn="l" rtl="0">
              <a:lnSpc>
                <a:spcPct val="100000"/>
              </a:lnSpc>
              <a:spcBef>
                <a:spcPts val="600"/>
              </a:spcBef>
              <a:tabLst>
                <a:tab pos="469265" algn="l"/>
              </a:tabLst>
            </a:pPr>
            <a:r>
              <a:rPr sz="2400" spc="-5" dirty="0">
                <a:latin typeface="Calibri"/>
                <a:cs typeface="Calibri"/>
              </a:rPr>
              <a:t>1.	</a:t>
            </a:r>
            <a:r>
              <a:rPr sz="2400" dirty="0">
                <a:latin typeface="Calibri"/>
                <a:cs typeface="Calibri"/>
              </a:rPr>
              <a:t>Alibali, M. W., </a:t>
            </a:r>
            <a:r>
              <a:rPr sz="2400" spc="-5" dirty="0">
                <a:latin typeface="Calibri"/>
                <a:cs typeface="Calibri"/>
              </a:rPr>
              <a:t>Phillips, </a:t>
            </a:r>
            <a:r>
              <a:rPr sz="2400" dirty="0">
                <a:latin typeface="Calibri"/>
                <a:cs typeface="Calibri"/>
              </a:rPr>
              <a:t>K. M., &amp; </a:t>
            </a:r>
            <a:r>
              <a:rPr sz="2400" spc="-5" dirty="0">
                <a:latin typeface="Calibri"/>
                <a:cs typeface="Calibri"/>
              </a:rPr>
              <a:t>Fischer, </a:t>
            </a:r>
            <a:r>
              <a:rPr sz="2400" dirty="0">
                <a:latin typeface="Calibri"/>
                <a:cs typeface="Calibri"/>
              </a:rPr>
              <a:t>A. </a:t>
            </a:r>
            <a:r>
              <a:rPr sz="2400" spc="-5" dirty="0">
                <a:latin typeface="Calibri"/>
                <a:cs typeface="Calibri"/>
              </a:rPr>
              <a:t>D. </a:t>
            </a:r>
            <a:r>
              <a:rPr sz="2400" spc="-10" dirty="0">
                <a:latin typeface="Calibri"/>
                <a:cs typeface="Calibri"/>
              </a:rPr>
              <a:t>(2009). </a:t>
            </a:r>
            <a:r>
              <a:rPr sz="2400" spc="-5" dirty="0">
                <a:latin typeface="Calibri"/>
                <a:cs typeface="Calibri"/>
              </a:rPr>
              <a:t>Learning  new problem-solving strategies </a:t>
            </a:r>
            <a:r>
              <a:rPr sz="2400" dirty="0">
                <a:latin typeface="Calibri"/>
                <a:cs typeface="Calibri"/>
              </a:rPr>
              <a:t>leads to </a:t>
            </a:r>
            <a:r>
              <a:rPr sz="2400" spc="-5" dirty="0">
                <a:latin typeface="Calibri"/>
                <a:cs typeface="Calibri"/>
              </a:rPr>
              <a:t>changes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problem  representation. </a:t>
            </a:r>
            <a:r>
              <a:rPr sz="2400" i="1" spc="-5" dirty="0">
                <a:latin typeface="Calibri"/>
                <a:cs typeface="Calibri"/>
              </a:rPr>
              <a:t>Cognitive Development, </a:t>
            </a:r>
            <a:r>
              <a:rPr sz="2400" spc="-5" dirty="0">
                <a:latin typeface="Calibri"/>
                <a:cs typeface="Calibri"/>
              </a:rPr>
              <a:t>24,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89-101</a:t>
            </a:r>
            <a:r>
              <a:rPr sz="2400" i="1" spc="-1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9093" y="1427210"/>
            <a:ext cx="7086600" cy="4667303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55600" indent="-343535" algn="l" rtl="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Name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author.</a:t>
            </a:r>
          </a:p>
          <a:p>
            <a:pPr marL="355600" indent="-343535" algn="l" rtl="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Article title in </a:t>
            </a:r>
            <a:r>
              <a:rPr sz="2400" spc="-5" dirty="0">
                <a:latin typeface="Calibri"/>
                <a:cs typeface="Calibri"/>
              </a:rPr>
              <a:t>double quotation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mark.</a:t>
            </a:r>
          </a:p>
          <a:p>
            <a:pPr marL="355600" indent="-343535" algn="l" rtl="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Title of journal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italic.</a:t>
            </a:r>
          </a:p>
          <a:p>
            <a:pPr marL="355600" indent="-343535" algn="l" rtl="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Volume.</a:t>
            </a:r>
            <a:endParaRPr sz="2400" dirty="0">
              <a:latin typeface="Calibri"/>
              <a:cs typeface="Calibri"/>
            </a:endParaRPr>
          </a:p>
          <a:p>
            <a:pPr marL="355600" indent="-343535" algn="l" rtl="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Year of publication.</a:t>
            </a:r>
            <a:endParaRPr sz="2400" dirty="0">
              <a:latin typeface="Calibri"/>
              <a:cs typeface="Calibri"/>
            </a:endParaRPr>
          </a:p>
          <a:p>
            <a:pPr marL="355600" indent="-343535" algn="l" rtl="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Page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no.</a:t>
            </a:r>
            <a:endParaRPr sz="2400" dirty="0">
              <a:latin typeface="Calibri"/>
              <a:cs typeface="Calibri"/>
            </a:endParaRPr>
          </a:p>
          <a:p>
            <a:pPr algn="l" rtl="0"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416559" indent="-404495" algn="l" rtl="0">
              <a:lnSpc>
                <a:spcPct val="100000"/>
              </a:lnSpc>
              <a:spcBef>
                <a:spcPts val="1605"/>
              </a:spcBef>
              <a:buSzPct val="97500"/>
              <a:buFont typeface="Wingdings"/>
              <a:buChar char=""/>
              <a:tabLst>
                <a:tab pos="417195" algn="l"/>
              </a:tabLst>
            </a:pPr>
            <a:r>
              <a:rPr sz="4000" b="1" spc="-5" dirty="0">
                <a:latin typeface="Comic Sans MS"/>
                <a:cs typeface="Comic Sans MS"/>
              </a:rPr>
              <a:t>Example</a:t>
            </a:r>
            <a:endParaRPr sz="4000" dirty="0">
              <a:latin typeface="Comic Sans MS"/>
              <a:cs typeface="Comic Sans MS"/>
            </a:endParaRPr>
          </a:p>
          <a:p>
            <a:pPr marL="469900" marR="5080" indent="-457834" algn="l" rtl="0">
              <a:lnSpc>
                <a:spcPct val="100000"/>
              </a:lnSpc>
              <a:spcBef>
                <a:spcPts val="630"/>
              </a:spcBef>
              <a:tabLst>
                <a:tab pos="469265" algn="l"/>
              </a:tabLst>
            </a:pPr>
            <a:r>
              <a:rPr sz="2400" spc="-5" dirty="0">
                <a:latin typeface="Calibri"/>
                <a:cs typeface="Calibri"/>
              </a:rPr>
              <a:t>1.	</a:t>
            </a:r>
            <a:r>
              <a:rPr sz="2400" dirty="0">
                <a:latin typeface="Calibri"/>
                <a:cs typeface="Calibri"/>
              </a:rPr>
              <a:t>Joshua </a:t>
            </a:r>
            <a:r>
              <a:rPr sz="2400" spc="-5" dirty="0">
                <a:latin typeface="Calibri"/>
                <a:cs typeface="Calibri"/>
              </a:rPr>
              <a:t>I. Weinstein, “The </a:t>
            </a:r>
            <a:r>
              <a:rPr sz="2400" dirty="0">
                <a:latin typeface="Calibri"/>
                <a:cs typeface="Calibri"/>
              </a:rPr>
              <a:t>Market in </a:t>
            </a:r>
            <a:r>
              <a:rPr sz="2400" spc="-5" dirty="0">
                <a:latin typeface="Calibri"/>
                <a:cs typeface="Calibri"/>
              </a:rPr>
              <a:t>Plato’s </a:t>
            </a:r>
            <a:r>
              <a:rPr sz="2400" dirty="0">
                <a:latin typeface="Calibri"/>
                <a:cs typeface="Calibri"/>
              </a:rPr>
              <a:t>” </a:t>
            </a:r>
            <a:r>
              <a:rPr sz="2400" i="1" spc="-5" dirty="0">
                <a:latin typeface="Calibri"/>
                <a:cs typeface="Calibri"/>
              </a:rPr>
              <a:t>Classical  </a:t>
            </a:r>
            <a:r>
              <a:rPr sz="2400" i="1" dirty="0">
                <a:latin typeface="Calibri"/>
                <a:cs typeface="Calibri"/>
              </a:rPr>
              <a:t>Philology, </a:t>
            </a:r>
            <a:r>
              <a:rPr sz="2400" spc="-5" dirty="0">
                <a:latin typeface="Calibri"/>
                <a:cs typeface="Calibri"/>
              </a:rPr>
              <a:t>104 (2009):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440.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1765" y="320166"/>
            <a:ext cx="13392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sty</a:t>
            </a:r>
            <a:r>
              <a:rPr spc="15" dirty="0"/>
              <a:t>l</a:t>
            </a:r>
            <a:r>
              <a:rPr dirty="0"/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Royal </a:t>
            </a:r>
            <a:r>
              <a:rPr dirty="0"/>
              <a:t>society of</a:t>
            </a:r>
            <a:r>
              <a:rPr spc="-20" dirty="0"/>
              <a:t> </a:t>
            </a:r>
            <a:r>
              <a:rPr dirty="0"/>
              <a:t>chemistry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1765" y="331470"/>
            <a:ext cx="13392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latin typeface="Comic Sans MS"/>
                <a:cs typeface="Comic Sans MS"/>
              </a:rPr>
              <a:t>sty</a:t>
            </a:r>
            <a:r>
              <a:rPr sz="4400" b="1" spc="15" dirty="0">
                <a:latin typeface="Comic Sans MS"/>
                <a:cs typeface="Comic Sans MS"/>
              </a:rPr>
              <a:t>l</a:t>
            </a:r>
            <a:r>
              <a:rPr sz="4400" b="1" dirty="0">
                <a:latin typeface="Comic Sans MS"/>
                <a:cs typeface="Comic Sans MS"/>
              </a:rPr>
              <a:t>e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40" y="1601915"/>
            <a:ext cx="7533005" cy="4266361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3535" algn="l" rtl="0">
              <a:lnSpc>
                <a:spcPct val="100000"/>
              </a:lnSpc>
              <a:spcBef>
                <a:spcPts val="6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INITIALS. Author’s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surname.</a:t>
            </a:r>
            <a:endParaRPr sz="2400">
              <a:latin typeface="Calibri"/>
              <a:cs typeface="Calibri"/>
            </a:endParaRPr>
          </a:p>
          <a:p>
            <a:pPr marL="424180" indent="-412115" algn="l" rtl="0">
              <a:lnSpc>
                <a:spcPct val="100000"/>
              </a:lnSpc>
              <a:spcBef>
                <a:spcPts val="575"/>
              </a:spcBef>
              <a:buChar char="•"/>
              <a:tabLst>
                <a:tab pos="424180" algn="l"/>
                <a:tab pos="424815" algn="l"/>
              </a:tabLst>
            </a:pPr>
            <a:r>
              <a:rPr sz="2400" spc="-5" dirty="0">
                <a:latin typeface="Calibri"/>
                <a:cs typeface="Calibri"/>
              </a:rPr>
              <a:t>Title of journal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(abbreviated).</a:t>
            </a:r>
            <a:endParaRPr sz="2400">
              <a:latin typeface="Calibri"/>
              <a:cs typeface="Calibri"/>
            </a:endParaRPr>
          </a:p>
          <a:p>
            <a:pPr marL="355600" indent="-343535" algn="l" rtl="0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Year of publication.</a:t>
            </a:r>
            <a:endParaRPr sz="2400">
              <a:latin typeface="Calibri"/>
              <a:cs typeface="Calibri"/>
            </a:endParaRPr>
          </a:p>
          <a:p>
            <a:pPr marL="355600" indent="-343535" algn="l" rtl="0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Volume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number.</a:t>
            </a:r>
            <a:endParaRPr sz="2400">
              <a:latin typeface="Calibri"/>
              <a:cs typeface="Calibri"/>
            </a:endParaRPr>
          </a:p>
          <a:p>
            <a:pPr marL="424180" indent="-412115" algn="l" rtl="0">
              <a:lnSpc>
                <a:spcPct val="100000"/>
              </a:lnSpc>
              <a:spcBef>
                <a:spcPts val="575"/>
              </a:spcBef>
              <a:buChar char="•"/>
              <a:tabLst>
                <a:tab pos="424180" algn="l"/>
                <a:tab pos="424815" algn="l"/>
              </a:tabLst>
            </a:pPr>
            <a:r>
              <a:rPr sz="2400" dirty="0">
                <a:latin typeface="Calibri"/>
                <a:cs typeface="Calibri"/>
              </a:rPr>
              <a:t>Pages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no.</a:t>
            </a:r>
            <a:endParaRPr sz="2400">
              <a:latin typeface="Calibri"/>
              <a:cs typeface="Calibri"/>
            </a:endParaRPr>
          </a:p>
          <a:p>
            <a:pPr algn="l" rtl="0"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416559" indent="-404495" algn="l" rtl="0">
              <a:lnSpc>
                <a:spcPct val="100000"/>
              </a:lnSpc>
              <a:spcBef>
                <a:spcPts val="1605"/>
              </a:spcBef>
              <a:buSzPct val="97500"/>
              <a:buFont typeface="Wingdings"/>
              <a:buChar char=""/>
              <a:tabLst>
                <a:tab pos="417195" algn="l"/>
              </a:tabLst>
            </a:pPr>
            <a:r>
              <a:rPr sz="4000" b="1" spc="-5" dirty="0">
                <a:latin typeface="Comic Sans MS"/>
                <a:cs typeface="Comic Sans MS"/>
              </a:rPr>
              <a:t>Example</a:t>
            </a:r>
            <a:endParaRPr sz="4000">
              <a:latin typeface="Comic Sans MS"/>
              <a:cs typeface="Comic Sans MS"/>
            </a:endParaRPr>
          </a:p>
          <a:p>
            <a:pPr marL="355600" marR="5080" indent="314960" algn="l" rtl="0">
              <a:lnSpc>
                <a:spcPts val="2870"/>
              </a:lnSpc>
              <a:spcBef>
                <a:spcPts val="750"/>
              </a:spcBef>
            </a:pPr>
            <a:r>
              <a:rPr sz="2400" spc="-5" dirty="0">
                <a:latin typeface="Calibri"/>
                <a:cs typeface="Calibri"/>
              </a:rPr>
              <a:t>H. </a:t>
            </a:r>
            <a:r>
              <a:rPr sz="2400" spc="-10" dirty="0">
                <a:latin typeface="Calibri"/>
                <a:cs typeface="Calibri"/>
              </a:rPr>
              <a:t>Yano, </a:t>
            </a:r>
            <a:r>
              <a:rPr sz="2400" dirty="0">
                <a:latin typeface="Calibri"/>
                <a:cs typeface="Calibri"/>
              </a:rPr>
              <a:t>K. Abe, M. </a:t>
            </a:r>
            <a:r>
              <a:rPr sz="2400" spc="-5" dirty="0">
                <a:latin typeface="Calibri"/>
                <a:cs typeface="Calibri"/>
              </a:rPr>
              <a:t>Nogi, </a:t>
            </a:r>
            <a:r>
              <a:rPr sz="2400" dirty="0">
                <a:latin typeface="Calibri"/>
                <a:cs typeface="Calibri"/>
              </a:rPr>
              <a:t>A. N. Nakagaito, </a:t>
            </a:r>
            <a:r>
              <a:rPr sz="2400" i="1" dirty="0">
                <a:latin typeface="Calibri"/>
                <a:cs typeface="Calibri"/>
              </a:rPr>
              <a:t>J. Mater.</a:t>
            </a:r>
            <a:r>
              <a:rPr sz="2400" i="1" spc="-18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Sci</a:t>
            </a:r>
            <a:r>
              <a:rPr sz="2400" spc="-5" dirty="0">
                <a:latin typeface="Calibri"/>
                <a:cs typeface="Calibri"/>
              </a:rPr>
              <a:t>.,  2010, 45,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1–33.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29629" y="1357630"/>
            <a:ext cx="2742641" cy="2529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1407" y="6807"/>
            <a:ext cx="489966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410" marR="5080" indent="-93345" rtl="0">
              <a:lnSpc>
                <a:spcPct val="100000"/>
              </a:lnSpc>
              <a:spcBef>
                <a:spcPts val="95"/>
              </a:spcBef>
            </a:pPr>
            <a:r>
              <a:rPr sz="2400" spc="-10" dirty="0"/>
              <a:t>Difference between  Reference </a:t>
            </a:r>
            <a:r>
              <a:rPr sz="2400" spc="-5" dirty="0"/>
              <a:t>List</a:t>
            </a:r>
            <a:r>
              <a:rPr sz="2400" spc="20" dirty="0"/>
              <a:t> </a:t>
            </a:r>
            <a:r>
              <a:rPr sz="2400" spc="-5" dirty="0" smtClean="0"/>
              <a:t>and</a:t>
            </a:r>
            <a:r>
              <a:rPr lang="ar-IQ" sz="2400" spc="-5" dirty="0" smtClean="0"/>
              <a:t> </a:t>
            </a:r>
            <a:r>
              <a:rPr lang="en-US" sz="2400" spc="-5" dirty="0" smtClean="0"/>
              <a:t> Bibliography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1295400"/>
            <a:ext cx="7824470" cy="4662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0855" indent="-453390" algn="l" rtl="0">
              <a:lnSpc>
                <a:spcPct val="100000"/>
              </a:lnSpc>
              <a:spcBef>
                <a:spcPts val="95"/>
              </a:spcBef>
              <a:buSzPct val="97500"/>
              <a:buFont typeface="Wingdings"/>
              <a:buChar char=""/>
              <a:tabLst>
                <a:tab pos="491490" algn="l"/>
                <a:tab pos="5744210" algn="l"/>
                <a:tab pos="6757670" algn="l"/>
                <a:tab pos="7245984" algn="l"/>
              </a:tabLst>
            </a:pPr>
            <a:r>
              <a:rPr sz="4000" b="1" spc="-470" dirty="0" smtClean="0">
                <a:latin typeface="Comic Sans MS"/>
                <a:cs typeface="Comic Sans MS"/>
              </a:rPr>
              <a:t>Reference</a:t>
            </a:r>
            <a:r>
              <a:rPr sz="2200" spc="-47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sources	we	</a:t>
            </a:r>
            <a:r>
              <a:rPr sz="2200" spc="-20" dirty="0" smtClean="0">
                <a:latin typeface="Calibri"/>
                <a:cs typeface="Calibri"/>
              </a:rPr>
              <a:t>have</a:t>
            </a:r>
            <a:endParaRPr sz="2200" dirty="0">
              <a:latin typeface="Calibri"/>
              <a:cs typeface="Calibri"/>
            </a:endParaRPr>
          </a:p>
          <a:p>
            <a:pPr marL="38100" marR="30480" algn="just" rtl="0">
              <a:lnSpc>
                <a:spcPct val="150000"/>
              </a:lnSpc>
              <a:spcBef>
                <a:spcPts val="459"/>
              </a:spcBef>
            </a:pPr>
            <a:r>
              <a:rPr sz="2200" spc="-10" dirty="0">
                <a:latin typeface="Calibri"/>
                <a:cs typeface="Calibri"/>
              </a:rPr>
              <a:t>cited </a:t>
            </a:r>
            <a:r>
              <a:rPr sz="2200" spc="-5" dirty="0">
                <a:latin typeface="Calibri"/>
                <a:cs typeface="Calibri"/>
              </a:rPr>
              <a:t>in our </a:t>
            </a:r>
            <a:r>
              <a:rPr sz="2200" spc="-20" dirty="0">
                <a:latin typeface="Calibri"/>
                <a:cs typeface="Calibri"/>
              </a:rPr>
              <a:t>text </a:t>
            </a:r>
            <a:r>
              <a:rPr sz="2200" spc="-15" dirty="0">
                <a:latin typeface="Calibri"/>
                <a:cs typeface="Calibri"/>
              </a:rPr>
              <a:t>arranged </a:t>
            </a:r>
            <a:r>
              <a:rPr sz="2200" spc="-5" dirty="0">
                <a:latin typeface="Calibri"/>
                <a:cs typeface="Calibri"/>
              </a:rPr>
              <a:t>in the </a:t>
            </a:r>
            <a:r>
              <a:rPr sz="2200" spc="-10" dirty="0">
                <a:latin typeface="Calibri"/>
                <a:cs typeface="Calibri"/>
              </a:rPr>
              <a:t>order </a:t>
            </a:r>
            <a:r>
              <a:rPr sz="2200" spc="-5" dirty="0">
                <a:latin typeface="Calibri"/>
                <a:cs typeface="Calibri"/>
              </a:rPr>
              <a:t>they appeared within the  </a:t>
            </a:r>
            <a:r>
              <a:rPr sz="2200" spc="-15" dirty="0">
                <a:latin typeface="Calibri"/>
                <a:cs typeface="Calibri"/>
              </a:rPr>
              <a:t>text. </a:t>
            </a:r>
            <a:r>
              <a:rPr sz="2200" spc="-5" dirty="0">
                <a:latin typeface="Calibri"/>
                <a:cs typeface="Calibri"/>
              </a:rPr>
              <a:t>It is usually </a:t>
            </a:r>
            <a:r>
              <a:rPr sz="2200" spc="-10" dirty="0">
                <a:latin typeface="Calibri"/>
                <a:cs typeface="Calibri"/>
              </a:rPr>
              <a:t>put </a:t>
            </a:r>
            <a:r>
              <a:rPr sz="2200" spc="-15" dirty="0">
                <a:latin typeface="Calibri"/>
                <a:cs typeface="Calibri"/>
              </a:rPr>
              <a:t>at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end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our </a:t>
            </a:r>
            <a:r>
              <a:rPr sz="2200" spc="-10" dirty="0">
                <a:latin typeface="Calibri"/>
                <a:cs typeface="Calibri"/>
              </a:rPr>
              <a:t>work but </a:t>
            </a:r>
            <a:r>
              <a:rPr sz="2200" spc="-5" dirty="0">
                <a:latin typeface="Calibri"/>
                <a:cs typeface="Calibri"/>
              </a:rPr>
              <a:t>it </a:t>
            </a:r>
            <a:r>
              <a:rPr sz="2200" spc="-10" dirty="0">
                <a:latin typeface="Calibri"/>
                <a:cs typeface="Calibri"/>
              </a:rPr>
              <a:t>can </a:t>
            </a:r>
            <a:r>
              <a:rPr sz="2200" spc="-5" dirty="0">
                <a:latin typeface="Calibri"/>
                <a:cs typeface="Calibri"/>
              </a:rPr>
              <a:t>also appear as  a </a:t>
            </a:r>
            <a:r>
              <a:rPr sz="2200" spc="-15" dirty="0">
                <a:latin typeface="Calibri"/>
                <a:cs typeface="Calibri"/>
              </a:rPr>
              <a:t>footnote </a:t>
            </a:r>
            <a:r>
              <a:rPr sz="2200" spc="-10" dirty="0">
                <a:latin typeface="Calibri"/>
                <a:cs typeface="Calibri"/>
              </a:rPr>
              <a:t>(at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bottom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page), </a:t>
            </a:r>
            <a:r>
              <a:rPr sz="2200" dirty="0">
                <a:latin typeface="Calibri"/>
                <a:cs typeface="Calibri"/>
              </a:rPr>
              <a:t>or </a:t>
            </a:r>
            <a:r>
              <a:rPr sz="2200" spc="-10" dirty="0">
                <a:latin typeface="Calibri"/>
                <a:cs typeface="Calibri"/>
              </a:rPr>
              <a:t>endnote </a:t>
            </a:r>
            <a:r>
              <a:rPr sz="2200" spc="-15" dirty="0">
                <a:latin typeface="Calibri"/>
                <a:cs typeface="Calibri"/>
              </a:rPr>
              <a:t>(at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end </a:t>
            </a:r>
            <a:r>
              <a:rPr sz="2200" spc="10" dirty="0">
                <a:latin typeface="Calibri"/>
                <a:cs typeface="Calibri"/>
              </a:rPr>
              <a:t>of  </a:t>
            </a:r>
            <a:r>
              <a:rPr sz="2200" spc="-5" dirty="0">
                <a:latin typeface="Calibri"/>
                <a:cs typeface="Calibri"/>
              </a:rPr>
              <a:t>each </a:t>
            </a:r>
            <a:r>
              <a:rPr sz="2200" spc="-10" dirty="0">
                <a:latin typeface="Calibri"/>
                <a:cs typeface="Calibri"/>
              </a:rPr>
              <a:t>chapter) </a:t>
            </a:r>
            <a:r>
              <a:rPr sz="2200" spc="-5" dirty="0">
                <a:latin typeface="Calibri"/>
                <a:cs typeface="Calibri"/>
              </a:rPr>
              <a:t>which serves a </a:t>
            </a:r>
            <a:r>
              <a:rPr sz="2200" spc="-10" dirty="0">
                <a:latin typeface="Calibri"/>
                <a:cs typeface="Calibri"/>
              </a:rPr>
              <a:t>similar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purpose.</a:t>
            </a:r>
            <a:endParaRPr sz="2200" dirty="0">
              <a:latin typeface="Calibri"/>
              <a:cs typeface="Calibri"/>
            </a:endParaRPr>
          </a:p>
          <a:p>
            <a:pPr marL="490855" indent="-453390" algn="l" rtl="0">
              <a:lnSpc>
                <a:spcPct val="100000"/>
              </a:lnSpc>
              <a:spcBef>
                <a:spcPts val="1945"/>
              </a:spcBef>
              <a:buSzPct val="97500"/>
              <a:buFont typeface="Wingdings"/>
              <a:buChar char=""/>
              <a:tabLst>
                <a:tab pos="491490" algn="l"/>
              </a:tabLst>
            </a:pPr>
            <a:r>
              <a:rPr sz="4000" b="1" spc="-5" dirty="0">
                <a:latin typeface="Comic Sans MS"/>
                <a:cs typeface="Comic Sans MS"/>
              </a:rPr>
              <a:t>Bibliography </a:t>
            </a:r>
            <a:r>
              <a:rPr sz="2400" b="1" dirty="0">
                <a:latin typeface="Times New Roman"/>
                <a:cs typeface="Times New Roman"/>
              </a:rPr>
              <a:t>–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separate </a:t>
            </a:r>
            <a:r>
              <a:rPr sz="2200" spc="-10" dirty="0">
                <a:latin typeface="Calibri"/>
                <a:cs typeface="Calibri"/>
              </a:rPr>
              <a:t>list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sources we</a:t>
            </a:r>
            <a:r>
              <a:rPr sz="2200" spc="-17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have</a:t>
            </a:r>
            <a:endParaRPr sz="2200" dirty="0">
              <a:latin typeface="Calibri"/>
              <a:cs typeface="Calibri"/>
            </a:endParaRPr>
          </a:p>
          <a:p>
            <a:pPr marL="38100" marR="29209" algn="just" rtl="0">
              <a:lnSpc>
                <a:spcPct val="150000"/>
              </a:lnSpc>
              <a:spcBef>
                <a:spcPts val="459"/>
              </a:spcBef>
            </a:pPr>
            <a:r>
              <a:rPr sz="2200" spc="-15" dirty="0">
                <a:latin typeface="Calibri"/>
                <a:cs typeface="Calibri"/>
              </a:rPr>
              <a:t>consulted </a:t>
            </a:r>
            <a:r>
              <a:rPr sz="2200" spc="-10" dirty="0">
                <a:latin typeface="Calibri"/>
                <a:cs typeface="Calibri"/>
              </a:rPr>
              <a:t>but not </a:t>
            </a:r>
            <a:r>
              <a:rPr sz="2200" spc="-5" dirty="0">
                <a:latin typeface="Calibri"/>
                <a:cs typeface="Calibri"/>
              </a:rPr>
              <a:t>specifically </a:t>
            </a:r>
            <a:r>
              <a:rPr sz="2200" spc="-10" dirty="0">
                <a:latin typeface="Calibri"/>
                <a:cs typeface="Calibri"/>
              </a:rPr>
              <a:t>cited </a:t>
            </a:r>
            <a:r>
              <a:rPr sz="2200" spc="-5" dirty="0">
                <a:latin typeface="Calibri"/>
                <a:cs typeface="Calibri"/>
              </a:rPr>
              <a:t>in our </a:t>
            </a:r>
            <a:r>
              <a:rPr sz="2200" spc="-10" dirty="0">
                <a:latin typeface="Calibri"/>
                <a:cs typeface="Calibri"/>
              </a:rPr>
              <a:t>work </a:t>
            </a:r>
            <a:r>
              <a:rPr sz="2200" spc="-5" dirty="0">
                <a:latin typeface="Calibri"/>
                <a:cs typeface="Calibri"/>
              </a:rPr>
              <a:t>including  </a:t>
            </a:r>
            <a:r>
              <a:rPr sz="2200" spc="-10" dirty="0">
                <a:latin typeface="Calibri"/>
                <a:cs typeface="Calibri"/>
              </a:rPr>
              <a:t>background reading. </a:t>
            </a:r>
            <a:r>
              <a:rPr sz="2200" spc="-5" dirty="0">
                <a:latin typeface="Calibri"/>
                <a:cs typeface="Calibri"/>
              </a:rPr>
              <a:t>It is </a:t>
            </a:r>
            <a:r>
              <a:rPr sz="2200" spc="-15" dirty="0">
                <a:latin typeface="Calibri"/>
                <a:cs typeface="Calibri"/>
              </a:rPr>
              <a:t>arranged </a:t>
            </a:r>
            <a:r>
              <a:rPr sz="2200" spc="-5" dirty="0">
                <a:latin typeface="Calibri"/>
                <a:cs typeface="Calibri"/>
              </a:rPr>
              <a:t>alphabetically </a:t>
            </a:r>
            <a:r>
              <a:rPr sz="2200" spc="-10" dirty="0">
                <a:latin typeface="Calibri"/>
                <a:cs typeface="Calibri"/>
              </a:rPr>
              <a:t>by </a:t>
            </a:r>
            <a:r>
              <a:rPr sz="2200" spc="-5" dirty="0">
                <a:latin typeface="Calibri"/>
                <a:cs typeface="Calibri"/>
              </a:rPr>
              <a:t>the author's  surname.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7427" y="118871"/>
            <a:ext cx="3710940" cy="1341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1765" y="268985"/>
            <a:ext cx="2948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Conclusion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marR="5080" indent="-342900">
              <a:lnSpc>
                <a:spcPct val="150000"/>
              </a:lnSpc>
              <a:spcBef>
                <a:spcPts val="100"/>
              </a:spcBef>
              <a:buChar char="•"/>
              <a:tabLst>
                <a:tab pos="372110" algn="l"/>
                <a:tab pos="372745" algn="l"/>
              </a:tabLst>
            </a:pPr>
            <a:r>
              <a:rPr dirty="0"/>
              <a:t>We </a:t>
            </a:r>
            <a:r>
              <a:rPr spc="-5" dirty="0"/>
              <a:t>conclude </a:t>
            </a:r>
            <a:r>
              <a:rPr dirty="0"/>
              <a:t>that there are many </a:t>
            </a:r>
            <a:r>
              <a:rPr spc="-5" dirty="0"/>
              <a:t>standard style used for  </a:t>
            </a:r>
            <a:r>
              <a:rPr dirty="0"/>
              <a:t>referencing, we can </a:t>
            </a:r>
            <a:r>
              <a:rPr spc="-5" dirty="0"/>
              <a:t>use </a:t>
            </a:r>
            <a:r>
              <a:rPr dirty="0"/>
              <a:t>any </a:t>
            </a:r>
            <a:r>
              <a:rPr spc="-5" dirty="0"/>
              <a:t>one of</a:t>
            </a:r>
            <a:r>
              <a:rPr spc="-60" dirty="0"/>
              <a:t> </a:t>
            </a:r>
            <a:r>
              <a:rPr dirty="0"/>
              <a:t>them.</a:t>
            </a:r>
          </a:p>
          <a:p>
            <a:pPr marL="372110" indent="-342900">
              <a:lnSpc>
                <a:spcPct val="100000"/>
              </a:lnSpc>
              <a:spcBef>
                <a:spcPts val="2014"/>
              </a:spcBef>
              <a:buChar char="•"/>
              <a:tabLst>
                <a:tab pos="372110" algn="l"/>
                <a:tab pos="372745" algn="l"/>
              </a:tabLst>
            </a:pPr>
            <a:r>
              <a:rPr dirty="0"/>
              <a:t>It </a:t>
            </a:r>
            <a:r>
              <a:rPr spc="-5" dirty="0"/>
              <a:t>gives us </a:t>
            </a:r>
            <a:r>
              <a:rPr dirty="0"/>
              <a:t>a </a:t>
            </a:r>
            <a:r>
              <a:rPr spc="-5" dirty="0"/>
              <a:t>standard format of presenting or</a:t>
            </a:r>
            <a:r>
              <a:rPr spc="-85" dirty="0"/>
              <a:t> </a:t>
            </a:r>
            <a:r>
              <a:rPr dirty="0"/>
              <a:t>reference.</a:t>
            </a:r>
          </a:p>
          <a:p>
            <a:pPr marL="372110" marR="611505" indent="-342900">
              <a:lnSpc>
                <a:spcPct val="150000"/>
              </a:lnSpc>
              <a:spcBef>
                <a:spcPts val="580"/>
              </a:spcBef>
              <a:buChar char="•"/>
              <a:tabLst>
                <a:tab pos="372110" algn="l"/>
                <a:tab pos="372745" algn="l"/>
              </a:tabLst>
            </a:pPr>
            <a:r>
              <a:rPr spc="-5" dirty="0"/>
              <a:t>Supports </a:t>
            </a:r>
            <a:r>
              <a:rPr spc="-10" dirty="0"/>
              <a:t>or </a:t>
            </a:r>
            <a:r>
              <a:rPr spc="-5" dirty="0"/>
              <a:t>significant statement </a:t>
            </a:r>
            <a:r>
              <a:rPr dirty="0"/>
              <a:t>and </a:t>
            </a:r>
            <a:r>
              <a:rPr spc="-5" dirty="0"/>
              <a:t>helps </a:t>
            </a:r>
            <a:r>
              <a:rPr dirty="0"/>
              <a:t>to </a:t>
            </a:r>
            <a:r>
              <a:rPr spc="-5" dirty="0"/>
              <a:t>know  origin of</a:t>
            </a:r>
            <a:r>
              <a:rPr spc="-30" dirty="0"/>
              <a:t> </a:t>
            </a:r>
            <a:r>
              <a:rPr dirty="0"/>
              <a:t>work.</a:t>
            </a:r>
          </a:p>
          <a:p>
            <a:pPr marL="372110" indent="-342900">
              <a:lnSpc>
                <a:spcPct val="100000"/>
              </a:lnSpc>
              <a:spcBef>
                <a:spcPts val="2014"/>
              </a:spcBef>
              <a:buChar char="•"/>
              <a:tabLst>
                <a:tab pos="372110" algn="l"/>
                <a:tab pos="372745" algn="l"/>
              </a:tabLst>
            </a:pPr>
            <a:r>
              <a:rPr dirty="0"/>
              <a:t>Plagiarism can </a:t>
            </a:r>
            <a:r>
              <a:rPr spc="-5" dirty="0"/>
              <a:t>be</a:t>
            </a:r>
            <a:r>
              <a:rPr spc="-55" dirty="0"/>
              <a:t> </a:t>
            </a:r>
            <a:r>
              <a:rPr spc="-5" dirty="0"/>
              <a:t>avoided.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1765" y="268985"/>
            <a:ext cx="30137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Ref</a:t>
            </a:r>
            <a:r>
              <a:rPr sz="4800" spc="5" dirty="0"/>
              <a:t>e</a:t>
            </a:r>
            <a:r>
              <a:rPr sz="4800" spc="-5" dirty="0"/>
              <a:t>rence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683768" y="1107572"/>
            <a:ext cx="8133715" cy="47379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marR="43180" indent="-342900" algn="just" rtl="0">
              <a:lnSpc>
                <a:spcPct val="150000"/>
              </a:lnSpc>
              <a:spcBef>
                <a:spcPts val="95"/>
              </a:spcBef>
              <a:buChar char="•"/>
              <a:tabLst>
                <a:tab pos="393700" algn="l"/>
              </a:tabLst>
            </a:pPr>
            <a:r>
              <a:rPr sz="2200" spc="-5" dirty="0">
                <a:latin typeface="Calibri"/>
                <a:cs typeface="Calibri"/>
              </a:rPr>
              <a:t>Art Of Writing &amp; Publishing In Pharmaceutical Journals </a:t>
            </a:r>
            <a:r>
              <a:rPr sz="2200" dirty="0">
                <a:latin typeface="Calibri"/>
                <a:cs typeface="Calibri"/>
              </a:rPr>
              <a:t>By </a:t>
            </a:r>
            <a:r>
              <a:rPr sz="2200" spc="-5" dirty="0">
                <a:latin typeface="Calibri"/>
                <a:cs typeface="Calibri"/>
              </a:rPr>
              <a:t>Ajay  Semalty, Shaiiendra K. Saraf, </a:t>
            </a:r>
            <a:r>
              <a:rPr sz="2200" spc="-10" dirty="0">
                <a:latin typeface="Calibri"/>
                <a:cs typeface="Calibri"/>
              </a:rPr>
              <a:t>Mona </a:t>
            </a:r>
            <a:r>
              <a:rPr sz="2200" spc="-5" dirty="0">
                <a:latin typeface="Calibri"/>
                <a:cs typeface="Calibri"/>
              </a:rPr>
              <a:t>Semalty, </a:t>
            </a:r>
            <a:r>
              <a:rPr sz="2200" spc="-10" dirty="0">
                <a:latin typeface="Calibri"/>
                <a:cs typeface="Calibri"/>
              </a:rPr>
              <a:t>Shubhini </a:t>
            </a:r>
            <a:r>
              <a:rPr sz="2200" spc="-5" dirty="0">
                <a:latin typeface="Calibri"/>
                <a:cs typeface="Calibri"/>
              </a:rPr>
              <a:t>A. Saraf,  Ranjit </a:t>
            </a:r>
            <a:r>
              <a:rPr sz="2200" spc="-10" dirty="0">
                <a:latin typeface="Calibri"/>
                <a:cs typeface="Calibri"/>
              </a:rPr>
              <a:t>Singh, </a:t>
            </a:r>
            <a:r>
              <a:rPr sz="2200" dirty="0">
                <a:latin typeface="Calibri"/>
                <a:cs typeface="Calibri"/>
              </a:rPr>
              <a:t>1</a:t>
            </a:r>
            <a:r>
              <a:rPr sz="2175" baseline="24904" dirty="0">
                <a:latin typeface="Calibri"/>
                <a:cs typeface="Calibri"/>
              </a:rPr>
              <a:t>st </a:t>
            </a:r>
            <a:r>
              <a:rPr sz="2200" spc="-5" dirty="0">
                <a:latin typeface="Calibri"/>
                <a:cs typeface="Calibri"/>
              </a:rPr>
              <a:t>Edition: Pharma Book Syndicate, </a:t>
            </a:r>
            <a:r>
              <a:rPr sz="2200" spc="-10" dirty="0">
                <a:latin typeface="Calibri"/>
                <a:cs typeface="Calibri"/>
              </a:rPr>
              <a:t>Hyderabad, </a:t>
            </a:r>
            <a:r>
              <a:rPr sz="2200" spc="-5" dirty="0">
                <a:latin typeface="Calibri"/>
                <a:cs typeface="Calibri"/>
              </a:rPr>
              <a:t>Pg.  No. 80.</a:t>
            </a:r>
            <a:endParaRPr sz="2200">
              <a:latin typeface="Calibri"/>
              <a:cs typeface="Calibri"/>
            </a:endParaRPr>
          </a:p>
          <a:p>
            <a:pPr marL="393700" indent="-342900" algn="just" rtl="0">
              <a:lnSpc>
                <a:spcPct val="100000"/>
              </a:lnSpc>
              <a:spcBef>
                <a:spcPts val="1850"/>
              </a:spcBef>
              <a:buChar char="•"/>
              <a:tabLst>
                <a:tab pos="393700" algn="l"/>
              </a:tabLst>
            </a:pPr>
            <a:r>
              <a:rPr sz="2200" spc="-10" dirty="0">
                <a:latin typeface="Calibri"/>
                <a:cs typeface="Calibri"/>
              </a:rPr>
              <a:t>Library </a:t>
            </a:r>
            <a:r>
              <a:rPr sz="2200" spc="-5" dirty="0">
                <a:latin typeface="Calibri"/>
                <a:cs typeface="Calibri"/>
              </a:rPr>
              <a:t>Services </a:t>
            </a:r>
            <a:r>
              <a:rPr sz="2200" dirty="0">
                <a:latin typeface="Calibri"/>
                <a:cs typeface="Calibri"/>
              </a:rPr>
              <a:t>Help </a:t>
            </a:r>
            <a:r>
              <a:rPr sz="2200" spc="-5" dirty="0">
                <a:latin typeface="Calibri"/>
                <a:cs typeface="Calibri"/>
              </a:rPr>
              <a:t>Sheet, London South</a:t>
            </a:r>
            <a:r>
              <a:rPr sz="2200" spc="3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Bank </a:t>
            </a:r>
            <a:r>
              <a:rPr sz="2200" spc="-10" dirty="0">
                <a:latin typeface="Calibri"/>
                <a:cs typeface="Calibri"/>
              </a:rPr>
              <a:t>University, </a:t>
            </a:r>
            <a:r>
              <a:rPr sz="2200" spc="-5" dirty="0">
                <a:latin typeface="Calibri"/>
                <a:cs typeface="Calibri"/>
              </a:rPr>
              <a:t>Perry</a:t>
            </a:r>
            <a:endParaRPr sz="2200">
              <a:latin typeface="Calibri"/>
              <a:cs typeface="Calibri"/>
            </a:endParaRPr>
          </a:p>
          <a:p>
            <a:pPr marL="393700" algn="l" rtl="0">
              <a:lnSpc>
                <a:spcPct val="100000"/>
              </a:lnSpc>
              <a:spcBef>
                <a:spcPts val="1320"/>
              </a:spcBef>
            </a:pPr>
            <a:r>
              <a:rPr sz="2200" spc="-10" dirty="0">
                <a:latin typeface="Calibri"/>
                <a:cs typeface="Calibri"/>
              </a:rPr>
              <a:t>Library </a:t>
            </a:r>
            <a:r>
              <a:rPr sz="2200" spc="-5" dirty="0">
                <a:latin typeface="Calibri"/>
                <a:cs typeface="Calibri"/>
              </a:rPr>
              <a:t>&amp; Learning Resources Pg. No.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2.</a:t>
            </a:r>
            <a:endParaRPr sz="2200">
              <a:latin typeface="Calibri"/>
              <a:cs typeface="Calibri"/>
            </a:endParaRPr>
          </a:p>
          <a:p>
            <a:pPr marL="393700" indent="-342900" algn="just" rtl="0">
              <a:lnSpc>
                <a:spcPct val="100000"/>
              </a:lnSpc>
              <a:spcBef>
                <a:spcPts val="1850"/>
              </a:spcBef>
              <a:buChar char="•"/>
              <a:tabLst>
                <a:tab pos="393700" algn="l"/>
              </a:tabLst>
            </a:pPr>
            <a:r>
              <a:rPr sz="2200" spc="-10" dirty="0">
                <a:latin typeface="Calibri"/>
                <a:cs typeface="Calibri"/>
              </a:rPr>
              <a:t>Different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Style</a:t>
            </a:r>
            <a:r>
              <a:rPr sz="2200" spc="1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1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Writing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References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1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Research</a:t>
            </a:r>
            <a:r>
              <a:rPr sz="2200" spc="1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Report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endParaRPr sz="2200">
              <a:latin typeface="Calibri"/>
              <a:cs typeface="Calibri"/>
            </a:endParaRPr>
          </a:p>
          <a:p>
            <a:pPr marL="393700" algn="l" rtl="0">
              <a:lnSpc>
                <a:spcPct val="100000"/>
              </a:lnSpc>
              <a:spcBef>
                <a:spcPts val="1320"/>
              </a:spcBef>
            </a:pPr>
            <a:r>
              <a:rPr sz="2200" spc="-5" dirty="0">
                <a:latin typeface="Calibri"/>
                <a:cs typeface="Calibri"/>
              </a:rPr>
              <a:t>Caryn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Anderson.</a:t>
            </a:r>
            <a:endParaRPr sz="2200">
              <a:latin typeface="Calibri"/>
              <a:cs typeface="Calibri"/>
            </a:endParaRPr>
          </a:p>
          <a:p>
            <a:pPr marL="393700" marR="40640" indent="-342900" algn="just" rtl="0">
              <a:lnSpc>
                <a:spcPct val="150000"/>
              </a:lnSpc>
              <a:spcBef>
                <a:spcPts val="530"/>
              </a:spcBef>
              <a:buChar char="•"/>
              <a:tabLst>
                <a:tab pos="393700" algn="l"/>
              </a:tabLst>
            </a:pPr>
            <a:r>
              <a:rPr sz="2200" spc="-5" dirty="0">
                <a:latin typeface="Calibri"/>
                <a:cs typeface="Calibri"/>
              </a:rPr>
              <a:t>Coventry University Harvard Reference Style Guide </a:t>
            </a:r>
            <a:r>
              <a:rPr sz="2200" dirty="0">
                <a:latin typeface="Calibri"/>
                <a:cs typeface="Calibri"/>
              </a:rPr>
              <a:t>By Lisa  </a:t>
            </a:r>
            <a:r>
              <a:rPr sz="2200" spc="-5" dirty="0">
                <a:latin typeface="Calibri"/>
                <a:cs typeface="Calibri"/>
              </a:rPr>
              <a:t>Ganobcsik Williams &amp; Catalina </a:t>
            </a:r>
            <a:r>
              <a:rPr sz="2200" spc="-10" dirty="0">
                <a:latin typeface="Calibri"/>
                <a:cs typeface="Calibri"/>
              </a:rPr>
              <a:t>Neculai, </a:t>
            </a:r>
            <a:r>
              <a:rPr sz="2200" spc="-5" dirty="0">
                <a:latin typeface="Calibri"/>
                <a:cs typeface="Calibri"/>
              </a:rPr>
              <a:t>Pg. No.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7.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1765" y="172973"/>
            <a:ext cx="36410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Agenda</a:t>
            </a:r>
            <a:r>
              <a:rPr sz="5400" spc="-85" dirty="0"/>
              <a:t> </a:t>
            </a:r>
            <a:r>
              <a:rPr sz="5400" spc="-5" dirty="0"/>
              <a:t>……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578916" y="1091844"/>
            <a:ext cx="5978525" cy="554990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419100" indent="-407034" algn="l" rtl="0">
              <a:lnSpc>
                <a:spcPct val="100000"/>
              </a:lnSpc>
              <a:spcBef>
                <a:spcPts val="625"/>
              </a:spcBef>
              <a:buFont typeface="Calibri"/>
              <a:buChar char="•"/>
              <a:tabLst>
                <a:tab pos="419100" algn="l"/>
                <a:tab pos="419734" algn="l"/>
              </a:tabLst>
            </a:pPr>
            <a:r>
              <a:rPr sz="2200" b="1" spc="-5" dirty="0">
                <a:latin typeface="Calibri"/>
                <a:cs typeface="Calibri"/>
              </a:rPr>
              <a:t>Objective.</a:t>
            </a:r>
            <a:endParaRPr sz="2200">
              <a:latin typeface="Calibri"/>
              <a:cs typeface="Calibri"/>
            </a:endParaRPr>
          </a:p>
          <a:p>
            <a:pPr marL="419100" indent="-407034" algn="l" rtl="0">
              <a:lnSpc>
                <a:spcPct val="100000"/>
              </a:lnSpc>
              <a:spcBef>
                <a:spcPts val="530"/>
              </a:spcBef>
              <a:buFont typeface="Calibri"/>
              <a:buChar char="•"/>
              <a:tabLst>
                <a:tab pos="419100" algn="l"/>
                <a:tab pos="419734" algn="l"/>
              </a:tabLst>
            </a:pPr>
            <a:r>
              <a:rPr sz="2200" b="1" spc="-10" dirty="0">
                <a:latin typeface="Calibri"/>
                <a:cs typeface="Calibri"/>
              </a:rPr>
              <a:t>What </a:t>
            </a:r>
            <a:r>
              <a:rPr sz="2200" b="1" spc="-5" dirty="0">
                <a:latin typeface="Calibri"/>
                <a:cs typeface="Calibri"/>
              </a:rPr>
              <a:t>is </a:t>
            </a:r>
            <a:r>
              <a:rPr sz="2200" b="1" spc="-10" dirty="0">
                <a:latin typeface="Calibri"/>
                <a:cs typeface="Calibri"/>
              </a:rPr>
              <a:t>reference</a:t>
            </a:r>
            <a:r>
              <a:rPr sz="2200" b="1" spc="8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style.</a:t>
            </a:r>
            <a:endParaRPr sz="2200">
              <a:latin typeface="Calibri"/>
              <a:cs typeface="Calibri"/>
            </a:endParaRPr>
          </a:p>
          <a:p>
            <a:pPr marL="419100" indent="-407034" algn="l" rtl="0">
              <a:lnSpc>
                <a:spcPct val="100000"/>
              </a:lnSpc>
              <a:spcBef>
                <a:spcPts val="530"/>
              </a:spcBef>
              <a:buFont typeface="Calibri"/>
              <a:buChar char="•"/>
              <a:tabLst>
                <a:tab pos="419100" algn="l"/>
                <a:tab pos="419734" algn="l"/>
              </a:tabLst>
            </a:pPr>
            <a:r>
              <a:rPr sz="2200" b="1" spc="-5" dirty="0">
                <a:latin typeface="Calibri"/>
                <a:cs typeface="Calibri"/>
              </a:rPr>
              <a:t>Why </a:t>
            </a:r>
            <a:r>
              <a:rPr sz="2200" b="1" spc="-10" dirty="0">
                <a:latin typeface="Calibri"/>
                <a:cs typeface="Calibri"/>
              </a:rPr>
              <a:t>to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reference.</a:t>
            </a:r>
            <a:endParaRPr sz="2200">
              <a:latin typeface="Calibri"/>
              <a:cs typeface="Calibri"/>
            </a:endParaRPr>
          </a:p>
          <a:p>
            <a:pPr marL="419100" indent="-407034" algn="l" rtl="0">
              <a:lnSpc>
                <a:spcPct val="100000"/>
              </a:lnSpc>
              <a:spcBef>
                <a:spcPts val="530"/>
              </a:spcBef>
              <a:buFont typeface="Calibri"/>
              <a:buChar char="•"/>
              <a:tabLst>
                <a:tab pos="419100" algn="l"/>
                <a:tab pos="419734" algn="l"/>
              </a:tabLst>
            </a:pPr>
            <a:r>
              <a:rPr sz="2200" b="1" spc="-5" dirty="0">
                <a:latin typeface="Calibri"/>
                <a:cs typeface="Calibri"/>
              </a:rPr>
              <a:t>Types of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references.</a:t>
            </a:r>
            <a:endParaRPr sz="2200">
              <a:latin typeface="Calibri"/>
              <a:cs typeface="Calibri"/>
            </a:endParaRPr>
          </a:p>
          <a:p>
            <a:pPr marL="419100" indent="-407034" algn="l" rtl="0">
              <a:lnSpc>
                <a:spcPct val="100000"/>
              </a:lnSpc>
              <a:spcBef>
                <a:spcPts val="525"/>
              </a:spcBef>
              <a:buFont typeface="Calibri"/>
              <a:buChar char="•"/>
              <a:tabLst>
                <a:tab pos="419100" algn="l"/>
                <a:tab pos="419734" algn="l"/>
              </a:tabLst>
            </a:pPr>
            <a:r>
              <a:rPr sz="2200" b="1" spc="-10" dirty="0">
                <a:latin typeface="Calibri"/>
                <a:cs typeface="Calibri"/>
              </a:rPr>
              <a:t>Different </a:t>
            </a:r>
            <a:r>
              <a:rPr sz="2200" b="1" spc="-5" dirty="0">
                <a:latin typeface="Calibri"/>
                <a:cs typeface="Calibri"/>
              </a:rPr>
              <a:t>styles of </a:t>
            </a:r>
            <a:r>
              <a:rPr sz="2200" b="1" spc="-10" dirty="0">
                <a:latin typeface="Calibri"/>
                <a:cs typeface="Calibri"/>
              </a:rPr>
              <a:t>writing</a:t>
            </a:r>
            <a:r>
              <a:rPr sz="2200" b="1" spc="6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reference.</a:t>
            </a:r>
            <a:endParaRPr sz="2200">
              <a:latin typeface="Calibri"/>
              <a:cs typeface="Calibri"/>
            </a:endParaRPr>
          </a:p>
          <a:p>
            <a:pPr marL="812165" lvl="1" indent="-342900" algn="l" rtl="0">
              <a:lnSpc>
                <a:spcPct val="100000"/>
              </a:lnSpc>
              <a:spcBef>
                <a:spcPts val="1320"/>
              </a:spcBef>
              <a:buAutoNum type="alphaUcPeriod"/>
              <a:tabLst>
                <a:tab pos="812165" algn="l"/>
                <a:tab pos="812800" algn="l"/>
              </a:tabLst>
            </a:pPr>
            <a:r>
              <a:rPr sz="2000" spc="-5" dirty="0">
                <a:latin typeface="Calibri"/>
                <a:cs typeface="Calibri"/>
              </a:rPr>
              <a:t>Harvard style of</a:t>
            </a:r>
            <a:r>
              <a:rPr sz="2000" dirty="0">
                <a:latin typeface="Calibri"/>
                <a:cs typeface="Calibri"/>
              </a:rPr>
              <a:t> referencing.</a:t>
            </a:r>
            <a:endParaRPr sz="2000">
              <a:latin typeface="Calibri"/>
              <a:cs typeface="Calibri"/>
            </a:endParaRPr>
          </a:p>
          <a:p>
            <a:pPr marL="812165" lvl="1" indent="-342900" algn="l" rtl="0">
              <a:lnSpc>
                <a:spcPct val="100000"/>
              </a:lnSpc>
              <a:spcBef>
                <a:spcPts val="1680"/>
              </a:spcBef>
              <a:buAutoNum type="alphaUcPeriod"/>
              <a:tabLst>
                <a:tab pos="812165" algn="l"/>
                <a:tab pos="812800" algn="l"/>
              </a:tabLst>
            </a:pPr>
            <a:r>
              <a:rPr sz="2000" dirty="0">
                <a:latin typeface="Calibri"/>
                <a:cs typeface="Calibri"/>
              </a:rPr>
              <a:t>American </a:t>
            </a:r>
            <a:r>
              <a:rPr sz="2000" spc="-5" dirty="0">
                <a:latin typeface="Calibri"/>
                <a:cs typeface="Calibri"/>
              </a:rPr>
              <a:t>Psychological </a:t>
            </a:r>
            <a:r>
              <a:rPr sz="2000" dirty="0">
                <a:latin typeface="Calibri"/>
                <a:cs typeface="Calibri"/>
              </a:rPr>
              <a:t>Association </a:t>
            </a:r>
            <a:r>
              <a:rPr sz="2000" spc="-5" dirty="0">
                <a:latin typeface="Calibri"/>
                <a:cs typeface="Calibri"/>
              </a:rPr>
              <a:t>style (APA)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812165" lvl="1" indent="-342900" algn="l" rtl="0">
              <a:lnSpc>
                <a:spcPct val="100000"/>
              </a:lnSpc>
              <a:spcBef>
                <a:spcPts val="1680"/>
              </a:spcBef>
              <a:buAutoNum type="alphaUcPeriod"/>
              <a:tabLst>
                <a:tab pos="812165" algn="l"/>
                <a:tab pos="812800" algn="l"/>
              </a:tabLst>
            </a:pPr>
            <a:r>
              <a:rPr sz="2000" dirty="0">
                <a:latin typeface="Calibri"/>
                <a:cs typeface="Calibri"/>
              </a:rPr>
              <a:t>Vancouver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style.</a:t>
            </a:r>
            <a:endParaRPr sz="2000">
              <a:latin typeface="Calibri"/>
              <a:cs typeface="Calibri"/>
            </a:endParaRPr>
          </a:p>
          <a:p>
            <a:pPr marL="812165" lvl="1" indent="-342900" algn="l" rtl="0">
              <a:lnSpc>
                <a:spcPct val="100000"/>
              </a:lnSpc>
              <a:spcBef>
                <a:spcPts val="1680"/>
              </a:spcBef>
              <a:buAutoNum type="alphaUcPeriod"/>
              <a:tabLst>
                <a:tab pos="812800" algn="l"/>
              </a:tabLst>
            </a:pPr>
            <a:r>
              <a:rPr sz="2000" dirty="0">
                <a:latin typeface="Calibri"/>
                <a:cs typeface="Calibri"/>
              </a:rPr>
              <a:t>MLA </a:t>
            </a:r>
            <a:r>
              <a:rPr sz="2000" spc="-5" dirty="0">
                <a:latin typeface="Calibri"/>
                <a:cs typeface="Calibri"/>
              </a:rPr>
              <a:t>citation style (modern </a:t>
            </a:r>
            <a:r>
              <a:rPr sz="2000" dirty="0">
                <a:latin typeface="Calibri"/>
                <a:cs typeface="Calibri"/>
              </a:rPr>
              <a:t>language</a:t>
            </a:r>
            <a:r>
              <a:rPr sz="2000" spc="-5" dirty="0">
                <a:latin typeface="Calibri"/>
                <a:cs typeface="Calibri"/>
              </a:rPr>
              <a:t> association).</a:t>
            </a:r>
            <a:endParaRPr sz="2000">
              <a:latin typeface="Calibri"/>
              <a:cs typeface="Calibri"/>
            </a:endParaRPr>
          </a:p>
          <a:p>
            <a:pPr marL="812165" lvl="1" indent="-342900" algn="l" rtl="0">
              <a:lnSpc>
                <a:spcPct val="100000"/>
              </a:lnSpc>
              <a:spcBef>
                <a:spcPts val="1685"/>
              </a:spcBef>
              <a:buAutoNum type="alphaUcPeriod"/>
              <a:tabLst>
                <a:tab pos="812165" algn="l"/>
                <a:tab pos="812800" algn="l"/>
              </a:tabLst>
            </a:pPr>
            <a:r>
              <a:rPr sz="2000" spc="-5" dirty="0">
                <a:latin typeface="Calibri"/>
                <a:cs typeface="Calibri"/>
              </a:rPr>
              <a:t>The Chicago </a:t>
            </a:r>
            <a:r>
              <a:rPr sz="2000" dirty="0">
                <a:latin typeface="Calibri"/>
                <a:cs typeface="Calibri"/>
              </a:rPr>
              <a:t>manual </a:t>
            </a:r>
            <a:r>
              <a:rPr sz="2000" spc="-5" dirty="0">
                <a:latin typeface="Calibri"/>
                <a:cs typeface="Calibri"/>
              </a:rPr>
              <a:t>of style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812165" lvl="1" indent="-342900" algn="l" rtl="0">
              <a:lnSpc>
                <a:spcPct val="100000"/>
              </a:lnSpc>
              <a:spcBef>
                <a:spcPts val="1680"/>
              </a:spcBef>
              <a:buAutoNum type="alphaUcPeriod"/>
              <a:tabLst>
                <a:tab pos="812165" algn="l"/>
                <a:tab pos="812800" algn="l"/>
              </a:tabLst>
            </a:pPr>
            <a:r>
              <a:rPr sz="2000" dirty="0">
                <a:latin typeface="Calibri"/>
                <a:cs typeface="Calibri"/>
              </a:rPr>
              <a:t>Royal </a:t>
            </a:r>
            <a:r>
              <a:rPr sz="2000" spc="-5" dirty="0">
                <a:latin typeface="Calibri"/>
                <a:cs typeface="Calibri"/>
              </a:rPr>
              <a:t>society of </a:t>
            </a:r>
            <a:r>
              <a:rPr sz="2000" dirty="0">
                <a:latin typeface="Calibri"/>
                <a:cs typeface="Calibri"/>
              </a:rPr>
              <a:t>chemistry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style</a:t>
            </a:r>
            <a:endParaRPr sz="2000">
              <a:latin typeface="Calibri"/>
              <a:cs typeface="Calibri"/>
            </a:endParaRPr>
          </a:p>
          <a:p>
            <a:pPr marL="469900" indent="-457200" algn="l" rtl="0">
              <a:lnSpc>
                <a:spcPct val="100000"/>
              </a:lnSpc>
              <a:spcBef>
                <a:spcPts val="890"/>
              </a:spcBef>
              <a:buFont typeface="Calibri"/>
              <a:buChar char="•"/>
              <a:tabLst>
                <a:tab pos="469265" algn="l"/>
                <a:tab pos="469900" algn="l"/>
              </a:tabLst>
            </a:pPr>
            <a:r>
              <a:rPr sz="2200" b="1" spc="-10" dirty="0">
                <a:latin typeface="Calibri"/>
                <a:cs typeface="Calibri"/>
              </a:rPr>
              <a:t>Conclusion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00748" y="285368"/>
            <a:ext cx="2317876" cy="2291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1765" y="268985"/>
            <a:ext cx="35502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Objective</a:t>
            </a:r>
            <a:r>
              <a:rPr sz="4800" spc="-40" dirty="0"/>
              <a:t> </a:t>
            </a:r>
            <a:r>
              <a:rPr sz="4800" dirty="0"/>
              <a:t>…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007465" y="1386078"/>
            <a:ext cx="7548880" cy="361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l" rtl="0">
              <a:lnSpc>
                <a:spcPct val="15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  <a:tab pos="808355" algn="l"/>
                <a:tab pos="1632585" algn="l"/>
                <a:tab pos="2868930" algn="l"/>
                <a:tab pos="3714750" algn="l"/>
                <a:tab pos="4112260" algn="l"/>
                <a:tab pos="5683885" algn="l"/>
                <a:tab pos="6420485" algn="l"/>
                <a:tab pos="7121525" algn="l"/>
              </a:tabLst>
            </a:pP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	</a:t>
            </a:r>
            <a:r>
              <a:rPr sz="2400" spc="-5" dirty="0">
                <a:latin typeface="Calibri"/>
                <a:cs typeface="Calibri"/>
              </a:rPr>
              <a:t>stud</a:t>
            </a:r>
            <a:r>
              <a:rPr sz="2400" dirty="0">
                <a:latin typeface="Calibri"/>
                <a:cs typeface="Calibri"/>
              </a:rPr>
              <a:t>y	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ffe</a:t>
            </a:r>
            <a:r>
              <a:rPr sz="2400" dirty="0">
                <a:latin typeface="Calibri"/>
                <a:cs typeface="Calibri"/>
              </a:rPr>
              <a:t>rent	</a:t>
            </a:r>
            <a:r>
              <a:rPr sz="2400" spc="-5" dirty="0">
                <a:latin typeface="Calibri"/>
                <a:cs typeface="Calibri"/>
              </a:rPr>
              <a:t>styl</a:t>
            </a:r>
            <a:r>
              <a:rPr sz="2400" dirty="0">
                <a:latin typeface="Calibri"/>
                <a:cs typeface="Calibri"/>
              </a:rPr>
              <a:t>es	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	r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fe</a:t>
            </a:r>
            <a:r>
              <a:rPr sz="2400" dirty="0">
                <a:latin typeface="Calibri"/>
                <a:cs typeface="Calibri"/>
              </a:rPr>
              <a:t>ren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ing	</a:t>
            </a:r>
            <a:r>
              <a:rPr sz="2400" spc="-5" dirty="0">
                <a:latin typeface="Calibri"/>
                <a:cs typeface="Calibri"/>
              </a:rPr>
              <a:t>use</a:t>
            </a:r>
            <a:r>
              <a:rPr sz="2400" dirty="0">
                <a:latin typeface="Calibri"/>
                <a:cs typeface="Calibri"/>
              </a:rPr>
              <a:t>d	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er	the  </a:t>
            </a:r>
            <a:r>
              <a:rPr sz="2400" spc="-5" dirty="0">
                <a:latin typeface="Calibri"/>
                <a:cs typeface="Calibri"/>
              </a:rPr>
              <a:t>world.</a:t>
            </a:r>
            <a:endParaRPr sz="2400">
              <a:latin typeface="Calibri"/>
              <a:cs typeface="Calibri"/>
            </a:endParaRPr>
          </a:p>
          <a:p>
            <a:pPr marL="355600" indent="-343535" algn="l" rtl="0">
              <a:lnSpc>
                <a:spcPct val="100000"/>
              </a:lnSpc>
              <a:spcBef>
                <a:spcPts val="2014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get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appropriate </a:t>
            </a:r>
            <a:r>
              <a:rPr sz="2400" spc="-5" dirty="0">
                <a:latin typeface="Calibri"/>
                <a:cs typeface="Calibri"/>
              </a:rPr>
              <a:t>format of </a:t>
            </a:r>
            <a:r>
              <a:rPr sz="2400" dirty="0">
                <a:latin typeface="Calibri"/>
                <a:cs typeface="Calibri"/>
              </a:rPr>
              <a:t>reference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presenting.</a:t>
            </a:r>
            <a:endParaRPr sz="2400">
              <a:latin typeface="Calibri"/>
              <a:cs typeface="Calibri"/>
            </a:endParaRPr>
          </a:p>
          <a:p>
            <a:pPr marL="355600" indent="-343535" algn="l" rtl="0">
              <a:lnSpc>
                <a:spcPct val="100000"/>
              </a:lnSpc>
              <a:spcBef>
                <a:spcPts val="2014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know the </a:t>
            </a:r>
            <a:r>
              <a:rPr sz="2400" spc="-5" dirty="0">
                <a:latin typeface="Calibri"/>
                <a:cs typeface="Calibri"/>
              </a:rPr>
              <a:t>difference between different styles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used.</a:t>
            </a:r>
            <a:endParaRPr sz="2400">
              <a:latin typeface="Calibri"/>
              <a:cs typeface="Calibri"/>
            </a:endParaRPr>
          </a:p>
          <a:p>
            <a:pPr marL="355600" indent="-343535" algn="l" rtl="0">
              <a:lnSpc>
                <a:spcPct val="100000"/>
              </a:lnSpc>
              <a:spcBef>
                <a:spcPts val="202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To support </a:t>
            </a:r>
            <a:r>
              <a:rPr sz="2400" dirty="0">
                <a:latin typeface="Calibri"/>
                <a:cs typeface="Calibri"/>
              </a:rPr>
              <a:t>all </a:t>
            </a:r>
            <a:r>
              <a:rPr sz="2400" spc="-5" dirty="0">
                <a:latin typeface="Calibri"/>
                <a:cs typeface="Calibri"/>
              </a:rPr>
              <a:t>significant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statements.</a:t>
            </a:r>
            <a:endParaRPr sz="2400">
              <a:latin typeface="Calibri"/>
              <a:cs typeface="Calibri"/>
            </a:endParaRPr>
          </a:p>
          <a:p>
            <a:pPr marL="355600" indent="-343535" algn="l" rtl="0">
              <a:lnSpc>
                <a:spcPct val="100000"/>
              </a:lnSpc>
              <a:spcBef>
                <a:spcPts val="2014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know the </a:t>
            </a:r>
            <a:r>
              <a:rPr sz="2400" spc="-5" dirty="0">
                <a:latin typeface="Calibri"/>
                <a:cs typeface="Calibri"/>
              </a:rPr>
              <a:t>origin 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work.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14871" y="4500371"/>
            <a:ext cx="2409444" cy="1895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1765" y="152400"/>
            <a:ext cx="34867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mic Sans MS"/>
                <a:cs typeface="Comic Sans MS"/>
              </a:rPr>
              <a:t>style</a:t>
            </a:r>
            <a:r>
              <a:rPr sz="5400" i="1" spc="-85" dirty="0">
                <a:latin typeface="Comic Sans MS"/>
                <a:cs typeface="Comic Sans MS"/>
              </a:rPr>
              <a:t> </a:t>
            </a:r>
            <a:r>
              <a:rPr sz="5400" i="1" dirty="0">
                <a:latin typeface="Comic Sans MS"/>
                <a:cs typeface="Comic Sans MS"/>
              </a:rPr>
              <a:t>????</a:t>
            </a:r>
            <a:endParaRPr sz="5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1868" y="1436370"/>
            <a:ext cx="7352665" cy="5196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l" rtl="0">
              <a:lnSpc>
                <a:spcPct val="1501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7011034" algn="l"/>
              </a:tabLst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fe</a:t>
            </a:r>
            <a:r>
              <a:rPr sz="2400" dirty="0">
                <a:latin typeface="Calibri"/>
                <a:cs typeface="Calibri"/>
              </a:rPr>
              <a:t>ren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ing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yle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specifi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forma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 presentin</a:t>
            </a:r>
            <a:r>
              <a:rPr sz="2400" dirty="0">
                <a:latin typeface="Calibri"/>
                <a:cs typeface="Calibri"/>
              </a:rPr>
              <a:t>g	i</a:t>
            </a:r>
            <a:r>
              <a:rPr sz="2400" spc="3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-  text references </a:t>
            </a:r>
            <a:r>
              <a:rPr sz="2400" spc="-5" dirty="0">
                <a:latin typeface="Calibri"/>
                <a:cs typeface="Calibri"/>
              </a:rPr>
              <a:t>(footnotes 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endnotes),</a:t>
            </a:r>
            <a:endParaRPr sz="2400">
              <a:latin typeface="Calibri"/>
              <a:cs typeface="Calibri"/>
            </a:endParaRPr>
          </a:p>
          <a:p>
            <a:pPr marL="422275" algn="l" rtl="0">
              <a:lnSpc>
                <a:spcPct val="100000"/>
              </a:lnSpc>
              <a:spcBef>
                <a:spcPts val="2014"/>
              </a:spcBef>
            </a:pP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bibliography.</a:t>
            </a:r>
            <a:endParaRPr sz="240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201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It is a act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referring.</a:t>
            </a:r>
            <a:endParaRPr sz="2400">
              <a:latin typeface="Calibri"/>
              <a:cs typeface="Calibri"/>
            </a:endParaRPr>
          </a:p>
          <a:p>
            <a:pPr algn="l" rtl="0">
              <a:lnSpc>
                <a:spcPct val="100000"/>
              </a:lnSpc>
              <a:spcBef>
                <a:spcPts val="30"/>
              </a:spcBef>
              <a:buFont typeface="Calibri"/>
              <a:buChar char="•"/>
            </a:pPr>
            <a:endParaRPr sz="255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</a:pPr>
            <a:r>
              <a:rPr sz="4000" b="1" spc="-10" dirty="0">
                <a:latin typeface="Comic Sans MS"/>
                <a:cs typeface="Comic Sans MS"/>
              </a:rPr>
              <a:t>Reference</a:t>
            </a:r>
            <a:r>
              <a:rPr sz="4000" b="1" spc="30" dirty="0">
                <a:latin typeface="Comic Sans MS"/>
                <a:cs typeface="Comic Sans MS"/>
              </a:rPr>
              <a:t> </a:t>
            </a:r>
            <a:r>
              <a:rPr sz="4000" b="1" spc="-5" dirty="0">
                <a:latin typeface="Comic Sans MS"/>
                <a:cs typeface="Comic Sans MS"/>
              </a:rPr>
              <a:t>:</a:t>
            </a:r>
            <a:endParaRPr sz="4000">
              <a:latin typeface="Comic Sans MS"/>
              <a:cs typeface="Comic Sans MS"/>
            </a:endParaRPr>
          </a:p>
          <a:p>
            <a:pPr marL="355600" indent="-342900" algn="l" rtl="0">
              <a:lnSpc>
                <a:spcPct val="100000"/>
              </a:lnSpc>
              <a:spcBef>
                <a:spcPts val="241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action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mentioning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alluding to </a:t>
            </a:r>
            <a:r>
              <a:rPr sz="2400" spc="-5" dirty="0">
                <a:latin typeface="Calibri"/>
                <a:cs typeface="Calibri"/>
              </a:rPr>
              <a:t>something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or,</a:t>
            </a:r>
            <a:endParaRPr sz="2400">
              <a:latin typeface="Calibri"/>
              <a:cs typeface="Calibri"/>
            </a:endParaRPr>
          </a:p>
          <a:p>
            <a:pPr marL="355600" marR="151130" indent="-342900" algn="l" rtl="0">
              <a:lnSpc>
                <a:spcPct val="15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The use 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source of information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order </a:t>
            </a:r>
            <a:r>
              <a:rPr sz="2400" dirty="0">
                <a:latin typeface="Calibri"/>
                <a:cs typeface="Calibri"/>
              </a:rPr>
              <a:t>to ascertain  </a:t>
            </a:r>
            <a:r>
              <a:rPr sz="2400" spc="-5" dirty="0">
                <a:latin typeface="Calibri"/>
                <a:cs typeface="Calibri"/>
              </a:rPr>
              <a:t>something.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47207" y="2266062"/>
            <a:ext cx="3296361" cy="2930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143382"/>
            <a:ext cx="66097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  <a:tabLst>
                <a:tab pos="1713230" algn="l"/>
                <a:tab pos="5646420" algn="l"/>
              </a:tabLst>
            </a:pPr>
            <a:r>
              <a:rPr dirty="0"/>
              <a:t>Why	</a:t>
            </a:r>
            <a:r>
              <a:rPr spc="-5" dirty="0"/>
              <a:t>t</a:t>
            </a:r>
            <a:r>
              <a:rPr dirty="0"/>
              <a:t>o </a:t>
            </a:r>
            <a:r>
              <a:rPr spc="-5" dirty="0"/>
              <a:t>referenc</a:t>
            </a:r>
            <a:r>
              <a:rPr dirty="0"/>
              <a:t>e	???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610613"/>
            <a:ext cx="7808595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18440" indent="-343535" algn="l" rtl="0">
              <a:lnSpc>
                <a:spcPct val="15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Proves </a:t>
            </a:r>
            <a:r>
              <a:rPr sz="2400" dirty="0">
                <a:latin typeface="Calibri"/>
                <a:cs typeface="Calibri"/>
              </a:rPr>
              <a:t>that </a:t>
            </a:r>
            <a:r>
              <a:rPr sz="2400" spc="-5" dirty="0">
                <a:latin typeface="Calibri"/>
                <a:cs typeface="Calibri"/>
              </a:rPr>
              <a:t>substantial research has been done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support  our </a:t>
            </a:r>
            <a:r>
              <a:rPr sz="2400" dirty="0">
                <a:latin typeface="Calibri"/>
                <a:cs typeface="Calibri"/>
              </a:rPr>
              <a:t>analysis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indent="-343535" algn="l" rtl="0">
              <a:lnSpc>
                <a:spcPct val="100000"/>
              </a:lnSpc>
              <a:spcBef>
                <a:spcPts val="202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Enables others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follow up on our work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indent="-343535" algn="l" rtl="0">
              <a:lnSpc>
                <a:spcPct val="100000"/>
              </a:lnSpc>
              <a:spcBef>
                <a:spcPts val="201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Gives credit to </a:t>
            </a:r>
            <a:r>
              <a:rPr sz="2400" spc="-5" dirty="0">
                <a:latin typeface="Calibri"/>
                <a:cs typeface="Calibri"/>
              </a:rPr>
              <a:t>other people's </a:t>
            </a:r>
            <a:r>
              <a:rPr sz="2400" dirty="0">
                <a:latin typeface="Calibri"/>
                <a:cs typeface="Calibri"/>
              </a:rPr>
              <a:t>work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indent="-343535" algn="l" rtl="0">
              <a:lnSpc>
                <a:spcPct val="100000"/>
              </a:lnSpc>
              <a:spcBef>
                <a:spcPts val="2014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Avoids </a:t>
            </a:r>
            <a:r>
              <a:rPr sz="2400" dirty="0">
                <a:latin typeface="Calibri"/>
                <a:cs typeface="Calibri"/>
              </a:rPr>
              <a:t>charges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plagiarism.</a:t>
            </a:r>
            <a:endParaRPr sz="2400">
              <a:latin typeface="Calibri"/>
              <a:cs typeface="Calibri"/>
            </a:endParaRPr>
          </a:p>
          <a:p>
            <a:pPr marL="355600" indent="-343535" algn="l" rtl="0">
              <a:lnSpc>
                <a:spcPct val="100000"/>
              </a:lnSpc>
              <a:spcBef>
                <a:spcPts val="2014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Required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support </a:t>
            </a:r>
            <a:r>
              <a:rPr sz="2400" dirty="0">
                <a:latin typeface="Calibri"/>
                <a:cs typeface="Calibri"/>
              </a:rPr>
              <a:t>all </a:t>
            </a:r>
            <a:r>
              <a:rPr sz="2400" spc="-5" dirty="0">
                <a:latin typeface="Calibri"/>
                <a:cs typeface="Calibri"/>
              </a:rPr>
              <a:t>significant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statements.</a:t>
            </a:r>
            <a:endParaRPr sz="2400">
              <a:latin typeface="Calibri"/>
              <a:cs typeface="Calibri"/>
            </a:endParaRPr>
          </a:p>
          <a:p>
            <a:pPr marL="355600" marR="5080" indent="-343535" algn="l" rtl="0">
              <a:lnSpc>
                <a:spcPct val="15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Used </a:t>
            </a:r>
            <a:r>
              <a:rPr sz="2400" dirty="0">
                <a:latin typeface="Calibri"/>
                <a:cs typeface="Calibri"/>
              </a:rPr>
              <a:t>to indicate the </a:t>
            </a:r>
            <a:r>
              <a:rPr sz="2400" spc="-5" dirty="0">
                <a:latin typeface="Calibri"/>
                <a:cs typeface="Calibri"/>
              </a:rPr>
              <a:t>origin of </a:t>
            </a:r>
            <a:r>
              <a:rPr sz="2400" dirty="0">
                <a:latin typeface="Calibri"/>
                <a:cs typeface="Calibri"/>
              </a:rPr>
              <a:t>material &amp; </a:t>
            </a:r>
            <a:r>
              <a:rPr sz="2400" spc="-5" dirty="0">
                <a:latin typeface="Calibri"/>
                <a:cs typeface="Calibri"/>
              </a:rPr>
              <a:t>source for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research  &amp; </a:t>
            </a:r>
            <a:r>
              <a:rPr sz="2400" spc="-5" dirty="0">
                <a:latin typeface="Calibri"/>
                <a:cs typeface="Calibri"/>
              </a:rPr>
              <a:t>further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reading.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2552" y="0"/>
            <a:ext cx="1523847" cy="1742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1280" y="46735"/>
            <a:ext cx="68592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Types of</a:t>
            </a:r>
            <a:r>
              <a:rPr sz="5400" spc="-70" dirty="0"/>
              <a:t> </a:t>
            </a:r>
            <a:r>
              <a:rPr sz="5400" spc="-5" dirty="0"/>
              <a:t>references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507593" y="1211707"/>
            <a:ext cx="2600325" cy="101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Journal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Reference</a:t>
            </a:r>
            <a:endParaRPr sz="240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201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Book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Reference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593" y="2454986"/>
            <a:ext cx="27114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Internet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Reference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71" y="2661493"/>
            <a:ext cx="4109720" cy="4112895"/>
          </a:xfrm>
          <a:prstGeom prst="rect">
            <a:avLst/>
          </a:prstGeom>
        </p:spPr>
        <p:txBody>
          <a:bodyPr vert="horz" wrap="square" lIns="0" tIns="29273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2305"/>
              </a:spcBef>
              <a:tabLst>
                <a:tab pos="2357120" algn="l"/>
              </a:tabLst>
            </a:pPr>
            <a:r>
              <a:rPr sz="3200" b="1" spc="-5" dirty="0">
                <a:latin typeface="Comic Sans MS"/>
                <a:cs typeface="Comic Sans MS"/>
              </a:rPr>
              <a:t>Reference	Elements</a:t>
            </a:r>
            <a:endParaRPr sz="3200">
              <a:latin typeface="Comic Sans MS"/>
              <a:cs typeface="Comic Sans MS"/>
            </a:endParaRPr>
          </a:p>
          <a:p>
            <a:pPr marL="840105" indent="-107950" algn="l" rtl="0">
              <a:lnSpc>
                <a:spcPct val="100000"/>
              </a:lnSpc>
              <a:spcBef>
                <a:spcPts val="1655"/>
              </a:spcBef>
              <a:buSzPct val="95833"/>
              <a:buFont typeface="Arial"/>
              <a:buChar char="•"/>
              <a:tabLst>
                <a:tab pos="840740" algn="l"/>
              </a:tabLst>
            </a:pPr>
            <a:r>
              <a:rPr sz="2400" spc="-10" dirty="0">
                <a:latin typeface="Calibri"/>
                <a:cs typeface="Calibri"/>
              </a:rPr>
              <a:t>Authors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name</a:t>
            </a:r>
            <a:endParaRPr sz="2400">
              <a:latin typeface="Calibri"/>
              <a:cs typeface="Calibri"/>
            </a:endParaRPr>
          </a:p>
          <a:p>
            <a:pPr marL="840105" indent="-107950" algn="l" rtl="0">
              <a:lnSpc>
                <a:spcPct val="100000"/>
              </a:lnSpc>
              <a:spcBef>
                <a:spcPts val="1440"/>
              </a:spcBef>
              <a:buSzPct val="95833"/>
              <a:buFont typeface="Arial"/>
              <a:buChar char="•"/>
              <a:tabLst>
                <a:tab pos="840740" algn="l"/>
              </a:tabLst>
            </a:pPr>
            <a:r>
              <a:rPr sz="2400" dirty="0">
                <a:latin typeface="Calibri"/>
                <a:cs typeface="Calibri"/>
              </a:rPr>
              <a:t>Article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title</a:t>
            </a:r>
            <a:endParaRPr sz="2400">
              <a:latin typeface="Calibri"/>
              <a:cs typeface="Calibri"/>
            </a:endParaRPr>
          </a:p>
          <a:p>
            <a:pPr marL="840105" indent="-107950" algn="l" rtl="0">
              <a:lnSpc>
                <a:spcPct val="100000"/>
              </a:lnSpc>
              <a:spcBef>
                <a:spcPts val="1440"/>
              </a:spcBef>
              <a:buSzPct val="95833"/>
              <a:buFont typeface="Arial"/>
              <a:buChar char="•"/>
              <a:tabLst>
                <a:tab pos="840740" algn="l"/>
              </a:tabLst>
            </a:pPr>
            <a:r>
              <a:rPr sz="2400" dirty="0">
                <a:latin typeface="Calibri"/>
                <a:cs typeface="Calibri"/>
              </a:rPr>
              <a:t>Journal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name</a:t>
            </a:r>
            <a:endParaRPr sz="2400">
              <a:latin typeface="Calibri"/>
              <a:cs typeface="Calibri"/>
            </a:endParaRPr>
          </a:p>
          <a:p>
            <a:pPr marL="840105" indent="-107950" algn="l" rtl="0">
              <a:lnSpc>
                <a:spcPct val="100000"/>
              </a:lnSpc>
              <a:spcBef>
                <a:spcPts val="1440"/>
              </a:spcBef>
              <a:buSzPct val="95833"/>
              <a:buFont typeface="Arial"/>
              <a:buChar char="•"/>
              <a:tabLst>
                <a:tab pos="840740" algn="l"/>
              </a:tabLst>
            </a:pPr>
            <a:r>
              <a:rPr sz="2400" spc="-45" dirty="0">
                <a:latin typeface="Calibri"/>
                <a:cs typeface="Calibri"/>
              </a:rPr>
              <a:t>Year</a:t>
            </a:r>
            <a:endParaRPr sz="2400">
              <a:latin typeface="Calibri"/>
              <a:cs typeface="Calibri"/>
            </a:endParaRPr>
          </a:p>
          <a:p>
            <a:pPr marL="840105" indent="-107950" algn="l" rtl="0">
              <a:lnSpc>
                <a:spcPct val="100000"/>
              </a:lnSpc>
              <a:spcBef>
                <a:spcPts val="1440"/>
              </a:spcBef>
              <a:buSzPct val="95833"/>
              <a:buFont typeface="Arial"/>
              <a:buChar char="•"/>
              <a:tabLst>
                <a:tab pos="840740" algn="l"/>
              </a:tabLst>
            </a:pPr>
            <a:r>
              <a:rPr sz="2400" spc="-25" dirty="0">
                <a:latin typeface="Calibri"/>
                <a:cs typeface="Calibri"/>
              </a:rPr>
              <a:t>Volume</a:t>
            </a:r>
            <a:endParaRPr sz="2400">
              <a:latin typeface="Calibri"/>
              <a:cs typeface="Calibri"/>
            </a:endParaRPr>
          </a:p>
          <a:p>
            <a:pPr marL="840105" indent="-107950" algn="l" rtl="0">
              <a:lnSpc>
                <a:spcPct val="100000"/>
              </a:lnSpc>
              <a:spcBef>
                <a:spcPts val="1445"/>
              </a:spcBef>
              <a:buSzPct val="95833"/>
              <a:buFont typeface="Arial"/>
              <a:buChar char="•"/>
              <a:tabLst>
                <a:tab pos="840740" algn="l"/>
              </a:tabLst>
            </a:pPr>
            <a:r>
              <a:rPr sz="2400" spc="-20" dirty="0">
                <a:latin typeface="Calibri"/>
                <a:cs typeface="Calibri"/>
              </a:rPr>
              <a:t>Page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numbers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85003" y="3319665"/>
            <a:ext cx="2979331" cy="2979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1765" y="0"/>
            <a:ext cx="73145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dirty="0"/>
              <a:t>Different styles of</a:t>
            </a:r>
            <a:r>
              <a:rPr spc="-60" dirty="0"/>
              <a:t> </a:t>
            </a:r>
            <a:r>
              <a:rPr spc="-5" dirty="0"/>
              <a:t>writing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1868" y="331470"/>
            <a:ext cx="6608445" cy="4738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115" algn="l" rtl="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Comic Sans MS"/>
                <a:cs typeface="Comic Sans MS"/>
              </a:rPr>
              <a:t>references</a:t>
            </a:r>
            <a:endParaRPr sz="4400">
              <a:latin typeface="Comic Sans MS"/>
              <a:cs typeface="Comic Sans MS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46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Harvard style 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referencing.</a:t>
            </a:r>
            <a:endParaRPr sz="240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20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American </a:t>
            </a:r>
            <a:r>
              <a:rPr sz="2400" spc="-5" dirty="0">
                <a:latin typeface="Calibri"/>
                <a:cs typeface="Calibri"/>
              </a:rPr>
              <a:t>Psychological Association style (APA)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201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Vancouver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style.</a:t>
            </a:r>
            <a:endParaRPr sz="240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201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MLA citation </a:t>
            </a:r>
            <a:r>
              <a:rPr sz="2400" spc="-5" dirty="0">
                <a:latin typeface="Calibri"/>
                <a:cs typeface="Calibri"/>
              </a:rPr>
              <a:t>style (modern </a:t>
            </a:r>
            <a:r>
              <a:rPr sz="2400" dirty="0">
                <a:latin typeface="Calibri"/>
                <a:cs typeface="Calibri"/>
              </a:rPr>
              <a:t>language </a:t>
            </a:r>
            <a:r>
              <a:rPr sz="2400" spc="-5" dirty="0">
                <a:latin typeface="Calibri"/>
                <a:cs typeface="Calibri"/>
              </a:rPr>
              <a:t>association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).</a:t>
            </a:r>
            <a:endParaRPr sz="240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20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The Chicago </a:t>
            </a:r>
            <a:r>
              <a:rPr sz="2400" dirty="0">
                <a:latin typeface="Calibri"/>
                <a:cs typeface="Calibri"/>
              </a:rPr>
              <a:t>manual </a:t>
            </a:r>
            <a:r>
              <a:rPr sz="2400" spc="-5" dirty="0">
                <a:latin typeface="Calibri"/>
                <a:cs typeface="Calibri"/>
              </a:rPr>
              <a:t>of style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201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Royal </a:t>
            </a:r>
            <a:r>
              <a:rPr sz="2400" spc="-5" dirty="0">
                <a:latin typeface="Calibri"/>
                <a:cs typeface="Calibri"/>
              </a:rPr>
              <a:t>society of chemistry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style.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09486" y="4185488"/>
            <a:ext cx="2662364" cy="235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1765" y="0"/>
            <a:ext cx="45935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i="1" spc="-5" dirty="0">
                <a:latin typeface="Comic Sans MS"/>
                <a:cs typeface="Comic Sans MS"/>
              </a:rPr>
              <a:t>Harvard </a:t>
            </a:r>
            <a:r>
              <a:rPr i="1" dirty="0">
                <a:latin typeface="Comic Sans MS"/>
                <a:cs typeface="Comic Sans MS"/>
              </a:rPr>
              <a:t>style</a:t>
            </a:r>
            <a:r>
              <a:rPr i="1" spc="-35" dirty="0">
                <a:latin typeface="Comic Sans MS"/>
                <a:cs typeface="Comic Sans MS"/>
              </a:rPr>
              <a:t> </a:t>
            </a:r>
            <a:r>
              <a:rPr i="1" dirty="0">
                <a:latin typeface="Comic Sans MS"/>
                <a:cs typeface="Comic Sans MS"/>
              </a:rPr>
              <a:t>of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7593" y="331470"/>
            <a:ext cx="6574155" cy="3568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6745" algn="l" rtl="0">
              <a:lnSpc>
                <a:spcPct val="100000"/>
              </a:lnSpc>
              <a:spcBef>
                <a:spcPts val="100"/>
              </a:spcBef>
            </a:pPr>
            <a:r>
              <a:rPr sz="4400" b="1" i="1" dirty="0">
                <a:latin typeface="Comic Sans MS"/>
                <a:cs typeface="Comic Sans MS"/>
              </a:rPr>
              <a:t>referencing…</a:t>
            </a:r>
            <a:endParaRPr sz="4400">
              <a:latin typeface="Comic Sans MS"/>
              <a:cs typeface="Comic Sans MS"/>
            </a:endParaRPr>
          </a:p>
          <a:p>
            <a:pPr marL="355600" indent="-342900" algn="l" rtl="0">
              <a:lnSpc>
                <a:spcPct val="100000"/>
              </a:lnSpc>
              <a:spcBef>
                <a:spcPts val="293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Author’s </a:t>
            </a:r>
            <a:r>
              <a:rPr sz="2000" spc="-5" dirty="0">
                <a:latin typeface="Calibri"/>
                <a:cs typeface="Calibri"/>
              </a:rPr>
              <a:t>name followed by </a:t>
            </a:r>
            <a:r>
              <a:rPr sz="2000" dirty="0">
                <a:latin typeface="Calibri"/>
                <a:cs typeface="Calibri"/>
              </a:rPr>
              <a:t>its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initials.</a:t>
            </a:r>
            <a:endParaRPr sz="200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Year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publication.</a:t>
            </a:r>
            <a:endParaRPr sz="200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Article </a:t>
            </a:r>
            <a:r>
              <a:rPr sz="2000" spc="-5" dirty="0">
                <a:latin typeface="Calibri"/>
                <a:cs typeface="Calibri"/>
              </a:rPr>
              <a:t>title with single quotation mark followed by full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stop.</a:t>
            </a:r>
            <a:endParaRPr sz="200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Name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Journal in </a:t>
            </a:r>
            <a:r>
              <a:rPr sz="2000" spc="-5" dirty="0">
                <a:latin typeface="Calibri"/>
                <a:cs typeface="Calibri"/>
              </a:rPr>
              <a:t>italic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form.</a:t>
            </a:r>
            <a:endParaRPr sz="200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Volume followed by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comma</a:t>
            </a:r>
            <a:endParaRPr sz="200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Issue no.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bracket.</a:t>
            </a:r>
            <a:endParaRPr sz="200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84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Page</a:t>
            </a:r>
            <a:r>
              <a:rPr sz="2000" spc="-5" dirty="0">
                <a:latin typeface="Calibri"/>
                <a:cs typeface="Calibri"/>
              </a:rPr>
              <a:t> no.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593" y="3856925"/>
            <a:ext cx="8046084" cy="2347595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376555" indent="-364490" algn="l" rtl="0">
              <a:lnSpc>
                <a:spcPct val="100000"/>
              </a:lnSpc>
              <a:spcBef>
                <a:spcPts val="1045"/>
              </a:spcBef>
              <a:buSzPct val="97222"/>
              <a:buFont typeface="Wingdings"/>
              <a:buChar char=""/>
              <a:tabLst>
                <a:tab pos="377190" algn="l"/>
              </a:tabLst>
            </a:pPr>
            <a:r>
              <a:rPr sz="3600" b="1" spc="-5" dirty="0">
                <a:latin typeface="Comic Sans MS"/>
                <a:cs typeface="Comic Sans MS"/>
              </a:rPr>
              <a:t>Example</a:t>
            </a:r>
            <a:endParaRPr sz="3600">
              <a:latin typeface="Comic Sans MS"/>
              <a:cs typeface="Comic Sans MS"/>
            </a:endParaRPr>
          </a:p>
          <a:p>
            <a:pPr marL="469900" indent="-457200" algn="l" rtl="0">
              <a:lnSpc>
                <a:spcPct val="100000"/>
              </a:lnSpc>
              <a:spcBef>
                <a:spcPts val="53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Padda, J. (2003) ‘creative </a:t>
            </a:r>
            <a:r>
              <a:rPr sz="2000" spc="-5" dirty="0">
                <a:latin typeface="Calibri"/>
                <a:cs typeface="Calibri"/>
              </a:rPr>
              <a:t>writing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coventry'. </a:t>
            </a:r>
            <a:r>
              <a:rPr sz="2000" i="1" dirty="0">
                <a:latin typeface="Calibri"/>
                <a:cs typeface="Calibri"/>
              </a:rPr>
              <a:t>Journal </a:t>
            </a:r>
            <a:r>
              <a:rPr sz="2000" i="1" spc="-5" dirty="0">
                <a:latin typeface="Calibri"/>
                <a:cs typeface="Calibri"/>
              </a:rPr>
              <a:t>of writing </a:t>
            </a:r>
            <a:r>
              <a:rPr sz="2000" i="1" dirty="0">
                <a:latin typeface="Calibri"/>
                <a:cs typeface="Calibri"/>
              </a:rPr>
              <a:t>studies</a:t>
            </a:r>
            <a:r>
              <a:rPr sz="2000" i="1" spc="-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  <a:p>
            <a:pPr marL="469900" algn="l" rtl="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(2),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44-59.</a:t>
            </a:r>
            <a:endParaRPr sz="2000">
              <a:latin typeface="Calibri"/>
              <a:cs typeface="Calibri"/>
            </a:endParaRPr>
          </a:p>
          <a:p>
            <a:pPr marL="469900" marR="5080" indent="-457200" algn="l" rtl="0">
              <a:lnSpc>
                <a:spcPct val="100000"/>
              </a:lnSpc>
              <a:spcBef>
                <a:spcPts val="480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sz="2000" spc="-5" dirty="0">
                <a:latin typeface="Calibri"/>
                <a:cs typeface="Calibri"/>
              </a:rPr>
              <a:t>Lennernas, H. </a:t>
            </a:r>
            <a:r>
              <a:rPr sz="2000" dirty="0">
                <a:latin typeface="Calibri"/>
                <a:cs typeface="Calibri"/>
              </a:rPr>
              <a:t>(1995) </a:t>
            </a:r>
            <a:r>
              <a:rPr sz="2000" spc="-5" dirty="0">
                <a:latin typeface="Calibri"/>
                <a:cs typeface="Calibri"/>
              </a:rPr>
              <a:t>‘Experimental estimation of </a:t>
            </a:r>
            <a:r>
              <a:rPr sz="2000" dirty="0">
                <a:latin typeface="Calibri"/>
                <a:cs typeface="Calibri"/>
              </a:rPr>
              <a:t>the effective </a:t>
            </a:r>
            <a:r>
              <a:rPr sz="2000" spc="-5" dirty="0">
                <a:latin typeface="Calibri"/>
                <a:cs typeface="Calibri"/>
              </a:rPr>
              <a:t>unstirred  water </a:t>
            </a:r>
            <a:r>
              <a:rPr sz="2000" dirty="0">
                <a:latin typeface="Calibri"/>
                <a:cs typeface="Calibri"/>
              </a:rPr>
              <a:t>layer thickness in the human </a:t>
            </a:r>
            <a:r>
              <a:rPr sz="2000" spc="-5" dirty="0">
                <a:latin typeface="Calibri"/>
                <a:cs typeface="Calibri"/>
              </a:rPr>
              <a:t>jejunum </a:t>
            </a:r>
            <a:r>
              <a:rPr sz="2000" dirty="0">
                <a:latin typeface="Calibri"/>
                <a:cs typeface="Calibri"/>
              </a:rPr>
              <a:t>&amp; its </a:t>
            </a:r>
            <a:r>
              <a:rPr sz="2000" spc="-5" dirty="0">
                <a:latin typeface="Calibri"/>
                <a:cs typeface="Calibri"/>
              </a:rPr>
              <a:t>importance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oral </a:t>
            </a:r>
            <a:r>
              <a:rPr sz="2000" dirty="0">
                <a:latin typeface="Calibri"/>
                <a:cs typeface="Calibri"/>
              </a:rPr>
              <a:t>drug  absorption’. </a:t>
            </a:r>
            <a:r>
              <a:rPr sz="2000" i="1" spc="-5" dirty="0">
                <a:latin typeface="Calibri"/>
                <a:cs typeface="Calibri"/>
              </a:rPr>
              <a:t>Eur. </a:t>
            </a:r>
            <a:r>
              <a:rPr sz="2000" i="1" dirty="0">
                <a:latin typeface="Calibri"/>
                <a:cs typeface="Calibri"/>
              </a:rPr>
              <a:t>J. </a:t>
            </a:r>
            <a:r>
              <a:rPr sz="2000" i="1" spc="-5" dirty="0">
                <a:latin typeface="Calibri"/>
                <a:cs typeface="Calibri"/>
              </a:rPr>
              <a:t>pharm sci </a:t>
            </a:r>
            <a:r>
              <a:rPr sz="2000" dirty="0">
                <a:latin typeface="Calibri"/>
                <a:cs typeface="Calibri"/>
              </a:rPr>
              <a:t>(3),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247-253.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093" y="111709"/>
            <a:ext cx="45300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i="1" dirty="0">
                <a:latin typeface="Comic Sans MS"/>
                <a:cs typeface="Comic Sans MS"/>
              </a:rPr>
              <a:t>Vancouver</a:t>
            </a:r>
            <a:r>
              <a:rPr i="1" spc="-75" dirty="0">
                <a:latin typeface="Comic Sans MS"/>
                <a:cs typeface="Comic Sans MS"/>
              </a:rPr>
              <a:t> </a:t>
            </a:r>
            <a:r>
              <a:rPr i="1" dirty="0">
                <a:latin typeface="Comic Sans MS"/>
                <a:cs typeface="Comic Sans MS"/>
              </a:rPr>
              <a:t>style.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260830"/>
            <a:ext cx="8168005" cy="519620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3535" algn="l" rtl="0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Author Surname </a:t>
            </a:r>
            <a:r>
              <a:rPr sz="2000" spc="-5" dirty="0">
                <a:latin typeface="Calibri"/>
                <a:cs typeface="Calibri"/>
              </a:rPr>
              <a:t>followed by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Initials.</a:t>
            </a:r>
            <a:endParaRPr sz="2000">
              <a:latin typeface="Calibri"/>
              <a:cs typeface="Calibri"/>
            </a:endParaRPr>
          </a:p>
          <a:p>
            <a:pPr marL="355600" indent="-343535" algn="l" rtl="0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Title of </a:t>
            </a:r>
            <a:r>
              <a:rPr sz="2000" dirty="0">
                <a:latin typeface="Calibri"/>
                <a:cs typeface="Calibri"/>
              </a:rPr>
              <a:t>article </a:t>
            </a:r>
            <a:r>
              <a:rPr sz="2000" spc="-5" dirty="0">
                <a:latin typeface="Calibri"/>
                <a:cs typeface="Calibri"/>
              </a:rPr>
              <a:t>followed by double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quotation.</a:t>
            </a:r>
            <a:endParaRPr sz="2000">
              <a:latin typeface="Calibri"/>
              <a:cs typeface="Calibri"/>
            </a:endParaRPr>
          </a:p>
          <a:p>
            <a:pPr marL="355600" indent="-343535" algn="l" rtl="0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Title of journal (abbreviated).</a:t>
            </a:r>
            <a:endParaRPr sz="2000">
              <a:latin typeface="Calibri"/>
              <a:cs typeface="Calibri"/>
            </a:endParaRPr>
          </a:p>
          <a:p>
            <a:pPr marL="355600" indent="-343535" algn="l" rtl="0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Date of </a:t>
            </a:r>
            <a:r>
              <a:rPr sz="2000" dirty="0">
                <a:latin typeface="Calibri"/>
                <a:cs typeface="Calibri"/>
              </a:rPr>
              <a:t>Publication </a:t>
            </a:r>
            <a:r>
              <a:rPr sz="2000" spc="-5" dirty="0">
                <a:latin typeface="Calibri"/>
                <a:cs typeface="Calibri"/>
              </a:rPr>
              <a:t>followed by double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quotation.</a:t>
            </a:r>
            <a:endParaRPr sz="2000">
              <a:latin typeface="Calibri"/>
              <a:cs typeface="Calibri"/>
            </a:endParaRPr>
          </a:p>
          <a:p>
            <a:pPr marL="355600" indent="-343535" algn="l" rtl="0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Volume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Number.</a:t>
            </a:r>
            <a:endParaRPr sz="2000">
              <a:latin typeface="Calibri"/>
              <a:cs typeface="Calibri"/>
            </a:endParaRPr>
          </a:p>
          <a:p>
            <a:pPr marL="355600" indent="-343535" algn="l" rtl="0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Issue </a:t>
            </a:r>
            <a:r>
              <a:rPr sz="2000" dirty="0">
                <a:latin typeface="Calibri"/>
                <a:cs typeface="Calibri"/>
              </a:rPr>
              <a:t>Number in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bracket.</a:t>
            </a:r>
            <a:endParaRPr sz="2000">
              <a:latin typeface="Calibri"/>
              <a:cs typeface="Calibri"/>
            </a:endParaRPr>
          </a:p>
          <a:p>
            <a:pPr marL="355600" indent="-343535" algn="l" rtl="0">
              <a:lnSpc>
                <a:spcPct val="100000"/>
              </a:lnSpc>
              <a:spcBef>
                <a:spcPts val="484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Page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Number.</a:t>
            </a:r>
            <a:endParaRPr sz="2000">
              <a:latin typeface="Calibri"/>
              <a:cs typeface="Calibri"/>
            </a:endParaRPr>
          </a:p>
          <a:p>
            <a:pPr marL="377190" indent="-365125" algn="l" rtl="0">
              <a:lnSpc>
                <a:spcPct val="100000"/>
              </a:lnSpc>
              <a:spcBef>
                <a:spcPts val="810"/>
              </a:spcBef>
              <a:buSzPct val="97222"/>
              <a:buFont typeface="Wingdings"/>
              <a:buChar char=""/>
              <a:tabLst>
                <a:tab pos="377825" algn="l"/>
              </a:tabLst>
            </a:pPr>
            <a:r>
              <a:rPr sz="3600" b="1" spc="-5" dirty="0">
                <a:latin typeface="Comic Sans MS"/>
                <a:cs typeface="Comic Sans MS"/>
              </a:rPr>
              <a:t>Example</a:t>
            </a:r>
            <a:endParaRPr sz="3600">
              <a:latin typeface="Comic Sans MS"/>
              <a:cs typeface="Comic Sans MS"/>
            </a:endParaRPr>
          </a:p>
          <a:p>
            <a:pPr marL="469900" marR="5080" indent="-457834" algn="l" rtl="0">
              <a:lnSpc>
                <a:spcPct val="100000"/>
              </a:lnSpc>
              <a:spcBef>
                <a:spcPts val="535"/>
              </a:spcBef>
              <a:tabLst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1.	</a:t>
            </a:r>
            <a:r>
              <a:rPr sz="2000" spc="-5" dirty="0">
                <a:latin typeface="Calibri"/>
                <a:cs typeface="Calibri"/>
              </a:rPr>
              <a:t>Haas </a:t>
            </a:r>
            <a:r>
              <a:rPr sz="2000" dirty="0">
                <a:latin typeface="Calibri"/>
                <a:cs typeface="Calibri"/>
              </a:rPr>
              <a:t>AN, </a:t>
            </a:r>
            <a:r>
              <a:rPr sz="2000" spc="-5" dirty="0">
                <a:latin typeface="Calibri"/>
                <a:cs typeface="Calibri"/>
              </a:rPr>
              <a:t>Susin </a:t>
            </a:r>
            <a:r>
              <a:rPr sz="2000" dirty="0">
                <a:latin typeface="Calibri"/>
                <a:cs typeface="Calibri"/>
              </a:rPr>
              <a:t>C, Albandar JM, et </a:t>
            </a:r>
            <a:r>
              <a:rPr sz="2000" spc="-5" dirty="0">
                <a:latin typeface="Calibri"/>
                <a:cs typeface="Calibri"/>
              </a:rPr>
              <a:t>al. </a:t>
            </a:r>
            <a:r>
              <a:rPr sz="2000" dirty="0">
                <a:latin typeface="Calibri"/>
                <a:cs typeface="Calibri"/>
              </a:rPr>
              <a:t>Azithromycin as a adjunctive  treatment </a:t>
            </a:r>
            <a:r>
              <a:rPr sz="2000" spc="-5" dirty="0">
                <a:latin typeface="Calibri"/>
                <a:cs typeface="Calibri"/>
              </a:rPr>
              <a:t>of aggressive periodontitis: </a:t>
            </a:r>
            <a:r>
              <a:rPr sz="2000" dirty="0">
                <a:latin typeface="Calibri"/>
                <a:cs typeface="Calibri"/>
              </a:rPr>
              <a:t>12-months randomized </a:t>
            </a:r>
            <a:r>
              <a:rPr sz="2000" spc="-5" dirty="0">
                <a:latin typeface="Calibri"/>
                <a:cs typeface="Calibri"/>
              </a:rPr>
              <a:t>clinical trial.  </a:t>
            </a:r>
            <a:r>
              <a:rPr sz="2000" dirty="0">
                <a:latin typeface="Calibri"/>
                <a:cs typeface="Calibri"/>
              </a:rPr>
              <a:t>N Engl J Med. 2008 Aug;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35(8):696-704.</a:t>
            </a:r>
            <a:endParaRPr sz="2000">
              <a:latin typeface="Calibri"/>
              <a:cs typeface="Calibri"/>
            </a:endParaRPr>
          </a:p>
          <a:p>
            <a:pPr marL="355600" marR="134620" indent="-343535" algn="l" rtl="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dirty="0"/>
              <a:t>	</a:t>
            </a:r>
            <a:r>
              <a:rPr sz="2000" dirty="0">
                <a:latin typeface="Calibri"/>
                <a:cs typeface="Calibri"/>
              </a:rPr>
              <a:t>Vancouver Style </a:t>
            </a:r>
            <a:r>
              <a:rPr sz="2000" spc="-5" dirty="0">
                <a:latin typeface="Calibri"/>
                <a:cs typeface="Calibri"/>
              </a:rPr>
              <a:t>does not use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full journal name, only </a:t>
            </a:r>
            <a:r>
              <a:rPr sz="2000" dirty="0">
                <a:latin typeface="Calibri"/>
                <a:cs typeface="Calibri"/>
              </a:rPr>
              <a:t>the commonly-  </a:t>
            </a:r>
            <a:r>
              <a:rPr sz="2000" spc="-5" dirty="0">
                <a:latin typeface="Calibri"/>
                <a:cs typeface="Calibri"/>
              </a:rPr>
              <a:t>used abbreviation: </a:t>
            </a:r>
            <a:r>
              <a:rPr sz="2000" dirty="0">
                <a:latin typeface="Calibri"/>
                <a:cs typeface="Calibri"/>
              </a:rPr>
              <a:t>“New England Journal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Medicine” is cited as </a:t>
            </a:r>
            <a:r>
              <a:rPr sz="2000" spc="-5" dirty="0">
                <a:latin typeface="Calibri"/>
                <a:cs typeface="Calibri"/>
              </a:rPr>
              <a:t>“N </a:t>
            </a:r>
            <a:r>
              <a:rPr sz="2000" dirty="0">
                <a:latin typeface="Calibri"/>
                <a:cs typeface="Calibri"/>
              </a:rPr>
              <a:t>Engl J  Med”.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663</Words>
  <Application>Microsoft Office PowerPoint</Application>
  <PresentationFormat>On-screen Show (4:3)</PresentationFormat>
  <Paragraphs>137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Different  Styles Of  Referencing</vt:lpstr>
      <vt:lpstr>Agenda ……</vt:lpstr>
      <vt:lpstr>Objective …</vt:lpstr>
      <vt:lpstr>style ????</vt:lpstr>
      <vt:lpstr>Why to reference ???</vt:lpstr>
      <vt:lpstr>Types of references</vt:lpstr>
      <vt:lpstr>Different styles of writing</vt:lpstr>
      <vt:lpstr>Harvard style of</vt:lpstr>
      <vt:lpstr>Vancouver style.</vt:lpstr>
      <vt:lpstr>MLA citation style (modern  language association )</vt:lpstr>
      <vt:lpstr>American Psychological</vt:lpstr>
      <vt:lpstr>style</vt:lpstr>
      <vt:lpstr>Royal society of chemistry</vt:lpstr>
      <vt:lpstr>Difference between  Reference List and  Bibliography</vt:lpstr>
      <vt:lpstr>Conclusion</vt:lpstr>
      <vt:lpstr>Reference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  Styles Of  Referencing</dc:title>
  <dc:creator>max</dc:creator>
  <cp:lastModifiedBy>max</cp:lastModifiedBy>
  <cp:revision>2</cp:revision>
  <dcterms:created xsi:type="dcterms:W3CDTF">2020-04-12T13:46:51Z</dcterms:created>
  <dcterms:modified xsi:type="dcterms:W3CDTF">2020-04-12T14:01:26Z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2014-08-04T00:00:00Z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2020-04-12T00:00:00Z</vt:filetime>
  </property>
</Properties>
</file>