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65" r:id="rId3"/>
    <p:sldId id="264" r:id="rId4"/>
    <p:sldId id="268" r:id="rId5"/>
    <p:sldId id="269" r:id="rId6"/>
    <p:sldId id="270" r:id="rId7"/>
    <p:sldId id="285" r:id="rId8"/>
    <p:sldId id="286" r:id="rId9"/>
    <p:sldId id="283" r:id="rId10"/>
    <p:sldId id="284" r:id="rId11"/>
    <p:sldId id="290" r:id="rId12"/>
    <p:sldId id="291" r:id="rId13"/>
    <p:sldId id="287" r:id="rId14"/>
    <p:sldId id="288" r:id="rId15"/>
    <p:sldId id="289" r:id="rId16"/>
    <p:sldId id="266" r:id="rId17"/>
    <p:sldId id="274" r:id="rId18"/>
    <p:sldId id="276" r:id="rId19"/>
    <p:sldId id="277" r:id="rId20"/>
    <p:sldId id="292"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9" autoAdjust="0"/>
  </p:normalViewPr>
  <p:slideViewPr>
    <p:cSldViewPr>
      <p:cViewPr varScale="1">
        <p:scale>
          <a:sx n="66" d="100"/>
          <a:sy n="66" d="100"/>
        </p:scale>
        <p:origin x="-5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5349D-B4CB-491F-96A7-C6EB6675BA53}" type="datetimeFigureOut">
              <a:rPr lang="en-GB" smtClean="0"/>
              <a:t>10/05/2020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83DBF-C64A-42F8-8C11-FB435BE15CF9}" type="slidenum">
              <a:rPr lang="en-GB" smtClean="0"/>
              <a:t>‹#›</a:t>
            </a:fld>
            <a:endParaRPr lang="en-GB"/>
          </a:p>
        </p:txBody>
      </p:sp>
    </p:spTree>
    <p:extLst>
      <p:ext uri="{BB962C8B-B14F-4D97-AF65-F5344CB8AC3E}">
        <p14:creationId xmlns:p14="http://schemas.microsoft.com/office/powerpoint/2010/main" val="97945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pollo.lsc.vsc.edu/classes/met130/index.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13</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14</a:t>
            </a:fld>
            <a:endParaRPr lang="en-GB"/>
          </a:p>
        </p:txBody>
      </p:sp>
    </p:spTree>
    <p:extLst>
      <p:ext uri="{BB962C8B-B14F-4D97-AF65-F5344CB8AC3E}">
        <p14:creationId xmlns:p14="http://schemas.microsoft.com/office/powerpoint/2010/main" val="188465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http://apollo.lsc.vsc.edu/classes/met130/index.html</a:t>
            </a:r>
            <a:endParaRPr lang="en-US" dirty="0"/>
          </a:p>
        </p:txBody>
      </p:sp>
      <p:sp>
        <p:nvSpPr>
          <p:cNvPr id="4" name="Slide Number Placeholder 3"/>
          <p:cNvSpPr>
            <a:spLocks noGrp="1"/>
          </p:cNvSpPr>
          <p:nvPr>
            <p:ph type="sldNum" sz="quarter" idx="10"/>
          </p:nvPr>
        </p:nvSpPr>
        <p:spPr/>
        <p:txBody>
          <a:bodyPr/>
          <a:lstStyle/>
          <a:p>
            <a:fld id="{06483DBF-C64A-42F8-8C11-FB435BE15CF9}" type="slidenum">
              <a:rPr lang="en-GB" smtClean="0"/>
              <a:t>15</a:t>
            </a:fld>
            <a:endParaRPr lang="en-GB"/>
          </a:p>
        </p:txBody>
      </p:sp>
    </p:spTree>
    <p:extLst>
      <p:ext uri="{BB962C8B-B14F-4D97-AF65-F5344CB8AC3E}">
        <p14:creationId xmlns:p14="http://schemas.microsoft.com/office/powerpoint/2010/main" val="188465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358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207990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58566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84424-E9E7-44EF-9948-A6D5BCE2C5B3}"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5523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84424-E9E7-44EF-9948-A6D5BCE2C5B3}"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62836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84424-E9E7-44EF-9948-A6D5BCE2C5B3}"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38281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84424-E9E7-44EF-9948-A6D5BCE2C5B3}" type="datetimeFigureOut">
              <a:rPr lang="en-US" smtClean="0"/>
              <a:t>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25575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84424-E9E7-44EF-9948-A6D5BCE2C5B3}" type="datetimeFigureOut">
              <a:rPr lang="en-US" smtClean="0"/>
              <a:t>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26262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84424-E9E7-44EF-9948-A6D5BCE2C5B3}" type="datetimeFigureOut">
              <a:rPr lang="en-US" smtClean="0"/>
              <a:t>5/10/2020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386651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85002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84424-E9E7-44EF-9948-A6D5BCE2C5B3}"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14191-0198-4DAF-A171-7985C9BC1F41}" type="slidenum">
              <a:rPr lang="en-US" smtClean="0"/>
              <a:t>‹#›</a:t>
            </a:fld>
            <a:endParaRPr lang="en-US"/>
          </a:p>
        </p:txBody>
      </p:sp>
    </p:spTree>
    <p:extLst>
      <p:ext uri="{BB962C8B-B14F-4D97-AF65-F5344CB8AC3E}">
        <p14:creationId xmlns:p14="http://schemas.microsoft.com/office/powerpoint/2010/main" val="196467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84424-E9E7-44EF-9948-A6D5BCE2C5B3}" type="datetimeFigureOut">
              <a:rPr lang="en-US" smtClean="0"/>
              <a:t>5/10/2020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14191-0198-4DAF-A171-7985C9BC1F41}" type="slidenum">
              <a:rPr lang="en-US" smtClean="0"/>
              <a:t>‹#›</a:t>
            </a:fld>
            <a:endParaRPr lang="en-US"/>
          </a:p>
        </p:txBody>
      </p:sp>
    </p:spTree>
    <p:extLst>
      <p:ext uri="{BB962C8B-B14F-4D97-AF65-F5344CB8AC3E}">
        <p14:creationId xmlns:p14="http://schemas.microsoft.com/office/powerpoint/2010/main" val="399209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758493" y="238780"/>
            <a:ext cx="7179531" cy="523220"/>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cs typeface="Times New Roman" panose="02020603050405020304" pitchFamily="18" charset="0"/>
              </a:rPr>
              <a:t>The Course of </a:t>
            </a:r>
            <a:r>
              <a:rPr lang="en-US" sz="2800" b="1" dirty="0" smtClean="0">
                <a:latin typeface="Times New Roman" panose="02020603050405020304" pitchFamily="18" charset="0"/>
                <a:cs typeface="Times New Roman" panose="02020603050405020304" pitchFamily="18" charset="0"/>
              </a:rPr>
              <a:t>Atmospheric Thermodynamics</a:t>
            </a:r>
            <a:endParaRPr lang="en-US" altLang="en-US" sz="2800" b="1" dirty="0">
              <a:latin typeface="Times New Roman" pitchFamily="18" charset="0"/>
              <a:cs typeface="Times New Roman" panose="02020603050405020304" pitchFamily="18" charset="0"/>
            </a:endParaRP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US" sz="8000" dirty="0" err="1" smtClean="0">
                <a:latin typeface="Times New Roman" panose="02020603050405020304" pitchFamily="18" charset="0"/>
                <a:cs typeface="Times New Roman" panose="02020603050405020304" pitchFamily="18" charset="0"/>
              </a:rPr>
              <a:t>Sama</a:t>
            </a:r>
            <a:r>
              <a:rPr lang="en-US" sz="8000" dirty="0" smtClean="0">
                <a:latin typeface="Times New Roman" panose="02020603050405020304" pitchFamily="18" charset="0"/>
                <a:cs typeface="Times New Roman" panose="02020603050405020304" pitchFamily="18" charset="0"/>
              </a:rPr>
              <a:t> Khalid Mohammed</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None/>
            </a:pPr>
            <a:r>
              <a:rPr lang="en-US" sz="8000" b="1" cap="small" dirty="0" smtClean="0">
                <a:latin typeface="Times New Roman" panose="02020603050405020304" pitchFamily="18" charset="0"/>
                <a:cs typeface="Times New Roman" panose="02020603050405020304" pitchFamily="18" charset="0"/>
              </a:rPr>
              <a:t>Lecture 1</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b="8890"/>
          <a:stretch/>
        </p:blipFill>
        <p:spPr>
          <a:xfrm>
            <a:off x="1554480" y="1295399"/>
            <a:ext cx="5760720" cy="3182112"/>
          </a:xfrm>
          <a:prstGeom prst="rect">
            <a:avLst/>
          </a:prstGeom>
        </p:spPr>
      </p:pic>
    </p:spTree>
    <p:extLst>
      <p:ext uri="{BB962C8B-B14F-4D97-AF65-F5344CB8AC3E}">
        <p14:creationId xmlns:p14="http://schemas.microsoft.com/office/powerpoint/2010/main" val="1503107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endParaRPr lang="en-US" sz="2600" b="1"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895350" y="966756"/>
            <a:ext cx="6953250" cy="4367244"/>
            <a:chOff x="895350" y="966756"/>
            <a:chExt cx="6953250" cy="5129244"/>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966756"/>
              <a:ext cx="6724650" cy="490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981200" y="5029200"/>
              <a:ext cx="58674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28600" y="5334000"/>
            <a:ext cx="8610600"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This Equation is used to obtain </a:t>
            </a:r>
            <a:r>
              <a:rPr lang="en-US" sz="2400" dirty="0">
                <a:latin typeface="Times New Roman" panose="02020603050405020304" pitchFamily="18" charset="0"/>
                <a:cs typeface="Times New Roman" panose="02020603050405020304" pitchFamily="18" charset="0"/>
              </a:rPr>
              <a:t>a relationship between pressure and </a:t>
            </a:r>
            <a:r>
              <a:rPr lang="en-US" sz="2400" dirty="0" smtClean="0">
                <a:latin typeface="Times New Roman" panose="02020603050405020304" pitchFamily="18" charset="0"/>
                <a:cs typeface="Times New Roman" panose="02020603050405020304" pitchFamily="18" charset="0"/>
              </a:rPr>
              <a:t>height, used </a:t>
            </a:r>
            <a:r>
              <a:rPr lang="en-US" sz="2400" dirty="0">
                <a:latin typeface="Times New Roman" panose="02020603050405020304" pitchFamily="18" charset="0"/>
                <a:cs typeface="Times New Roman" panose="02020603050405020304" pitchFamily="18" charset="0"/>
              </a:rPr>
              <a:t>by altimeters to measure pressure and calculate altitude above sea </a:t>
            </a:r>
            <a:r>
              <a:rPr lang="en-US" sz="2400" dirty="0" smtClean="0">
                <a:latin typeface="Times New Roman" panose="02020603050405020304" pitchFamily="18" charset="0"/>
                <a:cs typeface="Times New Roman" panose="02020603050405020304" pitchFamily="18" charset="0"/>
              </a:rPr>
              <a:t>level, in which Aircraft </a:t>
            </a:r>
            <a:r>
              <a:rPr lang="en-US" sz="2400" dirty="0">
                <a:latin typeface="Times New Roman" panose="02020603050405020304" pitchFamily="18" charset="0"/>
                <a:cs typeface="Times New Roman" panose="02020603050405020304" pitchFamily="18" charset="0"/>
              </a:rPr>
              <a:t>altimeters are essentially barometers that are calibrated to read altitude above mean sea level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706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2" cstate="print"/>
          <a:srcRect/>
          <a:stretch>
            <a:fillRect/>
          </a:stretch>
        </p:blipFill>
        <p:spPr bwMode="auto">
          <a:xfrm>
            <a:off x="4610663" y="2020887"/>
            <a:ext cx="4533337" cy="4379913"/>
          </a:xfrm>
          <a:prstGeom prst="rect">
            <a:avLst/>
          </a:prstGeom>
          <a:noFill/>
          <a:ln w="9525">
            <a:noFill/>
            <a:miter lim="800000"/>
            <a:headEnd/>
            <a:tailEnd/>
          </a:ln>
        </p:spPr>
      </p:pic>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endParaRPr lang="en-US" sz="2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09600" y="838200"/>
            <a:ext cx="7962337" cy="1200329"/>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Vertical Profile of </a:t>
            </a:r>
            <a:r>
              <a:rPr lang="en-US" sz="2400" b="1" dirty="0" smtClean="0">
                <a:latin typeface="Times New Roman" panose="02020603050405020304" pitchFamily="18" charset="0"/>
                <a:cs typeface="Times New Roman" panose="02020603050405020304" pitchFamily="18" charset="0"/>
              </a:rPr>
              <a:t>Temperature</a:t>
            </a:r>
          </a:p>
          <a:p>
            <a:pPr algn="just"/>
            <a:r>
              <a:rPr lang="en-US" sz="2400" dirty="0">
                <a:latin typeface="Times New Roman" panose="02020603050405020304" pitchFamily="18" charset="0"/>
                <a:cs typeface="Times New Roman" panose="02020603050405020304" pitchFamily="18" charset="0"/>
              </a:rPr>
              <a:t>There are distinct layers in the atmosphere where the temperature either increases or decreases with </a:t>
            </a:r>
            <a:r>
              <a:rPr lang="en-US" sz="2400" dirty="0" smtClean="0">
                <a:latin typeface="Times New Roman" panose="02020603050405020304" pitchFamily="18" charset="0"/>
                <a:cs typeface="Times New Roman" panose="02020603050405020304" pitchFamily="18" charset="0"/>
              </a:rPr>
              <a:t>height.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856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endParaRPr lang="en-US" sz="2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09600" y="838200"/>
            <a:ext cx="7962337" cy="2308324"/>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Pressure decrease in an isothermal atmosphere</a:t>
            </a:r>
          </a:p>
          <a:p>
            <a:pPr algn="just"/>
            <a:r>
              <a:rPr lang="en-US" sz="2400" dirty="0" smtClean="0">
                <a:latin typeface="Times New Roman" panose="02020603050405020304" pitchFamily="18" charset="0"/>
                <a:cs typeface="Times New Roman" panose="02020603050405020304" pitchFamily="18" charset="0"/>
              </a:rPr>
              <a:t>Absolute </a:t>
            </a:r>
            <a:r>
              <a:rPr lang="en-US" sz="2400" dirty="0">
                <a:latin typeface="Times New Roman" panose="02020603050405020304" pitchFamily="18" charset="0"/>
                <a:cs typeface="Times New Roman" panose="02020603050405020304" pitchFamily="18" charset="0"/>
              </a:rPr>
              <a:t>temperature varies by only 20% or so through the troposphere, so we can get an idea how pressure changes with height by assuming a constant temperature (isothermal atmosphere). If this is done, the expression for the pressure profile becomes</a:t>
            </a:r>
            <a:endParaRPr lang="en-US" sz="2400" dirty="0">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898"/>
          <a:stretch/>
        </p:blipFill>
        <p:spPr bwMode="auto">
          <a:xfrm>
            <a:off x="762001" y="3146524"/>
            <a:ext cx="7809936" cy="3711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5750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938992"/>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Vertical Profile of Density</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density </a:t>
            </a:r>
            <a:r>
              <a:rPr lang="en-US" sz="2400" dirty="0">
                <a:latin typeface="Times New Roman" panose="02020603050405020304" pitchFamily="18" charset="0"/>
                <a:cs typeface="Times New Roman" panose="02020603050405020304" pitchFamily="18" charset="0"/>
              </a:rPr>
              <a:t>= mass/volume (grams/m</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so</a:t>
            </a:r>
            <a:r>
              <a:rPr lang="en-US" sz="2400" dirty="0">
                <a:latin typeface="Times New Roman" panose="02020603050405020304" pitchFamily="18" charset="0"/>
                <a:cs typeface="Times New Roman" panose="02020603050405020304" pitchFamily="18" charset="0"/>
              </a:rPr>
              <a:t>, the density of air is computed by determining the mass of air in a given volume</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density </a:t>
            </a:r>
            <a:r>
              <a:rPr lang="en-US" sz="2400" dirty="0">
                <a:latin typeface="Times New Roman" panose="02020603050405020304" pitchFamily="18" charset="0"/>
                <a:cs typeface="Times New Roman" panose="02020603050405020304" pitchFamily="18" charset="0"/>
              </a:rPr>
              <a:t>of air decreases with </a:t>
            </a:r>
            <a:r>
              <a:rPr lang="en-US" sz="2400" dirty="0" smtClean="0">
                <a:latin typeface="Times New Roman" panose="02020603050405020304" pitchFamily="18" charset="0"/>
                <a:cs typeface="Times New Roman" panose="02020603050405020304" pitchFamily="18" charset="0"/>
              </a:rPr>
              <a:t>height.</a:t>
            </a: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endParaRPr lang="en-US" sz="2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810000"/>
            <a:ext cx="3166753" cy="3048000"/>
          </a:xfrm>
          <a:prstGeom prst="rect">
            <a:avLst/>
          </a:prstGeom>
        </p:spPr>
      </p:pic>
      <p:sp>
        <p:nvSpPr>
          <p:cNvPr id="5" name="Rectangle 4"/>
          <p:cNvSpPr/>
          <p:nvPr/>
        </p:nvSpPr>
        <p:spPr>
          <a:xfrm>
            <a:off x="428170" y="2766077"/>
            <a:ext cx="8487229"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200" dirty="0" smtClean="0">
                <a:latin typeface="Times New Roman" panose="02020603050405020304" pitchFamily="18" charset="0"/>
                <a:cs typeface="Times New Roman" panose="02020603050405020304" pitchFamily="18" charset="0"/>
              </a:rPr>
              <a:t>Riddles: Why </a:t>
            </a:r>
            <a:r>
              <a:rPr lang="en-US" sz="2200" dirty="0">
                <a:latin typeface="Times New Roman" panose="02020603050405020304" pitchFamily="18" charset="0"/>
                <a:cs typeface="Times New Roman" panose="02020603050405020304" pitchFamily="18" charset="0"/>
              </a:rPr>
              <a:t>are there more air molecules near the ground than higher in the atmosphere?</a:t>
            </a:r>
            <a:endParaRPr lang="en-US" sz="22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2971800" y="3733800"/>
            <a:ext cx="1912937" cy="3124200"/>
            <a:chOff x="306388" y="1981200"/>
            <a:chExt cx="3055937" cy="4800600"/>
          </a:xfrm>
        </p:grpSpPr>
        <p:pic>
          <p:nvPicPr>
            <p:cNvPr id="11" name="Picture 10" descr="density_agburt01_08.jpg"/>
            <p:cNvPicPr>
              <a:picLocks noChangeAspect="1"/>
            </p:cNvPicPr>
            <p:nvPr/>
          </p:nvPicPr>
          <p:blipFill>
            <a:blip r:embed="rId4" cstate="print"/>
            <a:srcRect/>
            <a:stretch>
              <a:fillRect/>
            </a:stretch>
          </p:blipFill>
          <p:spPr bwMode="auto">
            <a:xfrm>
              <a:off x="306388" y="1981200"/>
              <a:ext cx="3055937" cy="4267200"/>
            </a:xfrm>
            <a:prstGeom prst="rect">
              <a:avLst/>
            </a:prstGeom>
            <a:noFill/>
            <a:ln w="9525">
              <a:noFill/>
              <a:miter lim="800000"/>
              <a:headEnd/>
              <a:tailEnd/>
            </a:ln>
          </p:spPr>
        </p:pic>
        <p:sp>
          <p:nvSpPr>
            <p:cNvPr id="12" name="Down Arrow 11"/>
            <p:cNvSpPr/>
            <p:nvPr/>
          </p:nvSpPr>
          <p:spPr>
            <a:xfrm>
              <a:off x="1449388" y="2895600"/>
              <a:ext cx="381000" cy="4572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Down Arrow 12"/>
            <p:cNvSpPr/>
            <p:nvPr/>
          </p:nvSpPr>
          <p:spPr>
            <a:xfrm>
              <a:off x="1525588" y="6019800"/>
              <a:ext cx="381000" cy="7620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a:off x="1449388" y="4191000"/>
              <a:ext cx="381000" cy="6858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2685117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56966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Vertical Profile of Density</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can also use the hydrostatic equation and the equation of state to find how density changes with height. We first start by differentiating the ideal gas law with respect to height to get</a:t>
            </a:r>
            <a:endParaRPr lang="en-US" sz="24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endParaRPr lang="en-US" sz="2600" b="1" dirty="0">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2619375"/>
            <a:ext cx="63150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8245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endParaRPr lang="en-US" sz="2600" b="1"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066800"/>
            <a:ext cx="67056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65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6357"/>
            <a:ext cx="9144000" cy="4524315"/>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acceleration due to gravity is not constant. It varies from place to place, with the largest variation due to latitude.</a:t>
            </a:r>
          </a:p>
          <a:p>
            <a:pPr marL="800100" lvl="1"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What we </a:t>
            </a:r>
            <a:r>
              <a:rPr lang="en-US" sz="2400" dirty="0">
                <a:latin typeface="Times New Roman" panose="02020603050405020304" pitchFamily="18" charset="0"/>
                <a:cs typeface="Times New Roman" panose="02020603050405020304" pitchFamily="18" charset="0"/>
              </a:rPr>
              <a:t>call gravity is the combination of the gravitational </a:t>
            </a:r>
            <a:r>
              <a:rPr lang="en-US" sz="2400" dirty="0" smtClean="0">
                <a:latin typeface="Times New Roman" panose="02020603050405020304" pitchFamily="18" charset="0"/>
                <a:cs typeface="Times New Roman" panose="02020603050405020304" pitchFamily="18" charset="0"/>
              </a:rPr>
              <a:t>acceleration </a:t>
            </a:r>
            <a:r>
              <a:rPr lang="en-US" sz="2400" dirty="0">
                <a:latin typeface="Times New Roman" panose="02020603050405020304" pitchFamily="18" charset="0"/>
                <a:cs typeface="Times New Roman" panose="02020603050405020304" pitchFamily="18" charset="0"/>
              </a:rPr>
              <a:t>and the centrifugal acceleration from the Earth’s rotation.</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Though </a:t>
            </a:r>
            <a:r>
              <a:rPr lang="en-US" sz="2400" dirty="0">
                <a:latin typeface="Times New Roman" panose="02020603050405020304" pitchFamily="18" charset="0"/>
                <a:cs typeface="Times New Roman" panose="02020603050405020304" pitchFamily="18" charset="0"/>
              </a:rPr>
              <a:t>small, the variation in gravity must be accounted for. We do this via the concept of geopotential.</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Geopotential is defined as </a:t>
            </a:r>
            <a:r>
              <a:rPr lang="en-US" sz="2400" u="sng" dirty="0">
                <a:latin typeface="Times New Roman" panose="02020603050405020304" pitchFamily="18" charset="0"/>
                <a:cs typeface="Times New Roman" panose="02020603050405020304" pitchFamily="18" charset="0"/>
              </a:rPr>
              <a:t>the potential energy of a unit mass relative to sea level</a:t>
            </a:r>
            <a:r>
              <a:rPr lang="en-US" sz="2400" dirty="0">
                <a:latin typeface="Times New Roman" panose="02020603050405020304" pitchFamily="18" charset="0"/>
                <a:cs typeface="Times New Roman" panose="02020603050405020304" pitchFamily="18" charset="0"/>
              </a:rPr>
              <a:t>, numerically </a:t>
            </a:r>
            <a:r>
              <a:rPr lang="en-US" sz="2400" u="sng" dirty="0">
                <a:latin typeface="Times New Roman" panose="02020603050405020304" pitchFamily="18" charset="0"/>
                <a:cs typeface="Times New Roman" panose="02020603050405020304" pitchFamily="18" charset="0"/>
              </a:rPr>
              <a:t>equal to the work that would be done in lifting the unit mass from sea level to the height at which the mass is located</a:t>
            </a:r>
            <a:r>
              <a:rPr lang="en-US" sz="2400" dirty="0">
                <a:latin typeface="Times New Roman" panose="02020603050405020304" pitchFamily="18" charset="0"/>
                <a:cs typeface="Times New Roman" panose="02020603050405020304" pitchFamily="18" charset="0"/>
              </a:rPr>
              <a:t>; commonly expressed in terms of dynamic height or geopotential height</a:t>
            </a:r>
            <a:r>
              <a:rPr lang="en-US" sz="2400" dirty="0" smtClean="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a:xfrm>
            <a:off x="457200" y="0"/>
            <a:ext cx="8229600" cy="762000"/>
          </a:xfrm>
        </p:spPr>
        <p:txBody>
          <a:bodyPr>
            <a:normAutofit/>
          </a:bodyPr>
          <a:lstStyle/>
          <a:p>
            <a:pPr marL="342900" indent="-342900"/>
            <a:r>
              <a:rPr lang="en-US" sz="2600" dirty="0">
                <a:latin typeface="Times New Roman" panose="02020603050405020304" pitchFamily="18" charset="0"/>
                <a:cs typeface="Times New Roman" panose="02020603050405020304" pitchFamily="18" charset="0"/>
              </a:rPr>
              <a:t>GEOPOTENTIAL </a:t>
            </a:r>
            <a:r>
              <a:rPr lang="el-GR" sz="2600" dirty="0">
                <a:latin typeface="Times New Roman" panose="02020603050405020304" pitchFamily="18" charset="0"/>
                <a:cs typeface="Times New Roman" panose="02020603050405020304" pitchFamily="18" charset="0"/>
              </a:rPr>
              <a:t>Φ(</a:t>
            </a:r>
            <a:r>
              <a:rPr lang="en-US" sz="2600" dirty="0">
                <a:latin typeface="Times New Roman" panose="02020603050405020304" pitchFamily="18" charset="0"/>
                <a:cs typeface="Times New Roman" panose="02020603050405020304" pitchFamily="18" charset="0"/>
              </a:rPr>
              <a:t>z)</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9934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a:spLocks noGrp="1"/>
          </p:cNvSpPr>
          <p:nvPr>
            <p:ph type="title"/>
          </p:nvPr>
        </p:nvSpPr>
        <p:spPr>
          <a:xfrm>
            <a:off x="457200" y="76200"/>
            <a:ext cx="8229600" cy="762000"/>
          </a:xfrm>
        </p:spPr>
        <p:txBody>
          <a:bodyPr>
            <a:normAutofit/>
          </a:bodyPr>
          <a:lstStyle/>
          <a:p>
            <a:pPr marL="342900" indent="-342900"/>
            <a:r>
              <a:rPr lang="en-US" sz="2600" dirty="0" smtClean="0">
                <a:latin typeface="Times New Roman" panose="02020603050405020304" pitchFamily="18" charset="0"/>
                <a:cs typeface="Times New Roman" panose="02020603050405020304" pitchFamily="18" charset="0"/>
              </a:rPr>
              <a:t>GEOPOTENTIAL </a:t>
            </a:r>
            <a:r>
              <a:rPr lang="en-US" sz="2800" dirty="0">
                <a:latin typeface="Times New Roman" panose="02020603050405020304" pitchFamily="18" charset="0"/>
                <a:cs typeface="Times New Roman" panose="02020603050405020304" pitchFamily="18" charset="0"/>
              </a:rPr>
              <a:t>Φ(z)</a:t>
            </a:r>
            <a:endParaRPr lang="en-US" sz="2600" dirty="0">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2133600" y="4294659"/>
            <a:ext cx="3733800" cy="505941"/>
            <a:chOff x="609600" y="2313459"/>
            <a:chExt cx="3733800" cy="505941"/>
          </a:xfrm>
        </p:grpSpPr>
        <p:graphicFrame>
          <p:nvGraphicFramePr>
            <p:cNvPr id="44034" name="Object 2"/>
            <p:cNvGraphicFramePr>
              <a:graphicFrameLocks noChangeAspect="1"/>
            </p:cNvGraphicFramePr>
            <p:nvPr>
              <p:extLst>
                <p:ext uri="{D42A27DB-BD31-4B8C-83A1-F6EECF244321}">
                  <p14:modId xmlns:p14="http://schemas.microsoft.com/office/powerpoint/2010/main" val="3872613527"/>
                </p:ext>
              </p:extLst>
            </p:nvPr>
          </p:nvGraphicFramePr>
          <p:xfrm>
            <a:off x="3200400" y="2407571"/>
            <a:ext cx="1143000" cy="366458"/>
          </p:xfrm>
          <a:graphic>
            <a:graphicData uri="http://schemas.openxmlformats.org/presentationml/2006/ole">
              <mc:AlternateContent xmlns:mc="http://schemas.openxmlformats.org/markup-compatibility/2006">
                <mc:Choice xmlns:v="urn:schemas-microsoft-com:vml" Requires="v">
                  <p:oleObj spid="_x0000_s2065" name="Equation" r:id="rId3" imgW="623401" imgH="200383" progId="Equation.3">
                    <p:embed/>
                  </p:oleObj>
                </mc:Choice>
                <mc:Fallback>
                  <p:oleObj name="Equation" r:id="rId3" imgW="623401" imgH="20038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407571"/>
                          <a:ext cx="1143000" cy="36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extLst>
                <p:ext uri="{D42A27DB-BD31-4B8C-83A1-F6EECF244321}">
                  <p14:modId xmlns:p14="http://schemas.microsoft.com/office/powerpoint/2010/main" val="3323734151"/>
                </p:ext>
              </p:extLst>
            </p:nvPr>
          </p:nvGraphicFramePr>
          <p:xfrm>
            <a:off x="609600" y="2313459"/>
            <a:ext cx="1295400" cy="505941"/>
          </p:xfrm>
          <a:graphic>
            <a:graphicData uri="http://schemas.openxmlformats.org/presentationml/2006/ole">
              <mc:AlternateContent xmlns:mc="http://schemas.openxmlformats.org/markup-compatibility/2006">
                <mc:Choice xmlns:v="urn:schemas-microsoft-com:vml" Requires="v">
                  <p:oleObj spid="_x0000_s2066" name="Equation" r:id="rId5" imgW="841898" imgH="328816" progId="Equation.3">
                    <p:embed/>
                  </p:oleObj>
                </mc:Choice>
                <mc:Fallback>
                  <p:oleObj name="Equation" r:id="rId5" imgW="841898" imgH="32881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313459"/>
                          <a:ext cx="1295400" cy="50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2" name="Rectangle 31"/>
          <p:cNvSpPr/>
          <p:nvPr/>
        </p:nvSpPr>
        <p:spPr>
          <a:xfrm>
            <a:off x="228600" y="938748"/>
            <a:ext cx="8610600" cy="415498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surface of constant geopotential represents a surface along which all objects of the same mass have the same potential energy.</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gravity were constant, a geopotential surface would lie at a constant altitude. Since gravity is not constant, a geopotential surface will have varying altitude. The geopotential Φ(z) at height z is thus given by</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                                                  or </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197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Up Arrow 26"/>
          <p:cNvSpPr/>
          <p:nvPr/>
        </p:nvSpPr>
        <p:spPr>
          <a:xfrm>
            <a:off x="7848600" y="4114800"/>
            <a:ext cx="45719" cy="4572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575332" y="2057400"/>
            <a:ext cx="3416268" cy="4648200"/>
            <a:chOff x="5727732" y="3124200"/>
            <a:chExt cx="3416268" cy="4648200"/>
          </a:xfrm>
        </p:grpSpPr>
        <p:sp>
          <p:nvSpPr>
            <p:cNvPr id="10" name="TextBox 9"/>
            <p:cNvSpPr txBox="1"/>
            <p:nvPr/>
          </p:nvSpPr>
          <p:spPr>
            <a:xfrm>
              <a:off x="5727732" y="3288268"/>
              <a:ext cx="292068" cy="369332"/>
            </a:xfrm>
            <a:prstGeom prst="rect">
              <a:avLst/>
            </a:prstGeom>
            <a:noFill/>
          </p:spPr>
          <p:txBody>
            <a:bodyPr wrap="none" rtlCol="0">
              <a:spAutoFit/>
            </a:bodyPr>
            <a:lstStyle/>
            <a:p>
              <a:r>
                <a:rPr lang="en-US" dirty="0" smtClean="0"/>
                <a:t>Z</a:t>
              </a:r>
              <a:endParaRPr lang="en-US" dirty="0"/>
            </a:p>
          </p:txBody>
        </p:sp>
        <p:grpSp>
          <p:nvGrpSpPr>
            <p:cNvPr id="11" name="Group 10"/>
            <p:cNvGrpSpPr/>
            <p:nvPr/>
          </p:nvGrpSpPr>
          <p:grpSpPr>
            <a:xfrm>
              <a:off x="5791200" y="3124200"/>
              <a:ext cx="3352800" cy="4648200"/>
              <a:chOff x="5334000" y="2133600"/>
              <a:chExt cx="3352800" cy="4648200"/>
            </a:xfrm>
          </p:grpSpPr>
          <p:pic>
            <p:nvPicPr>
              <p:cNvPr id="4" name="Picture 3" descr="density_agburt01_08.jpg"/>
              <p:cNvPicPr>
                <a:picLocks noChangeAspect="1"/>
              </p:cNvPicPr>
              <p:nvPr/>
            </p:nvPicPr>
            <p:blipFill>
              <a:blip r:embed="rId3" cstate="print"/>
              <a:srcRect/>
              <a:stretch>
                <a:fillRect/>
              </a:stretch>
            </p:blipFill>
            <p:spPr bwMode="auto">
              <a:xfrm>
                <a:off x="5486400" y="2514600"/>
                <a:ext cx="3055937" cy="4267200"/>
              </a:xfrm>
              <a:prstGeom prst="rect">
                <a:avLst/>
              </a:prstGeom>
              <a:noFill/>
              <a:ln w="9525">
                <a:noFill/>
                <a:miter lim="800000"/>
                <a:headEnd/>
                <a:tailEnd/>
              </a:ln>
            </p:spPr>
          </p:pic>
          <p:sp>
            <p:nvSpPr>
              <p:cNvPr id="5" name="Down Arrow 4"/>
              <p:cNvSpPr/>
              <p:nvPr/>
            </p:nvSpPr>
            <p:spPr>
              <a:xfrm>
                <a:off x="6629400" y="2133600"/>
                <a:ext cx="381000" cy="4572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own Arrow 5"/>
              <p:cNvSpPr/>
              <p:nvPr/>
            </p:nvSpPr>
            <p:spPr>
              <a:xfrm>
                <a:off x="6705600" y="5105400"/>
                <a:ext cx="381000" cy="7620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own Arrow 6"/>
              <p:cNvSpPr/>
              <p:nvPr/>
            </p:nvSpPr>
            <p:spPr>
              <a:xfrm>
                <a:off x="6629400" y="3429000"/>
                <a:ext cx="381000" cy="6858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ube 7"/>
              <p:cNvSpPr/>
              <p:nvPr/>
            </p:nvSpPr>
            <p:spPr>
              <a:xfrm>
                <a:off x="5562600" y="4953000"/>
                <a:ext cx="533400" cy="457200"/>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5334000" y="2895600"/>
                <a:ext cx="45719" cy="2438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ube 25"/>
              <p:cNvSpPr/>
              <p:nvPr/>
            </p:nvSpPr>
            <p:spPr>
              <a:xfrm>
                <a:off x="7239000" y="4191000"/>
                <a:ext cx="533400" cy="457200"/>
              </a:xfrm>
              <a:prstGeom prst="cub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Brace 27"/>
              <p:cNvSpPr/>
              <p:nvPr/>
            </p:nvSpPr>
            <p:spPr>
              <a:xfrm>
                <a:off x="8001000" y="4114800"/>
                <a:ext cx="228600" cy="4572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p:cNvSpPr txBox="1"/>
              <p:nvPr/>
            </p:nvSpPr>
            <p:spPr>
              <a:xfrm>
                <a:off x="8229600" y="4114800"/>
                <a:ext cx="457200" cy="369332"/>
              </a:xfrm>
              <a:prstGeom prst="rect">
                <a:avLst/>
              </a:prstGeom>
              <a:noFill/>
            </p:spPr>
            <p:txBody>
              <a:bodyPr wrap="square" rtlCol="0">
                <a:spAutoFit/>
              </a:bodyPr>
              <a:lstStyle/>
              <a:p>
                <a:r>
                  <a:rPr lang="en-US" b="1" dirty="0" err="1" smtClean="0">
                    <a:effectLst>
                      <a:outerShdw blurRad="38100" dist="38100" dir="2700000" algn="tl">
                        <a:srgbClr val="000000">
                          <a:alpha val="43137"/>
                        </a:srgbClr>
                      </a:outerShdw>
                    </a:effectLst>
                  </a:rPr>
                  <a:t>dz</a:t>
                </a:r>
                <a:endParaRPr lang="en-US" b="1" dirty="0">
                  <a:effectLst>
                    <a:outerShdw blurRad="38100" dist="38100" dir="2700000" algn="tl">
                      <a:srgbClr val="000000">
                        <a:alpha val="43137"/>
                      </a:srgbClr>
                    </a:outerShdw>
                  </a:effectLst>
                </a:endParaRPr>
              </a:p>
            </p:txBody>
          </p:sp>
        </p:grpSp>
      </p:grpSp>
      <p:sp>
        <p:nvSpPr>
          <p:cNvPr id="31" name="Title 2"/>
          <p:cNvSpPr>
            <a:spLocks noGrp="1"/>
          </p:cNvSpPr>
          <p:nvPr>
            <p:ph type="title"/>
          </p:nvPr>
        </p:nvSpPr>
        <p:spPr>
          <a:xfrm>
            <a:off x="457200" y="76200"/>
            <a:ext cx="8229600" cy="762000"/>
          </a:xfrm>
        </p:spPr>
        <p:txBody>
          <a:bodyPr>
            <a:normAutofit/>
          </a:bodyPr>
          <a:lstStyle/>
          <a:p>
            <a:pPr marL="342900" indent="-342900"/>
            <a:r>
              <a:rPr lang="en-US" sz="2600" dirty="0" smtClean="0">
                <a:latin typeface="Times New Roman" panose="02020603050405020304" pitchFamily="18" charset="0"/>
                <a:cs typeface="Times New Roman" panose="02020603050405020304" pitchFamily="18" charset="0"/>
              </a:rPr>
              <a:t>Geopotential Height Z</a:t>
            </a:r>
            <a:endParaRPr lang="en-US" sz="2600" dirty="0">
              <a:latin typeface="Times New Roman" panose="02020603050405020304" pitchFamily="18" charset="0"/>
              <a:cs typeface="Times New Roman" panose="02020603050405020304" pitchFamily="18" charset="0"/>
            </a:endParaRPr>
          </a:p>
        </p:txBody>
      </p:sp>
      <p:sp>
        <p:nvSpPr>
          <p:cNvPr id="32" name="Rectangle 31"/>
          <p:cNvSpPr/>
          <p:nvPr/>
        </p:nvSpPr>
        <p:spPr>
          <a:xfrm>
            <a:off x="228600" y="762000"/>
            <a:ext cx="8610600" cy="461665"/>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The Geopotential height is defined as:</a:t>
            </a:r>
            <a:endParaRPr lang="en-US" sz="2400" dirty="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2420477405"/>
              </p:ext>
            </p:extLst>
          </p:nvPr>
        </p:nvGraphicFramePr>
        <p:xfrm>
          <a:off x="5432425" y="838200"/>
          <a:ext cx="2797175" cy="914400"/>
        </p:xfrm>
        <a:graphic>
          <a:graphicData uri="http://schemas.openxmlformats.org/presentationml/2006/ole">
            <mc:AlternateContent xmlns:mc="http://schemas.openxmlformats.org/markup-compatibility/2006">
              <mc:Choice xmlns:v="urn:schemas-microsoft-com:vml" Requires="v">
                <p:oleObj spid="_x0000_s5127" name="Equation" r:id="rId4" imgW="1325404" imgH="432785" progId="Equation.3">
                  <p:embed/>
                </p:oleObj>
              </mc:Choice>
              <mc:Fallback>
                <p:oleObj name="Equation" r:id="rId4" imgW="1325404" imgH="4327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2425" y="838200"/>
                        <a:ext cx="27971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Rectangle 20"/>
          <p:cNvSpPr/>
          <p:nvPr/>
        </p:nvSpPr>
        <p:spPr>
          <a:xfrm>
            <a:off x="0" y="1295400"/>
            <a:ext cx="5480989" cy="5632311"/>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Where g</a:t>
            </a:r>
            <a:r>
              <a:rPr lang="en-US" sz="2400" baseline="-25000" dirty="0" smtClean="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the globally averaged acceleration due to gravity at the Earth’s surface </a:t>
            </a:r>
            <a:r>
              <a:rPr lang="en-US" sz="2400" dirty="0">
                <a:latin typeface="Times New Roman" panose="02020603050405020304" pitchFamily="18" charset="0"/>
                <a:cs typeface="Times New Roman" panose="02020603050405020304" pitchFamily="18" charset="0"/>
              </a:rPr>
              <a:t>called standard </a:t>
            </a:r>
            <a:r>
              <a:rPr lang="en-US" sz="2400" dirty="0" smtClean="0">
                <a:latin typeface="Times New Roman" panose="02020603050405020304" pitchFamily="18" charset="0"/>
                <a:cs typeface="Times New Roman" panose="02020603050405020304" pitchFamily="18" charset="0"/>
              </a:rPr>
              <a:t>gravity (~ 9.81m/s</a:t>
            </a:r>
            <a:r>
              <a:rPr lang="en-US" sz="2400" baseline="30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Geopotential </a:t>
            </a:r>
            <a:r>
              <a:rPr lang="en-US" sz="2400" dirty="0">
                <a:latin typeface="Times New Roman" panose="02020603050405020304" pitchFamily="18" charset="0"/>
                <a:cs typeface="Times New Roman" panose="02020603050405020304" pitchFamily="18" charset="0"/>
              </a:rPr>
              <a:t>height is expressed in geopotential meters, abbreviated as </a:t>
            </a:r>
            <a:r>
              <a:rPr lang="en-US" sz="2400" dirty="0" err="1">
                <a:latin typeface="Times New Roman" panose="02020603050405020304" pitchFamily="18" charset="0"/>
                <a:cs typeface="Times New Roman" panose="02020603050405020304" pitchFamily="18" charset="0"/>
              </a:rPr>
              <a:t>gpm</a:t>
            </a:r>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Geopotential height is used as the vertical coordinate in most atmospheric applications in which energy plays an important role (e.g., in large-scale atmospheric motions). Values of z (actual height) and Z are almost the same in the lower atmosphere where g</a:t>
            </a:r>
            <a:r>
              <a:rPr lang="en-US" sz="2400" baseline="-25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 ~ g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47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Bottom)">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a:spLocks noGrp="1"/>
          </p:cNvSpPr>
          <p:nvPr>
            <p:ph type="title"/>
          </p:nvPr>
        </p:nvSpPr>
        <p:spPr>
          <a:xfrm>
            <a:off x="457200" y="76200"/>
            <a:ext cx="8229600" cy="762000"/>
          </a:xfrm>
        </p:spPr>
        <p:txBody>
          <a:bodyPr>
            <a:normAutofit/>
          </a:bodyPr>
          <a:lstStyle/>
          <a:p>
            <a:pPr marL="342900" indent="-342900"/>
            <a:r>
              <a:rPr lang="en-US" sz="2600" dirty="0" smtClean="0">
                <a:latin typeface="Times New Roman" panose="02020603050405020304" pitchFamily="18" charset="0"/>
                <a:cs typeface="Times New Roman" panose="02020603050405020304" pitchFamily="18" charset="0"/>
              </a:rPr>
              <a:t>Geopotential Height Z</a:t>
            </a:r>
            <a:endParaRPr lang="en-US" sz="2600" dirty="0">
              <a:latin typeface="Times New Roman" panose="02020603050405020304" pitchFamily="18" charset="0"/>
              <a:cs typeface="Times New Roman" panose="02020603050405020304" pitchFamily="18" charset="0"/>
            </a:endParaRPr>
          </a:p>
        </p:txBody>
      </p:sp>
      <p:sp>
        <p:nvSpPr>
          <p:cNvPr id="32" name="Rectangle 31"/>
          <p:cNvSpPr/>
          <p:nvPr/>
        </p:nvSpPr>
        <p:spPr>
          <a:xfrm>
            <a:off x="228600" y="838200"/>
            <a:ext cx="8686800" cy="4524315"/>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change in gravity with height is ignored, geopotential height and geometric height are related via</a:t>
            </a: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 local gravity is stronger than standard gravity, then Z &gt; z.</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the local gravity is weaker than standard gravity, then Z &lt; z.</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Gravity varies, at </a:t>
            </a:r>
            <a:r>
              <a:rPr lang="en-US" sz="2400" dirty="0">
                <a:latin typeface="Times New Roman" panose="02020603050405020304" pitchFamily="18" charset="0"/>
                <a:cs typeface="Times New Roman" panose="02020603050405020304" pitchFamily="18" charset="0"/>
              </a:rPr>
              <a:t>the North Pole is approximately 9.83 m/s</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while at the Equator it is about 9.78 m/s</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Therefore</a:t>
            </a:r>
            <a:r>
              <a:rPr lang="en-US" sz="2400" dirty="0">
                <a:latin typeface="Times New Roman" panose="02020603050405020304" pitchFamily="18" charset="0"/>
                <a:cs typeface="Times New Roman" panose="02020603050405020304" pitchFamily="18" charset="0"/>
              </a:rPr>
              <a:t>, g/g</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and for many applications we can ignore the difference between geopotential and geometric height, since Z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z.</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But</a:t>
            </a:r>
            <a:r>
              <a:rPr lang="en-US" sz="2400" dirty="0">
                <a:latin typeface="Times New Roman" panose="02020603050405020304" pitchFamily="18" charset="0"/>
                <a:cs typeface="Times New Roman" panose="02020603050405020304" pitchFamily="18" charset="0"/>
              </a:rPr>
              <a:t>, keep in mind that they are different, and at times this difference, though small, is very important and cannot be neglected.</a:t>
            </a:r>
          </a:p>
        </p:txBody>
      </p:sp>
      <p:graphicFrame>
        <p:nvGraphicFramePr>
          <p:cNvPr id="19" name="Table 18"/>
          <p:cNvGraphicFramePr>
            <a:graphicFrameLocks noGrp="1"/>
          </p:cNvGraphicFramePr>
          <p:nvPr>
            <p:extLst>
              <p:ext uri="{D42A27DB-BD31-4B8C-83A1-F6EECF244321}">
                <p14:modId xmlns:p14="http://schemas.microsoft.com/office/powerpoint/2010/main" val="3165160785"/>
              </p:ext>
            </p:extLst>
          </p:nvPr>
        </p:nvGraphicFramePr>
        <p:xfrm>
          <a:off x="2667000" y="5072743"/>
          <a:ext cx="3505201" cy="1752600"/>
        </p:xfrm>
        <a:graphic>
          <a:graphicData uri="http://schemas.openxmlformats.org/drawingml/2006/table">
            <a:tbl>
              <a:tblPr/>
              <a:tblGrid>
                <a:gridCol w="1180323"/>
                <a:gridCol w="1162439"/>
                <a:gridCol w="1162439"/>
              </a:tblGrid>
              <a:tr h="335280">
                <a:tc>
                  <a:txBody>
                    <a:bodyPr/>
                    <a:lstStyle/>
                    <a:p>
                      <a:pPr marL="0" marR="0">
                        <a:lnSpc>
                          <a:spcPct val="115000"/>
                        </a:lnSpc>
                        <a:spcBef>
                          <a:spcPts val="0"/>
                        </a:spcBef>
                        <a:spcAft>
                          <a:spcPts val="0"/>
                        </a:spcAft>
                      </a:pPr>
                      <a:r>
                        <a:rPr lang="en-US" sz="2000" b="1" dirty="0">
                          <a:solidFill>
                            <a:srgbClr val="000000"/>
                          </a:solidFill>
                          <a:latin typeface="Calibri"/>
                          <a:ea typeface="Calibri"/>
                          <a:cs typeface="Times New Roman"/>
                        </a:rPr>
                        <a:t>z(km)</a:t>
                      </a:r>
                      <a:endParaRPr lang="en-US"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000000"/>
                          </a:solidFill>
                          <a:latin typeface="Calibri"/>
                          <a:ea typeface="Calibri"/>
                          <a:cs typeface="Times New Roman"/>
                        </a:rPr>
                        <a:t>Z(km)</a:t>
                      </a:r>
                      <a:endParaRPr lang="en-US"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solidFill>
                            <a:srgbClr val="000000"/>
                          </a:solidFill>
                          <a:latin typeface="Calibri"/>
                          <a:ea typeface="Calibri"/>
                          <a:cs typeface="Times New Roman"/>
                        </a:rPr>
                        <a:t>g(ms</a:t>
                      </a:r>
                      <a:r>
                        <a:rPr lang="en-US" sz="2000" b="1" baseline="30000">
                          <a:solidFill>
                            <a:srgbClr val="000000"/>
                          </a:solidFill>
                          <a:latin typeface="Calibri"/>
                          <a:ea typeface="Calibri"/>
                          <a:cs typeface="Times New Roman"/>
                        </a:rPr>
                        <a:t>-2</a:t>
                      </a:r>
                      <a:r>
                        <a:rPr lang="en-US" sz="2000" b="1">
                          <a:solidFill>
                            <a:srgbClr val="000000"/>
                          </a:solidFill>
                          <a:latin typeface="Calibri"/>
                          <a:ea typeface="Calibri"/>
                          <a:cs typeface="Times New Roman"/>
                        </a:rPr>
                        <a:t>)</a:t>
                      </a:r>
                      <a:endParaRPr lang="en-US" sz="200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0">
                <a:tc>
                  <a:txBody>
                    <a:bodyPr/>
                    <a:lstStyle/>
                    <a:p>
                      <a:pPr marL="0" marR="0">
                        <a:lnSpc>
                          <a:spcPct val="115000"/>
                        </a:lnSpc>
                        <a:spcBef>
                          <a:spcPts val="0"/>
                        </a:spcBef>
                        <a:spcAft>
                          <a:spcPts val="0"/>
                        </a:spcAft>
                      </a:pPr>
                      <a:r>
                        <a:rPr lang="en-US" sz="2000" b="1" dirty="0">
                          <a:solidFill>
                            <a:srgbClr val="000000"/>
                          </a:solidFill>
                          <a:latin typeface="Calibri"/>
                          <a:ea typeface="Calibri"/>
                          <a:cs typeface="Times New Roman"/>
                        </a:rPr>
                        <a:t>0</a:t>
                      </a:r>
                      <a:endParaRPr lang="en-US"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0</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nSpc>
                          <a:spcPct val="115000"/>
                        </a:lnSpc>
                        <a:spcBef>
                          <a:spcPts val="0"/>
                        </a:spcBef>
                        <a:spcAft>
                          <a:spcPts val="0"/>
                        </a:spcAft>
                      </a:pPr>
                      <a:r>
                        <a:rPr lang="en-US" sz="2000">
                          <a:solidFill>
                            <a:srgbClr val="000000"/>
                          </a:solidFill>
                          <a:latin typeface="Calibri"/>
                          <a:ea typeface="Calibri"/>
                          <a:cs typeface="Times New Roman"/>
                        </a:rPr>
                        <a:t>9.81</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335280">
                <a:tc>
                  <a:txBody>
                    <a:bodyPr/>
                    <a:lstStyle/>
                    <a:p>
                      <a:pPr marL="0" marR="0">
                        <a:lnSpc>
                          <a:spcPct val="115000"/>
                        </a:lnSpc>
                        <a:spcBef>
                          <a:spcPts val="0"/>
                        </a:spcBef>
                        <a:spcAft>
                          <a:spcPts val="0"/>
                        </a:spcAft>
                      </a:pPr>
                      <a:r>
                        <a:rPr lang="en-US" sz="2000" b="1">
                          <a:solidFill>
                            <a:srgbClr val="000000"/>
                          </a:solidFill>
                          <a:latin typeface="Calibri"/>
                          <a:ea typeface="Calibri"/>
                          <a:cs typeface="Times New Roman"/>
                        </a:rPr>
                        <a:t>1</a:t>
                      </a:r>
                      <a:endParaRPr lang="en-US" sz="20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1.00</a:t>
                      </a: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9.80</a:t>
                      </a:r>
                    </a:p>
                  </a:txBody>
                  <a:tcPr marL="68580" marR="68580" marT="0" marB="0">
                    <a:lnL>
                      <a:noFill/>
                    </a:lnL>
                    <a:lnR>
                      <a:noFill/>
                    </a:lnR>
                    <a:lnT>
                      <a:noFill/>
                    </a:lnT>
                    <a:lnB>
                      <a:noFill/>
                    </a:lnB>
                  </a:tcPr>
                </a:tc>
              </a:tr>
              <a:tr h="335280">
                <a:tc>
                  <a:txBody>
                    <a:bodyPr/>
                    <a:lstStyle/>
                    <a:p>
                      <a:pPr marL="0" marR="0">
                        <a:lnSpc>
                          <a:spcPct val="115000"/>
                        </a:lnSpc>
                        <a:spcBef>
                          <a:spcPts val="0"/>
                        </a:spcBef>
                        <a:spcAft>
                          <a:spcPts val="0"/>
                        </a:spcAft>
                      </a:pPr>
                      <a:r>
                        <a:rPr lang="en-US" sz="2000" b="1">
                          <a:solidFill>
                            <a:srgbClr val="000000"/>
                          </a:solidFill>
                          <a:latin typeface="Calibri"/>
                          <a:ea typeface="Calibri"/>
                          <a:cs typeface="Times New Roman"/>
                        </a:rPr>
                        <a:t>10</a:t>
                      </a:r>
                      <a:endParaRPr lang="en-US" sz="20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marL="0" marR="0">
                        <a:lnSpc>
                          <a:spcPct val="115000"/>
                        </a:lnSpc>
                        <a:spcBef>
                          <a:spcPts val="0"/>
                        </a:spcBef>
                        <a:spcAft>
                          <a:spcPts val="0"/>
                        </a:spcAft>
                      </a:pPr>
                      <a:r>
                        <a:rPr lang="en-US" sz="2000">
                          <a:solidFill>
                            <a:srgbClr val="000000"/>
                          </a:solidFill>
                          <a:latin typeface="Calibri"/>
                          <a:ea typeface="Calibri"/>
                          <a:cs typeface="Times New Roman"/>
                        </a:rPr>
                        <a:t>9.99</a:t>
                      </a:r>
                    </a:p>
                  </a:txBody>
                  <a:tcPr marL="68580" marR="68580" marT="0" marB="0">
                    <a:lnL>
                      <a:noFill/>
                    </a:lnL>
                    <a:lnR>
                      <a:noFill/>
                    </a:lnR>
                    <a:lnT>
                      <a:noFill/>
                    </a:lnT>
                    <a:lnB>
                      <a:noFill/>
                    </a:lnB>
                    <a:solidFill>
                      <a:srgbClr val="C0C0C0"/>
                    </a:solidFill>
                  </a:tcPr>
                </a:tc>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9.77</a:t>
                      </a:r>
                    </a:p>
                  </a:txBody>
                  <a:tcPr marL="68580" marR="68580" marT="0" marB="0">
                    <a:lnL>
                      <a:noFill/>
                    </a:lnL>
                    <a:lnR>
                      <a:noFill/>
                    </a:lnR>
                    <a:lnT>
                      <a:noFill/>
                    </a:lnT>
                    <a:lnB>
                      <a:noFill/>
                    </a:lnB>
                    <a:solidFill>
                      <a:srgbClr val="C0C0C0"/>
                    </a:solidFill>
                  </a:tcPr>
                </a:tc>
              </a:tr>
              <a:tr h="335280">
                <a:tc>
                  <a:txBody>
                    <a:bodyPr/>
                    <a:lstStyle/>
                    <a:p>
                      <a:pPr marL="0" marR="0">
                        <a:lnSpc>
                          <a:spcPct val="115000"/>
                        </a:lnSpc>
                        <a:spcBef>
                          <a:spcPts val="0"/>
                        </a:spcBef>
                        <a:spcAft>
                          <a:spcPts val="0"/>
                        </a:spcAft>
                      </a:pPr>
                      <a:r>
                        <a:rPr lang="en-US" sz="2000" b="1" dirty="0">
                          <a:solidFill>
                            <a:srgbClr val="000000"/>
                          </a:solidFill>
                          <a:latin typeface="Calibri"/>
                          <a:ea typeface="Calibri"/>
                          <a:cs typeface="Times New Roman"/>
                        </a:rPr>
                        <a:t>100</a:t>
                      </a:r>
                      <a:endParaRPr lang="en-US" sz="20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000000"/>
                          </a:solidFill>
                          <a:latin typeface="Calibri"/>
                          <a:ea typeface="Calibri"/>
                          <a:cs typeface="Times New Roman"/>
                        </a:rPr>
                        <a:t>98.47</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000000"/>
                          </a:solidFill>
                          <a:latin typeface="Calibri"/>
                          <a:ea typeface="Calibri"/>
                          <a:cs typeface="Times New Roman"/>
                        </a:rPr>
                        <a:t>9.50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974" y="1222829"/>
            <a:ext cx="1302774"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531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8610600" cy="3785652"/>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Recall the forms of energy</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Overview of the Earth’s </a:t>
            </a:r>
            <a:r>
              <a:rPr lang="en-US" sz="2400" dirty="0">
                <a:latin typeface="Times New Roman" panose="02020603050405020304" pitchFamily="18" charset="0"/>
                <a:cs typeface="Times New Roman" panose="02020603050405020304" pitchFamily="18" charset="0"/>
              </a:rPr>
              <a:t>Atmosphere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Composition of the </a:t>
            </a:r>
            <a:r>
              <a:rPr lang="en-US" sz="2400" dirty="0">
                <a:latin typeface="Times New Roman" panose="02020603050405020304" pitchFamily="18" charset="0"/>
                <a:cs typeface="Times New Roman" panose="02020603050405020304" pitchFamily="18" charset="0"/>
              </a:rPr>
              <a:t>Atmosphere</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Vertical Structure of the </a:t>
            </a:r>
            <a:r>
              <a:rPr lang="en-US" sz="2400" dirty="0">
                <a:latin typeface="Times New Roman" panose="02020603050405020304" pitchFamily="18" charset="0"/>
                <a:cs typeface="Times New Roman" panose="02020603050405020304" pitchFamily="18" charset="0"/>
              </a:rPr>
              <a:t>Atmosphere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Pressure (hydrostatic eq. )</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Temperature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Pressure decrease in an isothermal atmosphere</a:t>
            </a:r>
          </a:p>
          <a:p>
            <a:pPr marL="800100" lvl="1"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Density</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Geopotential and Geopotential Height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Thickness </a:t>
            </a:r>
            <a:r>
              <a:rPr lang="en-US" sz="2400" dirty="0">
                <a:latin typeface="Times New Roman" panose="02020603050405020304" pitchFamily="18" charset="0"/>
                <a:cs typeface="Times New Roman" panose="02020603050405020304" pitchFamily="18" charset="0"/>
              </a:rPr>
              <a:t>and the hypsometric </a:t>
            </a:r>
            <a:r>
              <a:rPr lang="en-US" sz="2400" dirty="0">
                <a:latin typeface="Times New Roman" panose="02020603050405020304" pitchFamily="18" charset="0"/>
                <a:cs typeface="Times New Roman" panose="02020603050405020304" pitchFamily="18" charset="0"/>
              </a:rPr>
              <a:t>equation</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2600" dirty="0" smtClean="0">
                <a:latin typeface="Times New Roman" panose="02020603050405020304" pitchFamily="18" charset="0"/>
                <a:cs typeface="Times New Roman" panose="02020603050405020304" pitchFamily="18" charset="0"/>
              </a:rPr>
              <a:t>This lecture including the following items</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6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a:spLocks noGrp="1"/>
          </p:cNvSpPr>
          <p:nvPr>
            <p:ph type="title"/>
          </p:nvPr>
        </p:nvSpPr>
        <p:spPr>
          <a:xfrm>
            <a:off x="457200" y="76200"/>
            <a:ext cx="8229600" cy="762000"/>
          </a:xfrm>
        </p:spPr>
        <p:txBody>
          <a:bodyPr>
            <a:normAutofit/>
          </a:bodyPr>
          <a:lstStyle/>
          <a:p>
            <a:pPr marL="342900" indent="-342900"/>
            <a:r>
              <a:rPr lang="en-US" sz="2600" b="1" dirty="0" smtClean="0">
                <a:latin typeface="Times New Roman" panose="02020603050405020304" pitchFamily="18" charset="0"/>
                <a:cs typeface="Times New Roman" panose="02020603050405020304" pitchFamily="18" charset="0"/>
              </a:rPr>
              <a:t>Thickness and the hypsometric equation</a:t>
            </a:r>
            <a:endParaRPr lang="en-US" sz="2600" b="1" dirty="0">
              <a:latin typeface="Times New Roman" panose="02020603050405020304" pitchFamily="18" charset="0"/>
              <a:cs typeface="Times New Roman" panose="02020603050405020304" pitchFamily="18" charset="0"/>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334" y="1143000"/>
            <a:ext cx="44100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8600" y="2209800"/>
            <a:ext cx="8686800" cy="3046988"/>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hypsometric equation tells us that the thickness between two pressure levels is directly proportional to the average temperature within the layer.</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can use thickness as a measure of the average temperature of a layer.</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can use contours of thickness in a similar manner to how we use isotherms.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Colder </a:t>
            </a:r>
            <a:r>
              <a:rPr lang="en-US" sz="2400" dirty="0">
                <a:latin typeface="Times New Roman" panose="02020603050405020304" pitchFamily="18" charset="0"/>
                <a:cs typeface="Times New Roman" panose="02020603050405020304" pitchFamily="18" charset="0"/>
              </a:rPr>
              <a:t>layers are thinner, warmer layers are thicker.</a:t>
            </a:r>
          </a:p>
        </p:txBody>
      </p:sp>
    </p:spTree>
    <p:extLst>
      <p:ext uri="{BB962C8B-B14F-4D97-AF65-F5344CB8AC3E}">
        <p14:creationId xmlns:p14="http://schemas.microsoft.com/office/powerpoint/2010/main" val="4049151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2"/>
          <p:cNvSpPr>
            <a:spLocks noGrp="1"/>
          </p:cNvSpPr>
          <p:nvPr>
            <p:ph type="title"/>
          </p:nvPr>
        </p:nvSpPr>
        <p:spPr>
          <a:xfrm>
            <a:off x="457200" y="76200"/>
            <a:ext cx="8229600" cy="762000"/>
          </a:xfrm>
        </p:spPr>
        <p:txBody>
          <a:bodyPr>
            <a:normAutofit/>
          </a:bodyPr>
          <a:lstStyle/>
          <a:p>
            <a:pPr marL="342900" indent="-342900"/>
            <a:r>
              <a:rPr lang="en-US" sz="2600" b="1" dirty="0" smtClean="0">
                <a:latin typeface="Times New Roman" panose="02020603050405020304" pitchFamily="18" charset="0"/>
                <a:cs typeface="Times New Roman" panose="02020603050405020304" pitchFamily="18" charset="0"/>
              </a:rPr>
              <a:t>Why using hypsometric equation</a:t>
            </a:r>
            <a:endParaRPr lang="en-US" sz="2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228600" y="821353"/>
            <a:ext cx="8686800" cy="6001643"/>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Weather observing stations measure station pressure, which must be converted to sea-level pressure for reporting and plotting on weather charts.</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method of calculating the sea-level pressure is called pressure reduction or reducing the pressure to sea-level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Sea-level </a:t>
            </a:r>
            <a:r>
              <a:rPr lang="en-US" sz="2400" dirty="0">
                <a:latin typeface="Times New Roman" panose="02020603050405020304" pitchFamily="18" charset="0"/>
                <a:cs typeface="Times New Roman" panose="02020603050405020304" pitchFamily="18" charset="0"/>
              </a:rPr>
              <a:t>pressure reduction is accomplished via the </a:t>
            </a:r>
            <a:r>
              <a:rPr lang="en-US" sz="2400" dirty="0" smtClean="0">
                <a:latin typeface="Times New Roman" panose="02020603050405020304" pitchFamily="18" charset="0"/>
                <a:cs typeface="Times New Roman" panose="02020603050405020304" pitchFamily="18" charset="0"/>
              </a:rPr>
              <a:t>hypsometric </a:t>
            </a:r>
            <a:r>
              <a:rPr lang="en-US" sz="2400" dirty="0">
                <a:latin typeface="Times New Roman" panose="02020603050405020304" pitchFamily="18" charset="0"/>
                <a:cs typeface="Times New Roman" panose="02020603050405020304" pitchFamily="18" charset="0"/>
              </a:rPr>
              <a:t>equation, </a:t>
            </a:r>
            <a:r>
              <a:rPr lang="en-US" sz="2400" dirty="0" smtClean="0">
                <a:latin typeface="Times New Roman" panose="02020603050405020304" pitchFamily="18" charset="0"/>
                <a:cs typeface="Times New Roman" panose="02020603050405020304" pitchFamily="18" charset="0"/>
              </a:rPr>
              <a:t>treating </a:t>
            </a:r>
            <a:r>
              <a:rPr lang="en-US" sz="2400" dirty="0">
                <a:latin typeface="Times New Roman" panose="02020603050405020304" pitchFamily="18" charset="0"/>
                <a:cs typeface="Times New Roman" panose="02020603050405020304" pitchFamily="18" charset="0"/>
              </a:rPr>
              <a:t>Z</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0 as sea level, and Z</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Z</a:t>
            </a:r>
            <a:r>
              <a:rPr lang="en-US" sz="2400" baseline="-25000" dirty="0" err="1">
                <a:latin typeface="Times New Roman" panose="02020603050405020304" pitchFamily="18" charset="0"/>
                <a:cs typeface="Times New Roman" panose="02020603050405020304" pitchFamily="18" charset="0"/>
              </a:rPr>
              <a:t>sta</a:t>
            </a:r>
            <a:r>
              <a:rPr lang="en-US" sz="2400" dirty="0">
                <a:latin typeface="Times New Roman" panose="02020603050405020304" pitchFamily="18" charset="0"/>
                <a:cs typeface="Times New Roman" panose="02020603050405020304" pitchFamily="18" charset="0"/>
              </a:rPr>
              <a:t> as the geopotential height of the station.</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means p1 = </a:t>
            </a: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sl</a:t>
            </a:r>
            <a:r>
              <a:rPr lang="en-US" sz="2400" dirty="0">
                <a:latin typeface="Times New Roman" panose="02020603050405020304" pitchFamily="18" charset="0"/>
                <a:cs typeface="Times New Roman" panose="02020603050405020304" pitchFamily="18" charset="0"/>
              </a:rPr>
              <a:t>, the sea-level </a:t>
            </a:r>
            <a:r>
              <a:rPr lang="en-US" sz="2400" dirty="0" smtClean="0">
                <a:latin typeface="Times New Roman" panose="02020603050405020304" pitchFamily="18" charset="0"/>
                <a:cs typeface="Times New Roman" panose="02020603050405020304" pitchFamily="18" charset="0"/>
              </a:rPr>
              <a:t>pressure, P</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a:t>
            </a:r>
            <a:r>
              <a:rPr lang="en-US" sz="2400" baseline="-25000" dirty="0" err="1" smtClean="0">
                <a:latin typeface="Times New Roman" panose="02020603050405020304" pitchFamily="18" charset="0"/>
                <a:cs typeface="Times New Roman" panose="02020603050405020304" pitchFamily="18" charset="0"/>
              </a:rPr>
              <a:t>sta</a:t>
            </a:r>
            <a:r>
              <a:rPr lang="en-US" sz="2400" dirty="0">
                <a:latin typeface="Times New Roman" panose="02020603050405020304" pitchFamily="18" charset="0"/>
                <a:cs typeface="Times New Roman" panose="02020603050405020304" pitchFamily="18" charset="0"/>
              </a:rPr>
              <a:t>, the station </a:t>
            </a:r>
            <a:r>
              <a:rPr lang="en-US" sz="2400" dirty="0" smtClean="0">
                <a:latin typeface="Times New Roman" panose="02020603050405020304" pitchFamily="18" charset="0"/>
                <a:cs typeface="Times New Roman" panose="02020603050405020304" pitchFamily="18" charset="0"/>
              </a:rPr>
              <a:t>pressure, and by Rearranging </a:t>
            </a:r>
            <a:r>
              <a:rPr lang="en-US" sz="2400" dirty="0">
                <a:latin typeface="Times New Roman" panose="02020603050405020304" pitchFamily="18" charset="0"/>
                <a:cs typeface="Times New Roman" panose="02020603050405020304" pitchFamily="18" charset="0"/>
              </a:rPr>
              <a:t>hypsometric equation </a:t>
            </a:r>
            <a:r>
              <a:rPr lang="en-US" sz="2400" dirty="0" smtClean="0">
                <a:latin typeface="Times New Roman" panose="02020603050405020304" pitchFamily="18" charset="0"/>
                <a:cs typeface="Times New Roman" panose="02020603050405020304" pitchFamily="18" charset="0"/>
              </a:rPr>
              <a:t>with </a:t>
            </a:r>
            <a:r>
              <a:rPr lang="en-US" sz="2400" dirty="0">
                <a:latin typeface="Times New Roman" panose="02020603050405020304" pitchFamily="18" charset="0"/>
                <a:cs typeface="Times New Roman" panose="02020603050405020304" pitchFamily="18" charset="0"/>
              </a:rPr>
              <a:t>these definitions </a:t>
            </a:r>
            <a:r>
              <a:rPr lang="en-US" sz="2400" dirty="0" smtClean="0">
                <a:latin typeface="Times New Roman" panose="02020603050405020304" pitchFamily="18" charset="0"/>
                <a:cs typeface="Times New Roman" panose="02020603050405020304" pitchFamily="18" charset="0"/>
              </a:rPr>
              <a:t>give:</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There are different formulas </a:t>
            </a:r>
            <a:r>
              <a:rPr lang="en-US" sz="2400" dirty="0">
                <a:latin typeface="Times New Roman" panose="02020603050405020304" pitchFamily="18" charset="0"/>
                <a:cs typeface="Times New Roman" panose="02020603050405020304" pitchFamily="18" charset="0"/>
              </a:rPr>
              <a:t>used in various applications </a:t>
            </a:r>
            <a:r>
              <a:rPr lang="en-US" sz="2400" dirty="0" smtClean="0">
                <a:latin typeface="Times New Roman" panose="02020603050405020304" pitchFamily="18" charset="0"/>
                <a:cs typeface="Times New Roman" panose="02020603050405020304" pitchFamily="18" charset="0"/>
              </a:rPr>
              <a:t>according to the </a:t>
            </a:r>
            <a:r>
              <a:rPr lang="en-US" sz="2400" dirty="0">
                <a:latin typeface="Times New Roman" panose="02020603050405020304" pitchFamily="18" charset="0"/>
                <a:cs typeface="Times New Roman" panose="02020603050405020304" pitchFamily="18" charset="0"/>
              </a:rPr>
              <a:t>layer-average temperature in the hypothetical atmospheric layer between the surface and sea level</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370" y="4636055"/>
            <a:ext cx="3095430" cy="1002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939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morning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809625"/>
            <a:ext cx="7048500" cy="5238750"/>
          </a:xfrm>
          <a:prstGeom prst="rect">
            <a:avLst/>
          </a:prstGeom>
        </p:spPr>
      </p:pic>
      <p:sp>
        <p:nvSpPr>
          <p:cNvPr id="6" name="Title 5"/>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Forms of Energy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2590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Atmosphere is really a thin envelope surrounding the </a:t>
            </a:r>
            <a:r>
              <a:rPr lang="en-US" sz="2400" dirty="0" smtClean="0">
                <a:latin typeface="Times New Roman" panose="02020603050405020304" pitchFamily="18" charset="0"/>
                <a:cs typeface="Times New Roman" panose="02020603050405020304" pitchFamily="18" charset="0"/>
              </a:rPr>
              <a:t>earth</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99</a:t>
            </a:r>
            <a:r>
              <a:rPr lang="en-US" sz="2400" dirty="0">
                <a:latin typeface="Times New Roman" panose="02020603050405020304" pitchFamily="18" charset="0"/>
                <a:cs typeface="Times New Roman" panose="02020603050405020304" pitchFamily="18" charset="0"/>
              </a:rPr>
              <a:t>% of atmosphere is in lowest 30 km</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earth's </a:t>
            </a:r>
            <a:r>
              <a:rPr lang="en-US" sz="2400" dirty="0">
                <a:latin typeface="Times New Roman" panose="02020603050405020304" pitchFamily="18" charset="0"/>
                <a:cs typeface="Times New Roman" panose="02020603050405020304" pitchFamily="18" charset="0"/>
              </a:rPr>
              <a:t>radius is about 6400 </a:t>
            </a:r>
            <a:r>
              <a:rPr lang="en-US" sz="2400" dirty="0" smtClean="0">
                <a:latin typeface="Times New Roman" panose="02020603050405020304" pitchFamily="18" charset="0"/>
                <a:cs typeface="Times New Roman" panose="02020603050405020304" pitchFamily="18" charset="0"/>
              </a:rPr>
              <a:t>km</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 the atmospheric depth is 30 km/6400 km= 0.5% of earth's </a:t>
            </a:r>
            <a:r>
              <a:rPr lang="en-US" sz="2400" dirty="0" smtClean="0">
                <a:latin typeface="Times New Roman" panose="02020603050405020304" pitchFamily="18" charset="0"/>
                <a:cs typeface="Times New Roman" panose="02020603050405020304" pitchFamily="18" charset="0"/>
              </a:rPr>
              <a:t>radius</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dirty="0">
                <a:latin typeface="Times New Roman" panose="02020603050405020304" pitchFamily="18" charset="0"/>
                <a:cs typeface="Times New Roman" panose="02020603050405020304" pitchFamily="18" charset="0"/>
              </a:rPr>
              <a:t>Overview of the Earth’s Atmosphere</a:t>
            </a:r>
            <a:endParaRPr lang="en-US" sz="26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005914"/>
            <a:ext cx="2710543" cy="28520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733800"/>
            <a:ext cx="3200400" cy="3124200"/>
          </a:xfrm>
          <a:prstGeom prst="rect">
            <a:avLst/>
          </a:prstGeom>
        </p:spPr>
      </p:pic>
    </p:spTree>
    <p:extLst>
      <p:ext uri="{BB962C8B-B14F-4D97-AF65-F5344CB8AC3E}">
        <p14:creationId xmlns:p14="http://schemas.microsoft.com/office/powerpoint/2010/main" val="1605591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93899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earth’s atmosphere is a thin, gaseous envelope </a:t>
            </a:r>
            <a:r>
              <a:rPr lang="en-US" sz="2400" dirty="0" smtClean="0">
                <a:latin typeface="Times New Roman" panose="02020603050405020304" pitchFamily="18" charset="0"/>
                <a:cs typeface="Times New Roman" panose="02020603050405020304" pitchFamily="18" charset="0"/>
              </a:rPr>
              <a:t>comprised mostly </a:t>
            </a:r>
            <a:r>
              <a:rPr lang="en-US" sz="2400" dirty="0">
                <a:latin typeface="Times New Roman" panose="02020603050405020304" pitchFamily="18" charset="0"/>
                <a:cs typeface="Times New Roman" panose="02020603050405020304" pitchFamily="18" charset="0"/>
              </a:rPr>
              <a:t>of nitrogen (N</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oxygen (O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with small </a:t>
            </a:r>
            <a:r>
              <a:rPr lang="en-US" sz="2400" dirty="0">
                <a:latin typeface="Times New Roman" panose="02020603050405020304" pitchFamily="18" charset="0"/>
                <a:cs typeface="Times New Roman" panose="02020603050405020304" pitchFamily="18" charset="0"/>
              </a:rPr>
              <a:t>amounts of other gases, such as water vapor (H</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a:t>
            </a:r>
            <a:r>
              <a:rPr lang="en-US" sz="2400" dirty="0" smtClean="0">
                <a:latin typeface="Times New Roman" panose="02020603050405020304" pitchFamily="18" charset="0"/>
                <a:cs typeface="Times New Roman" panose="02020603050405020304" pitchFamily="18" charset="0"/>
              </a:rPr>
              <a:t>) and </a:t>
            </a:r>
            <a:r>
              <a:rPr lang="en-US" sz="2400" dirty="0">
                <a:latin typeface="Times New Roman" panose="02020603050405020304" pitchFamily="18" charset="0"/>
                <a:cs typeface="Times New Roman" panose="02020603050405020304" pitchFamily="18" charset="0"/>
              </a:rPr>
              <a:t>carbon dioxide (CO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Nested in the atmosphere </a:t>
            </a:r>
            <a:r>
              <a:rPr lang="en-US" sz="2400" dirty="0" smtClean="0">
                <a:latin typeface="Times New Roman" panose="02020603050405020304" pitchFamily="18" charset="0"/>
                <a:cs typeface="Times New Roman" panose="02020603050405020304" pitchFamily="18" charset="0"/>
              </a:rPr>
              <a:t>are clouds </a:t>
            </a:r>
            <a:r>
              <a:rPr lang="en-US" sz="2400" dirty="0">
                <a:latin typeface="Times New Roman" panose="02020603050405020304" pitchFamily="18" charset="0"/>
                <a:cs typeface="Times New Roman" panose="02020603050405020304" pitchFamily="18" charset="0"/>
              </a:rPr>
              <a:t>of liquid water and ice crystals.</a:t>
            </a: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smtClean="0">
                <a:latin typeface="Times New Roman" panose="02020603050405020304" pitchFamily="18" charset="0"/>
                <a:cs typeface="Times New Roman" panose="02020603050405020304" pitchFamily="18" charset="0"/>
              </a:rPr>
              <a:t>Composition of the Atmosphere</a:t>
            </a:r>
            <a:endParaRPr lang="en-US" sz="2600"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895600"/>
            <a:ext cx="750570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983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610600" cy="1938992"/>
          </a:xfrm>
          <a:prstGeom prst="rect">
            <a:avLst/>
          </a:prstGeom>
        </p:spPr>
        <p:txBody>
          <a:bodyPr wrap="square">
            <a:spAutoFit/>
          </a:bodyPr>
          <a:lstStyle/>
          <a:p>
            <a:pPr algn="just"/>
            <a:r>
              <a:rPr lang="en-US" sz="2400" b="1" dirty="0" smtClean="0">
                <a:latin typeface="Times New Roman" panose="02020603050405020304" pitchFamily="18" charset="0"/>
                <a:cs typeface="Times New Roman" panose="02020603050405020304" pitchFamily="18" charset="0"/>
              </a:rPr>
              <a:t>Vertical Profile of Pressure</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Pressure </a:t>
            </a:r>
            <a:r>
              <a:rPr lang="en-US" sz="2400" dirty="0">
                <a:latin typeface="Times New Roman" panose="02020603050405020304" pitchFamily="18" charset="0"/>
                <a:cs typeface="Times New Roman" panose="02020603050405020304" pitchFamily="18" charset="0"/>
              </a:rPr>
              <a:t>= Force/Area</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Force </a:t>
            </a:r>
            <a:r>
              <a:rPr lang="en-US" sz="2400" dirty="0">
                <a:latin typeface="Times New Roman" panose="02020603050405020304" pitchFamily="18" charset="0"/>
                <a:cs typeface="Times New Roman" panose="02020603050405020304" pitchFamily="18" charset="0"/>
              </a:rPr>
              <a:t>is a push or a pull exerted from one object to </a:t>
            </a:r>
            <a:r>
              <a:rPr lang="en-US" sz="2400" dirty="0" smtClean="0">
                <a:latin typeface="Times New Roman" panose="02020603050405020304" pitchFamily="18" charset="0"/>
                <a:cs typeface="Times New Roman" panose="02020603050405020304" pitchFamily="18" charset="0"/>
              </a:rPr>
              <a:t>another</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Atmospheric Pressure decreases with height.... in a similar manner as density</a:t>
            </a:r>
            <a:endParaRPr lang="en-US" sz="24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
            </a:r>
            <a:r>
              <a:rPr lang="en-US" sz="2600" b="1" dirty="0" smtClean="0">
                <a:latin typeface="Times New Roman" panose="02020603050405020304" pitchFamily="18" charset="0"/>
                <a:cs typeface="Times New Roman" panose="02020603050405020304" pitchFamily="18" charset="0"/>
              </a:rPr>
              <a:t>Atmosphere</a:t>
            </a:r>
            <a:endParaRPr lang="en-US" sz="26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737048"/>
            <a:ext cx="3657600" cy="4184341"/>
          </a:xfrm>
          <a:prstGeom prst="rect">
            <a:avLst/>
          </a:prstGeom>
        </p:spPr>
      </p:pic>
    </p:spTree>
    <p:extLst>
      <p:ext uri="{BB962C8B-B14F-4D97-AF65-F5344CB8AC3E}">
        <p14:creationId xmlns:p14="http://schemas.microsoft.com/office/powerpoint/2010/main" val="3347268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562600" y="1524000"/>
            <a:ext cx="3697288" cy="4495800"/>
            <a:chOff x="457200" y="1447800"/>
            <a:chExt cx="3697288" cy="4495800"/>
          </a:xfrm>
        </p:grpSpPr>
        <p:pic>
          <p:nvPicPr>
            <p:cNvPr id="6147" name="Picture 3" descr="density_agburt01_08.jpg"/>
            <p:cNvPicPr>
              <a:picLocks noChangeAspect="1"/>
            </p:cNvPicPr>
            <p:nvPr/>
          </p:nvPicPr>
          <p:blipFill>
            <a:blip r:embed="rId2" cstate="print"/>
            <a:srcRect/>
            <a:stretch>
              <a:fillRect/>
            </a:stretch>
          </p:blipFill>
          <p:spPr bwMode="auto">
            <a:xfrm>
              <a:off x="457200" y="1447800"/>
              <a:ext cx="3055938" cy="4267200"/>
            </a:xfrm>
            <a:prstGeom prst="rect">
              <a:avLst/>
            </a:prstGeom>
            <a:noFill/>
            <a:ln w="9525">
              <a:noFill/>
              <a:miter lim="800000"/>
              <a:headEnd/>
              <a:tailEnd/>
            </a:ln>
          </p:spPr>
        </p:pic>
        <p:sp>
          <p:nvSpPr>
            <p:cNvPr id="7" name="Rectangle 6"/>
            <p:cNvSpPr>
              <a:spLocks/>
            </p:cNvSpPr>
            <p:nvPr/>
          </p:nvSpPr>
          <p:spPr>
            <a:xfrm rot="21234243">
              <a:off x="724368" y="2310194"/>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3733800" y="2971800"/>
              <a:ext cx="420688" cy="369888"/>
            </a:xfrm>
            <a:prstGeom prst="rect">
              <a:avLst/>
            </a:prstGeom>
            <a:noFill/>
            <a:ln w="9525">
              <a:noFill/>
              <a:miter lim="800000"/>
              <a:headEnd/>
              <a:tailEnd/>
            </a:ln>
          </p:spPr>
          <p:txBody>
            <a:bodyPr wrap="none">
              <a:spAutoFit/>
            </a:bodyPr>
            <a:lstStyle/>
            <a:p>
              <a:r>
                <a:rPr lang="en-US">
                  <a:latin typeface="Calibri" pitchFamily="34" charset="0"/>
                </a:rPr>
                <a:t>P2</a:t>
              </a:r>
            </a:p>
          </p:txBody>
        </p:sp>
        <p:sp>
          <p:nvSpPr>
            <p:cNvPr id="9" name="Rectangle 8"/>
            <p:cNvSpPr>
              <a:spLocks/>
            </p:cNvSpPr>
            <p:nvPr/>
          </p:nvSpPr>
          <p:spPr>
            <a:xfrm rot="21234243">
              <a:off x="722749" y="3513045"/>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a:spLocks noChangeArrowheads="1"/>
            </p:cNvSpPr>
            <p:nvPr/>
          </p:nvSpPr>
          <p:spPr bwMode="auto">
            <a:xfrm>
              <a:off x="3733800" y="4038600"/>
              <a:ext cx="420688" cy="369888"/>
            </a:xfrm>
            <a:prstGeom prst="rect">
              <a:avLst/>
            </a:prstGeom>
            <a:noFill/>
            <a:ln w="9525">
              <a:noFill/>
              <a:miter lim="800000"/>
              <a:headEnd/>
              <a:tailEnd/>
            </a:ln>
          </p:spPr>
          <p:txBody>
            <a:bodyPr wrap="none">
              <a:spAutoFit/>
            </a:bodyPr>
            <a:lstStyle/>
            <a:p>
              <a:r>
                <a:rPr lang="en-US">
                  <a:latin typeface="Calibri" pitchFamily="34" charset="0"/>
                </a:rPr>
                <a:t>P1</a:t>
              </a:r>
            </a:p>
          </p:txBody>
        </p:sp>
        <p:sp>
          <p:nvSpPr>
            <p:cNvPr id="13" name="Down Arrow 12"/>
            <p:cNvSpPr/>
            <p:nvPr/>
          </p:nvSpPr>
          <p:spPr>
            <a:xfrm>
              <a:off x="1447800" y="2057400"/>
              <a:ext cx="381000" cy="4572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own Arrow 13"/>
            <p:cNvSpPr/>
            <p:nvPr/>
          </p:nvSpPr>
          <p:spPr>
            <a:xfrm>
              <a:off x="1524000" y="5181600"/>
              <a:ext cx="381000" cy="7620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own Arrow 14"/>
            <p:cNvSpPr/>
            <p:nvPr/>
          </p:nvSpPr>
          <p:spPr>
            <a:xfrm>
              <a:off x="1447800" y="3352800"/>
              <a:ext cx="381000" cy="685800"/>
            </a:xfrm>
            <a:prstGeom prst="downArrow">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Down Arrow 15"/>
            <p:cNvSpPr/>
            <p:nvPr/>
          </p:nvSpPr>
          <p:spPr>
            <a:xfrm rot="10800000">
              <a:off x="1447800" y="1524000"/>
              <a:ext cx="381000" cy="457200"/>
            </a:xfrm>
            <a:prstGeom prst="downArrow">
              <a:avLst/>
            </a:prstGeom>
            <a:solidFill>
              <a:schemeClr val="accent1">
                <a:alpha val="3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Down Arrow 16"/>
            <p:cNvSpPr/>
            <p:nvPr/>
          </p:nvSpPr>
          <p:spPr>
            <a:xfrm rot="10800000">
              <a:off x="1447800" y="2590800"/>
              <a:ext cx="381000" cy="685800"/>
            </a:xfrm>
            <a:prstGeom prst="downArrow">
              <a:avLst/>
            </a:prstGeom>
            <a:solidFill>
              <a:schemeClr val="accent1">
                <a:alpha val="3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Down Arrow 17"/>
            <p:cNvSpPr/>
            <p:nvPr/>
          </p:nvSpPr>
          <p:spPr>
            <a:xfrm rot="10800000">
              <a:off x="1524000" y="4419600"/>
              <a:ext cx="381000" cy="762000"/>
            </a:xfrm>
            <a:prstGeom prst="downArrow">
              <a:avLst/>
            </a:prstGeom>
            <a:solidFill>
              <a:schemeClr val="accent1">
                <a:alpha val="33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TextBox 4"/>
          <p:cNvSpPr txBox="1">
            <a:spLocks noChangeArrowheads="1"/>
          </p:cNvSpPr>
          <p:nvPr/>
        </p:nvSpPr>
        <p:spPr bwMode="auto">
          <a:xfrm>
            <a:off x="0" y="609600"/>
            <a:ext cx="5638800" cy="2677656"/>
          </a:xfrm>
          <a:prstGeom prst="rect">
            <a:avLst/>
          </a:prstGeom>
          <a:noFill/>
          <a:ln w="9525">
            <a:noFill/>
            <a:miter lim="800000"/>
            <a:headEnd/>
            <a:tailEnd/>
          </a:ln>
        </p:spPr>
        <p:txBody>
          <a:bodyPr>
            <a:spAutoFit/>
          </a:bodyPr>
          <a:lstStyle/>
          <a:p>
            <a:pPr algn="just"/>
            <a:r>
              <a:rPr lang="en-US" sz="2400" dirty="0" smtClean="0">
                <a:latin typeface="Times New Roman" panose="02020603050405020304" pitchFamily="18" charset="0"/>
                <a:cs typeface="Times New Roman" panose="02020603050405020304" pitchFamily="18" charset="0"/>
              </a:rPr>
              <a:t>Air pressure at any height in the atmosphere is due to the </a:t>
            </a:r>
            <a:r>
              <a:rPr lang="en-US" sz="2400" b="1" dirty="0" smtClean="0">
                <a:solidFill>
                  <a:srgbClr val="FF0000"/>
                </a:solidFill>
                <a:latin typeface="Times New Roman" panose="02020603050405020304" pitchFamily="18" charset="0"/>
                <a:cs typeface="Times New Roman" panose="02020603050405020304" pitchFamily="18" charset="0"/>
              </a:rPr>
              <a:t>force </a:t>
            </a:r>
            <a:r>
              <a:rPr lang="en-US" sz="2400" b="1" dirty="0">
                <a:solidFill>
                  <a:srgbClr val="FF0000"/>
                </a:solidFill>
                <a:latin typeface="Times New Roman" panose="02020603050405020304" pitchFamily="18" charset="0"/>
                <a:cs typeface="Times New Roman" panose="02020603050405020304" pitchFamily="18" charset="0"/>
              </a:rPr>
              <a:t>per unit area </a:t>
            </a:r>
            <a:r>
              <a:rPr lang="en-US" sz="2400" dirty="0">
                <a:latin typeface="Times New Roman" panose="02020603050405020304" pitchFamily="18" charset="0"/>
                <a:cs typeface="Times New Roman" panose="02020603050405020304" pitchFamily="18" charset="0"/>
              </a:rPr>
              <a:t>exerted against a surface by the weight of the air molecules above that surface</a:t>
            </a:r>
            <a:r>
              <a:rPr lang="en-US" sz="2400" dirty="0" smtClean="0">
                <a:latin typeface="Times New Roman" panose="02020603050405020304" pitchFamily="18" charset="0"/>
                <a:cs typeface="Times New Roman" panose="02020603050405020304" pitchFamily="18" charset="0"/>
              </a:rPr>
              <a:t>. This “weight” results from the pull of gravity </a:t>
            </a: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That explains why pressure decreases with increasing height above the ground </a:t>
            </a:r>
            <a:endParaRPr lang="en-US" sz="2400" baseline="30000" dirty="0">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1143000" y="3350986"/>
            <a:ext cx="2286000" cy="461665"/>
          </a:xfrm>
          <a:prstGeom prst="rect">
            <a:avLst/>
          </a:prstGeom>
          <a:noFill/>
          <a:ln w="9525">
            <a:noFill/>
            <a:miter lim="800000"/>
            <a:headEnd/>
            <a:tailEnd/>
          </a:ln>
        </p:spPr>
        <p:txBody>
          <a:bodyPr wrap="square">
            <a:spAutoFit/>
          </a:bodyPr>
          <a:lstStyle/>
          <a:p>
            <a:r>
              <a:rPr lang="en-US" sz="2400" dirty="0" smtClean="0">
                <a:latin typeface="Times New Roman" panose="02020603050405020304" pitchFamily="18" charset="0"/>
                <a:cs typeface="Times New Roman" panose="02020603050405020304" pitchFamily="18" charset="0"/>
              </a:rPr>
              <a:t>P1 </a:t>
            </a:r>
            <a:r>
              <a:rPr lang="en-US" sz="2400" dirty="0">
                <a:latin typeface="Times New Roman" panose="02020603050405020304" pitchFamily="18" charset="0"/>
                <a:cs typeface="Times New Roman" panose="02020603050405020304" pitchFamily="18" charset="0"/>
              </a:rPr>
              <a:t>&gt; P2</a:t>
            </a:r>
          </a:p>
        </p:txBody>
      </p:sp>
      <p:sp>
        <p:nvSpPr>
          <p:cNvPr id="21" name="TextBox 4"/>
          <p:cNvSpPr txBox="1">
            <a:spLocks noChangeArrowheads="1"/>
          </p:cNvSpPr>
          <p:nvPr/>
        </p:nvSpPr>
        <p:spPr bwMode="auto">
          <a:xfrm>
            <a:off x="0" y="3811012"/>
            <a:ext cx="5638800" cy="3046988"/>
          </a:xfrm>
          <a:prstGeom prst="rect">
            <a:avLst/>
          </a:prstGeom>
          <a:noFill/>
          <a:ln w="9525">
            <a:noFill/>
            <a:miter lim="800000"/>
            <a:headEnd/>
            <a:tailEnd/>
          </a:ln>
        </p:spPr>
        <p:txBody>
          <a:bodyPr>
            <a:spAutoFit/>
          </a:bodyPr>
          <a:lstStyle/>
          <a:p>
            <a:pPr algn="just"/>
            <a:r>
              <a:rPr lang="en-US" sz="2400" dirty="0" smtClean="0">
                <a:latin typeface="Times New Roman" panose="02020603050405020304" pitchFamily="18" charset="0"/>
                <a:cs typeface="Times New Roman" panose="02020603050405020304" pitchFamily="18" charset="0"/>
              </a:rPr>
              <a:t>However, pressure gradients cause a force that points from regions with high pressure towards regions with low pressure (vertical Gradient Pressure).</a:t>
            </a:r>
          </a:p>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That explains why the atmosphere does not collapses on the ground and does not escape to the </a:t>
            </a:r>
            <a:r>
              <a:rPr lang="en-US" sz="2400" dirty="0" smtClean="0">
                <a:latin typeface="Times New Roman" panose="02020603050405020304" pitchFamily="18" charset="0"/>
                <a:cs typeface="Times New Roman" panose="02020603050405020304" pitchFamily="18" charset="0"/>
              </a:rPr>
              <a:t>space</a:t>
            </a:r>
            <a:endParaRPr lang="en-US" baseline="30000" dirty="0">
              <a:latin typeface="Calibri" pitchFamily="34" charset="0"/>
            </a:endParaRPr>
          </a:p>
        </p:txBody>
      </p:sp>
      <p:sp>
        <p:nvSpPr>
          <p:cNvPr id="22" name="Title 1"/>
          <p:cNvSpPr>
            <a:spLocks noGrp="1"/>
          </p:cNvSpPr>
          <p:nvPr>
            <p:ph type="title"/>
          </p:nvPr>
        </p:nvSpPr>
        <p:spPr>
          <a:xfrm>
            <a:off x="457200" y="0"/>
            <a:ext cx="8229600" cy="762000"/>
          </a:xfrm>
        </p:spPr>
        <p:txBody>
          <a:bodyPr>
            <a:normAutofit/>
          </a:bodyPr>
          <a:lstStyle/>
          <a:p>
            <a:pPr eaLnBrk="1" hangingPunct="1"/>
            <a:r>
              <a:rPr lang="en-US" sz="2600" dirty="0" smtClean="0">
                <a:latin typeface="Times New Roman" panose="02020603050405020304" pitchFamily="18" charset="0"/>
                <a:cs typeface="Times New Roman" panose="02020603050405020304" pitchFamily="18" charset="0"/>
              </a:rPr>
              <a:t>The Hydrostatic Equation </a:t>
            </a:r>
          </a:p>
        </p:txBody>
      </p:sp>
    </p:spTree>
    <p:extLst>
      <p:ext uri="{BB962C8B-B14F-4D97-AF65-F5344CB8AC3E}">
        <p14:creationId xmlns:p14="http://schemas.microsoft.com/office/powerpoint/2010/main" val="86322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00400" y="1295400"/>
            <a:ext cx="5761104" cy="4267200"/>
            <a:chOff x="76200" y="1447800"/>
            <a:chExt cx="5761104" cy="4267200"/>
          </a:xfrm>
        </p:grpSpPr>
        <p:pic>
          <p:nvPicPr>
            <p:cNvPr id="5" name="Picture 3" descr="density_agburt01_08.jpg"/>
            <p:cNvPicPr>
              <a:picLocks noChangeAspect="1"/>
            </p:cNvPicPr>
            <p:nvPr/>
          </p:nvPicPr>
          <p:blipFill>
            <a:blip r:embed="rId3" cstate="print"/>
            <a:srcRect/>
            <a:stretch>
              <a:fillRect/>
            </a:stretch>
          </p:blipFill>
          <p:spPr bwMode="auto">
            <a:xfrm>
              <a:off x="898927" y="1447800"/>
              <a:ext cx="3055938" cy="4267200"/>
            </a:xfrm>
            <a:prstGeom prst="rect">
              <a:avLst/>
            </a:prstGeom>
            <a:noFill/>
            <a:ln w="9525">
              <a:noFill/>
              <a:miter lim="800000"/>
              <a:headEnd/>
              <a:tailEnd/>
            </a:ln>
          </p:spPr>
        </p:pic>
        <p:sp>
          <p:nvSpPr>
            <p:cNvPr id="6" name="Rectangle 5"/>
            <p:cNvSpPr>
              <a:spLocks/>
            </p:cNvSpPr>
            <p:nvPr/>
          </p:nvSpPr>
          <p:spPr>
            <a:xfrm rot="21234243">
              <a:off x="1166095" y="2310194"/>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a:spLocks/>
            </p:cNvSpPr>
            <p:nvPr/>
          </p:nvSpPr>
          <p:spPr>
            <a:xfrm rot="21234243">
              <a:off x="1089894" y="2569498"/>
              <a:ext cx="2591483" cy="2299456"/>
            </a:xfrm>
            <a:prstGeom prst="rect">
              <a:avLst/>
            </a:prstGeom>
            <a:noFill/>
            <a:ln w="57150">
              <a:solidFill>
                <a:schemeClr val="tx1"/>
              </a:solidFill>
              <a:prstDash val="dash"/>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4145431" y="2804032"/>
              <a:ext cx="1691873"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US" dirty="0" smtClean="0"/>
                <a:t> pressure p + </a:t>
              </a:r>
              <a:r>
                <a:rPr lang="el-GR" dirty="0" smtClean="0">
                  <a:latin typeface="Cambria Math"/>
                  <a:ea typeface="Cambria Math"/>
                </a:rPr>
                <a:t>δ</a:t>
              </a:r>
              <a:r>
                <a:rPr lang="en-US" dirty="0" smtClean="0">
                  <a:latin typeface="Cambria Math"/>
                  <a:ea typeface="Cambria Math"/>
                </a:rPr>
                <a:t>p</a:t>
              </a:r>
              <a:endParaRPr lang="en-US" dirty="0"/>
            </a:p>
          </p:txBody>
        </p:sp>
        <p:cxnSp>
          <p:nvCxnSpPr>
            <p:cNvPr id="13" name="Straight Arrow Connector 12"/>
            <p:cNvCxnSpPr/>
            <p:nvPr/>
          </p:nvCxnSpPr>
          <p:spPr>
            <a:xfrm rot="5400000" flipH="1" flipV="1">
              <a:off x="99621" y="4837906"/>
              <a:ext cx="14478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 y="4419600"/>
              <a:ext cx="381000" cy="523220"/>
            </a:xfrm>
            <a:prstGeom prst="rect">
              <a:avLst/>
            </a:prstGeom>
            <a:noFill/>
          </p:spPr>
          <p:txBody>
            <a:bodyPr wrap="square" rtlCol="0">
              <a:spAutoFit/>
            </a:bodyPr>
            <a:lstStyle/>
            <a:p>
              <a:r>
                <a:rPr lang="en-US" sz="2800" b="1" dirty="0" smtClean="0"/>
                <a:t>Z</a:t>
              </a:r>
              <a:endParaRPr lang="en-US" sz="2800" b="1" dirty="0"/>
            </a:p>
          </p:txBody>
        </p:sp>
        <p:sp>
          <p:nvSpPr>
            <p:cNvPr id="15" name="Left Brace 14"/>
            <p:cNvSpPr/>
            <p:nvPr/>
          </p:nvSpPr>
          <p:spPr>
            <a:xfrm>
              <a:off x="609600" y="3733800"/>
              <a:ext cx="121919" cy="304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76200" y="3581400"/>
              <a:ext cx="762000" cy="523220"/>
            </a:xfrm>
            <a:prstGeom prst="rect">
              <a:avLst/>
            </a:prstGeom>
            <a:noFill/>
          </p:spPr>
          <p:txBody>
            <a:bodyPr wrap="square" rtlCol="0">
              <a:spAutoFit/>
            </a:bodyPr>
            <a:lstStyle/>
            <a:p>
              <a:r>
                <a:rPr lang="el-GR" sz="2800" dirty="0" smtClean="0">
                  <a:latin typeface="Cambria Math"/>
                  <a:ea typeface="Cambria Math"/>
                </a:rPr>
                <a:t>δ</a:t>
              </a:r>
              <a:r>
                <a:rPr lang="en-US" sz="2800" dirty="0" smtClean="0">
                  <a:latin typeface="Cambria Math"/>
                  <a:ea typeface="Cambria Math"/>
                </a:rPr>
                <a:t>z</a:t>
              </a:r>
              <a:endParaRPr lang="en-US" sz="2800" b="1" dirty="0"/>
            </a:p>
          </p:txBody>
        </p:sp>
        <p:sp>
          <p:nvSpPr>
            <p:cNvPr id="17" name="Down Arrow 16"/>
            <p:cNvSpPr/>
            <p:nvPr/>
          </p:nvSpPr>
          <p:spPr>
            <a:xfrm>
              <a:off x="2286000" y="4114800"/>
              <a:ext cx="152400" cy="609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flipV="1">
              <a:off x="2286000" y="3048000"/>
              <a:ext cx="152400" cy="609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2514600"/>
              <a:ext cx="427328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effectLst>
                    <a:outerShdw blurRad="38100" dist="38100" dir="2700000" algn="tl">
                      <a:srgbClr val="000000">
                        <a:alpha val="43137"/>
                      </a:srgbClr>
                    </a:outerShdw>
                  </a:effectLst>
                </a:rPr>
                <a:t>Vertical Gradient Acceleration=Force/mass </a:t>
              </a:r>
              <a:endParaRPr lang="en-US" b="1" dirty="0">
                <a:effectLst>
                  <a:outerShdw blurRad="38100" dist="38100" dir="2700000" algn="tl">
                    <a:srgbClr val="000000">
                      <a:alpha val="43137"/>
                    </a:srgbClr>
                  </a:outerShdw>
                </a:effectLst>
              </a:endParaRPr>
            </a:p>
          </p:txBody>
        </p:sp>
        <p:sp>
          <p:nvSpPr>
            <p:cNvPr id="20" name="TextBox 19"/>
            <p:cNvSpPr txBox="1"/>
            <p:nvPr/>
          </p:nvSpPr>
          <p:spPr>
            <a:xfrm>
              <a:off x="2362200" y="4572000"/>
              <a:ext cx="209115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b="1" dirty="0" smtClean="0">
                  <a:effectLst>
                    <a:outerShdw blurRad="38100" dist="38100" dir="2700000" algn="tl">
                      <a:srgbClr val="000000">
                        <a:alpha val="43137"/>
                      </a:srgbClr>
                    </a:outerShdw>
                  </a:effectLst>
                </a:rPr>
                <a:t>Gravity acceleration</a:t>
              </a:r>
              <a:endParaRPr lang="en-US" b="1" dirty="0">
                <a:effectLst>
                  <a:outerShdw blurRad="38100" dist="38100" dir="2700000" algn="tl">
                    <a:srgbClr val="000000">
                      <a:alpha val="43137"/>
                    </a:srgbClr>
                  </a:outerShdw>
                </a:effectLst>
              </a:endParaRPr>
            </a:p>
          </p:txBody>
        </p:sp>
        <p:sp>
          <p:nvSpPr>
            <p:cNvPr id="24" name="TextBox 23"/>
            <p:cNvSpPr txBox="1"/>
            <p:nvPr/>
          </p:nvSpPr>
          <p:spPr>
            <a:xfrm>
              <a:off x="4038600" y="3352800"/>
              <a:ext cx="1220591"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none" rtlCol="0">
              <a:spAutoFit/>
            </a:bodyPr>
            <a:lstStyle/>
            <a:p>
              <a:r>
                <a:rPr lang="en-US" dirty="0" smtClean="0"/>
                <a:t> pressure p</a:t>
              </a:r>
              <a:endParaRPr lang="en-US" dirty="0"/>
            </a:p>
          </p:txBody>
        </p:sp>
      </p:grpSp>
      <p:sp>
        <p:nvSpPr>
          <p:cNvPr id="26" name="TextBox 25"/>
          <p:cNvSpPr txBox="1"/>
          <p:nvPr/>
        </p:nvSpPr>
        <p:spPr>
          <a:xfrm>
            <a:off x="144662" y="5877503"/>
            <a:ext cx="3026021"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Hydrostatic Equation</a:t>
            </a:r>
            <a:endParaRPr lang="en-US" sz="2400" dirty="0">
              <a:latin typeface="Times New Roman" panose="02020603050405020304" pitchFamily="18" charset="0"/>
              <a:cs typeface="Times New Roman" panose="02020603050405020304" pitchFamily="18" charset="0"/>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769539859"/>
              </p:ext>
            </p:extLst>
          </p:nvPr>
        </p:nvGraphicFramePr>
        <p:xfrm>
          <a:off x="144662" y="4686300"/>
          <a:ext cx="1633150" cy="990600"/>
        </p:xfrm>
        <a:graphic>
          <a:graphicData uri="http://schemas.openxmlformats.org/presentationml/2006/ole">
            <mc:AlternateContent xmlns:mc="http://schemas.openxmlformats.org/markup-compatibility/2006">
              <mc:Choice xmlns:v="urn:schemas-microsoft-com:vml" Requires="v">
                <p:oleObj spid="_x0000_s17416" name="Equation" r:id="rId4" imgW="647640" imgH="393480" progId="Equation.3">
                  <p:embed/>
                </p:oleObj>
              </mc:Choice>
              <mc:Fallback>
                <p:oleObj name="Equation" r:id="rId4" imgW="6476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62" y="4686300"/>
                        <a:ext cx="163315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itle 1"/>
          <p:cNvSpPr>
            <a:spLocks noGrp="1"/>
          </p:cNvSpPr>
          <p:nvPr>
            <p:ph type="title"/>
          </p:nvPr>
        </p:nvSpPr>
        <p:spPr>
          <a:xfrm>
            <a:off x="457200" y="0"/>
            <a:ext cx="8229600" cy="762000"/>
          </a:xfrm>
        </p:spPr>
        <p:txBody>
          <a:bodyPr>
            <a:normAutofit/>
          </a:bodyPr>
          <a:lstStyle/>
          <a:p>
            <a:pPr eaLnBrk="1" hangingPunct="1"/>
            <a:r>
              <a:rPr lang="en-US" sz="2600" dirty="0" smtClean="0">
                <a:latin typeface="Times New Roman" panose="02020603050405020304" pitchFamily="18" charset="0"/>
                <a:cs typeface="Times New Roman" panose="02020603050405020304" pitchFamily="18" charset="0"/>
              </a:rPr>
              <a:t>The Hydrostatic Equation </a:t>
            </a:r>
          </a:p>
        </p:txBody>
      </p:sp>
      <p:sp>
        <p:nvSpPr>
          <p:cNvPr id="29" name="TextBox 28"/>
          <p:cNvSpPr txBox="1"/>
          <p:nvPr/>
        </p:nvSpPr>
        <p:spPr>
          <a:xfrm>
            <a:off x="76199" y="990600"/>
            <a:ext cx="3946927" cy="1723549"/>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Consider “g” the gravity acceleration </a:t>
            </a:r>
            <a:r>
              <a:rPr lang="en-US"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m/s</a:t>
            </a:r>
            <a:r>
              <a:rPr lang="en-US" sz="2200" baseline="30000" dirty="0" smtClean="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 </a:t>
            </a:r>
          </a:p>
          <a:p>
            <a:r>
              <a:rPr lang="en-US" sz="2200" dirty="0" smtClean="0">
                <a:latin typeface="Times New Roman" panose="02020603050405020304" pitchFamily="18" charset="0"/>
                <a:cs typeface="Times New Roman" panose="02020603050405020304" pitchFamily="18" charset="0"/>
              </a:rPr>
              <a:t>Consider </a:t>
            </a:r>
            <a:r>
              <a:rPr lang="en-US" sz="2200" dirty="0" smtClean="0">
                <a:latin typeface="Times New Roman" panose="02020603050405020304" pitchFamily="18" charset="0"/>
                <a:cs typeface="Times New Roman" panose="02020603050405020304" pitchFamily="18" charset="0"/>
              </a:rPr>
              <a:t>that </a:t>
            </a:r>
            <a:r>
              <a:rPr lang="el-GR" sz="2200" dirty="0" smtClean="0">
                <a:latin typeface="Times New Roman" panose="02020603050405020304" pitchFamily="18" charset="0"/>
                <a:ea typeface="Cambria Math"/>
                <a:cs typeface="Times New Roman" panose="02020603050405020304" pitchFamily="18" charset="0"/>
              </a:rPr>
              <a:t>δ</a:t>
            </a:r>
            <a:r>
              <a:rPr lang="en-US" sz="2200" dirty="0" smtClean="0">
                <a:latin typeface="Times New Roman" panose="02020603050405020304" pitchFamily="18" charset="0"/>
                <a:ea typeface="Cambria Math"/>
                <a:cs typeface="Times New Roman" panose="02020603050405020304" pitchFamily="18" charset="0"/>
              </a:rPr>
              <a:t>p </a:t>
            </a:r>
            <a:r>
              <a:rPr lang="en-US" sz="2200" dirty="0" smtClean="0">
                <a:solidFill>
                  <a:srgbClr val="FF0000"/>
                </a:solidFill>
                <a:latin typeface="Times New Roman" panose="02020603050405020304" pitchFamily="18" charset="0"/>
                <a:ea typeface="Cambria Math"/>
                <a:cs typeface="Times New Roman" panose="02020603050405020304" pitchFamily="18" charset="0"/>
              </a:rPr>
              <a:t>is negative </a:t>
            </a:r>
            <a:r>
              <a:rPr lang="en-US" sz="2200" dirty="0" smtClean="0">
                <a:latin typeface="Times New Roman" panose="02020603050405020304" pitchFamily="18" charset="0"/>
                <a:ea typeface="Cambria Math"/>
                <a:cs typeface="Times New Roman" panose="02020603050405020304" pitchFamily="18" charset="0"/>
              </a:rPr>
              <a:t>( that is, z increases  p decreases)</a:t>
            </a:r>
          </a:p>
          <a:p>
            <a:endParaRPr lang="en-US" dirty="0"/>
          </a:p>
        </p:txBody>
      </p:sp>
      <p:sp>
        <p:nvSpPr>
          <p:cNvPr id="30" name="TextBox 29"/>
          <p:cNvSpPr txBox="1"/>
          <p:nvPr/>
        </p:nvSpPr>
        <p:spPr>
          <a:xfrm>
            <a:off x="144662" y="2600235"/>
            <a:ext cx="3810000" cy="1661993"/>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In a hydrostatic equilibrium, and considering the limit as </a:t>
            </a:r>
            <a:r>
              <a:rPr lang="en-US" sz="2200" dirty="0" smtClean="0">
                <a:latin typeface="Times New Roman" panose="02020603050405020304" pitchFamily="18" charset="0"/>
                <a:cs typeface="Times New Roman" panose="02020603050405020304" pitchFamily="18" charset="0"/>
              </a:rPr>
              <a:t>    </a:t>
            </a:r>
            <a:r>
              <a:rPr lang="el-GR" sz="2200" dirty="0" smtClean="0">
                <a:latin typeface="Times New Roman" panose="02020603050405020304" pitchFamily="18" charset="0"/>
                <a:ea typeface="Cambria Math"/>
                <a:cs typeface="Times New Roman" panose="02020603050405020304" pitchFamily="18" charset="0"/>
              </a:rPr>
              <a:t>δ</a:t>
            </a:r>
            <a:r>
              <a:rPr lang="en-US" sz="2200" dirty="0" smtClean="0">
                <a:latin typeface="Times New Roman" panose="02020603050405020304" pitchFamily="18" charset="0"/>
                <a:ea typeface="Cambria Math"/>
                <a:cs typeface="Times New Roman" panose="02020603050405020304" pitchFamily="18" charset="0"/>
              </a:rPr>
              <a:t>z → 0</a:t>
            </a:r>
            <a:endParaRPr lang="en-US" sz="2200" dirty="0" smtClean="0">
              <a:latin typeface="Times New Roman" panose="02020603050405020304" pitchFamily="18" charset="0"/>
              <a:cs typeface="Times New Roman" panose="02020603050405020304" pitchFamily="18" charset="0"/>
            </a:endParaRPr>
          </a:p>
          <a:p>
            <a:r>
              <a:rPr lang="en-US" b="1" dirty="0" smtClean="0"/>
              <a:t>                         </a:t>
            </a:r>
          </a:p>
          <a:p>
            <a:r>
              <a:rPr lang="en-US" b="1" dirty="0" smtClean="0"/>
              <a:t>                          </a:t>
            </a:r>
            <a:r>
              <a:rPr lang="en-US" dirty="0" smtClean="0">
                <a:latin typeface="Times New Roman" panose="02020603050405020304" pitchFamily="18" charset="0"/>
                <a:cs typeface="Times New Roman" panose="02020603050405020304" pitchFamily="18" charset="0"/>
              </a:rPr>
              <a:t>or</a:t>
            </a:r>
            <a:r>
              <a:rPr lang="en-US" b="1" dirty="0" smtClean="0"/>
              <a:t>:</a:t>
            </a:r>
            <a:endParaRPr lang="en-US" b="1" dirty="0"/>
          </a:p>
        </p:txBody>
      </p:sp>
      <p:graphicFrame>
        <p:nvGraphicFramePr>
          <p:cNvPr id="8" name="Object 7"/>
          <p:cNvGraphicFramePr>
            <a:graphicFrameLocks noChangeAspect="1"/>
          </p:cNvGraphicFramePr>
          <p:nvPr>
            <p:extLst>
              <p:ext uri="{D42A27DB-BD31-4B8C-83A1-F6EECF244321}">
                <p14:modId xmlns:p14="http://schemas.microsoft.com/office/powerpoint/2010/main" val="3603019621"/>
              </p:ext>
            </p:extLst>
          </p:nvPr>
        </p:nvGraphicFramePr>
        <p:xfrm>
          <a:off x="180948" y="3771118"/>
          <a:ext cx="1263650" cy="728663"/>
        </p:xfrm>
        <a:graphic>
          <a:graphicData uri="http://schemas.openxmlformats.org/presentationml/2006/ole">
            <mc:AlternateContent xmlns:mc="http://schemas.openxmlformats.org/markup-compatibility/2006">
              <mc:Choice xmlns:v="urn:schemas-microsoft-com:vml" Requires="v">
                <p:oleObj spid="_x0000_s17417" name="Equation" r:id="rId6" imgW="723586" imgH="418918" progId="Equation.3">
                  <p:embed/>
                </p:oleObj>
              </mc:Choice>
              <mc:Fallback>
                <p:oleObj name="Equation" r:id="rId6" imgW="723586" imgH="418918"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948" y="3771118"/>
                        <a:ext cx="12636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6703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0"/>
            <a:ext cx="8229600" cy="762000"/>
          </a:xfrm>
        </p:spPr>
        <p:txBody>
          <a:bodyPr>
            <a:normAutofit/>
          </a:bodyPr>
          <a:lstStyle/>
          <a:p>
            <a:pPr marL="342900" indent="-342900"/>
            <a:r>
              <a:rPr lang="en-US" sz="2600" b="1" dirty="0">
                <a:latin typeface="Times New Roman" panose="02020603050405020304" pitchFamily="18" charset="0"/>
                <a:cs typeface="Times New Roman" panose="02020603050405020304" pitchFamily="18" charset="0"/>
              </a:rPr>
              <a:t>Vertical Structure of the Atmosphere</a:t>
            </a:r>
            <a:endParaRPr lang="en-US" sz="2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613229" y="914400"/>
            <a:ext cx="8149771" cy="341632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There are two types of pressure:</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Hydrostatic </a:t>
            </a:r>
            <a:r>
              <a:rPr lang="en-US" sz="2400" dirty="0">
                <a:latin typeface="Times New Roman" panose="02020603050405020304" pitchFamily="18" charset="0"/>
                <a:cs typeface="Times New Roman" panose="02020603050405020304" pitchFamily="18" charset="0"/>
              </a:rPr>
              <a:t>pressure, which is just due to the weight of the air above you.</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Dynamic </a:t>
            </a:r>
            <a:r>
              <a:rPr lang="en-US" sz="2400" dirty="0">
                <a:latin typeface="Times New Roman" panose="02020603050405020304" pitchFamily="18" charset="0"/>
                <a:cs typeface="Times New Roman" panose="02020603050405020304" pitchFamily="18" charset="0"/>
              </a:rPr>
              <a:t>pressure, which is due to the motion of the air.</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meteorology, dynamic pressure is usually very small, and we will assume for now that atmospheric pressure is solely due to hydrostatic pressure.</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find how pressure changes with height we start with the hydrostatic </a:t>
            </a:r>
            <a:r>
              <a:rPr lang="en-US" sz="2400" dirty="0" smtClean="0">
                <a:latin typeface="Times New Roman" panose="02020603050405020304" pitchFamily="18" charset="0"/>
                <a:cs typeface="Times New Roman" panose="02020603050405020304" pitchFamily="18" charset="0"/>
              </a:rPr>
              <a:t>equation </a:t>
            </a:r>
            <a:endParaRPr lang="en-US" sz="2400" dirty="0">
              <a:latin typeface="Times New Roman" panose="02020603050405020304" pitchFamily="18" charset="0"/>
              <a:cs typeface="Times New Roman" panose="020206030504050203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648200"/>
            <a:ext cx="2144519" cy="114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074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2698</TotalTime>
  <Words>1326</Words>
  <Application>Microsoft Office PowerPoint</Application>
  <PresentationFormat>On-screen Show (4:3)</PresentationFormat>
  <Paragraphs>138</Paragraphs>
  <Slides>21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PowerPoint Presentation</vt:lpstr>
      <vt:lpstr>This lecture including the following items</vt:lpstr>
      <vt:lpstr>Forms of Energy</vt:lpstr>
      <vt:lpstr>Overview of the Earth’s Atmosphere</vt:lpstr>
      <vt:lpstr>Composition of the Atmosphere</vt:lpstr>
      <vt:lpstr>Vertical Structure of the Atmosphere</vt:lpstr>
      <vt:lpstr>The Hydrostatic Equation </vt:lpstr>
      <vt:lpstr>The Hydrostatic Equation </vt:lpstr>
      <vt:lpstr>Vertical Structure of the Atmosphere</vt:lpstr>
      <vt:lpstr>Vertical Structure of the Atmosphere</vt:lpstr>
      <vt:lpstr>Vertical Structure of the Atmosphere</vt:lpstr>
      <vt:lpstr>Vertical Structure of the Atmosphere</vt:lpstr>
      <vt:lpstr>Vertical Structure of the Atmosphere</vt:lpstr>
      <vt:lpstr>Vertical Structure of the Atmosphere</vt:lpstr>
      <vt:lpstr>Vertical Structure of the Atmosphere</vt:lpstr>
      <vt:lpstr>GEOPOTENTIAL Φ(z)</vt:lpstr>
      <vt:lpstr>GEOPOTENTIAL Φ(z)</vt:lpstr>
      <vt:lpstr>Geopotential Height Z</vt:lpstr>
      <vt:lpstr>Geopotential Height Z</vt:lpstr>
      <vt:lpstr>Thickness and the hypsometric equation</vt:lpstr>
      <vt:lpstr>Why using hypsometric equation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c:creator>
  <cp:lastModifiedBy>L</cp:lastModifiedBy>
  <cp:revision>28</cp:revision>
  <dcterms:created xsi:type="dcterms:W3CDTF">2020-02-11T20:05:07Z</dcterms:created>
  <dcterms:modified xsi:type="dcterms:W3CDTF">2020-05-11T18:42:22Z</dcterms:modified>
</cp:coreProperties>
</file>