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57" r:id="rId3"/>
    <p:sldId id="297" r:id="rId4"/>
    <p:sldId id="259" r:id="rId5"/>
    <p:sldId id="287" r:id="rId6"/>
    <p:sldId id="260" r:id="rId7"/>
    <p:sldId id="288" r:id="rId8"/>
    <p:sldId id="261" r:id="rId9"/>
    <p:sldId id="289" r:id="rId10"/>
    <p:sldId id="262" r:id="rId11"/>
    <p:sldId id="298" r:id="rId12"/>
    <p:sldId id="299" r:id="rId13"/>
    <p:sldId id="300" r:id="rId14"/>
    <p:sldId id="263" r:id="rId15"/>
    <p:sldId id="301" r:id="rId16"/>
    <p:sldId id="292" r:id="rId17"/>
    <p:sldId id="293" r:id="rId18"/>
    <p:sldId id="295" r:id="rId19"/>
    <p:sldId id="277" r:id="rId20"/>
    <p:sldId id="285" r:id="rId21"/>
    <p:sldId id="283" r:id="rId22"/>
    <p:sldId id="294" r:id="rId23"/>
    <p:sldId id="282" r:id="rId24"/>
    <p:sldId id="290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>
      <p:cViewPr varScale="1">
        <p:scale>
          <a:sx n="80" d="100"/>
          <a:sy n="80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E911-EB73-43F0-9EBB-82AD3FA972D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521-BEE4-4D81-BD05-920F307D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521-BEE4-4D81-BD05-920F307D8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521-BEE4-4D81-BD05-920F307D81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8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9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E970-9D91-45A9-8BDF-EC2B9D918F9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59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References</a:t>
            </a:r>
            <a:endParaRPr lang="en-US" sz="3200" dirty="0"/>
          </a:p>
          <a:p>
            <a:r>
              <a:rPr lang="en-US" sz="3200" dirty="0" smtClean="0"/>
              <a:t>1- </a:t>
            </a:r>
            <a:r>
              <a:rPr lang="en-US" sz="3200" dirty="0"/>
              <a:t>Essentials of biology 3rd edition </a:t>
            </a:r>
            <a:r>
              <a:rPr lang="en-US" sz="3200" dirty="0" err="1"/>
              <a:t>Mader</a:t>
            </a:r>
            <a:r>
              <a:rPr lang="en-US" sz="3200" dirty="0"/>
              <a:t>, </a:t>
            </a:r>
            <a:r>
              <a:rPr lang="en-US" sz="3200" dirty="0" err="1"/>
              <a:t>S.S.and</a:t>
            </a:r>
            <a:r>
              <a:rPr lang="en-US" sz="3200" dirty="0"/>
              <a:t> </a:t>
            </a:r>
            <a:r>
              <a:rPr lang="en-US" sz="3200" dirty="0" err="1"/>
              <a:t>Windelspencht,M</a:t>
            </a:r>
            <a:r>
              <a:rPr lang="en-US" sz="3200" dirty="0"/>
              <a:t>. (2012).McGraw-Hill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3- </a:t>
            </a:r>
            <a:r>
              <a:rPr lang="en-US" sz="3200" dirty="0"/>
              <a:t>Essential Cell Biology ,Davey, J.; and Lord, M</a:t>
            </a:r>
            <a:r>
              <a:rPr lang="en-US" sz="3200" dirty="0" smtClean="0"/>
              <a:t>.( 2002). </a:t>
            </a:r>
            <a:r>
              <a:rPr lang="en-US" sz="3200" dirty="0"/>
              <a:t>Volume 2: Cell Function A Practical Approach. Oxford university </a:t>
            </a:r>
            <a:r>
              <a:rPr lang="en-US" sz="3200" dirty="0" err="1"/>
              <a:t>Prees</a:t>
            </a:r>
            <a:r>
              <a:rPr lang="en-US" sz="3200" dirty="0"/>
              <a:t>. P: 251.</a:t>
            </a:r>
          </a:p>
        </p:txBody>
      </p:sp>
    </p:spTree>
    <p:extLst>
      <p:ext uri="{BB962C8B-B14F-4D97-AF65-F5344CB8AC3E}">
        <p14:creationId xmlns:p14="http://schemas.microsoft.com/office/powerpoint/2010/main" val="39363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56" y="16869"/>
            <a:ext cx="9157855" cy="72327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6-Cells can engage in mechanical activities</a:t>
            </a:r>
          </a:p>
          <a:p>
            <a:r>
              <a:rPr lang="en-US" sz="2400" dirty="0" smtClean="0"/>
              <a:t>•	Cells can move </a:t>
            </a:r>
          </a:p>
          <a:p>
            <a:r>
              <a:rPr lang="en-US" sz="2400" dirty="0" smtClean="0"/>
              <a:t>•	Organelles can move </a:t>
            </a:r>
          </a:p>
          <a:p>
            <a:r>
              <a:rPr lang="en-US" sz="2400" dirty="0" smtClean="0"/>
              <a:t>•	Cells can respond to stimuli </a:t>
            </a:r>
          </a:p>
          <a:p>
            <a:r>
              <a:rPr lang="en-US" sz="2400" dirty="0" smtClean="0"/>
              <a:t>o	</a:t>
            </a:r>
            <a:r>
              <a:rPr lang="en-US" sz="2400" dirty="0" err="1" smtClean="0"/>
              <a:t>chemotaxis</a:t>
            </a:r>
            <a:r>
              <a:rPr lang="en-US" sz="2400" dirty="0" smtClean="0"/>
              <a:t> - movement towards chemicals </a:t>
            </a:r>
          </a:p>
          <a:p>
            <a:r>
              <a:rPr lang="en-US" sz="2400" dirty="0" smtClean="0"/>
              <a:t>o	</a:t>
            </a:r>
            <a:r>
              <a:rPr lang="en-US" sz="2400" dirty="0" err="1" smtClean="0"/>
              <a:t>phototaxis</a:t>
            </a:r>
            <a:r>
              <a:rPr lang="en-US" sz="2400" dirty="0" smtClean="0"/>
              <a:t> - movement towards light </a:t>
            </a:r>
          </a:p>
          <a:p>
            <a:r>
              <a:rPr lang="en-US" sz="2400" dirty="0" smtClean="0"/>
              <a:t>o	hormone responses </a:t>
            </a:r>
          </a:p>
          <a:p>
            <a:r>
              <a:rPr lang="en-US" sz="2400" dirty="0" smtClean="0"/>
              <a:t>o	touch responses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7-Cells can regulate activities</a:t>
            </a:r>
          </a:p>
          <a:p>
            <a:r>
              <a:rPr lang="en-US" sz="2400" dirty="0" smtClean="0"/>
              <a:t>•	Cells control DNA synthesis and cell division </a:t>
            </a:r>
          </a:p>
          <a:p>
            <a:r>
              <a:rPr lang="en-US" sz="2400" dirty="0" smtClean="0"/>
              <a:t>•	Gene regulation - cells make specific proteins only when needed </a:t>
            </a:r>
          </a:p>
          <a:p>
            <a:r>
              <a:rPr lang="en-US" sz="2400" dirty="0" smtClean="0"/>
              <a:t>•	Turn on and off metabolic pathways</a:t>
            </a:r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8-Cells all contain the following structures:</a:t>
            </a:r>
          </a:p>
          <a:p>
            <a:r>
              <a:rPr lang="en-US" sz="2400" dirty="0" smtClean="0"/>
              <a:t>•	Plasma membrane - separates the cell from the external environment </a:t>
            </a:r>
          </a:p>
          <a:p>
            <a:r>
              <a:rPr lang="en-US" sz="2400" dirty="0" smtClean="0"/>
              <a:t>•	Cytoplasm - fluid-filled cell interior </a:t>
            </a:r>
          </a:p>
          <a:p>
            <a:r>
              <a:rPr lang="en-US" sz="2400" dirty="0" smtClean="0"/>
              <a:t>•	Nuclear material - genetic information stored as DNA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76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871"/>
            <a:ext cx="9144000" cy="74174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Structures and Primary Functions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Membrane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Protects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cell; provides for communication via receptor proteins; surface proteins serve as positive identification tags; allows some substances to pass into and out of the cell while denying passage to other substances; this selectivity allows cells to receive nutrition and dispose of waste.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Provides storage and work areas for the cell; the work and storage elements of the cell, called organelles, are the ribosomes, endoplasmic reticulum, Golgi apparatus, mitochondria, lysosomes, and centrioles.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Make enzymes and other proteins; nicknamed "protein factories".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Endoplasmic reticulum (ER)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Carries proteins and other substances through the cytoplasm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6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Endoplasmic reticulum (ER)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Carries proteins and other substances through the cytoplasm.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Golgi apparatus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Chemically processes the molecules from the endoplasmic reticulum and the packages them into vesicles; nicknamed "chemical processing and packaging center".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27989"/>
            <a:ext cx="91440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Mitochondria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Involved in cellular metabolism and respiration; provides the principle source of cellular energy and is the place where complex, energy-releasing chemical reactions occur continuously; nicknamed "power plants".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 enzymes that can digest food compounds; nicknamed "digestive bags".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Centrioles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Play an important role in cell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reproduction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0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206" y="0"/>
            <a:ext cx="9161206" cy="71096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Cilia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Hair-like processes that project from epithelial cells; help propel mucus, dust particles, and other foreign substances from the respiratory tract.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Flagellum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"Tail" of the sperm that enables for the sperm to "swim" or move toward the ovum.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Controls every organelle (little organ) in the cytoplasm; contains the generic matter necessary for cell reproduction as well as control over activity within in the cell's cytoplasm; responsible for the cell's metabolism, growth, and reproduction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0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96400" cy="68018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Types of Cells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1-Prokaryotes</a:t>
            </a:r>
            <a:r>
              <a:rPr lang="en-US" sz="2400" dirty="0" smtClean="0"/>
              <a:t>     </a:t>
            </a:r>
          </a:p>
          <a:p>
            <a:r>
              <a:rPr lang="en-US" sz="2400" dirty="0" smtClean="0"/>
              <a:t>•	Pro = before; </a:t>
            </a:r>
            <a:r>
              <a:rPr lang="en-US" sz="2400" dirty="0" err="1" smtClean="0"/>
              <a:t>karyon</a:t>
            </a:r>
            <a:r>
              <a:rPr lang="en-US" sz="2400" dirty="0" smtClean="0"/>
              <a:t> = nucleus </a:t>
            </a:r>
          </a:p>
          <a:p>
            <a:r>
              <a:rPr lang="en-US" sz="2400" dirty="0" smtClean="0"/>
              <a:t>•	relatively small 5 - 10 um </a:t>
            </a:r>
          </a:p>
          <a:p>
            <a:r>
              <a:rPr lang="en-US" sz="2400" dirty="0" smtClean="0"/>
              <a:t>•	lack membrane-bound organelles </a:t>
            </a:r>
          </a:p>
          <a:p>
            <a:r>
              <a:rPr lang="en-US" sz="2400" dirty="0" smtClean="0"/>
              <a:t>•	earliest cell type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2-Archaea</a:t>
            </a:r>
          </a:p>
          <a:p>
            <a:r>
              <a:rPr lang="en-US" sz="2400" dirty="0" smtClean="0"/>
              <a:t>•	Originally thought to be prokaryotes </a:t>
            </a:r>
          </a:p>
          <a:p>
            <a:r>
              <a:rPr lang="en-US" sz="2400" dirty="0" smtClean="0"/>
              <a:t>•	relatively small 5 - 10 um </a:t>
            </a:r>
          </a:p>
          <a:p>
            <a:r>
              <a:rPr lang="en-US" sz="2400" dirty="0" smtClean="0"/>
              <a:t>•	lack membrane-bound organelles </a:t>
            </a:r>
          </a:p>
          <a:p>
            <a:r>
              <a:rPr lang="en-US" sz="2400" dirty="0" smtClean="0"/>
              <a:t>•	Usually live in extreme environments (thermophiles, halophiles)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3-Eukaryotes</a:t>
            </a:r>
          </a:p>
          <a:p>
            <a:r>
              <a:rPr lang="en-US" sz="2400" dirty="0" smtClean="0"/>
              <a:t>•	</a:t>
            </a:r>
            <a:r>
              <a:rPr lang="en-US" sz="2400" dirty="0" err="1" smtClean="0"/>
              <a:t>Eu</a:t>
            </a:r>
            <a:r>
              <a:rPr lang="en-US" sz="2400" dirty="0" smtClean="0"/>
              <a:t> = true; </a:t>
            </a:r>
            <a:r>
              <a:rPr lang="en-US" sz="2400" dirty="0" err="1" smtClean="0"/>
              <a:t>karyon</a:t>
            </a:r>
            <a:r>
              <a:rPr lang="en-US" sz="2400" dirty="0" smtClean="0"/>
              <a:t> = nucleus </a:t>
            </a:r>
          </a:p>
          <a:p>
            <a:r>
              <a:rPr lang="en-US" sz="2400" dirty="0" smtClean="0"/>
              <a:t>•	contain membrane-bound organelles </a:t>
            </a:r>
          </a:p>
          <a:p>
            <a:r>
              <a:rPr lang="en-US" sz="2400" dirty="0" smtClean="0"/>
              <a:t>•	Evolved from prokaryotes by endosymbiosis association </a:t>
            </a:r>
          </a:p>
          <a:p>
            <a:r>
              <a:rPr lang="en-US" sz="2400" dirty="0" smtClean="0"/>
              <a:t>•	Include Protozoans , Fungi, Animals, and Plants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3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68723"/>
              </p:ext>
            </p:extLst>
          </p:nvPr>
        </p:nvGraphicFramePr>
        <p:xfrm>
          <a:off x="-76200" y="304800"/>
          <a:ext cx="9220200" cy="63100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884">
                <a:tc gridSpan="4">
                  <a:txBody>
                    <a:bodyPr/>
                    <a:lstStyle/>
                    <a:p>
                      <a:pPr fontAlgn="t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comparison of a few traits of bacteria,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archaea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and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eukarya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lnL>
                      <a:noFill/>
                    </a:lnL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Archaea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Eukaryotes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32023" marB="32023">
                    <a:lnL>
                      <a:noFill/>
                    </a:lnL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type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30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wall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Made of peptidoglycan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not contain peptidoglycan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plants and fungi, composed of polysaccharides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00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Sensitivity to antibiotics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1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 amino acid during protein synthesis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Formylmethionine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1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Mostly circular chromosome and 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Circular chromosome and 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Linear chromosome, rarely 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Histones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Organelles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Ribosomes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6300" y="154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2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-98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38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763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7" y="87868"/>
            <a:ext cx="639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structure of typical prokaryotic </a:t>
            </a:r>
            <a:r>
              <a:rPr lang="en-US" sz="3200" b="1" dirty="0" smtClean="0"/>
              <a:t>cells: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304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74" y="46081"/>
            <a:ext cx="5735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characteristic of eukaryotic </a:t>
            </a:r>
            <a:r>
              <a:rPr lang="en-US" sz="3200" b="1" dirty="0" smtClean="0"/>
              <a:t>cells: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320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30194"/>
            <a:ext cx="9164782" cy="74174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Introduction of cell biology</a:t>
            </a:r>
          </a:p>
          <a:p>
            <a:r>
              <a:rPr lang="en-US" sz="2800" b="1" dirty="0" smtClean="0"/>
              <a:t>Cell biology</a:t>
            </a:r>
          </a:p>
          <a:p>
            <a:r>
              <a:rPr lang="en-US" sz="2800" dirty="0" smtClean="0"/>
              <a:t>   The </a:t>
            </a:r>
            <a:r>
              <a:rPr lang="en-US" sz="2800" dirty="0"/>
              <a:t>branch of biology dealing with the </a:t>
            </a:r>
            <a:r>
              <a:rPr lang="en-US" sz="2800" dirty="0" smtClean="0"/>
              <a:t>study </a:t>
            </a:r>
            <a:r>
              <a:rPr lang="en-US" sz="2800" dirty="0"/>
              <a:t>of structure, function, molecular organization, growth, reproduction and genetics of the cells, is called </a:t>
            </a:r>
            <a:r>
              <a:rPr lang="en-US" sz="2800" b="1" dirty="0">
                <a:solidFill>
                  <a:srgbClr val="FF0000"/>
                </a:solidFill>
              </a:rPr>
              <a:t>cytology or cell biology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The discovery of the cells </a:t>
            </a:r>
          </a:p>
          <a:p>
            <a:r>
              <a:rPr lang="en-US" sz="2800" dirty="0" smtClean="0"/>
              <a:t>•	1665 - </a:t>
            </a:r>
            <a:r>
              <a:rPr lang="en-US" sz="2800" dirty="0" smtClean="0">
                <a:solidFill>
                  <a:srgbClr val="FF0000"/>
                </a:solidFill>
              </a:rPr>
              <a:t>Robert Hooke </a:t>
            </a:r>
            <a:r>
              <a:rPr lang="en-US" sz="2800" dirty="0" smtClean="0"/>
              <a:t>looks at cork </a:t>
            </a:r>
          </a:p>
          <a:p>
            <a:r>
              <a:rPr lang="en-US" sz="2800" dirty="0" smtClean="0"/>
              <a:t>under a microscope. Calls the chambers</a:t>
            </a:r>
          </a:p>
          <a:p>
            <a:r>
              <a:rPr lang="en-US" sz="2800" dirty="0" smtClean="0"/>
              <a:t> he see "cells" </a:t>
            </a:r>
          </a:p>
          <a:p>
            <a:endParaRPr lang="en-US" sz="2800" dirty="0" smtClean="0"/>
          </a:p>
          <a:p>
            <a:r>
              <a:rPr lang="en-US" sz="2800" dirty="0" smtClean="0"/>
              <a:t>•	1665 -1675 Anton van </a:t>
            </a:r>
            <a:r>
              <a:rPr lang="en-US" sz="2800" dirty="0" smtClean="0">
                <a:solidFill>
                  <a:srgbClr val="FF0000"/>
                </a:solidFill>
              </a:rPr>
              <a:t>Leeuwenhoek</a:t>
            </a:r>
            <a:r>
              <a:rPr lang="en-US" sz="2800" dirty="0" smtClean="0"/>
              <a:t>, the invention of the microscope ,studies organisms living in pond water (like you did in lab). He calls them "Animalcules." </a:t>
            </a:r>
          </a:p>
          <a:p>
            <a:r>
              <a:rPr lang="en-US" sz="2800" dirty="0" smtClean="0"/>
              <a:t>•	1838-1839 German scientists </a:t>
            </a:r>
            <a:r>
              <a:rPr lang="en-US" sz="2800" dirty="0" err="1" smtClean="0">
                <a:solidFill>
                  <a:srgbClr val="FF0000"/>
                </a:solidFill>
              </a:rPr>
              <a:t>Schleiden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Schawann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,all living organisms are made of cells. This forms the basis of the </a:t>
            </a:r>
            <a:r>
              <a:rPr lang="en-US" sz="2800" dirty="0" smtClean="0">
                <a:solidFill>
                  <a:srgbClr val="FF0000"/>
                </a:solidFill>
              </a:rPr>
              <a:t>Cell Theory of Biology.</a:t>
            </a:r>
          </a:p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74" y="2385419"/>
            <a:ext cx="152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'Alan Walker - Diamond Heart (feat. Sophia Somajo) مترجم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8846575" cy="683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80" y="0"/>
            <a:ext cx="9119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is the difference between prokaryotic and </a:t>
            </a:r>
            <a:r>
              <a:rPr lang="en-US" sz="2800" b="1" dirty="0" smtClean="0"/>
              <a:t>eukaryotic: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5454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5882"/>
              </p:ext>
            </p:extLst>
          </p:nvPr>
        </p:nvGraphicFramePr>
        <p:xfrm>
          <a:off x="0" y="914400"/>
          <a:ext cx="9144001" cy="7560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0691">
                <a:tc>
                  <a:txBody>
                    <a:bodyPr/>
                    <a:lstStyle/>
                    <a:p>
                      <a:pPr marL="346075" marR="0" indent="-31877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</a:rPr>
                        <a:t>Animal cell</a:t>
                      </a:r>
                      <a:endParaRPr lang="en-US" sz="2800" dirty="0">
                        <a:effectLst/>
                      </a:endParaRP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Animal cells are generally small in size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2.Cell wall is absent.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3290" algn="r"/>
                        </a:tabLst>
                      </a:pPr>
                      <a:r>
                        <a:rPr lang="en-US" sz="2800" dirty="0">
                          <a:effectLst/>
                        </a:rPr>
                        <a:t>3. absent plastids.	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Vacuoles are many and small.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5. Single highly complex Golgi apparatus</a:t>
                      </a:r>
                      <a:r>
                        <a:rPr lang="en-US" sz="2800" dirty="0" smtClean="0">
                          <a:effectLst/>
                        </a:rPr>
                        <a:t>.</a:t>
                      </a:r>
                      <a:endParaRPr lang="en-US" sz="2800" dirty="0">
                        <a:effectLst/>
                      </a:endParaRP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6. present centrosome and centrioles.</a:t>
                      </a:r>
                    </a:p>
                    <a:p>
                      <a:pPr marL="34607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</a:rPr>
                        <a:t>Plant cell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 Plant cells are larger than animal cells.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 </a:t>
                      </a:r>
                      <a:r>
                        <a:rPr lang="en-US" sz="2800" dirty="0" smtClean="0">
                          <a:effectLst/>
                        </a:rPr>
                        <a:t>Rigid </a:t>
                      </a:r>
                      <a:r>
                        <a:rPr lang="en-US" sz="2800" dirty="0">
                          <a:effectLst/>
                        </a:rPr>
                        <a:t>cell wall of cellulose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present plastids.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Vacuoles are few and large 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5. many simpler units of Golgi apparatus, called </a:t>
                      </a:r>
                      <a:r>
                        <a:rPr lang="en-US" sz="2800" dirty="0" err="1">
                          <a:effectLst/>
                        </a:rPr>
                        <a:t>dictyosomes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6. Absent centrosome and centrioles.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35571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What is the difference between an animal cell and a plant cell?</a:t>
            </a:r>
          </a:p>
        </p:txBody>
      </p:sp>
    </p:spTree>
    <p:extLst>
      <p:ext uri="{BB962C8B-B14F-4D97-AF65-F5344CB8AC3E}">
        <p14:creationId xmlns:p14="http://schemas.microsoft.com/office/powerpoint/2010/main" val="3218169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64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0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63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524000"/>
            <a:ext cx="6648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39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0"/>
            <a:ext cx="9144000" cy="73558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Cell Theory of Biology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All living organisms (animals, plants and microbes) are made up of one or more cells and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products.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2-All metabolic reactions in unicellular and multicellular organisms take place in cells.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Cells arise by division of preexisting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smallest clearly defined unit of life is the cell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5-Cells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 be cultured to produce more cells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outside organism or cell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in vivo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inside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organism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 cell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Properties of Cells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1- Cells are complex and highly organized </a:t>
            </a:r>
          </a:p>
          <a:p>
            <a:pPr marL="515938"/>
            <a:r>
              <a:rPr lang="en-US" sz="2800" dirty="0" smtClean="0"/>
              <a:t>•	They contain numerous internal structures </a:t>
            </a:r>
          </a:p>
          <a:p>
            <a:pPr marL="973138" indent="-457200"/>
            <a:r>
              <a:rPr lang="en-US" sz="2800" dirty="0" smtClean="0"/>
              <a:t>•	Some are membrane bound (organelles) while others       do not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2-Cells contain a genetic blueprint and machinery to use it </a:t>
            </a:r>
          </a:p>
          <a:p>
            <a:pPr marL="515938"/>
            <a:r>
              <a:rPr lang="en-US" sz="2800" dirty="0" smtClean="0"/>
              <a:t>•	Genes are instructions for cells to create specific     proteins </a:t>
            </a:r>
          </a:p>
          <a:p>
            <a:pPr marL="574675"/>
            <a:r>
              <a:rPr lang="en-US" sz="2800" dirty="0" smtClean="0"/>
              <a:t>•	All cells use the same types of information </a:t>
            </a:r>
          </a:p>
          <a:p>
            <a:pPr marL="515938"/>
            <a:r>
              <a:rPr lang="en-US" sz="2800" dirty="0" smtClean="0"/>
              <a:t>o	The genetic code is universal </a:t>
            </a:r>
          </a:p>
          <a:p>
            <a:pPr marL="515938"/>
            <a:r>
              <a:rPr lang="en-US" sz="2800" dirty="0" smtClean="0"/>
              <a:t>o	The machinery used for synthesis is interchangeable</a:t>
            </a:r>
          </a:p>
          <a:p>
            <a:pPr marL="515938"/>
            <a:r>
              <a:rPr lang="en-US" sz="2800" dirty="0" smtClean="0"/>
              <a:t>•	 Information transfer must be error free </a:t>
            </a:r>
          </a:p>
          <a:p>
            <a:pPr marL="574675"/>
            <a:r>
              <a:rPr lang="en-US" sz="2800" dirty="0" smtClean="0"/>
              <a:t>o	Errors are called </a:t>
            </a:r>
            <a:r>
              <a:rPr lang="en-US" sz="2800" dirty="0" smtClean="0">
                <a:solidFill>
                  <a:srgbClr val="00B0F0"/>
                </a:solidFill>
              </a:rPr>
              <a:t>mutations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65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age result for genetic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45"/>
            <a:ext cx="91440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3-Cells arise from the division of other cells </a:t>
            </a:r>
          </a:p>
          <a:p>
            <a:r>
              <a:rPr lang="en-US" sz="2800" dirty="0" smtClean="0"/>
              <a:t>•Daughter cells inherit the genes from the mother cells </a:t>
            </a:r>
          </a:p>
          <a:p>
            <a:r>
              <a:rPr lang="en-US" sz="2800" dirty="0" smtClean="0"/>
              <a:t>•Daughter </a:t>
            </a:r>
            <a:r>
              <a:rPr lang="en-US" sz="2800" dirty="0"/>
              <a:t>cells inherit cytoplasm and organelles from the mother cells </a:t>
            </a:r>
          </a:p>
          <a:p>
            <a:r>
              <a:rPr lang="en-US" sz="2800" dirty="0" smtClean="0"/>
              <a:t> •Binary fission - cell division in bacteria</a:t>
            </a:r>
          </a:p>
          <a:p>
            <a:r>
              <a:rPr lang="en-US" sz="2800" dirty="0" smtClean="0"/>
              <a:t>•Mitosis - the genetic complement of each daughter cell is identical to the other and to the mother cell. </a:t>
            </a:r>
            <a:r>
              <a:rPr lang="en-US" sz="2800" dirty="0" smtClean="0">
                <a:solidFill>
                  <a:srgbClr val="FF0000"/>
                </a:solidFill>
              </a:rPr>
              <a:t>This is asexual reproduction </a:t>
            </a:r>
          </a:p>
          <a:p>
            <a:r>
              <a:rPr lang="en-US" sz="2800" dirty="0" smtClean="0"/>
              <a:t>•Meiosis - the genetic complement of each daughter cell is reduced by half. </a:t>
            </a:r>
            <a:r>
              <a:rPr lang="en-US" sz="2800" dirty="0" smtClean="0">
                <a:solidFill>
                  <a:srgbClr val="FF0000"/>
                </a:solidFill>
              </a:rPr>
              <a:t>This is sexual reproduction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The difference between sexual and sexual reproduction as in the following </a:t>
            </a:r>
            <a:r>
              <a:rPr lang="en-US" sz="2800" dirty="0" smtClean="0"/>
              <a:t>scheme: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527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4" name="Straight Arrow Connector 3"/>
          <p:cNvCxnSpPr/>
          <p:nvPr/>
        </p:nvCxnSpPr>
        <p:spPr>
          <a:xfrm flipH="1">
            <a:off x="3200400" y="8382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43200" y="838200"/>
            <a:ext cx="2819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4-Cells acquire and utilize energy </a:t>
            </a:r>
          </a:p>
          <a:p>
            <a:r>
              <a:rPr lang="en-US" sz="2800" dirty="0" smtClean="0"/>
              <a:t>•	Plant cells undergo photosynthesis </a:t>
            </a:r>
          </a:p>
          <a:p>
            <a:r>
              <a:rPr lang="en-US" sz="2800" dirty="0" smtClean="0"/>
              <a:t>o	convert light energy and CO2 to chemical energy (ATP and glucose)</a:t>
            </a:r>
          </a:p>
          <a:p>
            <a:r>
              <a:rPr lang="en-US" sz="2800" dirty="0" smtClean="0"/>
              <a:t>•	Most cells respire </a:t>
            </a:r>
          </a:p>
          <a:p>
            <a:r>
              <a:rPr lang="en-US" sz="2800" dirty="0" smtClean="0"/>
              <a:t>o	release energy found in organic compounds </a:t>
            </a:r>
          </a:p>
          <a:p>
            <a:r>
              <a:rPr lang="en-US" sz="2800" dirty="0" smtClean="0"/>
              <a:t>o	convert organic compounds to CO2 and O2 </a:t>
            </a:r>
          </a:p>
          <a:p>
            <a:r>
              <a:rPr lang="en-US" sz="2800" dirty="0" smtClean="0"/>
              <a:t>o	make ATP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5-Cells can perform a variety of chemical reactions</a:t>
            </a:r>
          </a:p>
          <a:p>
            <a:r>
              <a:rPr lang="en-US" sz="2800" dirty="0" smtClean="0"/>
              <a:t>•	convert simple organic molecules into complex molecules (anabolism) </a:t>
            </a:r>
          </a:p>
          <a:p>
            <a:r>
              <a:rPr lang="en-US" sz="2800" dirty="0" smtClean="0"/>
              <a:t>•	Breakdown complex molecules to release energy (catabolism) </a:t>
            </a:r>
          </a:p>
          <a:p>
            <a:r>
              <a:rPr lang="en-US" sz="2800" dirty="0" smtClean="0"/>
              <a:t>•	Metabolism = all reactions by cells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00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nabolism ca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746</Words>
  <Application>Microsoft Office PowerPoint</Application>
  <PresentationFormat>On-screen Show (4:3)</PresentationFormat>
  <Paragraphs>187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Ghaeda</dc:creator>
  <cp:lastModifiedBy>Samatooo</cp:lastModifiedBy>
  <cp:revision>107</cp:revision>
  <dcterms:created xsi:type="dcterms:W3CDTF">2015-09-18T07:04:05Z</dcterms:created>
  <dcterms:modified xsi:type="dcterms:W3CDTF">2020-04-04T00:45:50Z</dcterms:modified>
</cp:coreProperties>
</file>