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65" r:id="rId5"/>
    <p:sldId id="258" r:id="rId6"/>
    <p:sldId id="259" r:id="rId7"/>
    <p:sldId id="275" r:id="rId8"/>
    <p:sldId id="273" r:id="rId9"/>
    <p:sldId id="276" r:id="rId10"/>
    <p:sldId id="277" r:id="rId11"/>
    <p:sldId id="278" r:id="rId12"/>
    <p:sldId id="27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7B035-EDE6-4038-B9E0-4705111D5359}" type="datetimeFigureOut">
              <a:rPr lang="en-US" smtClean="0"/>
              <a:pPr/>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FCC61-7407-4D71-A7AB-47D4F7EA269A}" type="slidenum">
              <a:rPr lang="en-US" smtClean="0"/>
              <a:pPr/>
              <a:t>‹#›</a:t>
            </a:fld>
            <a:endParaRPr lang="en-US"/>
          </a:p>
        </p:txBody>
      </p:sp>
    </p:spTree>
    <p:extLst>
      <p:ext uri="{BB962C8B-B14F-4D97-AF65-F5344CB8AC3E}">
        <p14:creationId xmlns:p14="http://schemas.microsoft.com/office/powerpoint/2010/main" val="289418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dirty="0" smtClean="0"/>
              <a:t> White adipose tissue.</a:t>
            </a:r>
          </a:p>
          <a:p>
            <a:pPr eaLnBrk="1" hangingPunct="1">
              <a:spcBef>
                <a:spcPct val="0"/>
              </a:spcBef>
            </a:pPr>
            <a:r>
              <a:rPr lang="en-US" dirty="0" smtClean="0"/>
              <a:t>White or </a:t>
            </a:r>
            <a:r>
              <a:rPr lang="en-US" dirty="0" err="1" smtClean="0"/>
              <a:t>unilocular</a:t>
            </a:r>
            <a:r>
              <a:rPr lang="en-US" dirty="0" smtClean="0"/>
              <a:t> adipose tissue is commonly seen in sections of many human organs. </a:t>
            </a:r>
            <a:r>
              <a:rPr lang="en-US" b="1" dirty="0" smtClean="0"/>
              <a:t>(a)</a:t>
            </a:r>
            <a:r>
              <a:rPr lang="en-US" dirty="0" smtClean="0"/>
              <a:t> Large white adipocytes (</a:t>
            </a:r>
            <a:r>
              <a:rPr lang="en-US" b="1" dirty="0" smtClean="0"/>
              <a:t>A</a:t>
            </a:r>
            <a:r>
              <a:rPr lang="en-US" dirty="0" smtClean="0"/>
              <a:t>) are seen in the connective tissue associated with small blood vessels. The fat cells are empty because lipid was dissolved away in slide preparation. Nuclei at the cell membranes are visible in some of the fat cells. X100. H&amp;E.</a:t>
            </a:r>
          </a:p>
          <a:p>
            <a:pPr eaLnBrk="1" hangingPunct="1">
              <a:spcBef>
                <a:spcPct val="0"/>
              </a:spcBef>
            </a:pPr>
            <a:r>
              <a:rPr lang="en-US" b="1" dirty="0" smtClean="0"/>
              <a:t>(b)</a:t>
            </a:r>
            <a:r>
              <a:rPr lang="en-US" dirty="0" smtClean="0"/>
              <a:t> Large (empty) adipocytes predominate in this typical white adipose tissue, which shows only a small portion of microvasculature. In a single </a:t>
            </a:r>
            <a:r>
              <a:rPr lang="en-US" dirty="0" err="1" smtClean="0"/>
              <a:t>histologic</a:t>
            </a:r>
            <a:r>
              <a:rPr lang="en-US" dirty="0" smtClean="0"/>
              <a:t> section, nuclei of most very large adipocytes are not included. X100. H&amp;E.</a:t>
            </a:r>
          </a:p>
          <a:p>
            <a:pPr eaLnBrk="1" hangingPunct="1">
              <a:spcBef>
                <a:spcPct val="0"/>
              </a:spcBef>
            </a:pPr>
            <a:r>
              <a:rPr lang="en-US" b="1" dirty="0" smtClean="0"/>
              <a:t>(c)</a:t>
            </a:r>
            <a:r>
              <a:rPr lang="en-US" dirty="0" smtClean="0"/>
              <a:t> Tissue was fixed here with osmium </a:t>
            </a:r>
            <a:r>
              <a:rPr lang="en-US" dirty="0" err="1" smtClean="0"/>
              <a:t>tetroxide</a:t>
            </a:r>
            <a:r>
              <a:rPr lang="en-US" dirty="0" smtClean="0"/>
              <a:t>, which preserves lipid (</a:t>
            </a:r>
            <a:r>
              <a:rPr lang="en-US" b="1" dirty="0" smtClean="0"/>
              <a:t>L</a:t>
            </a:r>
            <a:r>
              <a:rPr lang="en-US" dirty="0" smtClean="0"/>
              <a:t>) and stains it black. Many adipocytes in this slide retain at least part of their large lipid droplets. X440. Osmium </a:t>
            </a:r>
            <a:r>
              <a:rPr lang="en-US" dirty="0" err="1" smtClean="0"/>
              <a:t>tetroxide</a:t>
            </a:r>
            <a:r>
              <a:rPr lang="en-US" dirty="0" smtClean="0"/>
              <a:t>.</a:t>
            </a:r>
          </a:p>
          <a:p>
            <a:pPr eaLnBrk="1" hangingPunct="1">
              <a:spcBef>
                <a:spcPct val="0"/>
              </a:spcBef>
            </a:pPr>
            <a:r>
              <a:rPr lang="en-US" b="1" dirty="0" smtClean="0"/>
              <a:t>(d)</a:t>
            </a:r>
            <a:r>
              <a:rPr lang="en-US" dirty="0" smtClean="0"/>
              <a:t> The specimen here was from a young mammal, and the adipocytes marked with asterisks are not yet </a:t>
            </a:r>
            <a:r>
              <a:rPr lang="en-US" dirty="0" err="1" smtClean="0"/>
              <a:t>unilocular</a:t>
            </a:r>
            <a:r>
              <a:rPr lang="en-US" dirty="0" smtClean="0"/>
              <a:t>, having many small lipid droplets in their cytoplasm, which indicates that their differentiation is not yet complete. The eccentric nuclei of </a:t>
            </a:r>
            <a:r>
              <a:rPr lang="en-US" dirty="0" err="1" smtClean="0"/>
              <a:t>unilocular</a:t>
            </a:r>
            <a:r>
              <a:rPr lang="en-US" dirty="0" smtClean="0"/>
              <a:t> cells are indicated by arrowheads. X200. PT.</a:t>
            </a:r>
          </a:p>
          <a:p>
            <a:pPr eaLnBrk="1" hangingPunct="1">
              <a:spcBef>
                <a:spcPct val="0"/>
              </a:spcBef>
            </a:pPr>
            <a:r>
              <a:rPr lang="en-US" dirty="0" smtClean="0"/>
              <a:t> </a:t>
            </a:r>
          </a:p>
          <a:p>
            <a:pPr eaLnBrk="1" hangingPunct="1">
              <a:spcBef>
                <a:spcPct val="0"/>
              </a:spcBef>
            </a:pPr>
            <a:endParaRPr lang="en-US" dirty="0" smtClean="0"/>
          </a:p>
        </p:txBody>
      </p:sp>
      <p:sp>
        <p:nvSpPr>
          <p:cNvPr id="11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6AA0BE9C-B01C-4486-8F19-D239AD7B69FE}" type="slidenum">
              <a:rPr lang="en-US" smtClean="0">
                <a:latin typeface="Calibri" pitchFamily="34" charset="0"/>
              </a:rPr>
              <a:pPr eaLnBrk="1" fontAlgn="base" hangingPunct="1">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dirty="0" smtClean="0"/>
              <a:t> Brown adipose tissue.</a:t>
            </a:r>
          </a:p>
          <a:p>
            <a:pPr eaLnBrk="1" hangingPunct="1">
              <a:spcBef>
                <a:spcPct val="0"/>
              </a:spcBef>
            </a:pPr>
            <a:r>
              <a:rPr lang="en-US" b="1" dirty="0" smtClean="0"/>
              <a:t>(a)</a:t>
            </a:r>
            <a:r>
              <a:rPr lang="en-US" dirty="0" smtClean="0"/>
              <a:t> Brown adipose tissue is shown here around a small blood vessel (</a:t>
            </a:r>
            <a:r>
              <a:rPr lang="en-US" b="1" dirty="0" smtClean="0"/>
              <a:t>BV</a:t>
            </a:r>
            <a:r>
              <a:rPr lang="en-US" dirty="0" smtClean="0"/>
              <a:t>) and adjacent white adipose tissue at the top of the photo. Brown adipocytes are slightly smaller and characteristically contain many small lipid droplets and central spherical nuclei. If the lipid has been dissolved from the cells, as shown here, the many mitochondria among the lipid spaces are retained and can be easily discerned. X200. PT.</a:t>
            </a:r>
          </a:p>
          <a:p>
            <a:pPr eaLnBrk="1" hangingPunct="1">
              <a:spcBef>
                <a:spcPct val="0"/>
              </a:spcBef>
            </a:pPr>
            <a:r>
              <a:rPr lang="en-US" b="1" dirty="0" smtClean="0"/>
              <a:t>(b)</a:t>
            </a:r>
            <a:r>
              <a:rPr lang="en-US" dirty="0" smtClean="0"/>
              <a:t> A diagram of a single </a:t>
            </a:r>
            <a:r>
              <a:rPr lang="en-US" dirty="0" err="1" smtClean="0"/>
              <a:t>multilocular</a:t>
            </a:r>
            <a:r>
              <a:rPr lang="en-US" dirty="0" smtClean="0"/>
              <a:t> </a:t>
            </a:r>
            <a:r>
              <a:rPr lang="en-US" dirty="0" err="1" smtClean="0"/>
              <a:t>adipocyte</a:t>
            </a:r>
            <a:r>
              <a:rPr lang="en-US" dirty="0" smtClean="0"/>
              <a:t> showing the central nucleus, numerous small lipid droplets (yellow), and many mitochondria. Also shown is a sympathetic nerve ending that releases </a:t>
            </a:r>
            <a:r>
              <a:rPr lang="en-US" dirty="0" err="1" smtClean="0"/>
              <a:t>norepinephrine</a:t>
            </a:r>
            <a:r>
              <a:rPr lang="en-US" dirty="0" smtClean="0"/>
              <a:t> to stimulate mitochondrial production of heat.</a:t>
            </a: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9BE59503-D3BF-4976-B331-FD832C58D539}" type="slidenum">
              <a:rPr lang="en-US" smtClean="0">
                <a:latin typeface="Calibri" pitchFamily="34" charset="0"/>
              </a:rPr>
              <a:pPr eaLnBrk="1" fontAlgn="base" hangingPunct="1">
                <a:spcBef>
                  <a:spcPct val="0"/>
                </a:spcBef>
                <a:spcAft>
                  <a:spcPct val="0"/>
                </a:spcAft>
                <a:defRPr/>
              </a:pPr>
              <a:t>4</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54DAE8-FB99-4753-9A64-E10193BB042F}"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4DAE8-FB99-4753-9A64-E10193BB042F}"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4DAE8-FB99-4753-9A64-E10193BB042F}"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ndscape (Fullscreen)">
    <p:spTree>
      <p:nvGrpSpPr>
        <p:cNvPr id="1" name=""/>
        <p:cNvGrpSpPr/>
        <p:nvPr/>
      </p:nvGrpSpPr>
      <p:grpSpPr>
        <a:xfrm>
          <a:off x="0" y="0"/>
          <a:ext cx="0" cy="0"/>
          <a:chOff x="0" y="0"/>
          <a:chExt cx="0" cy="0"/>
        </a:xfrm>
      </p:grpSpPr>
      <p:sp>
        <p:nvSpPr>
          <p:cNvPr id="4" name="Action Button: Custom 3">
            <a:hlinkClick r:id="" action="ppaction://noaction" highlightClick="1"/>
          </p:cNvPr>
          <p:cNvSpPr/>
          <p:nvPr userDrawn="1"/>
        </p:nvSpPr>
        <p:spPr>
          <a:xfrm>
            <a:off x="2914542" y="6610933"/>
            <a:ext cx="3318091" cy="22860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Copyright © McGraw-Hill Companies</a:t>
            </a:r>
          </a:p>
          <a:p>
            <a:pPr algn="r" fontAlgn="auto">
              <a:spcBef>
                <a:spcPts val="0"/>
              </a:spcBef>
              <a:spcAft>
                <a:spcPts val="0"/>
              </a:spcAft>
              <a:defRPr/>
            </a:pPr>
            <a:endParaRPr lang="en-US" sz="1200" dirty="0"/>
          </a:p>
        </p:txBody>
      </p:sp>
      <p:pic>
        <p:nvPicPr>
          <p:cNvPr id="5" name="Picture 7"/>
          <p:cNvPicPr>
            <a:picLocks noChangeAspect="1"/>
          </p:cNvPicPr>
          <p:nvPr userDrawn="1"/>
        </p:nvPicPr>
        <p:blipFill>
          <a:blip r:embed="rId2" cstate="print"/>
          <a:srcRect/>
          <a:stretch>
            <a:fillRect/>
          </a:stretch>
        </p:blipFill>
        <p:spPr bwMode="auto">
          <a:xfrm>
            <a:off x="8321675" y="6194425"/>
            <a:ext cx="531813" cy="528638"/>
          </a:xfrm>
          <a:prstGeom prst="rect">
            <a:avLst/>
          </a:prstGeom>
          <a:noFill/>
          <a:ln w="9525">
            <a:noFill/>
            <a:miter lim="800000"/>
            <a:headEnd/>
            <a:tailEnd/>
          </a:ln>
        </p:spPr>
      </p:pic>
      <p:sp>
        <p:nvSpPr>
          <p:cNvPr id="15" name="Rectangle 6"/>
          <p:cNvSpPr>
            <a:spLocks noGrp="1" noChangeAspect="1"/>
          </p:cNvSpPr>
          <p:nvPr>
            <p:ph type="pic" sz="quarter" idx="10"/>
          </p:nvPr>
        </p:nvSpPr>
        <p:spPr>
          <a:xfrm>
            <a:off x="0" y="0"/>
            <a:ext cx="9144000" cy="6477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9" name="Title 10"/>
          <p:cNvSpPr>
            <a:spLocks noGrp="1"/>
          </p:cNvSpPr>
          <p:nvPr>
            <p:ph type="title"/>
          </p:nvPr>
        </p:nvSpPr>
        <p:spPr>
          <a:xfrm>
            <a:off x="192602" y="6509963"/>
            <a:ext cx="2610418" cy="268778"/>
          </a:xfrm>
        </p:spPr>
        <p:txBody>
          <a:bodyPr anchor="b" anchorCtr="0"/>
          <a:lstStyle>
            <a:lvl1pPr algn="l">
              <a:defRPr sz="1200">
                <a:solidFill>
                  <a:schemeClr val="tx1"/>
                </a:solidFil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4DAE8-FB99-4753-9A64-E10193BB042F}"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4DAE8-FB99-4753-9A64-E10193BB042F}"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4DAE8-FB99-4753-9A64-E10193BB042F}"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54DAE8-FB99-4753-9A64-E10193BB042F}" type="datetimeFigureOut">
              <a:rPr lang="en-US" smtClean="0"/>
              <a:pPr/>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54DAE8-FB99-4753-9A64-E10193BB042F}" type="datetimeFigureOut">
              <a:rPr lang="en-US" smtClean="0"/>
              <a:pPr/>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4DAE8-FB99-4753-9A64-E10193BB042F}" type="datetimeFigureOut">
              <a:rPr lang="en-US" smtClean="0"/>
              <a:pPr/>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4DAE8-FB99-4753-9A64-E10193BB042F}"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4DAE8-FB99-4753-9A64-E10193BB042F}"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B63B-9AAA-4B42-8BD8-4025681443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4DAE8-FB99-4753-9A64-E10193BB042F}" type="datetimeFigureOut">
              <a:rPr lang="en-US" smtClean="0"/>
              <a:pPr/>
              <a:t>11/1/2014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B63B-9AAA-4B42-8BD8-4025681443F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23528" y="1234117"/>
            <a:ext cx="849694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smtClean="0">
                <a:ln>
                  <a:noFill/>
                </a:ln>
                <a:solidFill>
                  <a:schemeClr val="tx1"/>
                </a:solidFill>
                <a:effectLst/>
                <a:latin typeface="Calibri" pitchFamily="34" charset="0"/>
                <a:ea typeface="Calibri" pitchFamily="34" charset="0"/>
                <a:cs typeface="Arial" pitchFamily="34" charset="0"/>
              </a:rPr>
              <a:t>Third type of con. T.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specialized con. 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32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Adipose tissue :</a:t>
            </a:r>
            <a:endParaRPr kumimoji="0" lang="en-US" sz="3200" b="1" i="0" u="none" strike="noStrike" cap="none" normalizeH="0" baseline="0" dirty="0" smtClean="0">
              <a:ln>
                <a:noFill/>
              </a:ln>
              <a:solidFill>
                <a:schemeClr val="tx1"/>
              </a:solidFill>
              <a:effectLst/>
              <a:latin typeface="Aharoni" pitchFamily="2" charset="-79"/>
              <a:cs typeface="Aharoni" pitchFamily="2" charset="-79"/>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Adipose cell {adipocytes} are very large cell specialized for energy storage in lipid droplets. There are two types of adipose tissue.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pPr>
            <a:r>
              <a:rPr kumimoji="0" lang="en-US" sz="3200" b="1" i="0" u="sng" strike="noStrike" cap="none" normalizeH="0" baseline="0" dirty="0" smtClean="0">
                <a:ln>
                  <a:noFill/>
                </a:ln>
                <a:solidFill>
                  <a:srgbClr val="FFFF00"/>
                </a:solidFill>
                <a:effectLst/>
                <a:latin typeface="Calibri" pitchFamily="34" charset="0"/>
                <a:ea typeface="Calibri" pitchFamily="34" charset="0"/>
                <a:cs typeface="Arial" pitchFamily="34" charset="0"/>
              </a:rPr>
              <a:t>1.White adipose tissue</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found in many organs, adipocytes of this type are very large cell contain one large lipid droplet causing the nucleus and cytoplasm to be pushed acid.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2" y="1338114"/>
            <a:ext cx="9101491" cy="5519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Elastic cartilage</a:t>
            </a:r>
            <a:endParaRPr lang="en-US" dirty="0"/>
          </a:p>
        </p:txBody>
      </p:sp>
    </p:spTree>
    <p:extLst>
      <p:ext uri="{BB962C8B-B14F-4D97-AF65-F5344CB8AC3E}">
        <p14:creationId xmlns:p14="http://schemas.microsoft.com/office/powerpoint/2010/main" val="108628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Fibrocartilage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468544" cy="584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284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5" y="18945"/>
            <a:ext cx="8964486" cy="666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4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1560" y="843955"/>
            <a:ext cx="76328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en-US" sz="3600" b="1" i="0" u="sng" strike="noStrike" cap="none" normalizeH="0" baseline="0" dirty="0" smtClean="0">
                <a:ln>
                  <a:noFill/>
                </a:ln>
                <a:solidFill>
                  <a:srgbClr val="FFFF00"/>
                </a:solidFill>
                <a:effectLst/>
                <a:latin typeface="Calibri" pitchFamily="34" charset="0"/>
                <a:ea typeface="Calibri" pitchFamily="34" charset="0"/>
                <a:cs typeface="Arial" pitchFamily="34" charset="0"/>
              </a:rPr>
              <a:t>2.Brown adipose tissue</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p>
          <a:p>
            <a:pPr marL="0" marR="0" lvl="0" indent="0" algn="justLow" defTabSz="914400" rtl="0" eaLnBrk="1" fontAlgn="base" latinLnBrk="0" hangingPunct="1">
              <a:lnSpc>
                <a:spcPct val="100000"/>
              </a:lnSpc>
              <a:spcBef>
                <a:spcPct val="0"/>
              </a:spcBef>
              <a:spcAft>
                <a:spcPct val="0"/>
              </a:spcAft>
              <a:buClrTx/>
              <a:buSzTx/>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found in </a:t>
            </a:r>
            <a:r>
              <a:rPr kumimoji="0" lang="en-US" sz="3600" b="0" i="0" u="none" strike="noStrike" cap="none" normalizeH="0" baseline="0" dirty="0" smtClean="0">
                <a:ln>
                  <a:noFill/>
                </a:ln>
                <a:solidFill>
                  <a:srgbClr val="FFC000"/>
                </a:solidFill>
                <a:effectLst/>
                <a:latin typeface="Calibri" pitchFamily="34" charset="0"/>
                <a:ea typeface="Calibri" pitchFamily="34" charset="0"/>
                <a:cs typeface="Arial" pitchFamily="34" charset="0"/>
              </a:rPr>
              <a:t>newborn</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in the back, neck and shoulders. </a:t>
            </a:r>
          </a:p>
          <a:p>
            <a:pPr marL="0" marR="0" lvl="0" indent="0" algn="justLow" defTabSz="914400" rtl="0" eaLnBrk="1" fontAlgn="base" latinLnBrk="0" hangingPunct="1">
              <a:lnSpc>
                <a:spcPct val="100000"/>
              </a:lnSpc>
              <a:spcBef>
                <a:spcPct val="0"/>
              </a:spcBef>
              <a:spcAft>
                <a:spcPct val="0"/>
              </a:spcAft>
              <a:buClrTx/>
              <a:buSzTx/>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In </a:t>
            </a:r>
            <a:r>
              <a:rPr kumimoji="0" lang="en-US" sz="3600" b="0" i="0" u="none" strike="noStrike" cap="none" normalizeH="0" baseline="0" dirty="0" smtClean="0">
                <a:ln>
                  <a:noFill/>
                </a:ln>
                <a:solidFill>
                  <a:srgbClr val="FFC000"/>
                </a:solidFill>
                <a:effectLst/>
                <a:latin typeface="Calibri" pitchFamily="34" charset="0"/>
                <a:ea typeface="Calibri" pitchFamily="34" charset="0"/>
                <a:cs typeface="Arial" pitchFamily="34" charset="0"/>
              </a:rPr>
              <a:t>adults</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found in: scattered areas. </a:t>
            </a:r>
            <a:r>
              <a:rPr kumimoji="0" lang="en-US" sz="3600" b="0" i="0" u="none" strike="noStrike" cap="none" normalizeH="0" baseline="0" dirty="0" smtClean="0">
                <a:ln>
                  <a:noFill/>
                </a:ln>
                <a:solidFill>
                  <a:srgbClr val="00B0F0"/>
                </a:solidFill>
                <a:effectLst/>
                <a:latin typeface="Calibri" pitchFamily="34" charset="0"/>
                <a:ea typeface="Calibri" pitchFamily="34" charset="0"/>
                <a:cs typeface="Arial" pitchFamily="34" charset="0"/>
              </a:rPr>
              <a:t>Adipocytes</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are smaller than those of white fat it contain many small lipid droplets in the cytoplasm with central nucleus.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rcRect/>
          <a:stretch>
            <a:fillRect/>
          </a:stretch>
        </p:blipFill>
        <p:spPr>
          <a:xfrm>
            <a:off x="79375" y="0"/>
            <a:ext cx="8985250" cy="6477000"/>
          </a:xfrm>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6-1</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06x04a.jpg"/>
          <p:cNvPicPr>
            <a:picLocks noGrp="1" noChangeAspect="1"/>
          </p:cNvPicPr>
          <p:nvPr>
            <p:ph type="pic" sz="quarter" idx="10"/>
          </p:nvPr>
        </p:nvPicPr>
        <p:blipFill>
          <a:blip r:embed="rId3" cstate="print"/>
          <a:srcRect l="-23593" r="-23593"/>
          <a:stretch>
            <a:fillRect/>
          </a:stretch>
        </p:blipFill>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6-4</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278915"/>
            <a:ext cx="72728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3200" b="1" i="0" u="none" strike="noStrike" cap="none" normalizeH="0" baseline="0" dirty="0" smtClean="0">
                <a:ln>
                  <a:noFill/>
                </a:ln>
                <a:solidFill>
                  <a:schemeClr val="tx1"/>
                </a:solidFill>
                <a:effectLst/>
                <a:latin typeface="Aharoni" pitchFamily="2" charset="-79"/>
                <a:ea typeface="Calibri" pitchFamily="34" charset="0"/>
                <a:cs typeface="Aharoni" pitchFamily="2" charset="-79"/>
              </a:rPr>
              <a:t> Cartilage tissue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Tough flexible form  of specialized con. T. that structurally </a:t>
            </a:r>
            <a:r>
              <a:rPr kumimoji="0" lang="en-US" sz="32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supports</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certain soft Tissue and </a:t>
            </a:r>
            <a:r>
              <a:rPr kumimoji="0" lang="en-US" sz="32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provides</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cushioned low friction surfaces in joints.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3200" b="0" i="0" u="none" strike="noStrike" cap="none" normalizeH="0" baseline="0" dirty="0" smtClean="0">
                <a:ln>
                  <a:noFill/>
                </a:ln>
                <a:solidFill>
                  <a:srgbClr val="00B0F0"/>
                </a:solidFill>
                <a:effectLst/>
                <a:latin typeface="Calibri" pitchFamily="34" charset="0"/>
                <a:ea typeface="Calibri" pitchFamily="34" charset="0"/>
                <a:cs typeface="Calibri" pitchFamily="34" charset="0"/>
              </a:rPr>
              <a:t>Cartilage</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composed of:</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lphaLcParenR"/>
              <a:tabLst/>
            </a:pPr>
            <a:r>
              <a:rPr kumimoji="0" lang="en-US" sz="3200" b="1" i="0" u="sng" strike="noStrike" cap="none" normalizeH="0" baseline="0" dirty="0" smtClean="0">
                <a:ln>
                  <a:noFill/>
                </a:ln>
                <a:solidFill>
                  <a:srgbClr val="FFC000"/>
                </a:solidFill>
                <a:effectLst/>
                <a:latin typeface="Calibri" pitchFamily="34" charset="0"/>
                <a:ea typeface="Calibri" pitchFamily="34" charset="0"/>
                <a:cs typeface="Arial" pitchFamily="34" charset="0"/>
              </a:rPr>
              <a:t>Extracellular matrix {ECM}:-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flexible mass contain </a:t>
            </a:r>
            <a:r>
              <a:rPr kumimoji="0" lang="en-US" sz="32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collagen</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and </a:t>
            </a:r>
            <a:r>
              <a:rPr kumimoji="0" lang="en-US" sz="32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elastic fibers.</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p>
          <a:p>
            <a:pPr marR="0" lvl="0" algn="justLow" defTabSz="914400" rtl="0" eaLnBrk="0" fontAlgn="base" latinLnBrk="0" hangingPunct="0">
              <a:lnSpc>
                <a:spcPct val="100000"/>
              </a:lnSpc>
              <a:spcBef>
                <a:spcPct val="0"/>
              </a:spcBef>
              <a:spcAft>
                <a:spcPct val="0"/>
              </a:spcAft>
              <a:buClrTx/>
              <a:buSzTx/>
              <a:tabLst/>
            </a:pPr>
            <a:r>
              <a:rPr lang="en-US" sz="3200" dirty="0" smtClean="0">
                <a:latin typeface="Calibri" pitchFamily="34" charset="0"/>
                <a:ea typeface="Calibri" pitchFamily="34" charset="0"/>
                <a:cs typeface="Arial" pitchFamily="34" charset="0"/>
              </a:rPr>
              <a:t>Its structure which is</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firm consistency</a:t>
            </a:r>
            <a:r>
              <a:rPr kumimoji="0" lang="en-US" sz="32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allows the tissue to </a:t>
            </a:r>
            <a:r>
              <a:rPr kumimoji="0" lang="en-US" sz="3200" b="0" i="0" u="none" strike="noStrike" cap="none" normalizeH="0" baseline="0" dirty="0" smtClean="0">
                <a:ln>
                  <a:noFill/>
                </a:ln>
                <a:solidFill>
                  <a:schemeClr val="accent6"/>
                </a:solidFill>
                <a:effectLst/>
                <a:latin typeface="Calibri" pitchFamily="34" charset="0"/>
                <a:ea typeface="Calibri" pitchFamily="34" charset="0"/>
                <a:cs typeface="Arial" pitchFamily="34" charset="0"/>
              </a:rPr>
              <a:t>bear mechanical stress without distortion.</a:t>
            </a:r>
            <a:endParaRPr kumimoji="0" lang="en-US" sz="3200" b="0" i="0" u="none" strike="noStrike" cap="none" normalizeH="0" baseline="0" dirty="0" smtClean="0">
              <a:ln>
                <a:noFill/>
              </a:ln>
              <a:solidFill>
                <a:schemeClr val="accent6"/>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99592" y="347706"/>
            <a:ext cx="727280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1" i="0" u="sng" strike="noStrike" cap="none" normalizeH="0" baseline="0" dirty="0" smtClean="0">
                <a:ln>
                  <a:noFill/>
                </a:ln>
                <a:solidFill>
                  <a:srgbClr val="FFC000"/>
                </a:solidFill>
                <a:effectLst/>
                <a:latin typeface="Calibri" pitchFamily="34" charset="0"/>
                <a:ea typeface="Calibri" pitchFamily="34" charset="0"/>
                <a:cs typeface="Arial" pitchFamily="34" charset="0"/>
              </a:rPr>
              <a:t>b) Chondrocytes</a:t>
            </a:r>
            <a:r>
              <a:rPr kumimoji="0" lang="en-US" sz="2800" b="0" i="0" u="none" strike="noStrike" cap="none" normalizeH="0" baseline="0" dirty="0" smtClean="0">
                <a:ln>
                  <a:noFill/>
                </a:ln>
                <a:solidFill>
                  <a:srgbClr val="FFC000"/>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cells of cartilage embedded in ECM . </a:t>
            </a:r>
          </a:p>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 ECM synthesized and maintained by these cells. </a:t>
            </a:r>
          </a:p>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Chondrocytes located in   { D  shape} cavities called </a:t>
            </a:r>
            <a:r>
              <a:rPr kumimoji="0" lang="en-US" sz="2800" b="1" i="1" u="none" strike="noStrike" cap="none" normalizeH="0" baseline="0" dirty="0" smtClean="0">
                <a:ln>
                  <a:noFill/>
                </a:ln>
                <a:solidFill>
                  <a:srgbClr val="FFFF00"/>
                </a:solidFill>
                <a:effectLst/>
                <a:latin typeface="Calibri" pitchFamily="34" charset="0"/>
                <a:ea typeface="Calibri" pitchFamily="34" charset="0"/>
                <a:cs typeface="Arial" pitchFamily="34" charset="0"/>
              </a:rPr>
              <a:t>lacunae</a:t>
            </a:r>
            <a:r>
              <a:rPr kumimoji="0" lang="en-US" sz="28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p>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These cells </a:t>
            </a:r>
            <a:r>
              <a:rPr kumimoji="0" lang="en-US" sz="2800" i="0" u="none" strike="noStrike" cap="none" normalizeH="0" baseline="0" dirty="0" smtClean="0">
                <a:ln>
                  <a:noFill/>
                </a:ln>
                <a:solidFill>
                  <a:schemeClr val="bg1"/>
                </a:solidFill>
                <a:effectLst/>
                <a:latin typeface="Calibri" pitchFamily="34" charset="0"/>
                <a:ea typeface="Calibri" pitchFamily="34" charset="0"/>
                <a:cs typeface="Arial" pitchFamily="34" charset="0"/>
              </a:rPr>
              <a:t>divided</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inside the lacunae to form a group of cells called </a:t>
            </a:r>
            <a:r>
              <a:rPr kumimoji="0" lang="en-US" sz="2800" b="1" i="1" u="none" strike="noStrike" cap="none" normalizeH="0" baseline="0" dirty="0" smtClean="0">
                <a:ln>
                  <a:noFill/>
                </a:ln>
                <a:solidFill>
                  <a:srgbClr val="FFFF00"/>
                </a:solidFill>
                <a:effectLst/>
                <a:latin typeface="Calibri" pitchFamily="34" charset="0"/>
                <a:ea typeface="Calibri" pitchFamily="34" charset="0"/>
                <a:cs typeface="Arial" pitchFamily="34" charset="0"/>
              </a:rPr>
              <a:t>cell nest</a:t>
            </a:r>
            <a:r>
              <a:rPr kumimoji="0" lang="en-US" sz="2800" b="0" i="0" u="none" strike="noStrike" cap="none" normalizeH="0" baseline="0" dirty="0" smtClean="0">
                <a:ln>
                  <a:noFill/>
                </a:ln>
                <a:solidFill>
                  <a:srgbClr val="FFFF00"/>
                </a:solidFill>
                <a:effectLst/>
                <a:latin typeface="Calibri" pitchFamily="34" charset="0"/>
                <a:ea typeface="Calibri" pitchFamily="34" charset="0"/>
                <a:cs typeface="Arial" pitchFamily="34" charset="0"/>
              </a:rPr>
              <a:t>.</a:t>
            </a:r>
            <a:endParaRPr kumimoji="0" lang="en-US" sz="2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rgbClr val="FFC000"/>
                </a:solidFill>
                <a:effectLst/>
                <a:latin typeface="Calibri" pitchFamily="34" charset="0"/>
                <a:ea typeface="Calibri" pitchFamily="34" charset="0"/>
                <a:cs typeface="Arial" pitchFamily="34" charset="0"/>
              </a:rPr>
              <a:t>c) Perichonderum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Sheath of dense con. Tissue that surround the cartilage.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1" u="sng" strike="noStrike" cap="none" normalizeH="0" baseline="0" dirty="0" smtClean="0">
                <a:ln>
                  <a:noFill/>
                </a:ln>
                <a:solidFill>
                  <a:srgbClr val="FF0000"/>
                </a:solidFill>
                <a:effectLst/>
                <a:latin typeface="Calibri" pitchFamily="34" charset="0"/>
                <a:ea typeface="Calibri" pitchFamily="34" charset="0"/>
                <a:cs typeface="Arial" pitchFamily="34" charset="0"/>
              </a:rPr>
              <a:t>NOTE</a:t>
            </a:r>
            <a:r>
              <a:rPr kumimoji="0" lang="en-US" sz="2800" b="0" i="1"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p>
          <a:p>
            <a:pPr marL="457200" marR="0" lvl="0" indent="-457200" algn="justLow"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1" u="none" strike="noStrike" cap="none" normalizeH="0" baseline="0" dirty="0" smtClean="0">
                <a:ln>
                  <a:noFill/>
                </a:ln>
                <a:solidFill>
                  <a:srgbClr val="FFFF00"/>
                </a:solidFill>
                <a:effectLst/>
                <a:latin typeface="Calibri" pitchFamily="34" charset="0"/>
                <a:ea typeface="Calibri" pitchFamily="34" charset="0"/>
                <a:cs typeface="Arial" pitchFamily="34" charset="0"/>
              </a:rPr>
              <a:t>Cartilage</a:t>
            </a:r>
            <a:r>
              <a:rPr kumimoji="0" lang="en-US" sz="28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always lacks blood vessels, </a:t>
            </a:r>
            <a:r>
              <a:rPr kumimoji="0" lang="en-US" sz="2800" b="0"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lymphatics</a:t>
            </a:r>
            <a:r>
              <a:rPr kumimoji="0" lang="en-US" sz="28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and nerves but the </a:t>
            </a:r>
            <a:r>
              <a:rPr kumimoji="0" lang="en-US" sz="2800" b="0" i="1" u="none" strike="noStrike" cap="none" normalizeH="0" baseline="0" dirty="0" smtClean="0">
                <a:ln>
                  <a:noFill/>
                </a:ln>
                <a:solidFill>
                  <a:srgbClr val="FFFF00"/>
                </a:solidFill>
                <a:effectLst/>
                <a:latin typeface="Calibri" pitchFamily="34" charset="0"/>
                <a:ea typeface="Calibri" pitchFamily="34" charset="0"/>
                <a:cs typeface="Arial" pitchFamily="34" charset="0"/>
              </a:rPr>
              <a:t>Perichonderum</a:t>
            </a:r>
            <a:r>
              <a:rPr kumimoji="0" lang="en-US" sz="28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is usually vascularized.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0"/>
            <a:ext cx="5715000" cy="609600"/>
          </a:xfrm>
        </p:spPr>
        <p:txBody>
          <a:bodyPr>
            <a:normAutofit fontScale="90000"/>
          </a:bodyPr>
          <a:lstStyle/>
          <a:p>
            <a:r>
              <a:rPr lang="en-US" sz="3600"/>
              <a:t>Types of cartilage: 3</a:t>
            </a:r>
          </a:p>
        </p:txBody>
      </p:sp>
      <p:sp>
        <p:nvSpPr>
          <p:cNvPr id="14339" name="Rectangle 3"/>
          <p:cNvSpPr>
            <a:spLocks noGrp="1" noChangeArrowheads="1"/>
          </p:cNvSpPr>
          <p:nvPr>
            <p:ph type="body" idx="1"/>
          </p:nvPr>
        </p:nvSpPr>
        <p:spPr>
          <a:xfrm>
            <a:off x="0" y="685800"/>
            <a:ext cx="6477000" cy="6019800"/>
          </a:xfrm>
        </p:spPr>
        <p:txBody>
          <a:bodyPr/>
          <a:lstStyle/>
          <a:p>
            <a:pPr marL="609600" indent="-609600">
              <a:lnSpc>
                <a:spcPct val="80000"/>
              </a:lnSpc>
              <a:buFont typeface="Wingdings" pitchFamily="2" charset="2"/>
              <a:buAutoNum type="arabicPeriod"/>
            </a:pPr>
            <a:r>
              <a:rPr lang="en-US" sz="2800" dirty="0">
                <a:solidFill>
                  <a:srgbClr val="FFC000"/>
                </a:solidFill>
              </a:rPr>
              <a:t>Hyaline cartilage</a:t>
            </a:r>
            <a:r>
              <a:rPr lang="en-US" sz="2800" dirty="0"/>
              <a:t>: </a:t>
            </a:r>
            <a:r>
              <a:rPr lang="en-US" sz="2800" dirty="0">
                <a:solidFill>
                  <a:srgbClr val="FFFF00"/>
                </a:solidFill>
              </a:rPr>
              <a:t>flexible and resilient</a:t>
            </a:r>
          </a:p>
          <a:p>
            <a:pPr marL="990600" lvl="1" indent="-533400">
              <a:lnSpc>
                <a:spcPct val="80000"/>
              </a:lnSpc>
            </a:pPr>
            <a:r>
              <a:rPr lang="en-US" sz="2400" dirty="0"/>
              <a:t>Chondrocytes appear spherical</a:t>
            </a:r>
          </a:p>
          <a:p>
            <a:pPr marL="990600" lvl="1" indent="-533400">
              <a:lnSpc>
                <a:spcPct val="80000"/>
              </a:lnSpc>
            </a:pPr>
            <a:r>
              <a:rPr lang="en-US" sz="2400" i="1" dirty="0"/>
              <a:t>Lacuna</a:t>
            </a:r>
            <a:r>
              <a:rPr lang="en-US" sz="2400" dirty="0"/>
              <a:t> – cavity in matrix holding chondrocyte</a:t>
            </a:r>
          </a:p>
          <a:p>
            <a:pPr marL="990600" lvl="1" indent="-533400">
              <a:lnSpc>
                <a:spcPct val="80000"/>
              </a:lnSpc>
            </a:pPr>
            <a:r>
              <a:rPr lang="en-US" sz="2400" dirty="0"/>
              <a:t>Collagen the only fiber</a:t>
            </a:r>
          </a:p>
          <a:p>
            <a:pPr marL="609600" indent="-609600">
              <a:lnSpc>
                <a:spcPct val="80000"/>
              </a:lnSpc>
              <a:buFont typeface="Wingdings" pitchFamily="2" charset="2"/>
              <a:buAutoNum type="arabicPeriod"/>
            </a:pPr>
            <a:r>
              <a:rPr lang="en-US" sz="2800" dirty="0">
                <a:solidFill>
                  <a:srgbClr val="FFC000"/>
                </a:solidFill>
              </a:rPr>
              <a:t>Elastic cartilage</a:t>
            </a:r>
            <a:r>
              <a:rPr lang="en-US" sz="2800" dirty="0"/>
              <a:t>: highly </a:t>
            </a:r>
            <a:r>
              <a:rPr lang="en-US" sz="2800" dirty="0">
                <a:solidFill>
                  <a:srgbClr val="FFFF00"/>
                </a:solidFill>
              </a:rPr>
              <a:t>bendable</a:t>
            </a:r>
          </a:p>
          <a:p>
            <a:pPr marL="990600" lvl="1" indent="-533400">
              <a:lnSpc>
                <a:spcPct val="80000"/>
              </a:lnSpc>
            </a:pPr>
            <a:r>
              <a:rPr lang="en-US" sz="2400" dirty="0"/>
              <a:t>Matrix with elastic as well as collagen fibers</a:t>
            </a:r>
          </a:p>
          <a:p>
            <a:pPr marL="990600" lvl="1" indent="-533400">
              <a:lnSpc>
                <a:spcPct val="80000"/>
              </a:lnSpc>
            </a:pPr>
            <a:r>
              <a:rPr lang="en-US" sz="2400" dirty="0"/>
              <a:t>Epiglottis, larynx and outer ear</a:t>
            </a:r>
          </a:p>
          <a:p>
            <a:pPr marL="609600" indent="-609600">
              <a:lnSpc>
                <a:spcPct val="80000"/>
              </a:lnSpc>
              <a:buFont typeface="Wingdings" pitchFamily="2" charset="2"/>
              <a:buAutoNum type="arabicPeriod"/>
            </a:pPr>
            <a:r>
              <a:rPr lang="en-US" sz="2800" dirty="0">
                <a:solidFill>
                  <a:srgbClr val="FFC000"/>
                </a:solidFill>
              </a:rPr>
              <a:t>Fibrocartilage:</a:t>
            </a:r>
            <a:r>
              <a:rPr lang="en-US" sz="2800" dirty="0"/>
              <a:t> resists </a:t>
            </a:r>
            <a:r>
              <a:rPr lang="en-US" sz="2800" dirty="0">
                <a:solidFill>
                  <a:srgbClr val="FFFF00"/>
                </a:solidFill>
              </a:rPr>
              <a:t>compression and tension</a:t>
            </a:r>
          </a:p>
          <a:p>
            <a:pPr marL="990600" lvl="1" indent="-533400">
              <a:lnSpc>
                <a:spcPct val="80000"/>
              </a:lnSpc>
            </a:pPr>
            <a:r>
              <a:rPr lang="en-US" sz="2400" dirty="0"/>
              <a:t>Rows of thick collagen fibers alternating with rows of chondrocytes (in matrix)</a:t>
            </a:r>
          </a:p>
          <a:p>
            <a:pPr marL="990600" lvl="1" indent="-533400">
              <a:lnSpc>
                <a:spcPct val="80000"/>
              </a:lnSpc>
            </a:pPr>
            <a:r>
              <a:rPr lang="en-US" sz="2400" dirty="0"/>
              <a:t>Knee menisci </a:t>
            </a:r>
            <a:r>
              <a:rPr lang="en-US" sz="2400" dirty="0" smtClean="0"/>
              <a:t>and </a:t>
            </a:r>
            <a:r>
              <a:rPr lang="en-US" sz="2400" dirty="0"/>
              <a:t>fibrosis of intervertebral discs</a:t>
            </a:r>
          </a:p>
          <a:p>
            <a:pPr marL="990600" lvl="1" indent="-533400">
              <a:lnSpc>
                <a:spcPct val="80000"/>
              </a:lnSpc>
            </a:pPr>
            <a:endParaRPr lang="en-US" sz="2400" dirty="0"/>
          </a:p>
        </p:txBody>
      </p:sp>
      <p:pic>
        <p:nvPicPr>
          <p:cNvPr id="14340" name="Picture 4" descr="04-12g_ConnTissues_1"/>
          <p:cNvPicPr>
            <a:picLocks noChangeAspect="1" noChangeArrowheads="1"/>
          </p:cNvPicPr>
          <p:nvPr/>
        </p:nvPicPr>
        <p:blipFill>
          <a:blip r:embed="rId2">
            <a:extLst>
              <a:ext uri="{28A0092B-C50C-407E-A947-70E740481C1C}">
                <a14:useLocalDpi xmlns:a14="http://schemas.microsoft.com/office/drawing/2010/main" val="0"/>
              </a:ext>
            </a:extLst>
          </a:blip>
          <a:srcRect l="39091" t="23529" r="4546" b="21176"/>
          <a:stretch>
            <a:fillRect/>
          </a:stretch>
        </p:blipFill>
        <p:spPr bwMode="auto">
          <a:xfrm>
            <a:off x="6324600" y="457200"/>
            <a:ext cx="2555875" cy="193992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04-12h_ConnTissues_1"/>
          <p:cNvPicPr>
            <a:picLocks noChangeAspect="1" noChangeArrowheads="1"/>
          </p:cNvPicPr>
          <p:nvPr/>
        </p:nvPicPr>
        <p:blipFill>
          <a:blip r:embed="rId3">
            <a:extLst>
              <a:ext uri="{28A0092B-C50C-407E-A947-70E740481C1C}">
                <a14:useLocalDpi xmlns:a14="http://schemas.microsoft.com/office/drawing/2010/main" val="0"/>
              </a:ext>
            </a:extLst>
          </a:blip>
          <a:srcRect l="39091" t="20000" r="3636" b="20000"/>
          <a:stretch>
            <a:fillRect/>
          </a:stretch>
        </p:blipFill>
        <p:spPr bwMode="auto">
          <a:xfrm>
            <a:off x="6324600" y="2438400"/>
            <a:ext cx="26543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04-12i_ConnTissues_1"/>
          <p:cNvPicPr>
            <a:picLocks noChangeAspect="1" noChangeArrowheads="1"/>
          </p:cNvPicPr>
          <p:nvPr/>
        </p:nvPicPr>
        <p:blipFill>
          <a:blip r:embed="rId4">
            <a:extLst>
              <a:ext uri="{28A0092B-C50C-407E-A947-70E740481C1C}">
                <a14:useLocalDpi xmlns:a14="http://schemas.microsoft.com/office/drawing/2010/main" val="0"/>
              </a:ext>
            </a:extLst>
          </a:blip>
          <a:srcRect l="48181" t="35294" r="3636" b="21176"/>
          <a:stretch>
            <a:fillRect/>
          </a:stretch>
        </p:blipFill>
        <p:spPr bwMode="auto">
          <a:xfrm>
            <a:off x="6327775" y="4891088"/>
            <a:ext cx="2816225" cy="196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604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90"/>
            <a:ext cx="9252520" cy="693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descr="04-09_ConnTissClass_1"/>
          <p:cNvPicPr>
            <a:picLocks noChangeAspect="1" noChangeArrowheads="1"/>
          </p:cNvPicPr>
          <p:nvPr/>
        </p:nvPicPr>
        <p:blipFill>
          <a:blip r:embed="rId3">
            <a:extLst>
              <a:ext uri="{28A0092B-C50C-407E-A947-70E740481C1C}">
                <a14:useLocalDpi xmlns:a14="http://schemas.microsoft.com/office/drawing/2010/main" val="0"/>
              </a:ext>
            </a:extLst>
          </a:blip>
          <a:srcRect b="7059"/>
          <a:stretch>
            <a:fillRect/>
          </a:stretch>
        </p:blipFill>
        <p:spPr bwMode="auto">
          <a:xfrm>
            <a:off x="-396552" y="-1453670"/>
            <a:ext cx="9885192" cy="784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806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3"/>
            <a:ext cx="9198074" cy="5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21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345</Words>
  <Application>Microsoft Office PowerPoint</Application>
  <PresentationFormat>On-screen Show (4:3)</PresentationFormat>
  <Paragraphs>45</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Figure 6-1</vt:lpstr>
      <vt:lpstr>Figure 6-4</vt:lpstr>
      <vt:lpstr>PowerPoint Presentation</vt:lpstr>
      <vt:lpstr>PowerPoint Presentation</vt:lpstr>
      <vt:lpstr>Types of cartilage: 3</vt:lpstr>
      <vt:lpstr>PowerPoint Presentation</vt:lpstr>
      <vt:lpstr>PowerPoint Presentation</vt:lpstr>
      <vt:lpstr>Elastic cartilage</vt:lpstr>
      <vt:lpstr>Fibrocartilage</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Ali ALSAMAWI</cp:lastModifiedBy>
  <cp:revision>14</cp:revision>
  <dcterms:created xsi:type="dcterms:W3CDTF">2014-10-24T10:47:51Z</dcterms:created>
  <dcterms:modified xsi:type="dcterms:W3CDTF">2014-11-01T12:58:29Z</dcterms:modified>
</cp:coreProperties>
</file>