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8" r:id="rId2"/>
    <p:sldId id="269" r:id="rId3"/>
    <p:sldId id="272" r:id="rId4"/>
    <p:sldId id="286" r:id="rId5"/>
    <p:sldId id="287" r:id="rId6"/>
    <p:sldId id="288" r:id="rId7"/>
    <p:sldId id="289" r:id="rId8"/>
    <p:sldId id="290" r:id="rId9"/>
    <p:sldId id="291" r:id="rId10"/>
    <p:sldId id="29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17" autoAdjust="0"/>
  </p:normalViewPr>
  <p:slideViewPr>
    <p:cSldViewPr>
      <p:cViewPr varScale="1">
        <p:scale>
          <a:sx n="55" d="100"/>
          <a:sy n="55" d="100"/>
        </p:scale>
        <p:origin x="-85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17/01/2021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cratic.org/chemistry/intermolecular-bonding/hydrogen-bond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hem.libretexts.org/Courses/Sacramento_City_College/SCC:_Chem_400_-_General_Chemistry_I/Text/05:_Gases/5.04:_The_Ideal_Gas_Law"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hemistry.bd.psu.edu/jircitano/gases.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chem.libretexts.org/Courses/Sacramento_City_College/SCC:_Chem_400_-_General_Chemistry_I/Text/05:_Gases/5.03:_The_Simple_Gas_Laws:_Boyle%E2%80%99s_Law,_Charles%E2%80%99s_Law_and_Avogadro%E2%80%99s_Law"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Ideal_gas"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en.wikipedia.org/wiki/Closed_system" TargetMode="External"/><Relationship Id="rId5" Type="http://schemas.openxmlformats.org/officeDocument/2006/relationships/hyperlink" Target="https://en.wikipedia.org/wiki/Amount_of_substance" TargetMode="External"/><Relationship Id="rId4" Type="http://schemas.openxmlformats.org/officeDocument/2006/relationships/hyperlink" Target="https://en.wikipedia.org/wiki/Temperatur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Ideal gases have particles that are considered to be point masses. This means that all of their (extremely small) mass is contained in a single, infinitesimal point of zero volume. These particles experience elastic collisions, which means they lose no kinetic energy when they collide with other particles. If the particles experienced strong intermolecular forces, then they couldn't have elastic collisions, so they wouldn't be ideal gases anymore. Ideal gases don't experience any intermolecular forces.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 molecule, for example of water, contains 2 hydrogen atoms and 1 oxygen atom chemically bounded together and is the smallest building block of the chemical water. The molecules are then held together by intermolecular forces, in this case by strong </a:t>
            </a:r>
            <a:r>
              <a:rPr lang="en-US" sz="1200" b="0" i="0" u="none" strike="noStrike" kern="1200" dirty="0" smtClean="0">
                <a:solidFill>
                  <a:schemeClr val="tx1"/>
                </a:solidFill>
                <a:effectLst/>
                <a:latin typeface="+mn-lt"/>
                <a:ea typeface="+mn-ea"/>
                <a:cs typeface="+mn-cs"/>
                <a:hlinkClick r:id="rId3"/>
              </a:rPr>
              <a:t>hydrogen bonds</a:t>
            </a:r>
            <a:r>
              <a:rPr lang="en-US" sz="1200" b="0" i="0" kern="1200" dirty="0" smtClean="0">
                <a:solidFill>
                  <a:schemeClr val="tx1"/>
                </a:solidFill>
                <a:effectLst/>
                <a:latin typeface="+mn-lt"/>
                <a:ea typeface="+mn-ea"/>
                <a:cs typeface="+mn-cs"/>
              </a:rPr>
              <a:t>.</a:t>
            </a:r>
          </a:p>
          <a:p>
            <a:pPr fontAlgn="base"/>
            <a:r>
              <a:rPr lang="en-US" sz="1200" b="0" i="0" kern="1200" dirty="0" smtClean="0">
                <a:solidFill>
                  <a:schemeClr val="tx1"/>
                </a:solidFill>
                <a:effectLst/>
                <a:latin typeface="+mn-lt"/>
                <a:ea typeface="+mn-ea"/>
                <a:cs typeface="+mn-cs"/>
              </a:rPr>
              <a:t>A mole is a certain quantity of molecules, namely the </a:t>
            </a:r>
            <a:r>
              <a:rPr lang="en-US" sz="1200" b="0" i="0" kern="1200" dirty="0" err="1" smtClean="0">
                <a:solidFill>
                  <a:schemeClr val="tx1"/>
                </a:solidFill>
                <a:effectLst/>
                <a:latin typeface="+mn-lt"/>
                <a:ea typeface="+mn-ea"/>
                <a:cs typeface="+mn-cs"/>
              </a:rPr>
              <a:t>Avagadro</a:t>
            </a:r>
            <a:r>
              <a:rPr lang="en-US" sz="1200" b="0" i="0" kern="1200" dirty="0" smtClean="0">
                <a:solidFill>
                  <a:schemeClr val="tx1"/>
                </a:solidFill>
                <a:effectLst/>
                <a:latin typeface="+mn-lt"/>
                <a:ea typeface="+mn-ea"/>
                <a:cs typeface="+mn-cs"/>
              </a:rPr>
              <a:t> number of molecules NA=6.023×10</a:t>
            </a:r>
            <a:r>
              <a:rPr lang="en-US" sz="1200" b="0" i="0" kern="1200" baseline="30000" dirty="0" smtClean="0">
                <a:solidFill>
                  <a:schemeClr val="tx1"/>
                </a:solidFill>
                <a:effectLst/>
                <a:latin typeface="+mn-lt"/>
                <a:ea typeface="+mn-ea"/>
                <a:cs typeface="+mn-cs"/>
              </a:rPr>
              <a:t>23</a:t>
            </a:r>
            <a:r>
              <a:rPr lang="en-US" sz="1200" b="0" i="0" kern="1200" dirty="0" smtClean="0">
                <a:solidFill>
                  <a:schemeClr val="tx1"/>
                </a:solidFill>
                <a:effectLst/>
                <a:latin typeface="+mn-lt"/>
                <a:ea typeface="+mn-ea"/>
                <a:cs typeface="+mn-cs"/>
              </a:rPr>
              <a: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 for example if you take 6.023×10</a:t>
            </a:r>
            <a:r>
              <a:rPr lang="en-US" sz="1200" b="0" i="0" kern="1200" baseline="30000" dirty="0" smtClean="0">
                <a:solidFill>
                  <a:schemeClr val="tx1"/>
                </a:solidFill>
                <a:effectLst/>
                <a:latin typeface="+mn-lt"/>
                <a:ea typeface="+mn-ea"/>
                <a:cs typeface="+mn-cs"/>
              </a:rPr>
              <a:t>23</a:t>
            </a:r>
            <a:r>
              <a:rPr lang="en-US" sz="1200" b="0" i="0" kern="1200" dirty="0" smtClean="0">
                <a:solidFill>
                  <a:schemeClr val="tx1"/>
                </a:solidFill>
                <a:effectLst/>
                <a:latin typeface="+mn-lt"/>
                <a:ea typeface="+mn-ea"/>
                <a:cs typeface="+mn-cs"/>
              </a:rPr>
              <a:t> water molecules then that makes up 1 mole of water.</a:t>
            </a: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11</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20</a:t>
            </a:fld>
            <a:endParaRPr lang="en-US"/>
          </a:p>
        </p:txBody>
      </p:sp>
    </p:spTree>
    <p:extLst>
      <p:ext uri="{BB962C8B-B14F-4D97-AF65-F5344CB8AC3E}">
        <p14:creationId xmlns:p14="http://schemas.microsoft.com/office/powerpoint/2010/main" val="394267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diatomic molecule (H</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O</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N</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etc.) has 5 degrees of freedom (3 for translation in x, y and z directions, and 2 for rotation). Therefore, the internal energy for diatomic gases is U=52NkTU = \</a:t>
            </a:r>
            <a:r>
              <a:rPr lang="en-US" sz="1200" b="0" i="0" kern="1200" dirty="0" err="1" smtClean="0">
                <a:solidFill>
                  <a:schemeClr val="tx1"/>
                </a:solidFill>
                <a:effectLst/>
                <a:latin typeface="+mn-lt"/>
                <a:ea typeface="+mn-ea"/>
                <a:cs typeface="+mn-cs"/>
              </a:rPr>
              <a:t>frac</a:t>
            </a:r>
            <a:r>
              <a:rPr lang="en-US" sz="1200" b="0" i="0" kern="1200" dirty="0" smtClean="0">
                <a:solidFill>
                  <a:schemeClr val="tx1"/>
                </a:solidFill>
                <a:effectLst/>
                <a:latin typeface="+mn-lt"/>
                <a:ea typeface="+mn-ea"/>
                <a:cs typeface="+mn-cs"/>
              </a:rPr>
              <a:t>{5}{2}</a:t>
            </a:r>
            <a:r>
              <a:rPr lang="en-US" sz="1200" b="0" i="0" kern="1200" dirty="0" err="1" smtClean="0">
                <a:solidFill>
                  <a:schemeClr val="tx1"/>
                </a:solidFill>
                <a:effectLst/>
                <a:latin typeface="+mn-lt"/>
                <a:ea typeface="+mn-ea"/>
                <a:cs typeface="+mn-cs"/>
              </a:rPr>
              <a:t>NkT</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21</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22</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https://chem.libretexts.org/Courses/Sacramento_City_College/SCC%3A_Chem_400_-_General_Chemistry_I/Text/05%3A_Gases/5.04%3A_The_Ideal_Gas_Law</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12</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http://chemistry.bd.psu.edu/jircitano/gases.html</a:t>
            </a:r>
            <a:endParaRPr lang="en-US" dirty="0" smtClean="0"/>
          </a:p>
          <a:p>
            <a:endParaRPr lang="en-US" dirty="0" smtClean="0"/>
          </a:p>
          <a:p>
            <a:r>
              <a:rPr lang="en-US" dirty="0" smtClean="0">
                <a:hlinkClick r:id="rId4"/>
              </a:rPr>
              <a:t>https://chem.libretexts.org/Courses/Sacramento_City_College/SCC%3A_Chem_400_-_General_Chemistry_I/Text/05%3A_Gases/5.03%3A_The_Simple_Gas_Laws%3A_Boyle%E2%80%99s_Law%2C_Charles%E2%80%99s_Law_and_Avogadro%E2%80%99s_Law</a:t>
            </a:r>
            <a:endParaRPr lang="en-US" dirty="0" smtClean="0"/>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13</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14</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Boyle's law is: </a:t>
            </a:r>
            <a:r>
              <a:rPr lang="en-US" dirty="0" smtClean="0">
                <a:effectLst/>
              </a:rPr>
              <a:t>The absolute pressure exerted by a given mass of an </a:t>
            </a:r>
            <a:r>
              <a:rPr lang="en-US" sz="1200" u="none" strike="noStrike" kern="1200" dirty="0" smtClean="0">
                <a:solidFill>
                  <a:schemeClr val="tx1"/>
                </a:solidFill>
                <a:effectLst/>
                <a:latin typeface="+mn-lt"/>
                <a:ea typeface="+mn-ea"/>
                <a:cs typeface="+mn-cs"/>
                <a:hlinkClick r:id="rId3" tooltip="Ideal gas"/>
              </a:rPr>
              <a:t>ideal gas</a:t>
            </a:r>
            <a:r>
              <a:rPr lang="en-US" dirty="0" smtClean="0">
                <a:effectLst/>
              </a:rPr>
              <a:t> is inversely proportional to the volume it occupies if the </a:t>
            </a:r>
            <a:r>
              <a:rPr lang="en-US" sz="1200" u="none" strike="noStrike" kern="1200" dirty="0" smtClean="0">
                <a:solidFill>
                  <a:schemeClr val="tx1"/>
                </a:solidFill>
                <a:effectLst/>
                <a:latin typeface="+mn-lt"/>
                <a:ea typeface="+mn-ea"/>
                <a:cs typeface="+mn-cs"/>
                <a:hlinkClick r:id="rId4" tooltip="Temperature"/>
              </a:rPr>
              <a:t>temperature</a:t>
            </a:r>
            <a:r>
              <a:rPr lang="en-US" dirty="0" smtClean="0">
                <a:effectLst/>
              </a:rPr>
              <a:t> and </a:t>
            </a:r>
            <a:r>
              <a:rPr lang="en-US" sz="1200" u="none" strike="noStrike" kern="1200" dirty="0" smtClean="0">
                <a:solidFill>
                  <a:schemeClr val="tx1"/>
                </a:solidFill>
                <a:effectLst/>
                <a:latin typeface="+mn-lt"/>
                <a:ea typeface="+mn-ea"/>
                <a:cs typeface="+mn-cs"/>
                <a:hlinkClick r:id="rId5" tooltip="Amount of substance"/>
              </a:rPr>
              <a:t>amount of gas</a:t>
            </a:r>
            <a:r>
              <a:rPr lang="en-US" dirty="0" smtClean="0">
                <a:effectLst/>
              </a:rPr>
              <a:t> remain unchanged within a </a:t>
            </a:r>
            <a:r>
              <a:rPr lang="en-US" sz="1200" u="sng" kern="1200" dirty="0" smtClean="0">
                <a:solidFill>
                  <a:schemeClr val="tx1"/>
                </a:solidFill>
                <a:effectLst/>
                <a:latin typeface="+mn-lt"/>
                <a:ea typeface="+mn-ea"/>
                <a:cs typeface="+mn-cs"/>
                <a:hlinkClick r:id="rId6"/>
              </a:rPr>
              <a:t>closed system</a:t>
            </a:r>
            <a:r>
              <a:rPr lang="en-US" sz="1200" u="sng" kern="1200" dirty="0" smtClean="0">
                <a:solidFill>
                  <a:schemeClr val="tx1"/>
                </a:solidFill>
                <a:effectLst/>
                <a:latin typeface="+mn-lt"/>
                <a:ea typeface="+mn-ea"/>
                <a:cs typeface="+mn-cs"/>
              </a:rPr>
              <a:t> ( </a:t>
            </a:r>
            <a:r>
              <a:rPr lang="en-US" sz="1200" u="sng" kern="1200" dirty="0" err="1" smtClean="0">
                <a:solidFill>
                  <a:schemeClr val="tx1"/>
                </a:solidFill>
                <a:effectLst/>
                <a:latin typeface="+mn-lt"/>
                <a:ea typeface="+mn-ea"/>
                <a:cs typeface="+mn-cs"/>
              </a:rPr>
              <a:t>charles</a:t>
            </a:r>
            <a:r>
              <a:rPr lang="en-US" sz="1200" u="sng" kern="1200" dirty="0" smtClean="0">
                <a:solidFill>
                  <a:schemeClr val="tx1"/>
                </a:solidFill>
                <a:effectLst/>
                <a:latin typeface="+mn-lt"/>
                <a:ea typeface="+mn-ea"/>
                <a:cs typeface="+mn-cs"/>
              </a:rPr>
              <a:t> 1</a:t>
            </a:r>
            <a:r>
              <a:rPr lang="en-US" sz="1200" u="sng" kern="1200" baseline="30000" dirty="0" smtClean="0">
                <a:solidFill>
                  <a:schemeClr val="tx1"/>
                </a:solidFill>
                <a:effectLst/>
                <a:latin typeface="+mn-lt"/>
                <a:ea typeface="+mn-ea"/>
                <a:cs typeface="+mn-cs"/>
              </a:rPr>
              <a:t>st</a:t>
            </a:r>
            <a:r>
              <a:rPr lang="en-US" sz="1200" u="sng" kern="1200" dirty="0" smtClean="0">
                <a:solidFill>
                  <a:schemeClr val="tx1"/>
                </a:solidFill>
                <a:effectLst/>
                <a:latin typeface="+mn-lt"/>
                <a:ea typeface="+mn-ea"/>
                <a:cs typeface="+mn-cs"/>
              </a:rPr>
              <a:t> law)</a:t>
            </a: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15</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16</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17</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18</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19</a:t>
            </a:fld>
            <a:endParaRPr lang="en-US"/>
          </a:p>
        </p:txBody>
      </p:sp>
    </p:spTree>
    <p:extLst>
      <p:ext uri="{BB962C8B-B14F-4D97-AF65-F5344CB8AC3E}">
        <p14:creationId xmlns:p14="http://schemas.microsoft.com/office/powerpoint/2010/main" val="29507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4424-E9E7-44EF-9948-A6D5BCE2C5B3}"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4424-E9E7-44EF-9948-A6D5BCE2C5B3}"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4424-E9E7-44EF-9948-A6D5BCE2C5B3}"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2020-2021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5</a:t>
            </a: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574844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The Ideal Gas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previous laws all assume that the gas being measured is an </a:t>
            </a:r>
            <a:r>
              <a:rPr lang="en-US" sz="2400" b="1" i="1" dirty="0">
                <a:latin typeface="Times New Roman" panose="02020603050405020304" pitchFamily="18" charset="0"/>
                <a:cs typeface="Times New Roman" panose="02020603050405020304" pitchFamily="18" charset="0"/>
              </a:rPr>
              <a:t>ideal gas</a:t>
            </a:r>
            <a:r>
              <a:rPr lang="en-US" sz="2400" b="1" dirty="0">
                <a:latin typeface="Times New Roman" panose="02020603050405020304" pitchFamily="18" charset="0"/>
                <a:cs typeface="Times New Roman" panose="02020603050405020304" pitchFamily="18" charset="0"/>
              </a:rPr>
              <a:t>, a gas that obeys them all exactly.  But over a wide range of temperature, pressure, and volume, real gases deviate slightly from ideal.  Since, according to Avogadro, the same volumes of gas contain the same number of moles, chemists could now determine the formulas of gaseous elements and their formula masses.  The idea gas law is:</a:t>
            </a:r>
          </a:p>
          <a:p>
            <a:pPr marL="0" indent="0" algn="ctr">
              <a:buNone/>
            </a:pPr>
            <a:r>
              <a:rPr lang="en-US" sz="2400" b="1" i="1" dirty="0">
                <a:latin typeface="Times New Roman" panose="02020603050405020304" pitchFamily="18" charset="0"/>
                <a:cs typeface="Times New Roman" panose="02020603050405020304" pitchFamily="18" charset="0"/>
              </a:rPr>
              <a:t>PV</a:t>
            </a:r>
            <a:r>
              <a:rPr lang="en-US" sz="2400" b="1" dirty="0">
                <a:latin typeface="Times New Roman" panose="02020603050405020304" pitchFamily="18" charset="0"/>
                <a:cs typeface="Times New Roman" panose="02020603050405020304" pitchFamily="18" charset="0"/>
              </a:rPr>
              <a:t> = </a:t>
            </a:r>
            <a:r>
              <a:rPr lang="en-US" sz="2400" b="1" i="1" dirty="0" err="1">
                <a:latin typeface="Times New Roman" panose="02020603050405020304" pitchFamily="18" charset="0"/>
                <a:cs typeface="Times New Roman" panose="02020603050405020304" pitchFamily="18" charset="0"/>
              </a:rPr>
              <a:t>nRT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535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
        <p:nvSpPr>
          <p:cNvPr id="4" name="Rectangle 3"/>
          <p:cNvSpPr/>
          <p:nvPr/>
        </p:nvSpPr>
        <p:spPr>
          <a:xfrm>
            <a:off x="11664" y="594748"/>
            <a:ext cx="9132335" cy="492442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ideal gas is a gas with the following properties: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no intermolecular forces, except during collisions.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collisions are elastic.</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individual gas molecules have no volume (they behave like point masses).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equation of state for ideal gasses is known as the </a:t>
            </a:r>
            <a:r>
              <a:rPr lang="en-US" sz="2400" b="1" u="sng" dirty="0">
                <a:latin typeface="Times New Roman" panose="02020603050405020304" pitchFamily="18" charset="0"/>
                <a:cs typeface="Times New Roman" panose="02020603050405020304" pitchFamily="18" charset="0"/>
              </a:rPr>
              <a:t>ideal gas law</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ideal gas law was discovered empirically, but can also be derived theoretically. The form we are most familiar with</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pV</a:t>
            </a:r>
            <a:r>
              <a:rPr lang="en-US" sz="2400" b="1" dirty="0" smtClean="0">
                <a:latin typeface="Times New Roman" panose="02020603050405020304" pitchFamily="18" charset="0"/>
                <a:cs typeface="Times New Roman" panose="02020603050405020304" pitchFamily="18" charset="0"/>
              </a:rPr>
              <a:t> = n RT       </a:t>
            </a:r>
            <a:r>
              <a:rPr lang="en-US" sz="2400" b="1" i="1" dirty="0" smtClean="0">
                <a:latin typeface="Times New Roman" panose="02020603050405020304" pitchFamily="18" charset="0"/>
                <a:cs typeface="Times New Roman" panose="02020603050405020304" pitchFamily="18" charset="0"/>
              </a:rPr>
              <a:t>Ideal </a:t>
            </a:r>
            <a:r>
              <a:rPr lang="en-US" sz="2400" b="1" i="1" dirty="0">
                <a:latin typeface="Times New Roman" panose="02020603050405020304" pitchFamily="18" charset="0"/>
                <a:cs typeface="Times New Roman" panose="02020603050405020304" pitchFamily="18" charset="0"/>
              </a:rPr>
              <a:t>Gas Law (1</a:t>
            </a:r>
            <a:r>
              <a:rPr lang="en-US" sz="2400" b="1" i="1"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R </a:t>
            </a:r>
            <a:r>
              <a:rPr lang="en-US" sz="2400" dirty="0">
                <a:latin typeface="Times New Roman" panose="02020603050405020304" pitchFamily="18" charset="0"/>
                <a:cs typeface="Times New Roman" panose="02020603050405020304" pitchFamily="18" charset="0"/>
              </a:rPr>
              <a:t>has a value of 8.3145 </a:t>
            </a:r>
            <a:r>
              <a:rPr lang="en-US" sz="2400" dirty="0" smtClean="0">
                <a:latin typeface="Times New Roman" panose="02020603050405020304" pitchFamily="18" charset="0"/>
                <a:cs typeface="Times New Roman" panose="02020603050405020304" pitchFamily="18" charset="0"/>
              </a:rPr>
              <a:t>J-mol</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-K</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i="1"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is the number of moles (not molecules). </a:t>
            </a: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256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true ideal gas would be </a:t>
            </a:r>
            <a:r>
              <a:rPr lang="en-US" sz="2400" b="1" dirty="0">
                <a:latin typeface="Times New Roman" panose="02020603050405020304" pitchFamily="18" charset="0"/>
                <a:cs typeface="Times New Roman" panose="02020603050405020304" pitchFamily="18" charset="0"/>
              </a:rPr>
              <a:t>monatomic</a:t>
            </a:r>
            <a:r>
              <a:rPr lang="en-US" sz="2400" dirty="0">
                <a:latin typeface="Times New Roman" panose="02020603050405020304" pitchFamily="18" charset="0"/>
                <a:cs typeface="Times New Roman" panose="02020603050405020304" pitchFamily="18" charset="0"/>
              </a:rPr>
              <a:t>, meaning each molecule is comprised of a single atom.</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gasses in the atmosphere, such as 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N</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diatomic</a:t>
            </a:r>
            <a:r>
              <a:rPr lang="en-US" sz="2400" dirty="0">
                <a:latin typeface="Times New Roman" panose="02020603050405020304" pitchFamily="18" charset="0"/>
                <a:cs typeface="Times New Roman" panose="02020603050405020304" pitchFamily="18" charset="0"/>
              </a:rPr>
              <a:t>, and some gasses such as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triatomic</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atmospheric gasses have rotational and vibrational kinetic energy, in addition to </a:t>
            </a:r>
            <a:r>
              <a:rPr lang="en-US" sz="2400" b="1" dirty="0">
                <a:latin typeface="Times New Roman" panose="02020603050405020304" pitchFamily="18" charset="0"/>
                <a:cs typeface="Times New Roman" panose="02020603050405020304" pitchFamily="18" charset="0"/>
              </a:rPr>
              <a:t>translational kinetic energy (Energy due to linear motion of a rigid </a:t>
            </a:r>
            <a:r>
              <a:rPr lang="en-US" sz="2400" b="1" dirty="0" smtClean="0">
                <a:latin typeface="Times New Roman" panose="02020603050405020304" pitchFamily="18" charset="0"/>
                <a:cs typeface="Times New Roman" panose="02020603050405020304" pitchFamily="18" charset="0"/>
              </a:rPr>
              <a:t>body).</a:t>
            </a: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Even </a:t>
            </a:r>
            <a:r>
              <a:rPr lang="en-US" sz="2400" dirty="0">
                <a:latin typeface="Times New Roman" panose="02020603050405020304" pitchFamily="18" charset="0"/>
                <a:cs typeface="Times New Roman" panose="02020603050405020304" pitchFamily="18" charset="0"/>
              </a:rPr>
              <a:t>though the gasses that make up the atmosphere aren’t monatomic, they still closely obey the ideal gas law at the pressures and temperatures encountered in the atmosphere, so we can still use the ideal gas law.</a:t>
            </a:r>
          </a:p>
        </p:txBody>
      </p:sp>
      <p:sp>
        <p:nvSpPr>
          <p:cNvPr id="5" name="Rectangle 4"/>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588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53170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meteorology we use a modified form of the ideal gas law. We first divide </a:t>
                </a:r>
                <a:r>
                  <a:rPr lang="en-US" sz="2400" dirty="0" smtClean="0">
                    <a:latin typeface="Times New Roman" panose="02020603050405020304" pitchFamily="18" charset="0"/>
                    <a:cs typeface="Times New Roman" panose="02020603050405020304" pitchFamily="18" charset="0"/>
                  </a:rPr>
                  <a:t>equation (1) </a:t>
                </a:r>
                <a:r>
                  <a:rPr lang="en-US" sz="2600" b="1" dirty="0" err="1" smtClean="0">
                    <a:latin typeface="Times New Roman" panose="02020603050405020304" pitchFamily="18" charset="0"/>
                    <a:cs typeface="Times New Roman" panose="02020603050405020304" pitchFamily="18" charset="0"/>
                  </a:rPr>
                  <a:t>pV</a:t>
                </a:r>
                <a:r>
                  <a:rPr lang="en-US" sz="2600" b="1" dirty="0" smtClean="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 n RT </a:t>
                </a:r>
                <a:r>
                  <a:rPr lang="en-US" sz="2400" dirty="0" smtClean="0">
                    <a:latin typeface="Times New Roman" panose="02020603050405020304" pitchFamily="18" charset="0"/>
                    <a:cs typeface="Times New Roman" panose="02020603050405020304" pitchFamily="18" charset="0"/>
                  </a:rPr>
                  <a:t>by </a:t>
                </a:r>
                <a:r>
                  <a:rPr lang="en-US" sz="2400" dirty="0">
                    <a:latin typeface="Times New Roman" panose="02020603050405020304" pitchFamily="18" charset="0"/>
                    <a:cs typeface="Times New Roman" panose="02020603050405020304" pitchFamily="18" charset="0"/>
                  </a:rPr>
                  <a:t>volume to </a:t>
                </a:r>
                <a:r>
                  <a:rPr lang="en-US" sz="2400" dirty="0" smtClean="0">
                    <a:latin typeface="Times New Roman" panose="02020603050405020304" pitchFamily="18" charset="0"/>
                    <a:cs typeface="Times New Roman" panose="02020603050405020304" pitchFamily="18" charset="0"/>
                  </a:rPr>
                  <a:t>get:</a:t>
                </a:r>
              </a:p>
              <a:p>
                <a:pPr algn="just"/>
                <a14:m>
                  <m:oMathPara xmlns:m="http://schemas.openxmlformats.org/officeDocument/2006/math">
                    <m:oMathParaPr>
                      <m:jc m:val="centerGroup"/>
                    </m:oMathParaPr>
                    <m:oMath xmlns:m="http://schemas.openxmlformats.org/officeDocument/2006/math">
                      <m:r>
                        <a:rPr lang="en-US" sz="2600" b="0" i="1" smtClean="0">
                          <a:latin typeface="Cambria Math"/>
                          <a:cs typeface="Times New Roman" panose="02020603050405020304" pitchFamily="18" charset="0"/>
                        </a:rPr>
                        <m:t>𝑝</m:t>
                      </m:r>
                      <m:r>
                        <a:rPr lang="en-US" sz="2600" i="1" smtClean="0">
                          <a:latin typeface="Cambria Math"/>
                          <a:cs typeface="Times New Roman" panose="02020603050405020304" pitchFamily="18" charset="0"/>
                        </a:rPr>
                        <m:t>=</m:t>
                      </m:r>
                      <m:f>
                        <m:fPr>
                          <m:ctrlPr>
                            <a:rPr lang="en-US" sz="2600" i="1" smtClean="0">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𝑛</m:t>
                          </m:r>
                        </m:num>
                        <m:den>
                          <m:r>
                            <a:rPr lang="en-US" sz="2600" b="0" i="1" smtClean="0">
                              <a:latin typeface="Cambria Math"/>
                              <a:cs typeface="Times New Roman" panose="02020603050405020304" pitchFamily="18" charset="0"/>
                            </a:rPr>
                            <m:t>𝑉</m:t>
                          </m:r>
                        </m:den>
                      </m:f>
                      <m:r>
                        <a:rPr lang="en-US" sz="2600" b="0" i="1" smtClean="0">
                          <a:latin typeface="Cambria Math"/>
                          <a:cs typeface="Times New Roman" panose="02020603050405020304" pitchFamily="18" charset="0"/>
                        </a:rPr>
                        <m:t>𝑅𝑇</m:t>
                      </m:r>
                    </m:oMath>
                  </m:oMathPara>
                </a14:m>
                <a:endParaRPr lang="en-US" sz="26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 then multiply the RHS top and bottom by the molecular weight of the gas, M, to </a:t>
                </a:r>
                <a:r>
                  <a:rPr lang="en-US" sz="2400" dirty="0" smtClean="0">
                    <a:latin typeface="Times New Roman" panose="02020603050405020304" pitchFamily="18" charset="0"/>
                    <a:cs typeface="Times New Roman" panose="02020603050405020304" pitchFamily="18" charset="0"/>
                  </a:rPr>
                  <a:t>get:</a:t>
                </a:r>
              </a:p>
              <a:p>
                <a:pPr algn="ctr"/>
                <a14:m>
                  <m:oMath xmlns:m="http://schemas.openxmlformats.org/officeDocument/2006/math">
                    <m:r>
                      <a:rPr lang="en-US" sz="2600" i="1">
                        <a:latin typeface="Cambria Math"/>
                        <a:cs typeface="Times New Roman" panose="02020603050405020304" pitchFamily="18" charset="0"/>
                      </a:rPr>
                      <m:t>𝑝</m:t>
                    </m:r>
                    <m:r>
                      <a:rPr lang="en-US" sz="2600" i="1">
                        <a:latin typeface="Cambria Math"/>
                        <a:cs typeface="Times New Roman" panose="02020603050405020304" pitchFamily="18" charset="0"/>
                      </a:rPr>
                      <m:t>=</m:t>
                    </m:r>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𝑀</m:t>
                        </m:r>
                        <m:r>
                          <a:rPr lang="en-US" sz="2600" i="1">
                            <a:latin typeface="Cambria Math"/>
                            <a:cs typeface="Times New Roman" panose="02020603050405020304" pitchFamily="18" charset="0"/>
                          </a:rPr>
                          <m:t>𝑛</m:t>
                        </m:r>
                      </m:num>
                      <m:den>
                        <m:r>
                          <a:rPr lang="en-US" sz="2600" i="1">
                            <a:latin typeface="Cambria Math"/>
                            <a:cs typeface="Times New Roman" panose="02020603050405020304" pitchFamily="18" charset="0"/>
                          </a:rPr>
                          <m:t>𝑉</m:t>
                        </m:r>
                      </m:den>
                    </m:f>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𝑅</m:t>
                        </m:r>
                      </m:num>
                      <m:den>
                        <m:r>
                          <a:rPr lang="en-US" sz="2600" b="0" i="1" smtClean="0">
                            <a:latin typeface="Cambria Math"/>
                            <a:cs typeface="Times New Roman" panose="02020603050405020304" pitchFamily="18" charset="0"/>
                          </a:rPr>
                          <m:t>𝑀</m:t>
                        </m:r>
                      </m:den>
                    </m:f>
                  </m:oMath>
                </a14:m>
                <a:r>
                  <a:rPr lang="en-US" sz="2600" dirty="0" smtClean="0">
                    <a:latin typeface="Times New Roman" panose="02020603050405020304" pitchFamily="18" charset="0"/>
                    <a:cs typeface="Times New Roman" panose="02020603050405020304" pitchFamily="18" charset="0"/>
                  </a:rPr>
                  <a:t> T</a:t>
                </a:r>
                <a:endParaRPr lang="en-US" sz="26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Mn</a:t>
                </a:r>
                <a:r>
                  <a:rPr lang="en-US" sz="2400" dirty="0">
                    <a:latin typeface="Times New Roman" panose="02020603050405020304" pitchFamily="18" charset="0"/>
                    <a:cs typeface="Times New Roman" panose="02020603050405020304" pitchFamily="18" charset="0"/>
                  </a:rPr>
                  <a:t>/V is just the density of the gas. By defining </a:t>
                </a:r>
                <a:r>
                  <a:rPr lang="en-US" sz="2400" b="1" dirty="0">
                    <a:latin typeface="Times New Roman" panose="02020603050405020304" pitchFamily="18" charset="0"/>
                    <a:cs typeface="Times New Roman" panose="02020603050405020304" pitchFamily="18" charset="0"/>
                  </a:rPr>
                  <a:t>R/M</a:t>
                </a:r>
                <a:r>
                  <a:rPr lang="en-US" sz="2400" dirty="0">
                    <a:latin typeface="Times New Roman" panose="02020603050405020304" pitchFamily="18" charset="0"/>
                    <a:cs typeface="Times New Roman" panose="02020603050405020304" pitchFamily="18" charset="0"/>
                  </a:rPr>
                  <a:t> to be the specific </a:t>
                </a:r>
                <a:r>
                  <a:rPr lang="en-US" sz="2400" dirty="0" smtClean="0">
                    <a:latin typeface="Times New Roman" panose="02020603050405020304" pitchFamily="18" charset="0"/>
                    <a:cs typeface="Times New Roman" panose="02020603050405020304" pitchFamily="18" charset="0"/>
                  </a:rPr>
                  <a:t>gas constant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ʹ</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 get the following form of the ideal gas </a:t>
                </a:r>
                <a:r>
                  <a:rPr lang="en-US" sz="2400" dirty="0" smtClean="0">
                    <a:latin typeface="Times New Roman" panose="02020603050405020304" pitchFamily="18" charset="0"/>
                    <a:cs typeface="Times New Roman" panose="02020603050405020304" pitchFamily="18" charset="0"/>
                  </a:rPr>
                  <a:t>law:</a:t>
                </a:r>
              </a:p>
              <a:p>
                <a:pPr algn="just"/>
                <a:endParaRPr lang="en-US" sz="2400" dirty="0">
                  <a:latin typeface="Times New Roman" panose="02020603050405020304" pitchFamily="18" charset="0"/>
                  <a:cs typeface="Times New Roman" panose="02020603050405020304" pitchFamily="18" charset="0"/>
                </a:endParaRPr>
              </a:p>
              <a:p>
                <a:pPr algn="ctr"/>
                <a:r>
                  <a:rPr lang="en-US" sz="2600" dirty="0">
                    <a:latin typeface="Times New Roman" panose="02020603050405020304" pitchFamily="18" charset="0"/>
                    <a:cs typeface="Times New Roman" panose="02020603050405020304" pitchFamily="18" charset="0"/>
                  </a:rPr>
                  <a:t>p</a:t>
                </a:r>
                <a:r>
                  <a:rPr lang="en-US" sz="2600" dirty="0" smtClean="0">
                    <a:latin typeface="Times New Roman" panose="02020603050405020304" pitchFamily="18" charset="0"/>
                    <a:cs typeface="Times New Roman" panose="02020603050405020304" pitchFamily="18" charset="0"/>
                  </a:rPr>
                  <a:t>=</a:t>
                </a:r>
                <a:r>
                  <a:rPr lang="el-GR" sz="2600" dirty="0" smtClean="0">
                    <a:latin typeface="Times New Roman" panose="02020603050405020304" pitchFamily="18" charset="0"/>
                    <a:cs typeface="Times New Roman" panose="02020603050405020304" pitchFamily="18" charset="0"/>
                  </a:rPr>
                  <a:t>ρ</a:t>
                </a:r>
                <a:r>
                  <a:rPr lang="en-US" sz="2600" dirty="0" smtClean="0">
                    <a:latin typeface="Times New Roman" panose="02020603050405020304" pitchFamily="18" charset="0"/>
                    <a:cs typeface="Times New Roman" panose="02020603050405020304" pitchFamily="18" charset="0"/>
                  </a:rPr>
                  <a:t>Rʹ T           (2)  </a:t>
                </a:r>
              </a:p>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specific gas constant is different for each gas! It is found by dividing the universal gas constant by the molecular weight of the gas.</a:t>
                </a: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531707"/>
              </a:xfrm>
              <a:prstGeom prst="rect">
                <a:avLst/>
              </a:prstGeom>
              <a:blipFill rotWithShape="1">
                <a:blip r:embed="rId3"/>
                <a:stretch>
                  <a:fillRect l="-1068" t="-882" r="-1001" b="-1654"/>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5867400" y="2617227"/>
                <a:ext cx="1371600" cy="5831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n = </a:t>
                </a:r>
                <a14:m>
                  <m:oMath xmlns:m="http://schemas.openxmlformats.org/officeDocument/2006/math">
                    <m:f>
                      <m:fPr>
                        <m:ctrlPr>
                          <a:rPr lang="en-US" sz="2400" b="1" i="1" smtClean="0">
                            <a:latin typeface="Cambria Math"/>
                          </a:rPr>
                        </m:ctrlPr>
                      </m:fPr>
                      <m:num>
                        <m:r>
                          <a:rPr lang="en-US" sz="2400" b="1" i="1" smtClean="0">
                            <a:latin typeface="Cambria Math"/>
                          </a:rPr>
                          <m:t>𝒎</m:t>
                        </m:r>
                      </m:num>
                      <m:den>
                        <m:r>
                          <a:rPr lang="en-US" sz="2400" b="1" i="1" smtClean="0">
                            <a:latin typeface="Cambria Math"/>
                          </a:rPr>
                          <m:t>𝑴</m:t>
                        </m:r>
                      </m:den>
                    </m:f>
                    <m:r>
                      <a:rPr lang="en-US" sz="2400" b="1" i="1" smtClean="0">
                        <a:latin typeface="Cambria Math"/>
                      </a:rPr>
                      <m:t>     </m:t>
                    </m:r>
                  </m:oMath>
                </a14:m>
                <a:endParaRPr lang="en-US" sz="24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5867400" y="2617227"/>
                <a:ext cx="1371600" cy="583173"/>
              </a:xfrm>
              <a:prstGeom prst="rect">
                <a:avLst/>
              </a:prstGeom>
              <a:blipFill rotWithShape="1">
                <a:blip r:embed="rId4"/>
                <a:stretch>
                  <a:fillRect b="-8000"/>
                </a:stretch>
              </a:blipFill>
            </p:spPr>
            <p:txBody>
              <a:bodyPr/>
              <a:lstStyle/>
              <a:p>
                <a:r>
                  <a:rPr lang="en-US">
                    <a:noFill/>
                  </a:rPr>
                  <a:t> </a:t>
                </a:r>
              </a:p>
            </p:txBody>
          </p:sp>
        </mc:Fallback>
      </mc:AlternateContent>
    </p:spTree>
    <p:extLst>
      <p:ext uri="{BB962C8B-B14F-4D97-AF65-F5344CB8AC3E}">
        <p14:creationId xmlns:p14="http://schemas.microsoft.com/office/powerpoint/2010/main" val="4107048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397031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Dry air has a molecular weight of 28.964 g/mol. The specific gas constant for dry air is then 287.1 J </a:t>
            </a:r>
            <a:r>
              <a:rPr lang="en-US" sz="2400" dirty="0" smtClean="0">
                <a:latin typeface="Times New Roman" panose="02020603050405020304" pitchFamily="18" charset="0"/>
                <a:cs typeface="Times New Roman" panose="02020603050405020304" pitchFamily="18" charset="0"/>
              </a:rPr>
              <a:t>kg</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K</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is given the symbol R</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The ideal gas law for dry air is </a:t>
            </a:r>
            <a:r>
              <a:rPr lang="en-US" sz="2400" dirty="0" smtClean="0">
                <a:latin typeface="Times New Roman" panose="02020603050405020304" pitchFamily="18" charset="0"/>
                <a:cs typeface="Times New Roman" panose="02020603050405020304" pitchFamily="18" charset="0"/>
              </a:rPr>
              <a:t>then</a:t>
            </a:r>
          </a:p>
          <a:p>
            <a:pPr marL="342900" indent="-342900" algn="just">
              <a:buFont typeface="Arial" panose="020B0604020202020204" pitchFamily="34" charset="0"/>
              <a:buChar char="•"/>
            </a:pP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                         p=</a:t>
            </a:r>
            <a:r>
              <a:rPr lang="el-GR" sz="2600" dirty="0" smtClean="0">
                <a:latin typeface="Times New Roman" panose="02020603050405020304" pitchFamily="18" charset="0"/>
                <a:cs typeface="Times New Roman" panose="02020603050405020304" pitchFamily="18" charset="0"/>
              </a:rPr>
              <a:t>ρ</a:t>
            </a:r>
            <a:r>
              <a:rPr lang="en-US" sz="2800" dirty="0">
                <a:latin typeface="Times New Roman" panose="02020603050405020304" pitchFamily="18" charset="0"/>
                <a:cs typeface="Times New Roman" panose="02020603050405020304" pitchFamily="18" charset="0"/>
              </a:rPr>
              <a:t> R</a:t>
            </a:r>
            <a:r>
              <a:rPr lang="en-US" sz="2800" baseline="-25000" dirty="0">
                <a:latin typeface="Times New Roman" panose="02020603050405020304" pitchFamily="18" charset="0"/>
                <a:cs typeface="Times New Roman" panose="02020603050405020304" pitchFamily="18" charset="0"/>
              </a:rPr>
              <a:t>d</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           </a:t>
            </a:r>
            <a:r>
              <a:rPr lang="en-US" sz="2600" dirty="0" smtClean="0">
                <a:latin typeface="Times New Roman" panose="02020603050405020304" pitchFamily="18" charset="0"/>
                <a:cs typeface="Times New Roman" panose="02020603050405020304" pitchFamily="18" charset="0"/>
              </a:rPr>
              <a:t>(3)</a:t>
            </a:r>
            <a:endParaRPr lang="en-US" sz="2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or </a:t>
            </a:r>
            <a:r>
              <a:rPr lang="en-US" sz="2400" dirty="0">
                <a:latin typeface="Times New Roman" panose="02020603050405020304" pitchFamily="18" charset="0"/>
                <a:cs typeface="Times New Roman" panose="02020603050405020304" pitchFamily="18" charset="0"/>
              </a:rPr>
              <a:t>equivalently, in terms of specific volume</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p</a:t>
            </a:r>
            <a:r>
              <a:rPr lang="el-GR" sz="2600" dirty="0" smtClean="0">
                <a:latin typeface="Times New Roman" panose="02020603050405020304" pitchFamily="18" charset="0"/>
                <a:cs typeface="Times New Roman" panose="02020603050405020304" pitchFamily="18" charset="0"/>
              </a:rPr>
              <a:t>α</a:t>
            </a:r>
            <a:r>
              <a:rPr lang="en-US" sz="26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a:t>
            </a:r>
            <a:r>
              <a:rPr lang="en-US" sz="2800" baseline="-250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 T           </a:t>
            </a:r>
            <a:r>
              <a:rPr lang="en-US" sz="2600" dirty="0" smtClean="0">
                <a:latin typeface="Times New Roman" panose="02020603050405020304" pitchFamily="18" charset="0"/>
                <a:cs typeface="Times New Roman" panose="02020603050405020304" pitchFamily="18" charset="0"/>
              </a:rPr>
              <a:t>(4)</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1676400" y="5029200"/>
                <a:ext cx="4876800" cy="106644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14:m>
                  <m:oMath xmlns:m="http://schemas.openxmlformats.org/officeDocument/2006/math">
                    <m:r>
                      <m:rPr>
                        <m:nor/>
                      </m:rPr>
                      <a:rPr lang="el-GR" sz="2800" b="1" dirty="0" smtClean="0">
                        <a:latin typeface="Times New Roman" panose="02020603050405020304" pitchFamily="18" charset="0"/>
                        <a:cs typeface="Times New Roman" panose="02020603050405020304" pitchFamily="18" charset="0"/>
                      </a:rPr>
                      <m:t>ρ</m:t>
                    </m:r>
                    <m:r>
                      <a:rPr lang="en-US" sz="2800" b="1" i="1" smtClean="0">
                        <a:latin typeface="Cambria Math"/>
                        <a:cs typeface="Times New Roman" panose="02020603050405020304" pitchFamily="18" charset="0"/>
                      </a:rPr>
                      <m:t>=</m:t>
                    </m:r>
                    <m:f>
                      <m:fPr>
                        <m:ctrlPr>
                          <a:rPr lang="en-US" sz="2800" b="1" i="1">
                            <a:latin typeface="Cambria Math"/>
                            <a:cs typeface="Times New Roman" panose="02020603050405020304" pitchFamily="18" charset="0"/>
                          </a:rPr>
                        </m:ctrlPr>
                      </m:fPr>
                      <m:num>
                        <m:r>
                          <a:rPr lang="en-US" sz="2800" b="1" i="1" smtClean="0">
                            <a:latin typeface="Cambria Math"/>
                            <a:cs typeface="Times New Roman" panose="02020603050405020304" pitchFamily="18" charset="0"/>
                          </a:rPr>
                          <m:t>𝒎</m:t>
                        </m:r>
                      </m:num>
                      <m:den>
                        <m:r>
                          <a:rPr lang="en-US" sz="2800" b="1" i="1">
                            <a:latin typeface="Cambria Math"/>
                            <a:cs typeface="Times New Roman" panose="02020603050405020304" pitchFamily="18" charset="0"/>
                          </a:rPr>
                          <m:t>𝑽</m:t>
                        </m:r>
                      </m:den>
                    </m:f>
                  </m:oMath>
                </a14:m>
                <a:r>
                  <a:rPr lang="en-US" sz="2800" b="1" dirty="0" smtClean="0"/>
                  <a:t>        →     </a:t>
                </a:r>
                <a14:m>
                  <m:oMath xmlns:m="http://schemas.openxmlformats.org/officeDocument/2006/math">
                    <m:f>
                      <m:fPr>
                        <m:ctrlPr>
                          <a:rPr lang="en-US" sz="2800" b="1" i="1">
                            <a:latin typeface="Cambria Math"/>
                            <a:cs typeface="Times New Roman" panose="02020603050405020304" pitchFamily="18" charset="0"/>
                          </a:rPr>
                        </m:ctrlPr>
                      </m:fPr>
                      <m:num>
                        <m:r>
                          <a:rPr lang="en-US" sz="2800" b="1" i="1">
                            <a:latin typeface="Cambria Math"/>
                            <a:cs typeface="Times New Roman" panose="02020603050405020304" pitchFamily="18" charset="0"/>
                          </a:rPr>
                          <m:t>𝟏</m:t>
                        </m:r>
                      </m:num>
                      <m:den>
                        <m:r>
                          <m:rPr>
                            <m:nor/>
                          </m:rPr>
                          <a:rPr lang="el-GR" sz="2800" b="1" dirty="0">
                            <a:latin typeface="Times New Roman" panose="02020603050405020304" pitchFamily="18" charset="0"/>
                            <a:cs typeface="Times New Roman" panose="02020603050405020304" pitchFamily="18" charset="0"/>
                          </a:rPr>
                          <m:t>ρ</m:t>
                        </m:r>
                      </m:den>
                    </m:f>
                    <m:r>
                      <a:rPr lang="en-US" sz="2800" b="1" i="1">
                        <a:latin typeface="Cambria Math"/>
                        <a:cs typeface="Times New Roman" panose="02020603050405020304" pitchFamily="18" charset="0"/>
                      </a:rPr>
                      <m:t>=</m:t>
                    </m:r>
                    <m:f>
                      <m:fPr>
                        <m:ctrlPr>
                          <a:rPr lang="en-US" sz="2800" b="1" i="1">
                            <a:latin typeface="Cambria Math"/>
                            <a:cs typeface="Times New Roman" panose="02020603050405020304" pitchFamily="18" charset="0"/>
                          </a:rPr>
                        </m:ctrlPr>
                      </m:fPr>
                      <m:num>
                        <m:r>
                          <a:rPr lang="en-US" sz="2800" b="1" i="1">
                            <a:latin typeface="Cambria Math"/>
                            <a:cs typeface="Times New Roman" panose="02020603050405020304" pitchFamily="18" charset="0"/>
                          </a:rPr>
                          <m:t>𝑽</m:t>
                        </m:r>
                      </m:num>
                      <m:den>
                        <m:r>
                          <a:rPr lang="en-US" sz="2800" b="1" i="1">
                            <a:latin typeface="Cambria Math"/>
                            <a:cs typeface="Times New Roman" panose="02020603050405020304" pitchFamily="18" charset="0"/>
                          </a:rPr>
                          <m:t>𝒎</m:t>
                        </m:r>
                      </m:den>
                    </m:f>
                    <m:r>
                      <a:rPr lang="en-US" sz="2800" b="1" i="1" smtClean="0">
                        <a:latin typeface="Cambria Math"/>
                        <a:cs typeface="Times New Roman" panose="02020603050405020304" pitchFamily="18" charset="0"/>
                      </a:rPr>
                      <m:t>  = </m:t>
                    </m:r>
                    <m:r>
                      <m:rPr>
                        <m:sty m:val="p"/>
                      </m:rPr>
                      <a:rPr lang="el-GR" sz="2800" b="1" i="1" smtClean="0">
                        <a:latin typeface="Cambria Math"/>
                        <a:cs typeface="Times New Roman" panose="02020603050405020304" pitchFamily="18" charset="0"/>
                      </a:rPr>
                      <m:t>α</m:t>
                    </m:r>
                  </m:oMath>
                </a14:m>
                <a:endParaRPr lang="en-US" sz="2800" b="1" dirty="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676400" y="5029200"/>
                <a:ext cx="4876800" cy="1066446"/>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0353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8907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One very useful consequence of the ideal gas law that it can be rewritten [from Eq. (4) for an </a:t>
                </a:r>
                <a:r>
                  <a:rPr lang="en-US" sz="2400" b="1" dirty="0" smtClean="0">
                    <a:latin typeface="Times New Roman" panose="02020603050405020304" pitchFamily="18" charset="0"/>
                    <a:cs typeface="Times New Roman" panose="02020603050405020304" pitchFamily="18" charset="0"/>
                  </a:rPr>
                  <a:t>arbitrary gas</a:t>
                </a:r>
                <a:r>
                  <a:rPr lang="en-US" sz="2400" dirty="0" smtClean="0">
                    <a:latin typeface="Times New Roman" panose="02020603050405020304" pitchFamily="18" charset="0"/>
                    <a:cs typeface="Times New Roman" panose="02020603050405020304" pitchFamily="18" charset="0"/>
                  </a:rPr>
                  <a:t>] as</a:t>
                </a: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ctr"/>
                <a14:m>
                  <m:oMath xmlns:m="http://schemas.openxmlformats.org/officeDocument/2006/math">
                    <m:f>
                      <m:fPr>
                        <m:ctrlPr>
                          <a:rPr lang="en-US" sz="3200" i="1">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𝑝</m:t>
                        </m:r>
                        <m:r>
                          <m:rPr>
                            <m:nor/>
                          </m:rPr>
                          <a:rPr lang="el-GR" sz="3200" dirty="0">
                            <a:latin typeface="Times New Roman" panose="02020603050405020304" pitchFamily="18" charset="0"/>
                            <a:cs typeface="Times New Roman" panose="02020603050405020304" pitchFamily="18" charset="0"/>
                          </a:rPr>
                          <m:t>α</m:t>
                        </m:r>
                      </m:num>
                      <m:den>
                        <m:r>
                          <a:rPr lang="en-US" sz="3200" b="0" i="1" smtClean="0">
                            <a:latin typeface="Cambria Math"/>
                            <a:cs typeface="Times New Roman" panose="02020603050405020304" pitchFamily="18" charset="0"/>
                          </a:rPr>
                          <m:t>𝑇</m:t>
                        </m:r>
                      </m:den>
                    </m:f>
                    <m:r>
                      <a:rPr lang="en-US" sz="3200" i="1">
                        <a:latin typeface="Cambria Math"/>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R</m:t>
                    </m:r>
                    <m:r>
                      <m:rPr>
                        <m:nor/>
                      </m:rPr>
                      <a:rPr lang="en-US" sz="3200" dirty="0">
                        <a:latin typeface="Times New Roman" panose="02020603050405020304" pitchFamily="18" charset="0"/>
                        <a:cs typeface="Times New Roman" panose="02020603050405020304" pitchFamily="18" charset="0"/>
                      </a:rPr>
                      <m:t>ʹ</m:t>
                    </m:r>
                  </m:oMath>
                </a14:m>
                <a:r>
                  <a:rPr lang="en-US" sz="2600" dirty="0" smtClean="0">
                    <a:latin typeface="Times New Roman" panose="02020603050405020304" pitchFamily="18" charset="0"/>
                    <a:cs typeface="Times New Roman" panose="02020603050405020304" pitchFamily="18" charset="0"/>
                  </a:rPr>
                  <a:t>         (5)</a:t>
                </a:r>
              </a:p>
              <a:p>
                <a:pPr algn="just"/>
                <a:r>
                  <a:rPr lang="en-US" sz="2400" dirty="0">
                    <a:latin typeface="Times New Roman" panose="02020603050405020304" pitchFamily="18" charset="0"/>
                    <a:cs typeface="Times New Roman" panose="02020603050405020304" pitchFamily="18" charset="0"/>
                  </a:rPr>
                  <a:t>This allows us to compare variables for two different states of the same gas by </a:t>
                </a:r>
                <a:r>
                  <a:rPr lang="en-US" sz="2400" dirty="0" smtClean="0">
                    <a:latin typeface="Times New Roman" panose="02020603050405020304" pitchFamily="18" charset="0"/>
                    <a:cs typeface="Times New Roman" panose="02020603050405020304" pitchFamily="18" charset="0"/>
                  </a:rPr>
                  <a:t>writing</a:t>
                </a:r>
              </a:p>
              <a:p>
                <a:pPr lvl="0" algn="ctr"/>
                <a14:m>
                  <m:oMath xmlns:m="http://schemas.openxmlformats.org/officeDocument/2006/math">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1</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1</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1</m:t>
                        </m:r>
                      </m:den>
                    </m:f>
                    <m:r>
                      <a:rPr lang="en-US" sz="2800" i="1">
                        <a:solidFill>
                          <a:prstClr val="black"/>
                        </a:solidFill>
                        <a:latin typeface="Cambria Math"/>
                        <a:cs typeface="Times New Roman" panose="02020603050405020304" pitchFamily="18" charset="0"/>
                      </a:rPr>
                      <m:t>=</m:t>
                    </m:r>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2</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2</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2</m:t>
                        </m:r>
                      </m:den>
                    </m:f>
                  </m:oMath>
                </a14:m>
                <a:r>
                  <a:rPr lang="en-US" sz="2600" dirty="0" smtClean="0">
                    <a:solidFill>
                      <a:prstClr val="black"/>
                    </a:solidFill>
                    <a:latin typeface="Times New Roman" panose="02020603050405020304" pitchFamily="18" charset="0"/>
                    <a:cs typeface="Times New Roman" panose="02020603050405020304" pitchFamily="18" charset="0"/>
                  </a:rPr>
                  <a:t>             (6)</a:t>
                </a:r>
              </a:p>
              <a:p>
                <a:pPr lvl="0" algn="ct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400" dirty="0">
                    <a:solidFill>
                      <a:prstClr val="black"/>
                    </a:solidFill>
                    <a:latin typeface="Times New Roman" panose="02020603050405020304" pitchFamily="18" charset="0"/>
                    <a:cs typeface="Times New Roman" panose="02020603050405020304" pitchFamily="18" charset="0"/>
                  </a:rPr>
                  <a:t>As an example, imagine if a gas expands to twice its original volume while maintaining a constant pressure. From Eq. (6) we can immediately figure out the ratio of its final and initial temperatures by </a:t>
                </a:r>
                <a:r>
                  <a:rPr lang="en-US" sz="2400" dirty="0" smtClean="0">
                    <a:solidFill>
                      <a:prstClr val="black"/>
                    </a:solidFill>
                    <a:latin typeface="Times New Roman" panose="02020603050405020304" pitchFamily="18" charset="0"/>
                    <a:cs typeface="Times New Roman" panose="02020603050405020304" pitchFamily="18" charset="0"/>
                  </a:rPr>
                  <a:t>writing</a:t>
                </a:r>
              </a:p>
              <a:p>
                <a:pPr lvl="0" algn="just"/>
                <a:endParaRPr lang="en-US" sz="2400" dirty="0">
                  <a:solidFill>
                    <a:prstClr val="black"/>
                  </a:solidFill>
                  <a:latin typeface="Times New Roman" panose="02020603050405020304" pitchFamily="18" charset="0"/>
                  <a:cs typeface="Times New Roman" panose="02020603050405020304" pitchFamily="18" charset="0"/>
                </a:endParaRPr>
              </a:p>
              <a:p>
                <a:pPr lvl="0" algn="just"/>
                <a:endParaRPr lang="en-US" sz="2400" dirty="0" smtClean="0">
                  <a:solidFill>
                    <a:prstClr val="black"/>
                  </a:solidFill>
                  <a:latin typeface="Times New Roman" panose="02020603050405020304" pitchFamily="18" charset="0"/>
                  <a:cs typeface="Times New Roman" panose="02020603050405020304" pitchFamily="18" charset="0"/>
                </a:endParaRPr>
              </a:p>
              <a:p>
                <a:pPr lvl="0" algn="just"/>
                <a:r>
                  <a:rPr lang="en-US" sz="2400" dirty="0" smtClean="0">
                    <a:solidFill>
                      <a:prstClr val="black"/>
                    </a:solidFill>
                    <a:latin typeface="Times New Roman" panose="02020603050405020304" pitchFamily="18" charset="0"/>
                    <a:cs typeface="Times New Roman" panose="02020603050405020304" pitchFamily="18" charset="0"/>
                  </a:rPr>
                  <a:t>which </a:t>
                </a:r>
                <a:r>
                  <a:rPr lang="en-US" sz="2400" dirty="0">
                    <a:solidFill>
                      <a:prstClr val="black"/>
                    </a:solidFill>
                    <a:latin typeface="Times New Roman" panose="02020603050405020304" pitchFamily="18" charset="0"/>
                    <a:cs typeface="Times New Roman" panose="02020603050405020304" pitchFamily="18" charset="0"/>
                  </a:rPr>
                  <a:t>shows that the gas’s temperature would also double</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890715"/>
              </a:xfrm>
              <a:prstGeom prst="rect">
                <a:avLst/>
              </a:prstGeom>
              <a:blipFill rotWithShape="1">
                <a:blip r:embed="rId3"/>
                <a:stretch>
                  <a:fillRect l="-1068" t="-828" r="-1001" b="-1449"/>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5768" y="5334000"/>
            <a:ext cx="2486476" cy="782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2551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85761"/>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another example, imagine if a gas’s pressure increases to four times its original value while keeping a constant temperature. Manipulating Eq. (6) shows that its volume would decrease to one-fourth its original size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 final example, imagine if a gas’s pressure increases to six times its original value while the volume decreases to one-fourth its original size. Manipulating Eq. (6) shows that the temperature increase by 150%,</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907" y="1993018"/>
            <a:ext cx="3038693" cy="902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9049" y="4648200"/>
            <a:ext cx="3175551" cy="1014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894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Let us consider a system at a temperature T, consisting of N point masses (molecules). According to the kinetic theory of heat, these molecules move randomly at all directions         (Brownian motion), and due to this randomness, the internal energies of the point-masses are not equal to each other, but they change in time. However, if we calculate the mean internal energy, we will find that it remains constant in time.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Thus, the mean internal energy of each point-mass, U, is proportional to the absolute temperature of the system 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Ū </a:t>
            </a:r>
            <a:r>
              <a:rPr lang="en-US" sz="2400" dirty="0">
                <a:latin typeface="Times New Roman" panose="02020603050405020304" pitchFamily="18" charset="0"/>
                <a:cs typeface="Times New Roman" panose="02020603050405020304" pitchFamily="18" charset="0"/>
              </a:rPr>
              <a:t>= A × T     ,  A is a universal constant (A=k/2 where k is Boltzmann’s constant (k = 1.38×10</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JK</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Assume that N = 1, Then the point has only three degrees of freedom which here are called thermodynamic degrees of freedom and are equal to the number of independent variables needed to completely define the energy of the </a:t>
            </a:r>
            <a:r>
              <a:rPr lang="en-US" sz="2400" dirty="0" smtClean="0">
                <a:latin typeface="Times New Roman" panose="02020603050405020304" pitchFamily="18" charset="0"/>
                <a:cs typeface="Times New Roman" panose="02020603050405020304" pitchFamily="18" charset="0"/>
              </a:rPr>
              <a:t>point, </a:t>
            </a:r>
            <a:r>
              <a:rPr lang="en-US" sz="2400" b="1" u="sng" dirty="0">
                <a:latin typeface="Times New Roman" panose="02020603050405020304" pitchFamily="18" charset="0"/>
                <a:cs typeface="Times New Roman" panose="02020603050405020304" pitchFamily="18" charset="0"/>
              </a:rPr>
              <a:t>then the total internal energy is equal to its kinetic energy</a:t>
            </a:r>
            <a:r>
              <a:rPr lang="en-US" sz="2400" dirty="0">
                <a:latin typeface="Times New Roman" panose="02020603050405020304" pitchFamily="18" charset="0"/>
                <a:cs typeface="Times New Roman" panose="02020603050405020304" pitchFamily="18" charset="0"/>
              </a:rPr>
              <a:t>. Thus, </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mc:AlternateContent xmlns:mc="http://schemas.openxmlformats.org/markup-compatibility/2006" xmlns:a14="http://schemas.microsoft.com/office/drawing/2010/main">
        <mc:Choice Requires="a14">
          <p:sp>
            <p:nvSpPr>
              <p:cNvPr id="3" name="Rectangle 2"/>
              <p:cNvSpPr/>
              <p:nvPr/>
            </p:nvSpPr>
            <p:spPr>
              <a:xfrm>
                <a:off x="4577831" y="6242870"/>
                <a:ext cx="950004" cy="53893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a:t>U= </a:t>
                </a:r>
                <a14:m>
                  <m:oMath xmlns:m="http://schemas.openxmlformats.org/officeDocument/2006/math">
                    <m:f>
                      <m:fPr>
                        <m:ctrlPr>
                          <a:rPr lang="en-US" i="1">
                            <a:latin typeface="Cambria Math"/>
                          </a:rPr>
                        </m:ctrlPr>
                      </m:fPr>
                      <m:num>
                        <m:sSub>
                          <m:sSubPr>
                            <m:ctrlPr>
                              <a:rPr lang="en-US" i="1">
                                <a:latin typeface="Cambria Math"/>
                              </a:rPr>
                            </m:ctrlPr>
                          </m:sSubPr>
                          <m:e>
                            <m:r>
                              <a:rPr lang="en-US" i="1">
                                <a:latin typeface="Cambria Math"/>
                              </a:rPr>
                              <m:t>𝑚</m:t>
                            </m:r>
                          </m:e>
                          <m:sub>
                            <m:r>
                              <a:rPr lang="en-US" i="1">
                                <a:latin typeface="Cambria Math"/>
                              </a:rPr>
                              <m:t>𝑝</m:t>
                            </m:r>
                          </m:sub>
                        </m:sSub>
                        <m:sSup>
                          <m:sSupPr>
                            <m:ctrlPr>
                              <a:rPr lang="en-US" i="1">
                                <a:latin typeface="Cambria Math"/>
                              </a:rPr>
                            </m:ctrlPr>
                          </m:sSupPr>
                          <m:e>
                            <m:r>
                              <a:rPr lang="en-US" i="1">
                                <a:latin typeface="Cambria Math"/>
                              </a:rPr>
                              <m:t>𝑣</m:t>
                            </m:r>
                          </m:e>
                          <m:sup>
                            <m:r>
                              <a:rPr lang="en-US" i="1">
                                <a:latin typeface="Cambria Math"/>
                              </a:rPr>
                              <m:t>2</m:t>
                            </m:r>
                          </m:sup>
                        </m:sSup>
                      </m:num>
                      <m:den>
                        <m:r>
                          <a:rPr lang="en-US" i="1">
                            <a:latin typeface="Cambria Math"/>
                          </a:rPr>
                          <m:t>2</m:t>
                        </m:r>
                      </m:den>
                    </m:f>
                  </m:oMath>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4577831" y="6242870"/>
                <a:ext cx="950004" cy="538930"/>
              </a:xfrm>
              <a:prstGeom prst="rect">
                <a:avLst/>
              </a:prstGeom>
              <a:blipFill rotWithShape="1">
                <a:blip r:embed="rId3"/>
                <a:stretch>
                  <a:fillRect l="-4375" b="-4301"/>
                </a:stretch>
              </a:blipFill>
            </p:spPr>
            <p:txBody>
              <a:bodyPr/>
              <a:lstStyle/>
              <a:p>
                <a:r>
                  <a:rPr lang="en-US">
                    <a:noFill/>
                  </a:rPr>
                  <a:t> </a:t>
                </a:r>
              </a:p>
            </p:txBody>
          </p:sp>
        </mc:Fallback>
      </mc:AlternateContent>
    </p:spTree>
    <p:extLst>
      <p:ext uri="{BB962C8B-B14F-4D97-AF65-F5344CB8AC3E}">
        <p14:creationId xmlns:p14="http://schemas.microsoft.com/office/powerpoint/2010/main" val="892708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mean kinetic energy of a point with three degrees of freedom is equal to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b="1" u="sng" dirty="0" smtClean="0">
                <a:latin typeface="Times New Roman" panose="02020603050405020304" pitchFamily="18" charset="0"/>
                <a:cs typeface="Times New Roman" panose="02020603050405020304" pitchFamily="18" charset="0"/>
              </a:rPr>
              <a:t>Note: you will need to the following relations to reach to the next 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R=k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 R</a:t>
            </a:r>
            <a:r>
              <a:rPr lang="en-US" sz="2400" dirty="0">
                <a:latin typeface="Times New Roman" panose="02020603050405020304" pitchFamily="18" charset="0"/>
                <a:cs typeface="Times New Roman" panose="02020603050405020304" pitchFamily="18" charset="0"/>
              </a:rPr>
              <a:t>ʹ </a:t>
            </a:r>
            <a:r>
              <a:rPr lang="en-US" sz="2400" dirty="0" smtClean="0">
                <a:latin typeface="Times New Roman" panose="02020603050405020304" pitchFamily="18" charset="0"/>
                <a:cs typeface="Times New Roman" panose="02020603050405020304" pitchFamily="18" charset="0"/>
              </a:rPr>
              <a:t>= R/M and   M=n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m</a:t>
            </a:r>
          </a:p>
          <a:p>
            <a:pPr algn="just"/>
            <a:r>
              <a:rPr lang="en-US" sz="2400" dirty="0" smtClean="0">
                <a:latin typeface="Times New Roman" panose="02020603050405020304" pitchFamily="18" charset="0"/>
                <a:cs typeface="Times New Roman" panose="02020603050405020304" pitchFamily="18" charset="0"/>
              </a:rPr>
              <a:t>R is the universal gas constant </a:t>
            </a:r>
          </a:p>
          <a:p>
            <a:pPr algn="just"/>
            <a:r>
              <a:rPr lang="en-US" sz="2400" dirty="0" smtClean="0">
                <a:latin typeface="Times New Roman" panose="02020603050405020304" pitchFamily="18" charset="0"/>
                <a:cs typeface="Times New Roman" panose="02020603050405020304" pitchFamily="18" charset="0"/>
              </a:rPr>
              <a:t>m is the individual mass of a gas</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 </a:t>
            </a:r>
            <a:r>
              <a:rPr lang="en-US" sz="2400" dirty="0">
                <a:latin typeface="Times New Roman" panose="02020603050405020304" pitchFamily="18" charset="0"/>
                <a:cs typeface="Times New Roman" panose="02020603050405020304" pitchFamily="18" charset="0"/>
              </a:rPr>
              <a:t>is the Molecular </a:t>
            </a:r>
            <a:r>
              <a:rPr lang="en-US" sz="2400" dirty="0" smtClean="0">
                <a:latin typeface="Times New Roman" panose="02020603050405020304" pitchFamily="18" charset="0"/>
                <a:cs typeface="Times New Roman" panose="02020603050405020304" pitchFamily="18" charset="0"/>
              </a:rPr>
              <a:t>weight</a:t>
            </a:r>
          </a:p>
          <a:p>
            <a:pPr algn="just"/>
            <a:r>
              <a:rPr lang="en-US" sz="2400" dirty="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ʹ is the </a:t>
            </a:r>
            <a:r>
              <a:rPr lang="en-US" sz="2400" dirty="0">
                <a:latin typeface="Times New Roman" panose="02020603050405020304" pitchFamily="18" charset="0"/>
                <a:cs typeface="Times New Roman" panose="02020603050405020304" pitchFamily="18" charset="0"/>
              </a:rPr>
              <a:t>specific gas </a:t>
            </a:r>
            <a:r>
              <a:rPr lang="en-US" sz="2400" dirty="0" smtClean="0">
                <a:latin typeface="Times New Roman" panose="02020603050405020304" pitchFamily="18" charset="0"/>
                <a:cs typeface="Times New Roman" panose="02020603050405020304" pitchFamily="18" charset="0"/>
              </a:rPr>
              <a:t>constant</a:t>
            </a:r>
          </a:p>
          <a:p>
            <a:pPr algn="just"/>
            <a:r>
              <a:rPr lang="en-US" sz="2400" dirty="0" smtClean="0">
                <a:latin typeface="Times New Roman" panose="02020603050405020304" pitchFamily="18" charset="0"/>
                <a:cs typeface="Times New Roman" panose="02020603050405020304" pitchFamily="18" charset="0"/>
              </a:rPr>
              <a:t>n is the no. of moles</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p:pic>
        <p:nvPicPr>
          <p:cNvPr id="5" name="Picture 4"/>
          <p:cNvPicPr/>
          <p:nvPr/>
        </p:nvPicPr>
        <p:blipFill>
          <a:blip r:embed="rId3"/>
          <a:stretch>
            <a:fillRect/>
          </a:stretch>
        </p:blipFill>
        <p:spPr>
          <a:xfrm>
            <a:off x="3886200" y="1393606"/>
            <a:ext cx="971550" cy="6637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80011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893647"/>
          </a:xfrm>
          <a:prstGeom prst="rect">
            <a:avLst/>
          </a:prstGeom>
        </p:spPr>
        <p:txBody>
          <a:bodyPr wrap="square">
            <a:spAutoFit/>
          </a:bodyPr>
          <a:lstStyle/>
          <a:p>
            <a:r>
              <a:rPr lang="en-US" sz="2400" u="sng" dirty="0">
                <a:latin typeface="Times New Roman" panose="02020603050405020304" pitchFamily="18" charset="0"/>
                <a:cs typeface="Times New Roman" panose="02020603050405020304" pitchFamily="18" charset="0"/>
              </a:rPr>
              <a:t>Since there are no intermolecular forces in an ideal gas, there is no internal potential energy</a:t>
            </a:r>
            <a:r>
              <a:rPr lang="en-US" sz="2400" dirty="0">
                <a:latin typeface="Times New Roman" panose="02020603050405020304" pitchFamily="18" charset="0"/>
                <a:cs typeface="Times New Roman" panose="02020603050405020304" pitchFamily="18" charset="0"/>
              </a:rPr>
              <a:t>. The internal energy of a monatomic gas is therefore due solely to the translational kinetic energy of the </a:t>
            </a:r>
            <a:r>
              <a:rPr lang="en-US" sz="2400" dirty="0" smtClean="0">
                <a:latin typeface="Times New Roman" panose="02020603050405020304" pitchFamily="18" charset="0"/>
                <a:cs typeface="Times New Roman" panose="02020603050405020304" pitchFamily="18" charset="0"/>
              </a:rPr>
              <a:t>molecules   (Recall from Lec.2 : </a:t>
            </a:r>
            <a:r>
              <a:rPr lang="en-US" sz="2400" b="1" i="1" dirty="0" smtClean="0">
                <a:latin typeface="Times New Roman" panose="02020603050405020304" pitchFamily="18" charset="0"/>
                <a:cs typeface="Times New Roman" panose="02020603050405020304" pitchFamily="18" charset="0"/>
              </a:rPr>
              <a:t>Internal </a:t>
            </a:r>
            <a:r>
              <a:rPr lang="en-US" sz="2400" b="1" i="1" dirty="0">
                <a:latin typeface="Times New Roman" panose="02020603050405020304" pitchFamily="18" charset="0"/>
                <a:cs typeface="Times New Roman" panose="02020603050405020304" pitchFamily="18" charset="0"/>
              </a:rPr>
              <a:t>energy </a:t>
            </a:r>
            <a:r>
              <a:rPr lang="en-US" sz="2400" b="1" dirty="0">
                <a:latin typeface="Times New Roman" panose="02020603050405020304" pitchFamily="18" charset="0"/>
                <a:cs typeface="Times New Roman" panose="02020603050405020304" pitchFamily="18" charset="0"/>
              </a:rPr>
              <a:t>– The sum of the thermal energy and any potential energy due to the forces between the molecules of a </a:t>
            </a:r>
            <a:r>
              <a:rPr lang="en-US" sz="2400" b="1" dirty="0" smtClean="0">
                <a:latin typeface="Times New Roman" panose="02020603050405020304" pitchFamily="18" charset="0"/>
                <a:cs typeface="Times New Roman" panose="02020603050405020304" pitchFamily="18" charset="0"/>
              </a:rPr>
              <a:t>substance).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molecules have more than one atom, then there is also kinetic energy due to rotation and vibration.</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Though </a:t>
            </a:r>
            <a:r>
              <a:rPr lang="en-US" sz="2400" dirty="0">
                <a:latin typeface="Times New Roman" panose="02020603050405020304" pitchFamily="18" charset="0"/>
                <a:cs typeface="Times New Roman" panose="02020603050405020304" pitchFamily="18" charset="0"/>
              </a:rPr>
              <a:t>technically not an ideal gas, at normal temperatures and pressures the main atmospheric gasses closely follow the ideal gas law, so we can still speak of air as an ideal gas.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translational kinetic energy has a value </a:t>
            </a:r>
            <a:r>
              <a:rPr lang="en-US" sz="2400" dirty="0" smtClean="0">
                <a:latin typeface="Times New Roman" panose="02020603050405020304" pitchFamily="18" charset="0"/>
                <a:cs typeface="Times New Roman" panose="02020603050405020304" pitchFamily="18" charset="0"/>
              </a:rPr>
              <a:t>of</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334000"/>
            <a:ext cx="519684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514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Fifth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2306980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ma\Pictures\IMG_20200308_14023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57200"/>
            <a:ext cx="6172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539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893647"/>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rotational kinetic energy depends on whether the molecule is monatomic or multi-atomic, and whether it is linear or bent. It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vibrational kinetic energy is a complicated function of temperature. For light diatomic molecules (such as N</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it can be considered a constant except at extremely high temperatures.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the internal energies for most monatomic and diatomic molecules </a:t>
            </a:r>
            <a:r>
              <a:rPr lang="en-US" sz="2400" dirty="0" smtClean="0">
                <a:latin typeface="Times New Roman" panose="02020603050405020304" pitchFamily="18" charset="0"/>
                <a:cs typeface="Times New Roman" panose="02020603050405020304" pitchFamily="18" charset="0"/>
              </a:rPr>
              <a:t>are:</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474" y="1524000"/>
            <a:ext cx="3705726"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6718" y="5257800"/>
            <a:ext cx="681728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5743" y="1676400"/>
            <a:ext cx="2547257"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559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1938992"/>
          </a:xfrm>
          <a:prstGeom prst="rect">
            <a:avLst/>
          </a:prstGeom>
        </p:spPr>
        <p:txBody>
          <a:bodyPr wrap="square">
            <a:spAutoFit/>
          </a:bodyPr>
          <a:lstStyle/>
          <a:p>
            <a:pPr marL="800100" lvl="1" indent="-342900"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Note that when temperature is 0K, there is still some kinetic energy. Motion does not cease at absolute zero.</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important point to notice is that, for an ideal gas, the internal energy is a function of temperature only.</a:t>
            </a: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067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28343"/>
            <a:ext cx="8382000" cy="452431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EXERCISES Lecture 5</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n-US" sz="2400" dirty="0">
                <a:latin typeface="Times New Roman" panose="02020603050405020304" pitchFamily="18" charset="0"/>
                <a:cs typeface="Times New Roman" panose="02020603050405020304" pitchFamily="18" charset="0"/>
              </a:rPr>
              <a:t>From the ideal gas law </a:t>
            </a:r>
            <a:r>
              <a:rPr lang="en-US" sz="2400" dirty="0" err="1">
                <a:latin typeface="Times New Roman" panose="02020603050405020304" pitchFamily="18" charset="0"/>
                <a:cs typeface="Times New Roman" panose="02020603050405020304" pitchFamily="18" charset="0"/>
              </a:rPr>
              <a:t>pV</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nRT</a:t>
            </a:r>
            <a:r>
              <a:rPr lang="en-US" sz="2400" dirty="0">
                <a:latin typeface="Times New Roman" panose="02020603050405020304" pitchFamily="18" charset="0"/>
                <a:cs typeface="Times New Roman" panose="02020603050405020304" pitchFamily="18" charset="0"/>
              </a:rPr>
              <a:t>, calculate how many molecules are contained in a cubic centimeter (cm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of air at a pressure of 1013.25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and a temperature of 15 °C? (R = 8.3145 J-mol</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N</a:t>
            </a:r>
            <a:r>
              <a:rPr lang="en-US" sz="2400" baseline="30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 6.022×10</a:t>
            </a:r>
            <a:r>
              <a:rPr lang="en-US" sz="2400" baseline="30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molecules/mole)</a:t>
            </a:r>
          </a:p>
          <a:p>
            <a:pPr algn="ctr"/>
            <a:r>
              <a:rPr lang="en-US" sz="2400" dirty="0">
                <a:latin typeface="Times New Roman" panose="02020603050405020304" pitchFamily="18" charset="0"/>
                <a:cs typeface="Times New Roman" panose="02020603050405020304" pitchFamily="18" charset="0"/>
              </a:rPr>
              <a:t>Answer: 2.55×10</a:t>
            </a:r>
            <a:r>
              <a:rPr lang="en-US" sz="2400" baseline="30000" dirty="0">
                <a:latin typeface="Times New Roman" panose="02020603050405020304" pitchFamily="18" charset="0"/>
                <a:cs typeface="Times New Roman" panose="02020603050405020304" pitchFamily="18" charset="0"/>
              </a:rPr>
              <a:t>19</a:t>
            </a:r>
            <a:r>
              <a:rPr lang="en-US" sz="2400" dirty="0">
                <a:latin typeface="Times New Roman" panose="02020603050405020304" pitchFamily="18" charset="0"/>
                <a:cs typeface="Times New Roman" panose="02020603050405020304" pitchFamily="18" charset="0"/>
              </a:rPr>
              <a:t> molecules</a:t>
            </a:r>
          </a:p>
          <a:p>
            <a:pPr marL="457200" indent="-457200" algn="just">
              <a:buFont typeface="+mj-lt"/>
              <a:buAutoNum type="arabicPeriod"/>
            </a:pP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startAt="2"/>
            </a:pPr>
            <a:r>
              <a:rPr lang="en-US" sz="2400" dirty="0">
                <a:latin typeface="Times New Roman" panose="02020603050405020304" pitchFamily="18" charset="0"/>
                <a:cs typeface="Times New Roman" panose="02020603050405020304" pitchFamily="18" charset="0"/>
              </a:rPr>
              <a:t>How many oxygen molecules are there in a cm3 of air at a pressure of 1013.25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and a temperature of 15 °C?</a:t>
            </a:r>
          </a:p>
          <a:p>
            <a:pPr algn="ctr"/>
            <a:r>
              <a:rPr lang="en-US" sz="2400" dirty="0">
                <a:latin typeface="Times New Roman" panose="02020603050405020304" pitchFamily="18" charset="0"/>
                <a:cs typeface="Times New Roman" panose="02020603050405020304" pitchFamily="18" charset="0"/>
              </a:rPr>
              <a:t>Answer: 5.35×10</a:t>
            </a:r>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molecules</a:t>
            </a:r>
          </a:p>
        </p:txBody>
      </p:sp>
    </p:spTree>
    <p:extLst>
      <p:ext uri="{BB962C8B-B14F-4D97-AF65-F5344CB8AC3E}">
        <p14:creationId xmlns:p14="http://schemas.microsoft.com/office/powerpoint/2010/main" val="26471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416320"/>
          </a:xfrm>
          <a:prstGeom prst="rect">
            <a:avLst/>
          </a:prstGeom>
        </p:spPr>
        <p:txBody>
          <a:bodyPr wrap="square">
            <a:spAutoFit/>
          </a:bodyPr>
          <a:lstStyle/>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Historical Overview of Thermodynamic Laws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ideal </a:t>
            </a:r>
            <a:r>
              <a:rPr lang="en-US" sz="2400" b="1" dirty="0" smtClean="0">
                <a:latin typeface="Times New Roman" panose="02020603050405020304" pitchFamily="18" charset="0"/>
                <a:cs typeface="Times New Roman" panose="02020603050405020304" pitchFamily="18" charset="0"/>
              </a:rPr>
              <a:t>gases.</a:t>
            </a:r>
            <a:endParaRPr lang="en-US" sz="24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Form of Ideal Gas Law Most Used by </a:t>
            </a:r>
            <a:r>
              <a:rPr lang="en-US" sz="2400" b="1" dirty="0" smtClean="0">
                <a:latin typeface="Times New Roman" panose="02020603050405020304" pitchFamily="18" charset="0"/>
                <a:cs typeface="Times New Roman" panose="02020603050405020304" pitchFamily="18" charset="0"/>
              </a:rPr>
              <a:t>Meteorologists.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Useful Relations for Comparing Two States of an Ideal </a:t>
            </a:r>
            <a:r>
              <a:rPr lang="en-US" sz="2400" b="1" dirty="0" smtClean="0">
                <a:latin typeface="Times New Roman" panose="02020603050405020304" pitchFamily="18" charset="0"/>
                <a:cs typeface="Times New Roman" panose="02020603050405020304" pitchFamily="18" charset="0"/>
              </a:rPr>
              <a:t>Gas.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Internal Energy of an Ideal </a:t>
            </a:r>
            <a:r>
              <a:rPr lang="en-US" sz="2400" b="1" dirty="0" smtClean="0">
                <a:latin typeface="Times New Roman" panose="02020603050405020304" pitchFamily="18" charset="0"/>
                <a:cs typeface="Times New Roman" panose="02020603050405020304" pitchFamily="18" charset="0"/>
              </a:rPr>
              <a:t>Gas.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Exercises.</a:t>
            </a: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849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latin typeface="Times New Roman" panose="02020603050405020304" pitchFamily="18" charset="0"/>
                <a:ea typeface="+mn-ea"/>
                <a:cs typeface="Times New Roman" panose="02020603050405020304" pitchFamily="18" charset="0"/>
              </a:rPr>
              <a:t>Historical Overview of Thermodynamic Laws</a:t>
            </a:r>
            <a:br>
              <a:rPr lang="en-US" sz="2600" b="1" dirty="0">
                <a:latin typeface="Times New Roman" panose="02020603050405020304" pitchFamily="18" charset="0"/>
                <a:ea typeface="+mn-ea"/>
                <a:cs typeface="Times New Roman" panose="02020603050405020304" pitchFamily="18" charset="0"/>
              </a:rPr>
            </a:br>
            <a:endParaRPr lang="en-US" sz="2600" b="1" dirty="0">
              <a:latin typeface="Times New Roman" panose="02020603050405020304" pitchFamily="18" charset="0"/>
              <a:ea typeface="+mn-ea"/>
              <a:cs typeface="Times New Roman" panose="02020603050405020304" pitchFamily="18" charset="0"/>
            </a:endParaRPr>
          </a:p>
        </p:txBody>
      </p:sp>
      <p:sp>
        <p:nvSpPr>
          <p:cNvPr id="4" name="Content Placeholder 3"/>
          <p:cNvSpPr>
            <a:spLocks noGrp="1"/>
          </p:cNvSpPr>
          <p:nvPr>
            <p:ph idx="1"/>
          </p:nvPr>
        </p:nvSpPr>
        <p:spPr/>
        <p:txBody>
          <a:bodyPr>
            <a:normAutofit/>
          </a:bodyPr>
          <a:lstStyle/>
          <a:p>
            <a:pPr marL="0" marR="0" algn="just">
              <a:lnSpc>
                <a:spcPct val="115000"/>
              </a:lnSpc>
              <a:spcBef>
                <a:spcPts val="0"/>
              </a:spcBef>
              <a:spcAft>
                <a:spcPts val="1000"/>
              </a:spcAft>
            </a:pPr>
            <a:r>
              <a:rPr lang="en-US" sz="2400" dirty="0" smtClean="0">
                <a:latin typeface="Times New Roman" panose="02020603050405020304" pitchFamily="18" charset="0"/>
                <a:ea typeface="Calibri"/>
                <a:cs typeface="Times New Roman" panose="02020603050405020304" pitchFamily="18" charset="0"/>
              </a:rPr>
              <a:t>Early </a:t>
            </a:r>
            <a:r>
              <a:rPr lang="en-US" sz="2400" dirty="0">
                <a:latin typeface="Times New Roman" panose="02020603050405020304" pitchFamily="18" charset="0"/>
                <a:ea typeface="Calibri"/>
                <a:cs typeface="Times New Roman" panose="02020603050405020304" pitchFamily="18" charset="0"/>
              </a:rPr>
              <a:t>scientists explored the relationships among the </a:t>
            </a:r>
            <a:r>
              <a:rPr lang="en-US" sz="2400" b="1" dirty="0">
                <a:solidFill>
                  <a:srgbClr val="FF0000"/>
                </a:solidFill>
                <a:latin typeface="Times New Roman" panose="02020603050405020304" pitchFamily="18" charset="0"/>
                <a:ea typeface="Calibri"/>
                <a:cs typeface="Times New Roman" panose="02020603050405020304" pitchFamily="18" charset="0"/>
              </a:rPr>
              <a:t>pressure of a gas (</a:t>
            </a:r>
            <a:r>
              <a:rPr lang="en-US" sz="2400" b="1" i="1" dirty="0">
                <a:solidFill>
                  <a:srgbClr val="FF0000"/>
                </a:solidFill>
                <a:latin typeface="Times New Roman" panose="02020603050405020304" pitchFamily="18" charset="0"/>
                <a:ea typeface="Calibri"/>
                <a:cs typeface="Times New Roman" panose="02020603050405020304" pitchFamily="18" charset="0"/>
              </a:rPr>
              <a:t>P</a:t>
            </a:r>
            <a:r>
              <a:rPr lang="en-US" sz="2400" b="1" dirty="0">
                <a:solidFill>
                  <a:srgbClr val="FF0000"/>
                </a:solidFill>
                <a:latin typeface="Times New Roman" panose="02020603050405020304" pitchFamily="18" charset="0"/>
                <a:ea typeface="Calibri"/>
                <a:cs typeface="Times New Roman" panose="02020603050405020304" pitchFamily="18" charset="0"/>
              </a:rPr>
              <a:t>) and its temperature (</a:t>
            </a:r>
            <a:r>
              <a:rPr lang="en-US" sz="2400" b="1" i="1" dirty="0">
                <a:solidFill>
                  <a:srgbClr val="FF0000"/>
                </a:solidFill>
                <a:latin typeface="Times New Roman" panose="02020603050405020304" pitchFamily="18" charset="0"/>
                <a:ea typeface="Calibri"/>
                <a:cs typeface="Times New Roman" panose="02020603050405020304" pitchFamily="18" charset="0"/>
              </a:rPr>
              <a:t>T</a:t>
            </a:r>
            <a:r>
              <a:rPr lang="en-US" sz="2400" b="1" dirty="0">
                <a:solidFill>
                  <a:srgbClr val="FF0000"/>
                </a:solidFill>
                <a:latin typeface="Times New Roman" panose="02020603050405020304" pitchFamily="18" charset="0"/>
                <a:ea typeface="Calibri"/>
                <a:cs typeface="Times New Roman" panose="02020603050405020304" pitchFamily="18" charset="0"/>
              </a:rPr>
              <a:t>), volume (</a:t>
            </a:r>
            <a:r>
              <a:rPr lang="en-US" sz="2400" b="1" i="1" dirty="0">
                <a:solidFill>
                  <a:srgbClr val="FF0000"/>
                </a:solidFill>
                <a:latin typeface="Times New Roman" panose="02020603050405020304" pitchFamily="18" charset="0"/>
                <a:ea typeface="Calibri"/>
                <a:cs typeface="Times New Roman" panose="02020603050405020304" pitchFamily="18" charset="0"/>
              </a:rPr>
              <a:t>V</a:t>
            </a:r>
            <a:r>
              <a:rPr lang="en-US" sz="2400" b="1" dirty="0">
                <a:solidFill>
                  <a:srgbClr val="FF0000"/>
                </a:solidFill>
                <a:latin typeface="Times New Roman" panose="02020603050405020304" pitchFamily="18" charset="0"/>
                <a:ea typeface="Calibri"/>
                <a:cs typeface="Times New Roman" panose="02020603050405020304" pitchFamily="18" charset="0"/>
              </a:rPr>
              <a:t>), and amount (</a:t>
            </a:r>
            <a:r>
              <a:rPr lang="en-US" sz="2400" b="1" i="1" dirty="0">
                <a:solidFill>
                  <a:srgbClr val="FF0000"/>
                </a:solidFill>
                <a:latin typeface="Times New Roman" panose="02020603050405020304" pitchFamily="18" charset="0"/>
                <a:ea typeface="Calibri"/>
                <a:cs typeface="Times New Roman" panose="02020603050405020304" pitchFamily="18" charset="0"/>
              </a:rPr>
              <a:t>n</a:t>
            </a:r>
            <a:r>
              <a:rPr lang="en-US" sz="2400" b="1" dirty="0">
                <a:solidFill>
                  <a:srgbClr val="FF0000"/>
                </a:solidFill>
                <a:latin typeface="Times New Roman" panose="02020603050405020304" pitchFamily="18" charset="0"/>
                <a:ea typeface="Calibri"/>
                <a:cs typeface="Times New Roman" panose="02020603050405020304" pitchFamily="18" charset="0"/>
              </a:rPr>
              <a:t>) </a:t>
            </a:r>
            <a:r>
              <a:rPr lang="en-US" sz="2400" b="1" u="sng" dirty="0">
                <a:latin typeface="Times New Roman" panose="02020603050405020304" pitchFamily="18" charset="0"/>
                <a:ea typeface="Calibri"/>
                <a:cs typeface="Times New Roman" panose="02020603050405020304" pitchFamily="18" charset="0"/>
              </a:rPr>
              <a:t>by</a:t>
            </a:r>
            <a:r>
              <a:rPr lang="en-US" sz="2400" dirty="0">
                <a:latin typeface="Times New Roman" panose="02020603050405020304" pitchFamily="18" charset="0"/>
                <a:ea typeface="Calibri"/>
                <a:cs typeface="Times New Roman" panose="02020603050405020304" pitchFamily="18" charset="0"/>
              </a:rPr>
              <a:t> </a:t>
            </a:r>
            <a:r>
              <a:rPr lang="en-US" sz="2400" u="sng" dirty="0">
                <a:latin typeface="Times New Roman" panose="02020603050405020304" pitchFamily="18" charset="0"/>
                <a:ea typeface="Calibri"/>
                <a:cs typeface="Times New Roman" panose="02020603050405020304" pitchFamily="18" charset="0"/>
              </a:rPr>
              <a:t>holding two of the four variables constant (amount and temperature, for example), varying a third (such as pressure), and measuring the effect of the change on the fourth (in this case, volume). </a:t>
            </a:r>
            <a:endParaRPr lang="en-US" sz="24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4197278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Boyle's Law:  The Pressure-Volume Law</a:t>
            </a:r>
          </a:p>
        </p:txBody>
      </p:sp>
      <p:sp>
        <p:nvSpPr>
          <p:cNvPr id="4" name="Content Placeholder 3"/>
          <p:cNvSpPr>
            <a:spLocks noGrp="1"/>
          </p:cNvSpPr>
          <p:nvPr>
            <p:ph idx="1"/>
          </p:nvPr>
        </p:nvSpPr>
        <p:spPr>
          <a:xfrm>
            <a:off x="457200" y="1066800"/>
            <a:ext cx="8229600" cy="5791200"/>
          </a:xfrm>
        </p:spPr>
        <p:txBody>
          <a:bodyPr>
            <a:noAutofit/>
          </a:bodyPr>
          <a:lstStyle/>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“The volume of a given amount of gas held at constant temperature varies inversely with the applied pressure when the temperature and mass are constant”</a:t>
            </a:r>
          </a:p>
          <a:p>
            <a:pPr marL="0" marR="0" indent="0" algn="just">
              <a:lnSpc>
                <a:spcPct val="115000"/>
              </a:lnSpc>
              <a:spcBef>
                <a:spcPts val="0"/>
              </a:spcBef>
              <a:spcAft>
                <a:spcPts val="1000"/>
              </a:spcAft>
              <a:buNone/>
            </a:pPr>
            <a:r>
              <a:rPr lang="en-US" sz="2400" b="1" dirty="0" smtClean="0">
                <a:latin typeface="Times New Roman" panose="02020603050405020304" pitchFamily="18" charset="0"/>
                <a:ea typeface="Calibri"/>
                <a:cs typeface="+mj-cs"/>
              </a:rPr>
              <a:t>Another </a:t>
            </a:r>
            <a:r>
              <a:rPr lang="en-US" sz="2400" b="1" dirty="0">
                <a:latin typeface="Times New Roman" panose="02020603050405020304" pitchFamily="18" charset="0"/>
                <a:ea typeface="Calibri"/>
                <a:cs typeface="+mj-cs"/>
              </a:rPr>
              <a:t>way to describing it is saying that their products are constant.</a:t>
            </a:r>
          </a:p>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PV = C  </a:t>
            </a:r>
            <a:r>
              <a:rPr lang="ar-IQ" sz="2400" b="1" dirty="0">
                <a:latin typeface="Times New Roman" panose="02020603050405020304" pitchFamily="18" charset="0"/>
                <a:ea typeface="Calibri"/>
                <a:cs typeface="+mj-cs"/>
              </a:rPr>
              <a:t>اي ان هناك علاقة عكسية      </a:t>
            </a:r>
          </a:p>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From the equation above, this can be derived:</a:t>
            </a:r>
          </a:p>
          <a:p>
            <a:pPr marL="0" indent="0" algn="just">
              <a:buNone/>
            </a:pPr>
            <a:r>
              <a:rPr lang="en-US" sz="2400" b="1" i="1" dirty="0">
                <a:cs typeface="+mj-cs"/>
              </a:rPr>
              <a:t>P</a:t>
            </a:r>
            <a:r>
              <a:rPr lang="en-US" sz="2400" b="1" baseline="-25000" dirty="0">
                <a:cs typeface="+mj-cs"/>
              </a:rPr>
              <a:t>1</a:t>
            </a:r>
            <a:r>
              <a:rPr lang="en-US" sz="2400" b="1" i="1" dirty="0">
                <a:cs typeface="+mj-cs"/>
              </a:rPr>
              <a:t>V</a:t>
            </a:r>
            <a:r>
              <a:rPr lang="en-US" sz="2400" b="1" baseline="-25000" dirty="0">
                <a:cs typeface="+mj-cs"/>
              </a:rPr>
              <a:t>1</a:t>
            </a:r>
            <a:r>
              <a:rPr lang="en-US" sz="2400" b="1" dirty="0">
                <a:cs typeface="+mj-cs"/>
              </a:rPr>
              <a:t> = </a:t>
            </a:r>
            <a:r>
              <a:rPr lang="en-US" sz="2400" b="1" i="1" dirty="0">
                <a:cs typeface="+mj-cs"/>
              </a:rPr>
              <a:t>P</a:t>
            </a:r>
            <a:r>
              <a:rPr lang="en-US" sz="2400" b="1" baseline="-25000" dirty="0">
                <a:cs typeface="+mj-cs"/>
              </a:rPr>
              <a:t>2</a:t>
            </a:r>
            <a:r>
              <a:rPr lang="en-US" sz="2400" b="1" i="1" dirty="0">
                <a:cs typeface="+mj-cs"/>
              </a:rPr>
              <a:t>V</a:t>
            </a:r>
            <a:r>
              <a:rPr lang="en-US" sz="2400" b="1" baseline="-25000" dirty="0">
                <a:cs typeface="+mj-cs"/>
              </a:rPr>
              <a:t>2</a:t>
            </a:r>
            <a:r>
              <a:rPr lang="en-US" sz="2400" b="1" dirty="0">
                <a:cs typeface="+mj-cs"/>
              </a:rPr>
              <a:t> = </a:t>
            </a:r>
            <a:r>
              <a:rPr lang="en-US" sz="2400" b="1" i="1" dirty="0">
                <a:cs typeface="+mj-cs"/>
              </a:rPr>
              <a:t>P</a:t>
            </a:r>
            <a:r>
              <a:rPr lang="en-US" sz="2400" b="1" baseline="-25000" dirty="0">
                <a:cs typeface="+mj-cs"/>
              </a:rPr>
              <a:t>3</a:t>
            </a:r>
            <a:r>
              <a:rPr lang="en-US" sz="2400" b="1" i="1" dirty="0">
                <a:cs typeface="+mj-cs"/>
              </a:rPr>
              <a:t>V</a:t>
            </a:r>
            <a:r>
              <a:rPr lang="en-US" sz="2400" b="1" baseline="-25000" dirty="0">
                <a:cs typeface="+mj-cs"/>
              </a:rPr>
              <a:t>3</a:t>
            </a:r>
            <a:r>
              <a:rPr lang="ar-SA" sz="2400" b="1" baseline="-25000" dirty="0">
                <a:cs typeface="+mj-cs"/>
              </a:rPr>
              <a:t>      </a:t>
            </a:r>
            <a:r>
              <a:rPr lang="en-US" sz="2400" b="1" dirty="0">
                <a:cs typeface="+mj-cs"/>
              </a:rPr>
              <a:t> etc</a:t>
            </a:r>
            <a:r>
              <a:rPr lang="en-US" sz="2400" b="1" dirty="0" smtClean="0">
                <a:cs typeface="+mj-cs"/>
              </a:rPr>
              <a:t>.</a:t>
            </a:r>
          </a:p>
          <a:p>
            <a:pPr marL="0" indent="0" algn="just">
              <a:buNone/>
            </a:pPr>
            <a:endParaRPr lang="en-US" sz="2400" b="1" dirty="0">
              <a:cs typeface="+mj-cs"/>
            </a:endParaRPr>
          </a:p>
          <a:p>
            <a:pPr marL="0" marR="0" indent="0" algn="just">
              <a:lnSpc>
                <a:spcPct val="115000"/>
              </a:lnSpc>
              <a:spcBef>
                <a:spcPts val="0"/>
              </a:spcBef>
              <a:spcAft>
                <a:spcPts val="1000"/>
              </a:spcAft>
              <a:buNone/>
            </a:pPr>
            <a:r>
              <a:rPr lang="en-US" sz="2400" b="1" dirty="0" smtClean="0">
                <a:latin typeface="Times New Roman" panose="02020603050405020304" pitchFamily="18" charset="0"/>
                <a:ea typeface="Calibri"/>
                <a:cs typeface="+mj-cs"/>
              </a:rPr>
              <a:t>This </a:t>
            </a:r>
            <a:r>
              <a:rPr lang="en-US" sz="2400" b="1" dirty="0">
                <a:latin typeface="Times New Roman" panose="02020603050405020304" pitchFamily="18" charset="0"/>
                <a:ea typeface="Calibri"/>
                <a:cs typeface="+mj-cs"/>
              </a:rPr>
              <a:t>equation states that the product of the initial volume and pressure is equal to the product of the volume and pressure after a change in one of them under constant temperature. </a:t>
            </a:r>
            <a:endParaRPr lang="en-US" sz="2400" b="1" dirty="0">
              <a:cs typeface="+mj-cs"/>
            </a:endParaRPr>
          </a:p>
        </p:txBody>
      </p:sp>
    </p:spTree>
    <p:extLst>
      <p:ext uri="{BB962C8B-B14F-4D97-AF65-F5344CB8AC3E}">
        <p14:creationId xmlns:p14="http://schemas.microsoft.com/office/powerpoint/2010/main" val="408353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Charles' Law:  The Temperature-Volume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volume of a given amount of gas held at constant pressure is directly proportional to the Kelvin temperature”.</a:t>
            </a:r>
          </a:p>
          <a:p>
            <a:pPr marL="0" indent="0" algn="just">
              <a:buNone/>
            </a:pPr>
            <a:r>
              <a:rPr lang="en-US" sz="2400" b="1" i="1" dirty="0">
                <a:latin typeface="Times New Roman" panose="02020603050405020304" pitchFamily="18" charset="0"/>
                <a:cs typeface="Times New Roman" panose="02020603050405020304" pitchFamily="18" charset="0"/>
              </a:rPr>
              <a:t>V </a:t>
            </a:r>
            <a:r>
              <a:rPr lang="el-GR" sz="2400" b="1" i="1" dirty="0" smtClean="0">
                <a:latin typeface="Times New Roman" panose="02020603050405020304" pitchFamily="18" charset="0"/>
                <a:cs typeface="Times New Roman" panose="02020603050405020304" pitchFamily="18" charset="0"/>
              </a:rPr>
              <a:t>α</a:t>
            </a:r>
            <a:r>
              <a:rPr lang="en-US" sz="2400" b="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Same 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   </a:t>
            </a:r>
            <a:r>
              <a:rPr lang="ar-IQ" sz="2400" b="1" dirty="0">
                <a:latin typeface="Times New Roman" panose="02020603050405020304" pitchFamily="18" charset="0"/>
                <a:cs typeface="Times New Roman" panose="02020603050405020304" pitchFamily="18" charset="0"/>
              </a:rPr>
              <a:t>اي ان هناك علاقة طردية</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initial and final volumes and temperatures under constant pressure can be calculated.</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1078841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Gay-Lussac's Law:  The Pressure Temperature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pressure of a given amount of gas held at constant volume is directly proportional to the Kelvin temperature”.</a:t>
            </a:r>
          </a:p>
          <a:p>
            <a:pPr marL="0" indent="0" algn="just">
              <a:buNone/>
            </a:pPr>
            <a:r>
              <a:rPr lang="en-US" sz="2400" b="1" i="1" dirty="0">
                <a:latin typeface="Times New Roman" panose="02020603050405020304" pitchFamily="18" charset="0"/>
                <a:cs typeface="Times New Roman" panose="02020603050405020304" pitchFamily="18" charset="0"/>
              </a:rPr>
              <a:t>P </a:t>
            </a:r>
            <a:r>
              <a:rPr lang="en-US" sz="2400" b="1" dirty="0">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α </a:t>
            </a:r>
            <a:r>
              <a:rPr lang="en-US" sz="2400" b="1" i="1" dirty="0" smtClean="0">
                <a:latin typeface="Times New Roman" panose="02020603050405020304" pitchFamily="18" charset="0"/>
                <a:cs typeface="Times New Roman" panose="02020603050405020304" pitchFamily="18" charset="0"/>
              </a:rPr>
              <a:t>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Same 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P</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 </a:t>
            </a:r>
            <a:r>
              <a:rPr lang="ar-IQ" sz="2400" b="1" dirty="0">
                <a:latin typeface="Times New Roman" panose="02020603050405020304" pitchFamily="18" charset="0"/>
                <a:cs typeface="Times New Roman" panose="02020603050405020304" pitchFamily="18" charset="0"/>
              </a:rPr>
              <a:t>اي ان هناك علاقة طردية    </a:t>
            </a:r>
            <a:r>
              <a:rPr lang="en-US" sz="2400" b="1" dirty="0">
                <a:latin typeface="Times New Roman" panose="02020603050405020304" pitchFamily="18" charset="0"/>
                <a:cs typeface="Times New Roman" panose="02020603050405020304" pitchFamily="18" charset="0"/>
              </a:rPr>
              <a:t>     </a:t>
            </a:r>
          </a:p>
          <a:p>
            <a:pPr marL="0" indent="0" algn="just">
              <a:buNone/>
            </a:pP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initial and final pressures and temperatures under constant volume can be calculated.</a:t>
            </a:r>
          </a:p>
          <a:p>
            <a:pPr marL="0" indent="0" algn="just">
              <a:buNone/>
            </a:pP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1579046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Avogadro's Law:  The Volume Amount Law</a:t>
            </a:r>
          </a:p>
        </p:txBody>
      </p:sp>
      <p:sp>
        <p:nvSpPr>
          <p:cNvPr id="4" name="Content Placeholder 3"/>
          <p:cNvSpPr>
            <a:spLocks noGrp="1"/>
          </p:cNvSpPr>
          <p:nvPr>
            <p:ph idx="1"/>
          </p:nvPr>
        </p:nvSpPr>
        <p:spPr/>
        <p:txBody>
          <a:bodyPr>
            <a:normAutofit lnSpcReduction="10000"/>
          </a:bodyPr>
          <a:lstStyle/>
          <a:p>
            <a:pPr marL="0" indent="0" algn="just">
              <a:buNone/>
            </a:pPr>
            <a:r>
              <a:rPr lang="en-US" sz="2400" b="1" dirty="0">
                <a:latin typeface="Times New Roman" panose="02020603050405020304" pitchFamily="18" charset="0"/>
                <a:cs typeface="Times New Roman" panose="02020603050405020304" pitchFamily="18" charset="0"/>
              </a:rPr>
              <a:t>It gives the relationship between volume and amount (moles) when pressure and temperature are held constant.  Also, since volume is one of the variables, that means the container holding the gas is flexible in some way and can expand or contract.</a:t>
            </a:r>
          </a:p>
          <a:p>
            <a:pPr marL="0" indent="0" algn="just">
              <a:buNone/>
            </a:pPr>
            <a:r>
              <a:rPr lang="en-US" sz="2400" b="1" i="1" dirty="0">
                <a:latin typeface="Times New Roman" panose="02020603050405020304" pitchFamily="18" charset="0"/>
                <a:cs typeface="Times New Roman" panose="02020603050405020304" pitchFamily="18" charset="0"/>
              </a:rPr>
              <a:t>V </a:t>
            </a:r>
            <a:r>
              <a:rPr lang="el-GR" sz="2400" b="1" i="1" dirty="0">
                <a:latin typeface="Times New Roman" panose="02020603050405020304" pitchFamily="18" charset="0"/>
                <a:cs typeface="Times New Roman" panose="02020603050405020304" pitchFamily="18" charset="0"/>
              </a:rPr>
              <a:t>α </a:t>
            </a:r>
            <a:r>
              <a:rPr lang="en-US" sz="2400" b="1" i="1" dirty="0" smtClean="0">
                <a:latin typeface="Times New Roman" panose="02020603050405020304" pitchFamily="18" charset="0"/>
                <a:cs typeface="Times New Roman" panose="02020603050405020304" pitchFamily="18" charset="0"/>
              </a:rPr>
              <a:t>n </a:t>
            </a:r>
            <a:r>
              <a:rPr lang="ar-IQ" sz="2400" b="1" dirty="0">
                <a:latin typeface="Times New Roman" panose="02020603050405020304" pitchFamily="18" charset="0"/>
                <a:cs typeface="Times New Roman" panose="02020603050405020304" pitchFamily="18" charset="0"/>
              </a:rPr>
              <a:t>اي ان هناك علاقة طردية     </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u="sng" dirty="0">
                <a:latin typeface="Times New Roman" panose="02020603050405020304" pitchFamily="18" charset="0"/>
                <a:cs typeface="Times New Roman" panose="02020603050405020304" pitchFamily="18" charset="0"/>
              </a:rPr>
              <a:t>This means that the volume-amount fraction will always be the same value if the pressure and temperature remain constant.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347862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The Combined Gas Law</a:t>
            </a:r>
          </a:p>
        </p:txBody>
      </p:sp>
      <p:sp>
        <p:nvSpPr>
          <p:cNvPr id="4" name="Content Placeholder 3"/>
          <p:cNvSpPr>
            <a:spLocks noGrp="1"/>
          </p:cNvSpPr>
          <p:nvPr>
            <p:ph idx="1"/>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Now we can combine everything we have into one proportion:</a:t>
            </a:r>
          </a:p>
          <a:p>
            <a:pPr algn="just"/>
            <a:r>
              <a:rPr lang="en-US" sz="2400" b="1" dirty="0">
                <a:latin typeface="Times New Roman" panose="02020603050405020304" pitchFamily="18" charset="0"/>
                <a:cs typeface="Times New Roman" panose="02020603050405020304" pitchFamily="18" charset="0"/>
              </a:rPr>
              <a:t>“The volume of a given amount of gas is proportional to the ratio of its Kelvin temperature and its pressure”.</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Same as before, a constant can be put in:</a:t>
            </a:r>
          </a:p>
          <a:p>
            <a:pPr algn="just"/>
            <a:r>
              <a:rPr lang="en-US" sz="2400" b="1" i="1" dirty="0">
                <a:latin typeface="Times New Roman" panose="02020603050405020304" pitchFamily="18" charset="0"/>
                <a:cs typeface="Times New Roman" panose="02020603050405020304" pitchFamily="18" charset="0"/>
              </a:rPr>
              <a:t>PV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a:t>
            </a:r>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As the pressure goes up, the temperature also goes up, and vice-versa.</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Also same as before, initial and final volumes and temperatures under constant pressure can be calculated.</a:t>
            </a:r>
          </a:p>
          <a:p>
            <a:pPr marL="0" indent="0" algn="just">
              <a:buNone/>
            </a:pPr>
            <a:r>
              <a:rPr lang="en-US" sz="2400" b="1" i="1" dirty="0" smtClean="0">
                <a:latin typeface="Times New Roman" panose="02020603050405020304" pitchFamily="18" charset="0"/>
                <a:cs typeface="Times New Roman" panose="02020603050405020304" pitchFamily="18" charset="0"/>
              </a:rPr>
              <a:t>        P</a:t>
            </a:r>
            <a:r>
              <a:rPr lang="en-US" sz="2400" b="1" baseline="-25000" dirty="0" smtClean="0">
                <a:latin typeface="Times New Roman" panose="02020603050405020304" pitchFamily="18" charset="0"/>
                <a:cs typeface="Times New Roman" panose="02020603050405020304" pitchFamily="18" charset="0"/>
              </a:rPr>
              <a:t>1</a:t>
            </a:r>
            <a:r>
              <a:rPr lang="en-US" sz="2400" b="1" i="1" dirty="0" smtClean="0">
                <a:latin typeface="Times New Roman" panose="02020603050405020304" pitchFamily="18" charset="0"/>
                <a:cs typeface="Times New Roman" panose="02020603050405020304" pitchFamily="18" charset="0"/>
              </a:rPr>
              <a:t>V</a:t>
            </a:r>
            <a:r>
              <a:rPr lang="en-US" sz="2400" b="1" baseline="-25000" dirty="0" smtClean="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2</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3</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2803199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1698</Words>
  <Application>Microsoft Office PowerPoint</Application>
  <PresentationFormat>On-screen Show (4:3)</PresentationFormat>
  <Paragraphs>179</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This lecture including the following items</vt:lpstr>
      <vt:lpstr>Historical Overview of Thermodynamic Laws </vt:lpstr>
      <vt:lpstr>Boyle's Law:  The Pressure-Volume Law</vt:lpstr>
      <vt:lpstr>Charles' Law:  The Temperature-Volume Law</vt:lpstr>
      <vt:lpstr>Gay-Lussac's Law:  The Pressure Temperature Law</vt:lpstr>
      <vt:lpstr>Avogadro's Law:  The Volume Amount Law</vt:lpstr>
      <vt:lpstr>The Combined Gas Law</vt:lpstr>
      <vt:lpstr>The Ideal Gas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26</cp:revision>
  <dcterms:created xsi:type="dcterms:W3CDTF">2020-02-11T20:05:07Z</dcterms:created>
  <dcterms:modified xsi:type="dcterms:W3CDTF">2021-01-17T12:16:55Z</dcterms:modified>
</cp:coreProperties>
</file>