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89" r:id="rId13"/>
    <p:sldId id="290" r:id="rId14"/>
    <p:sldId id="269" r:id="rId15"/>
    <p:sldId id="270" r:id="rId16"/>
    <p:sldId id="271" r:id="rId17"/>
    <p:sldId id="273" r:id="rId18"/>
    <p:sldId id="274" r:id="rId19"/>
    <p:sldId id="275" r:id="rId20"/>
    <p:sldId id="282" r:id="rId21"/>
    <p:sldId id="276" r:id="rId22"/>
    <p:sldId id="286" r:id="rId23"/>
    <p:sldId id="281" r:id="rId24"/>
    <p:sldId id="283" r:id="rId25"/>
    <p:sldId id="279" r:id="rId26"/>
    <p:sldId id="288" r:id="rId27"/>
    <p:sldId id="292" r:id="rId28"/>
    <p:sldId id="293" r:id="rId29"/>
    <p:sldId id="294" r:id="rId30"/>
    <p:sldId id="295" r:id="rId31"/>
    <p:sldId id="296" r:id="rId32"/>
    <p:sldId id="297" r:id="rId33"/>
    <p:sldId id="298" r:id="rId34"/>
    <p:sldId id="299" r:id="rId35"/>
    <p:sldId id="30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152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045C7D-2DE7-44BF-A575-AD43B578698B}"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93F59-1573-4038-999E-FC31FFAD2B1F}" type="slidenum">
              <a:rPr lang="en-US" smtClean="0"/>
              <a:t>‹#›</a:t>
            </a:fld>
            <a:endParaRPr lang="en-US"/>
          </a:p>
        </p:txBody>
      </p:sp>
    </p:spTree>
    <p:extLst>
      <p:ext uri="{BB962C8B-B14F-4D97-AF65-F5344CB8AC3E}">
        <p14:creationId xmlns:p14="http://schemas.microsoft.com/office/powerpoint/2010/main" val="2308709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45C7D-2DE7-44BF-A575-AD43B578698B}"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93F59-1573-4038-999E-FC31FFAD2B1F}" type="slidenum">
              <a:rPr lang="en-US" smtClean="0"/>
              <a:t>‹#›</a:t>
            </a:fld>
            <a:endParaRPr lang="en-US"/>
          </a:p>
        </p:txBody>
      </p:sp>
    </p:spTree>
    <p:extLst>
      <p:ext uri="{BB962C8B-B14F-4D97-AF65-F5344CB8AC3E}">
        <p14:creationId xmlns:p14="http://schemas.microsoft.com/office/powerpoint/2010/main" val="3431410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45C7D-2DE7-44BF-A575-AD43B578698B}"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93F59-1573-4038-999E-FC31FFAD2B1F}" type="slidenum">
              <a:rPr lang="en-US" smtClean="0"/>
              <a:t>‹#›</a:t>
            </a:fld>
            <a:endParaRPr lang="en-US"/>
          </a:p>
        </p:txBody>
      </p:sp>
    </p:spTree>
    <p:extLst>
      <p:ext uri="{BB962C8B-B14F-4D97-AF65-F5344CB8AC3E}">
        <p14:creationId xmlns:p14="http://schemas.microsoft.com/office/powerpoint/2010/main" val="196907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45C7D-2DE7-44BF-A575-AD43B578698B}"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93F59-1573-4038-999E-FC31FFAD2B1F}" type="slidenum">
              <a:rPr lang="en-US" smtClean="0"/>
              <a:t>‹#›</a:t>
            </a:fld>
            <a:endParaRPr lang="en-US"/>
          </a:p>
        </p:txBody>
      </p:sp>
    </p:spTree>
    <p:extLst>
      <p:ext uri="{BB962C8B-B14F-4D97-AF65-F5344CB8AC3E}">
        <p14:creationId xmlns:p14="http://schemas.microsoft.com/office/powerpoint/2010/main" val="3446653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045C7D-2DE7-44BF-A575-AD43B578698B}"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93F59-1573-4038-999E-FC31FFAD2B1F}" type="slidenum">
              <a:rPr lang="en-US" smtClean="0"/>
              <a:t>‹#›</a:t>
            </a:fld>
            <a:endParaRPr lang="en-US"/>
          </a:p>
        </p:txBody>
      </p:sp>
    </p:spTree>
    <p:extLst>
      <p:ext uri="{BB962C8B-B14F-4D97-AF65-F5344CB8AC3E}">
        <p14:creationId xmlns:p14="http://schemas.microsoft.com/office/powerpoint/2010/main" val="3951085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045C7D-2DE7-44BF-A575-AD43B578698B}" type="datetimeFigureOut">
              <a:rPr lang="en-US" smtClean="0"/>
              <a:t>12/29/2020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93F59-1573-4038-999E-FC31FFAD2B1F}" type="slidenum">
              <a:rPr lang="en-US" smtClean="0"/>
              <a:t>‹#›</a:t>
            </a:fld>
            <a:endParaRPr lang="en-US"/>
          </a:p>
        </p:txBody>
      </p:sp>
    </p:spTree>
    <p:extLst>
      <p:ext uri="{BB962C8B-B14F-4D97-AF65-F5344CB8AC3E}">
        <p14:creationId xmlns:p14="http://schemas.microsoft.com/office/powerpoint/2010/main" val="3709841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045C7D-2DE7-44BF-A575-AD43B578698B}" type="datetimeFigureOut">
              <a:rPr lang="en-US" smtClean="0"/>
              <a:t>12/29/2020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793F59-1573-4038-999E-FC31FFAD2B1F}" type="slidenum">
              <a:rPr lang="en-US" smtClean="0"/>
              <a:t>‹#›</a:t>
            </a:fld>
            <a:endParaRPr lang="en-US"/>
          </a:p>
        </p:txBody>
      </p:sp>
    </p:spTree>
    <p:extLst>
      <p:ext uri="{BB962C8B-B14F-4D97-AF65-F5344CB8AC3E}">
        <p14:creationId xmlns:p14="http://schemas.microsoft.com/office/powerpoint/2010/main" val="4256739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045C7D-2DE7-44BF-A575-AD43B578698B}" type="datetimeFigureOut">
              <a:rPr lang="en-US" smtClean="0"/>
              <a:t>12/29/2020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793F59-1573-4038-999E-FC31FFAD2B1F}" type="slidenum">
              <a:rPr lang="en-US" smtClean="0"/>
              <a:t>‹#›</a:t>
            </a:fld>
            <a:endParaRPr lang="en-US"/>
          </a:p>
        </p:txBody>
      </p:sp>
    </p:spTree>
    <p:extLst>
      <p:ext uri="{BB962C8B-B14F-4D97-AF65-F5344CB8AC3E}">
        <p14:creationId xmlns:p14="http://schemas.microsoft.com/office/powerpoint/2010/main" val="38065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45C7D-2DE7-44BF-A575-AD43B578698B}" type="datetimeFigureOut">
              <a:rPr lang="en-US" smtClean="0"/>
              <a:t>12/29/2020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793F59-1573-4038-999E-FC31FFAD2B1F}" type="slidenum">
              <a:rPr lang="en-US" smtClean="0"/>
              <a:t>‹#›</a:t>
            </a:fld>
            <a:endParaRPr lang="en-US"/>
          </a:p>
        </p:txBody>
      </p:sp>
    </p:spTree>
    <p:extLst>
      <p:ext uri="{BB962C8B-B14F-4D97-AF65-F5344CB8AC3E}">
        <p14:creationId xmlns:p14="http://schemas.microsoft.com/office/powerpoint/2010/main" val="62547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045C7D-2DE7-44BF-A575-AD43B578698B}" type="datetimeFigureOut">
              <a:rPr lang="en-US" smtClean="0"/>
              <a:t>12/29/2020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93F59-1573-4038-999E-FC31FFAD2B1F}" type="slidenum">
              <a:rPr lang="en-US" smtClean="0"/>
              <a:t>‹#›</a:t>
            </a:fld>
            <a:endParaRPr lang="en-US"/>
          </a:p>
        </p:txBody>
      </p:sp>
    </p:spTree>
    <p:extLst>
      <p:ext uri="{BB962C8B-B14F-4D97-AF65-F5344CB8AC3E}">
        <p14:creationId xmlns:p14="http://schemas.microsoft.com/office/powerpoint/2010/main" val="2869647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045C7D-2DE7-44BF-A575-AD43B578698B}" type="datetimeFigureOut">
              <a:rPr lang="en-US" smtClean="0"/>
              <a:t>12/29/2020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93F59-1573-4038-999E-FC31FFAD2B1F}" type="slidenum">
              <a:rPr lang="en-US" smtClean="0"/>
              <a:t>‹#›</a:t>
            </a:fld>
            <a:endParaRPr lang="en-US"/>
          </a:p>
        </p:txBody>
      </p:sp>
    </p:spTree>
    <p:extLst>
      <p:ext uri="{BB962C8B-B14F-4D97-AF65-F5344CB8AC3E}">
        <p14:creationId xmlns:p14="http://schemas.microsoft.com/office/powerpoint/2010/main" val="1334528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45C7D-2DE7-44BF-A575-AD43B578698B}" type="datetimeFigureOut">
              <a:rPr lang="en-US" smtClean="0"/>
              <a:t>12/29/2020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93F59-1573-4038-999E-FC31FFAD2B1F}" type="slidenum">
              <a:rPr lang="en-US" smtClean="0"/>
              <a:t>‹#›</a:t>
            </a:fld>
            <a:endParaRPr lang="en-US"/>
          </a:p>
        </p:txBody>
      </p:sp>
    </p:spTree>
    <p:extLst>
      <p:ext uri="{BB962C8B-B14F-4D97-AF65-F5344CB8AC3E}">
        <p14:creationId xmlns:p14="http://schemas.microsoft.com/office/powerpoint/2010/main" val="3247806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9865" y="2743200"/>
            <a:ext cx="7747378" cy="707886"/>
          </a:xfrm>
          <a:prstGeom prst="rect">
            <a:avLst/>
          </a:prstGeom>
          <a:ln w="38100">
            <a:solidFill>
              <a:schemeClr val="tx1"/>
            </a:solidFill>
          </a:ln>
        </p:spPr>
        <p:txBody>
          <a:bodyPr wrap="none">
            <a:spAutoFit/>
          </a:bodyPr>
          <a:lstStyle/>
          <a:p>
            <a:pPr algn="ctr"/>
            <a:r>
              <a:rPr lang="en-US" sz="4000" dirty="0">
                <a:solidFill>
                  <a:srgbClr val="FF0000"/>
                </a:solidFill>
              </a:rPr>
              <a:t>Immune response to virus infections</a:t>
            </a:r>
          </a:p>
        </p:txBody>
      </p:sp>
    </p:spTree>
    <p:extLst>
      <p:ext uri="{BB962C8B-B14F-4D97-AF65-F5344CB8AC3E}">
        <p14:creationId xmlns:p14="http://schemas.microsoft.com/office/powerpoint/2010/main" val="343971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04800"/>
            <a:ext cx="8534400" cy="4955203"/>
          </a:xfrm>
          <a:prstGeom prst="rect">
            <a:avLst/>
          </a:prstGeom>
        </p:spPr>
        <p:txBody>
          <a:bodyPr wrap="square">
            <a:spAutoFit/>
          </a:bodyPr>
          <a:lstStyle/>
          <a:p>
            <a:pPr lvl="1" algn="just"/>
            <a:r>
              <a:rPr lang="en-US" sz="3600" b="1" u="sng" dirty="0" smtClean="0"/>
              <a:t>Species resistance</a:t>
            </a:r>
          </a:p>
          <a:p>
            <a:pPr algn="just"/>
            <a:r>
              <a:rPr lang="en-US" sz="2800" dirty="0" smtClean="0"/>
              <a:t>The host range of many viruses is restricted, probably because the cells of resistant species do not possess appropriate receptors. The best understood example is poliovirus, the receptors for which are present only in humans and other primates. Others, notably the human immunodeficiency viruses and some hepatitis agents, are equally selective; by contrast, others again, such as rabies, are capable of infecting most or all warm- blooded animals</a:t>
            </a:r>
          </a:p>
          <a:p>
            <a:pPr algn="just"/>
            <a:r>
              <a:rPr lang="en-US" sz="2800" dirty="0" smtClean="0"/>
              <a:t> </a:t>
            </a:r>
            <a:endParaRPr lang="en-US" sz="2800" dirty="0"/>
          </a:p>
        </p:txBody>
      </p:sp>
    </p:spTree>
    <p:extLst>
      <p:ext uri="{BB962C8B-B14F-4D97-AF65-F5344CB8AC3E}">
        <p14:creationId xmlns:p14="http://schemas.microsoft.com/office/powerpoint/2010/main" val="3647075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5.jpeg"/>
          <p:cNvPicPr/>
          <p:nvPr/>
        </p:nvPicPr>
        <p:blipFill>
          <a:blip r:embed="rId2" cstate="print"/>
          <a:stretch>
            <a:fillRect/>
          </a:stretch>
        </p:blipFill>
        <p:spPr>
          <a:xfrm>
            <a:off x="5401734" y="792943"/>
            <a:ext cx="3733799" cy="5519738"/>
          </a:xfrm>
          <a:prstGeom prst="rect">
            <a:avLst/>
          </a:prstGeom>
        </p:spPr>
      </p:pic>
      <p:sp>
        <p:nvSpPr>
          <p:cNvPr id="3" name="Rectangle 2"/>
          <p:cNvSpPr>
            <a:spLocks noChangeArrowheads="1"/>
          </p:cNvSpPr>
          <p:nvPr/>
        </p:nvSpPr>
        <p:spPr bwMode="auto">
          <a:xfrm>
            <a:off x="33867" y="1528544"/>
            <a:ext cx="7283148" cy="52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2800" b="0" i="0" u="none" strike="noStrike" cap="none" normalizeH="0" baseline="0" dirty="0" smtClean="0">
                <a:ln>
                  <a:noFill/>
                </a:ln>
                <a:solidFill>
                  <a:schemeClr val="tx1"/>
                </a:solidFill>
                <a:effectLst/>
                <a:latin typeface="Carlito"/>
                <a:ea typeface="Times New Roman" pitchFamily="18" charset="0"/>
                <a:cs typeface="Arial" pitchFamily="34" charset="0"/>
              </a:rPr>
              <a:t>Intrinsic</a:t>
            </a:r>
            <a:r>
              <a:rPr kumimoji="0" lang="en-US" sz="2000" b="0" i="0" u="none" strike="noStrike" cap="none" normalizeH="0" baseline="0" dirty="0" smtClean="0">
                <a:ln>
                  <a:noFill/>
                </a:ln>
                <a:solidFill>
                  <a:schemeClr val="tx1"/>
                </a:solidFill>
                <a:effectLst/>
                <a:latin typeface="Carlito"/>
                <a:ea typeface="Times New Roman" pitchFamily="18" charset="0"/>
                <a:cs typeface="Arial" pitchFamily="34" charset="0"/>
              </a:rPr>
              <a:t>:</a:t>
            </a:r>
          </a:p>
          <a:p>
            <a:pPr fontAlgn="base">
              <a:spcBef>
                <a:spcPct val="0"/>
              </a:spcBef>
              <a:spcAft>
                <a:spcPct val="0"/>
              </a:spcAft>
              <a:buFontTx/>
              <a:buChar char="•"/>
              <a:tabLst>
                <a:tab pos="457200" algn="l"/>
              </a:tabLst>
            </a:pPr>
            <a:r>
              <a:rPr kumimoji="0" lang="en-US" sz="2400" b="0" u="none" strike="noStrike" cap="none" normalizeH="0" baseline="0" dirty="0" smtClean="0">
                <a:ln>
                  <a:noFill/>
                </a:ln>
                <a:solidFill>
                  <a:schemeClr val="tx1"/>
                </a:solidFill>
                <a:effectLst/>
                <a:latin typeface="Carlito"/>
                <a:ea typeface="Times New Roman" pitchFamily="18" charset="0"/>
                <a:cs typeface="Arial" pitchFamily="34" charset="0"/>
              </a:rPr>
              <a:t>Always present in the uninfected </a:t>
            </a:r>
          </a:p>
          <a:p>
            <a:pPr fontAlgn="base">
              <a:spcBef>
                <a:spcPct val="0"/>
              </a:spcBef>
              <a:spcAft>
                <a:spcPct val="0"/>
              </a:spcAft>
              <a:tabLst>
                <a:tab pos="457200" algn="l"/>
              </a:tabLst>
            </a:pPr>
            <a:r>
              <a:rPr kumimoji="0" lang="en-US" sz="2400" b="0" i="0" u="none" strike="noStrike" cap="none" normalizeH="0" baseline="0" dirty="0" smtClean="0">
                <a:ln>
                  <a:noFill/>
                </a:ln>
                <a:solidFill>
                  <a:schemeClr val="tx1"/>
                </a:solidFill>
                <a:effectLst/>
                <a:latin typeface="Carlito"/>
                <a:ea typeface="Times New Roman" pitchFamily="18" charset="0"/>
                <a:cs typeface="Arial" pitchFamily="34" charset="0"/>
              </a:rPr>
              <a:t>Cell:  Apoptosis, autophagy,</a:t>
            </a:r>
          </a:p>
          <a:p>
            <a:pPr fontAlgn="base">
              <a:spcBef>
                <a:spcPct val="0"/>
              </a:spcBef>
              <a:spcAft>
                <a:spcPct val="0"/>
              </a:spcAft>
              <a:tabLst>
                <a:tab pos="457200" algn="l"/>
              </a:tabLst>
            </a:pPr>
            <a:r>
              <a:rPr kumimoji="0" lang="en-US" sz="2400" b="0" i="0" u="none" strike="noStrike" cap="none" normalizeH="0" baseline="0" dirty="0" smtClean="0">
                <a:ln>
                  <a:noFill/>
                </a:ln>
                <a:solidFill>
                  <a:schemeClr val="tx1"/>
                </a:solidFill>
                <a:effectLst/>
                <a:latin typeface="Carlito"/>
                <a:ea typeface="Times New Roman" pitchFamily="18" charset="0"/>
                <a:cs typeface="Arial" pitchFamily="34" charset="0"/>
              </a:rPr>
              <a:t>RNA silencing, antiviral proteins</a:t>
            </a:r>
          </a:p>
          <a:p>
            <a:pPr fontAlgn="base">
              <a:spcBef>
                <a:spcPct val="0"/>
              </a:spcBef>
              <a:spcAft>
                <a:spcPct val="0"/>
              </a:spcAft>
              <a:buFontTx/>
              <a:buChar char="•"/>
              <a:tabLst>
                <a:tab pos="457200" algn="l"/>
              </a:tabLst>
            </a:pPr>
            <a:endParaRPr lang="en-US" sz="2000" dirty="0">
              <a:latin typeface="Carlito"/>
              <a:ea typeface="Times New Roman" pitchFamily="18" charset="0"/>
              <a:cs typeface="Arial" pitchFamily="34" charset="0"/>
            </a:endParaRPr>
          </a:p>
          <a:p>
            <a:pPr fontAlgn="base">
              <a:spcBef>
                <a:spcPct val="0"/>
              </a:spcBef>
              <a:spcAft>
                <a:spcPct val="0"/>
              </a:spcAft>
              <a:buFontTx/>
              <a:buChar char="•"/>
              <a:tabLst>
                <a:tab pos="457200" algn="l"/>
              </a:tabLst>
            </a:pPr>
            <a:endParaRPr kumimoji="0" lang="en-US" sz="2000" b="0" i="0" u="none" strike="noStrike" cap="none" normalizeH="0" baseline="0" dirty="0" smtClean="0">
              <a:ln>
                <a:noFill/>
              </a:ln>
              <a:solidFill>
                <a:schemeClr val="tx1"/>
              </a:solidFill>
              <a:effectLst/>
              <a:latin typeface="Carlito"/>
              <a:ea typeface="Times New Roman" pitchFamily="18" charset="0"/>
              <a:cs typeface="Arial" pitchFamily="34" charset="0"/>
            </a:endParaRPr>
          </a:p>
          <a:p>
            <a:pPr fontAlgn="base">
              <a:spcBef>
                <a:spcPct val="0"/>
              </a:spcBef>
              <a:spcAft>
                <a:spcPct val="0"/>
              </a:spcAft>
              <a:tabLst>
                <a:tab pos="457200" algn="l"/>
              </a:tabLst>
            </a:pPr>
            <a:endParaRPr kumimoji="0" lang="en-US" sz="2000" b="0" i="0" u="none" strike="noStrike" cap="none" normalizeH="0" baseline="0" dirty="0" smtClean="0">
              <a:ln>
                <a:noFill/>
              </a:ln>
              <a:solidFill>
                <a:schemeClr val="tx1"/>
              </a:solidFill>
              <a:effectLst/>
              <a:latin typeface="Carlito"/>
              <a:ea typeface="Times New Roman" pitchFamily="18" charset="0"/>
              <a:cs typeface="Arial" pitchFamily="34" charset="0"/>
            </a:endParaRPr>
          </a:p>
          <a:p>
            <a:pPr fontAlgn="base">
              <a:spcBef>
                <a:spcPct val="0"/>
              </a:spcBef>
              <a:spcAft>
                <a:spcPct val="0"/>
              </a:spcAft>
              <a:tabLst>
                <a:tab pos="457200" algn="l"/>
              </a:tabLst>
            </a:pPr>
            <a:endParaRPr kumimoji="0" lang="en-US" sz="2000" b="0" i="0" u="none" strike="noStrike" cap="none" normalizeH="0" baseline="0" dirty="0" smtClean="0">
              <a:ln>
                <a:noFill/>
              </a:ln>
              <a:solidFill>
                <a:schemeClr val="tx1"/>
              </a:solidFill>
              <a:effectLst/>
              <a:latin typeface="Carlito"/>
              <a:ea typeface="Times New Roman" pitchFamily="18" charset="0"/>
              <a:cs typeface="Arial" pitchFamily="34" charset="0"/>
            </a:endParaRPr>
          </a:p>
          <a:p>
            <a:pPr lvl="0" eaLnBrk="0" fontAlgn="base" hangingPunct="0">
              <a:spcBef>
                <a:spcPct val="0"/>
              </a:spcBef>
              <a:spcAft>
                <a:spcPct val="0"/>
              </a:spcAft>
              <a:buFontTx/>
              <a:buChar char="•"/>
              <a:tabLst>
                <a:tab pos="455613" algn="l"/>
                <a:tab pos="457200" algn="l"/>
              </a:tabLst>
            </a:pPr>
            <a:r>
              <a:rPr kumimoji="0" lang="en-US" sz="2800" b="0" i="0" u="none" strike="noStrike" cap="none" normalizeH="0" baseline="0" dirty="0" smtClean="0">
                <a:ln>
                  <a:noFill/>
                </a:ln>
                <a:solidFill>
                  <a:schemeClr val="tx1"/>
                </a:solidFill>
                <a:effectLst/>
                <a:latin typeface="Carlito"/>
                <a:ea typeface="Times New Roman" pitchFamily="18" charset="0"/>
                <a:cs typeface="Arial" pitchFamily="34" charset="0"/>
              </a:rPr>
              <a:t>Innate immune</a:t>
            </a:r>
            <a:r>
              <a:rPr kumimoji="0" lang="en-US" sz="2800" b="0" i="0" u="none" strike="noStrike" cap="none" normalizeH="0" dirty="0" smtClean="0">
                <a:ln>
                  <a:noFill/>
                </a:ln>
                <a:solidFill>
                  <a:schemeClr val="tx1"/>
                </a:solidFill>
                <a:effectLst/>
                <a:latin typeface="Carlito"/>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Carlito"/>
                <a:ea typeface="Times New Roman" pitchFamily="18" charset="0"/>
                <a:cs typeface="Arial" pitchFamily="34" charset="0"/>
              </a:rPr>
              <a:t>system: </a:t>
            </a:r>
            <a:r>
              <a:rPr kumimoji="0" lang="en-US" sz="2400" b="0" u="none" strike="noStrike" cap="none" normalizeH="0" baseline="0" dirty="0" smtClean="0">
                <a:ln>
                  <a:noFill/>
                </a:ln>
                <a:solidFill>
                  <a:schemeClr val="tx1"/>
                </a:solidFill>
                <a:effectLst/>
                <a:latin typeface="Carlito"/>
                <a:ea typeface="Times New Roman" pitchFamily="18" charset="0"/>
                <a:cs typeface="Arial" pitchFamily="34" charset="0"/>
              </a:rPr>
              <a:t>Induced by infection</a:t>
            </a:r>
          </a:p>
          <a:p>
            <a:pPr lvl="0" eaLnBrk="0" fontAlgn="base" hangingPunct="0">
              <a:spcBef>
                <a:spcPct val="0"/>
              </a:spcBef>
              <a:spcAft>
                <a:spcPct val="0"/>
              </a:spcAft>
              <a:tabLst>
                <a:tab pos="455613" algn="l"/>
                <a:tab pos="457200" algn="l"/>
              </a:tabLst>
            </a:pPr>
            <a:endParaRPr lang="en-US" sz="2000" dirty="0">
              <a:latin typeface="Carlito"/>
              <a:cs typeface="Arial" pitchFamily="34" charset="0"/>
            </a:endParaRPr>
          </a:p>
          <a:p>
            <a:pPr lvl="0" eaLnBrk="0" fontAlgn="base" hangingPunct="0">
              <a:spcBef>
                <a:spcPct val="0"/>
              </a:spcBef>
              <a:spcAft>
                <a:spcPct val="0"/>
              </a:spcAft>
              <a:buFontTx/>
              <a:buChar char="•"/>
              <a:tabLst>
                <a:tab pos="455613" algn="l"/>
                <a:tab pos="4572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Tx/>
              <a:buChar char="•"/>
              <a:tabLst>
                <a:tab pos="455613" algn="l"/>
                <a:tab pos="457200" algn="l"/>
              </a:tabLst>
            </a:pPr>
            <a:r>
              <a:rPr kumimoji="0" lang="en-US" sz="2800" b="0" i="0" u="none" strike="noStrike" cap="none" normalizeH="0" baseline="0" dirty="0" smtClean="0">
                <a:ln>
                  <a:noFill/>
                </a:ln>
                <a:solidFill>
                  <a:schemeClr val="tx1"/>
                </a:solidFill>
                <a:effectLst/>
                <a:latin typeface="Carlito"/>
                <a:ea typeface="Times New Roman" pitchFamily="18" charset="0"/>
                <a:cs typeface="Arial" pitchFamily="34" charset="0"/>
              </a:rPr>
              <a:t>Adaptive immune system</a:t>
            </a:r>
            <a:r>
              <a:rPr kumimoji="0" lang="en-US" sz="2400" b="0" i="0" u="none" strike="noStrike" cap="none" normalizeH="0" baseline="0" dirty="0" smtClean="0">
                <a:ln>
                  <a:noFill/>
                </a:ln>
                <a:solidFill>
                  <a:schemeClr val="tx1"/>
                </a:solidFill>
                <a:effectLst/>
                <a:latin typeface="Carlito"/>
                <a:ea typeface="Times New Roman" pitchFamily="18" charset="0"/>
                <a:cs typeface="Arial" pitchFamily="34" charset="0"/>
              </a:rPr>
              <a:t>: </a:t>
            </a:r>
            <a:r>
              <a:rPr kumimoji="0" lang="en-US" sz="2400" b="0" u="none" strike="noStrike" cap="none" normalizeH="0" baseline="0" dirty="0" smtClean="0">
                <a:ln>
                  <a:noFill/>
                </a:ln>
                <a:solidFill>
                  <a:schemeClr val="tx1"/>
                </a:solidFill>
                <a:effectLst/>
                <a:latin typeface="Carlito"/>
                <a:ea typeface="Times New Roman" pitchFamily="18" charset="0"/>
                <a:cs typeface="Arial" pitchFamily="34" charset="0"/>
              </a:rPr>
              <a:t>Tailored to pathogen</a:t>
            </a:r>
          </a:p>
          <a:p>
            <a:pPr fontAlgn="base">
              <a:spcBef>
                <a:spcPct val="0"/>
              </a:spcBef>
              <a:spcAft>
                <a:spcPct val="0"/>
              </a:spcAft>
              <a:buFontTx/>
              <a:buChar char="•"/>
              <a:tabLst>
                <a:tab pos="4572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0760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382000" cy="5632311"/>
          </a:xfrm>
          <a:prstGeom prst="rect">
            <a:avLst/>
          </a:prstGeom>
        </p:spPr>
        <p:txBody>
          <a:bodyPr wrap="square">
            <a:spAutoFit/>
          </a:bodyPr>
          <a:lstStyle/>
          <a:p>
            <a:pPr algn="just"/>
            <a:r>
              <a:rPr lang="en-US" sz="4000" b="1" u="sng" dirty="0"/>
              <a:t>Apoptosis</a:t>
            </a:r>
            <a:r>
              <a:rPr lang="en-US" sz="3200" dirty="0"/>
              <a:t>, also known as programmed cell death, is a ubiquitous mode of cell death known to be responsible for clearance of unwanted, injured, or virus-infected </a:t>
            </a:r>
            <a:r>
              <a:rPr lang="en-US" sz="3200" dirty="0" smtClean="0"/>
              <a:t>cells. </a:t>
            </a:r>
            <a:r>
              <a:rPr lang="en-US" sz="3200" dirty="0"/>
              <a:t>Cells undergoing apoptosis are accompanied by characteristic morphological changes, including cell shrinkage and deformation, chromatin condensation, nuclear fragmentation, and plasma membrane </a:t>
            </a:r>
            <a:r>
              <a:rPr lang="en-US" sz="3200" dirty="0" err="1"/>
              <a:t>blebbing</a:t>
            </a:r>
            <a:r>
              <a:rPr lang="en-US" sz="3200" dirty="0"/>
              <a:t>, which forms the apoptotic body containing the fragments of nucleus or </a:t>
            </a:r>
            <a:r>
              <a:rPr lang="en-US" sz="3200" dirty="0" smtClean="0"/>
              <a:t>cytoplasm.</a:t>
            </a:r>
            <a:endParaRPr lang="en-US" sz="3200" dirty="0"/>
          </a:p>
        </p:txBody>
      </p:sp>
    </p:spTree>
    <p:extLst>
      <p:ext uri="{BB962C8B-B14F-4D97-AF65-F5344CB8AC3E}">
        <p14:creationId xmlns:p14="http://schemas.microsoft.com/office/powerpoint/2010/main" val="2270666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610600" cy="5632311"/>
          </a:xfrm>
          <a:prstGeom prst="rect">
            <a:avLst/>
          </a:prstGeom>
        </p:spPr>
        <p:txBody>
          <a:bodyPr wrap="square">
            <a:spAutoFit/>
          </a:bodyPr>
          <a:lstStyle/>
          <a:p>
            <a:pPr algn="just"/>
            <a:r>
              <a:rPr lang="en-US" sz="3600" dirty="0"/>
              <a:t>In contrast to necrosis, apoptotic cells form apoptotic bodies that are phagocytized by neighboring cells, without the release of cellular contents. Apoptosis plays important roles in physiology and pathology, and can be triggered by numerous stimuli, including ischemia, hypoxia, exposure to certain drugs and chemicals, immune reactions, infectious agents, high temperature, radiation, and various disease states.</a:t>
            </a:r>
          </a:p>
        </p:txBody>
      </p:sp>
    </p:spTree>
    <p:extLst>
      <p:ext uri="{BB962C8B-B14F-4D97-AF65-F5344CB8AC3E}">
        <p14:creationId xmlns:p14="http://schemas.microsoft.com/office/powerpoint/2010/main" val="1521184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jpeg"/>
          <p:cNvPicPr/>
          <p:nvPr/>
        </p:nvPicPr>
        <p:blipFill>
          <a:blip r:embed="rId2" cstate="print"/>
          <a:stretch>
            <a:fillRect/>
          </a:stretch>
        </p:blipFill>
        <p:spPr>
          <a:xfrm>
            <a:off x="0" y="0"/>
            <a:ext cx="8578215" cy="3603097"/>
          </a:xfrm>
          <a:prstGeom prst="rect">
            <a:avLst/>
          </a:prstGeom>
        </p:spPr>
      </p:pic>
      <p:pic>
        <p:nvPicPr>
          <p:cNvPr id="3" name="image7.jpeg"/>
          <p:cNvPicPr/>
          <p:nvPr/>
        </p:nvPicPr>
        <p:blipFill>
          <a:blip r:embed="rId3" cstate="print"/>
          <a:stretch>
            <a:fillRect/>
          </a:stretch>
        </p:blipFill>
        <p:spPr>
          <a:xfrm>
            <a:off x="2895600" y="3603096"/>
            <a:ext cx="3810000" cy="1801811"/>
          </a:xfrm>
          <a:prstGeom prst="rect">
            <a:avLst/>
          </a:prstGeom>
        </p:spPr>
      </p:pic>
      <p:sp>
        <p:nvSpPr>
          <p:cNvPr id="4" name="Rectangle 3"/>
          <p:cNvSpPr/>
          <p:nvPr/>
        </p:nvSpPr>
        <p:spPr>
          <a:xfrm>
            <a:off x="1977050" y="5728382"/>
            <a:ext cx="6080382" cy="523220"/>
          </a:xfrm>
          <a:prstGeom prst="rect">
            <a:avLst/>
          </a:prstGeom>
        </p:spPr>
        <p:txBody>
          <a:bodyPr wrap="none">
            <a:spAutoFit/>
          </a:bodyPr>
          <a:lstStyle/>
          <a:p>
            <a:r>
              <a:rPr lang="en-US" sz="2800" b="1" i="1" dirty="0"/>
              <a:t>Apoptosis is monitored by sentinel cells</a:t>
            </a:r>
          </a:p>
        </p:txBody>
      </p:sp>
    </p:spTree>
    <p:extLst>
      <p:ext uri="{BB962C8B-B14F-4D97-AF65-F5344CB8AC3E}">
        <p14:creationId xmlns:p14="http://schemas.microsoft.com/office/powerpoint/2010/main" val="1557191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85426"/>
            <a:ext cx="8991600" cy="6801862"/>
          </a:xfrm>
          <a:prstGeom prst="rect">
            <a:avLst/>
          </a:prstGeom>
        </p:spPr>
        <p:txBody>
          <a:bodyPr wrap="square">
            <a:spAutoFit/>
          </a:bodyPr>
          <a:lstStyle/>
          <a:p>
            <a:pPr algn="just"/>
            <a:r>
              <a:rPr lang="en-US" sz="3200" b="1" dirty="0"/>
              <a:t>Local non-specific </a:t>
            </a:r>
            <a:r>
              <a:rPr lang="en-US" sz="3200" b="1" dirty="0" err="1"/>
              <a:t>defences</a:t>
            </a:r>
            <a:endParaRPr lang="en-US" sz="3200" b="1" dirty="0"/>
          </a:p>
          <a:p>
            <a:pPr algn="just"/>
            <a:r>
              <a:rPr lang="en-US" sz="3200" b="1" dirty="0" smtClean="0"/>
              <a:t>Soluble </a:t>
            </a:r>
            <a:r>
              <a:rPr lang="en-US" sz="3200" b="1" dirty="0"/>
              <a:t>factors </a:t>
            </a:r>
            <a:r>
              <a:rPr lang="en-US" sz="2800" dirty="0"/>
              <a:t>such as the IFNs,  complement  and C-reactive  protein,  and  phagocytic  cells, particularly </a:t>
            </a:r>
            <a:r>
              <a:rPr lang="en-US" sz="2800" b="1" dirty="0"/>
              <a:t>natural killer (NK)  cells</a:t>
            </a:r>
            <a:r>
              <a:rPr lang="en-US" sz="2800" dirty="0"/>
              <a:t>,  all  of  which  are  important  components  of  the </a:t>
            </a:r>
            <a:r>
              <a:rPr lang="en-US" sz="2800" b="1" dirty="0"/>
              <a:t>innate immune system</a:t>
            </a:r>
            <a:r>
              <a:rPr lang="en-US" sz="2800" dirty="0"/>
              <a:t>. The various elements of these responses can be mobilized very quickly—within a matter of hours. </a:t>
            </a:r>
            <a:endParaRPr lang="en-US" sz="2800" dirty="0" smtClean="0"/>
          </a:p>
          <a:p>
            <a:pPr algn="just"/>
            <a:r>
              <a:rPr lang="en-US" sz="2800" dirty="0" smtClean="0"/>
              <a:t>When the pathogen enter the skin confronted with macrophages and other phagocytic cells possessing (microbial sensors) like </a:t>
            </a:r>
            <a:r>
              <a:rPr lang="en-US" sz="2800" b="1" dirty="0"/>
              <a:t>TLRs </a:t>
            </a:r>
            <a:r>
              <a:rPr lang="en-US" sz="2800" dirty="0"/>
              <a:t>(Toll-like  receptors </a:t>
            </a:r>
            <a:r>
              <a:rPr lang="en-US" sz="2800" dirty="0" smtClean="0"/>
              <a:t>) a family of evolutionary conserved </a:t>
            </a:r>
            <a:r>
              <a:rPr lang="en-US" sz="3200" b="1" dirty="0" smtClean="0"/>
              <a:t>Pattern </a:t>
            </a:r>
            <a:r>
              <a:rPr lang="en-US" sz="3200" b="1" dirty="0"/>
              <a:t>recognition </a:t>
            </a:r>
            <a:r>
              <a:rPr lang="en-US" sz="3200" b="1" dirty="0" smtClean="0"/>
              <a:t>systems, </a:t>
            </a:r>
            <a:r>
              <a:rPr lang="en-US" sz="3200" dirty="0" smtClean="0"/>
              <a:t>that</a:t>
            </a:r>
            <a:r>
              <a:rPr lang="en-US" sz="2800" dirty="0" smtClean="0"/>
              <a:t> among </a:t>
            </a:r>
            <a:r>
              <a:rPr lang="en-US" sz="2800" dirty="0"/>
              <a:t>other  activities,  enhance  the  expression  of  MHC  molecules and are thus important in </a:t>
            </a:r>
            <a:r>
              <a:rPr lang="en-US" sz="2800" dirty="0" smtClean="0"/>
              <a:t>the innate </a:t>
            </a:r>
            <a:r>
              <a:rPr lang="en-US" sz="2800" dirty="0"/>
              <a:t>immune response.</a:t>
            </a:r>
          </a:p>
          <a:p>
            <a:pPr algn="just"/>
            <a:endParaRPr lang="en-US" sz="2800" dirty="0"/>
          </a:p>
        </p:txBody>
      </p:sp>
    </p:spTree>
    <p:extLst>
      <p:ext uri="{BB962C8B-B14F-4D97-AF65-F5344CB8AC3E}">
        <p14:creationId xmlns:p14="http://schemas.microsoft.com/office/powerpoint/2010/main" val="1247036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 y="0"/>
            <a:ext cx="9144000" cy="6986528"/>
          </a:xfrm>
          <a:prstGeom prst="rect">
            <a:avLst/>
          </a:prstGeom>
        </p:spPr>
        <p:txBody>
          <a:bodyPr wrap="square">
            <a:spAutoFit/>
          </a:bodyPr>
          <a:lstStyle/>
          <a:p>
            <a:pPr algn="just"/>
            <a:r>
              <a:rPr lang="en-US" sz="3200" dirty="0"/>
              <a:t>These interactions between cells of the immune system are mediated by a substantial variety of small (about 20 </a:t>
            </a:r>
            <a:r>
              <a:rPr lang="en-US" sz="3200" dirty="0" err="1"/>
              <a:t>kDa</a:t>
            </a:r>
            <a:r>
              <a:rPr lang="en-US" sz="3200" dirty="0"/>
              <a:t>) glycoproteins referred to collectively as </a:t>
            </a:r>
            <a:r>
              <a:rPr lang="en-US" sz="3200" b="1" dirty="0"/>
              <a:t>cytokines</a:t>
            </a:r>
            <a:r>
              <a:rPr lang="en-US" sz="3200" dirty="0"/>
              <a:t>. This is an umbrella term that encompasses a wide range of molecules. The cytokines act as chemical messengers, stimulating or inhibiting the activities of the various cellular components of the immune system. As such, they form an important component of innate immunity and can provide links between this and certain of the adaptive </a:t>
            </a:r>
            <a:r>
              <a:rPr lang="en-US" sz="3200" dirty="0" smtClean="0"/>
              <a:t>components. They </a:t>
            </a:r>
            <a:r>
              <a:rPr lang="en-US" sz="3200" dirty="0"/>
              <a:t>contain several </a:t>
            </a:r>
            <a:r>
              <a:rPr lang="en-US" sz="3200" dirty="0" smtClean="0"/>
              <a:t>subgroups include </a:t>
            </a:r>
            <a:r>
              <a:rPr lang="en-US" sz="3200" b="1" dirty="0" smtClean="0"/>
              <a:t>IFNs</a:t>
            </a:r>
            <a:r>
              <a:rPr lang="en-US" sz="3200" dirty="0" smtClean="0"/>
              <a:t>. Other </a:t>
            </a:r>
            <a:r>
              <a:rPr lang="en-US" sz="3200" dirty="0"/>
              <a:t>categories include the </a:t>
            </a:r>
            <a:r>
              <a:rPr lang="en-US" sz="3200" b="1" dirty="0" err="1"/>
              <a:t>chemokines</a:t>
            </a:r>
            <a:r>
              <a:rPr lang="en-US" sz="3200" dirty="0"/>
              <a:t>, which act as chemical attractants of leucocytes to sites of </a:t>
            </a:r>
            <a:r>
              <a:rPr lang="en-US" sz="3200" dirty="0" smtClean="0"/>
              <a:t>inflammation.</a:t>
            </a:r>
            <a:endParaRPr lang="en-US" sz="3200" dirty="0"/>
          </a:p>
        </p:txBody>
      </p:sp>
    </p:spTree>
    <p:extLst>
      <p:ext uri="{BB962C8B-B14F-4D97-AF65-F5344CB8AC3E}">
        <p14:creationId xmlns:p14="http://schemas.microsoft.com/office/powerpoint/2010/main" val="9450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32780117"/>
              </p:ext>
            </p:extLst>
          </p:nvPr>
        </p:nvGraphicFramePr>
        <p:xfrm>
          <a:off x="152400" y="685800"/>
          <a:ext cx="8382000" cy="2133600"/>
        </p:xfrm>
        <a:graphic>
          <a:graphicData uri="http://schemas.openxmlformats.org/drawingml/2006/table">
            <a:tbl>
              <a:tblPr firstRow="1" firstCol="1" lastRow="1" lastCol="1" bandRow="1" bandCol="1">
                <a:tableStyleId>{5C22544A-7EE6-4342-B048-85BDC9FD1C3A}</a:tableStyleId>
              </a:tblPr>
              <a:tblGrid>
                <a:gridCol w="3124200"/>
                <a:gridCol w="2222766"/>
                <a:gridCol w="3035034"/>
              </a:tblGrid>
              <a:tr h="571500">
                <a:tc>
                  <a:txBody>
                    <a:bodyPr/>
                    <a:lstStyle/>
                    <a:p>
                      <a:pPr marL="581660" marR="575310" algn="ctr">
                        <a:spcBef>
                          <a:spcPts val="1230"/>
                        </a:spcBef>
                        <a:spcAft>
                          <a:spcPts val="0"/>
                        </a:spcAft>
                      </a:pPr>
                      <a:r>
                        <a:rPr lang="en-US" sz="2000" dirty="0" smtClean="0">
                          <a:effectLst/>
                        </a:rPr>
                        <a:t>Group</a:t>
                      </a:r>
                      <a:endParaRPr lang="en-US" sz="2000" dirty="0">
                        <a:effectLst/>
                        <a:latin typeface="Carlito"/>
                        <a:ea typeface="Carlito"/>
                        <a:cs typeface="Carlito"/>
                      </a:endParaRPr>
                    </a:p>
                  </a:txBody>
                  <a:tcPr marL="0" marR="0" marT="0" marB="0"/>
                </a:tc>
                <a:tc>
                  <a:txBody>
                    <a:bodyPr/>
                    <a:lstStyle/>
                    <a:p>
                      <a:pPr marL="534035" marR="527685" algn="ctr">
                        <a:spcBef>
                          <a:spcPts val="1230"/>
                        </a:spcBef>
                        <a:spcAft>
                          <a:spcPts val="0"/>
                        </a:spcAft>
                      </a:pPr>
                      <a:r>
                        <a:rPr lang="en-US" sz="2000" smtClean="0">
                          <a:effectLst/>
                        </a:rPr>
                        <a:t>Some members</a:t>
                      </a:r>
                      <a:endParaRPr lang="en-US" sz="2000">
                        <a:effectLst/>
                        <a:latin typeface="Carlito"/>
                        <a:ea typeface="Carlito"/>
                        <a:cs typeface="Carlito"/>
                      </a:endParaRPr>
                    </a:p>
                  </a:txBody>
                  <a:tcPr marL="0" marR="0" marT="0" marB="0"/>
                </a:tc>
                <a:tc>
                  <a:txBody>
                    <a:bodyPr/>
                    <a:lstStyle/>
                    <a:p>
                      <a:pPr marL="160020" marR="116840" algn="ctr">
                        <a:spcBef>
                          <a:spcPts val="1230"/>
                        </a:spcBef>
                        <a:spcAft>
                          <a:spcPts val="0"/>
                        </a:spcAft>
                      </a:pPr>
                      <a:r>
                        <a:rPr lang="en-US" sz="2000" smtClean="0">
                          <a:effectLst/>
                        </a:rPr>
                        <a:t>Activity</a:t>
                      </a:r>
                      <a:endParaRPr lang="en-US" sz="2000" dirty="0">
                        <a:effectLst/>
                        <a:latin typeface="Carlito"/>
                        <a:ea typeface="Carlito"/>
                        <a:cs typeface="Carlito"/>
                      </a:endParaRPr>
                    </a:p>
                  </a:txBody>
                  <a:tcPr marL="0" marR="0" marT="0" marB="0"/>
                </a:tc>
              </a:tr>
              <a:tr h="571500">
                <a:tc>
                  <a:txBody>
                    <a:bodyPr/>
                    <a:lstStyle/>
                    <a:p>
                      <a:pPr marL="582930" marR="572770" algn="ctr">
                        <a:spcBef>
                          <a:spcPts val="1055"/>
                        </a:spcBef>
                        <a:spcAft>
                          <a:spcPts val="0"/>
                        </a:spcAft>
                      </a:pPr>
                      <a:r>
                        <a:rPr lang="en-US" sz="2000" dirty="0" err="1" smtClean="0">
                          <a:effectLst/>
                        </a:rPr>
                        <a:t>Proinflammatory</a:t>
                      </a:r>
                      <a:endParaRPr lang="en-US" sz="2000" dirty="0">
                        <a:effectLst/>
                        <a:latin typeface="Carlito"/>
                        <a:ea typeface="Carlito"/>
                        <a:cs typeface="Carlito"/>
                      </a:endParaRPr>
                    </a:p>
                  </a:txBody>
                  <a:tcPr marL="0" marR="0" marT="0" marB="0"/>
                </a:tc>
                <a:tc>
                  <a:txBody>
                    <a:bodyPr/>
                    <a:lstStyle/>
                    <a:p>
                      <a:pPr marL="534670" marR="527685" algn="ctr">
                        <a:spcBef>
                          <a:spcPts val="1055"/>
                        </a:spcBef>
                        <a:spcAft>
                          <a:spcPts val="0"/>
                        </a:spcAft>
                      </a:pPr>
                      <a:r>
                        <a:rPr lang="en-US" sz="2000" smtClean="0">
                          <a:effectLst/>
                        </a:rPr>
                        <a:t>IL-1, Tnf, IL-6, IL-12</a:t>
                      </a:r>
                      <a:endParaRPr lang="en-US" sz="2000">
                        <a:effectLst/>
                        <a:latin typeface="Carlito"/>
                        <a:ea typeface="Carlito"/>
                        <a:cs typeface="Carlito"/>
                      </a:endParaRPr>
                    </a:p>
                  </a:txBody>
                  <a:tcPr marL="0" marR="0" marT="0" marB="0"/>
                </a:tc>
                <a:tc>
                  <a:txBody>
                    <a:bodyPr/>
                    <a:lstStyle/>
                    <a:p>
                      <a:pPr marL="160020" marR="125730" algn="ctr">
                        <a:spcBef>
                          <a:spcPts val="1055"/>
                        </a:spcBef>
                        <a:spcAft>
                          <a:spcPts val="0"/>
                        </a:spcAft>
                      </a:pPr>
                      <a:r>
                        <a:rPr lang="en-US" sz="2000" smtClean="0">
                          <a:effectLst/>
                        </a:rPr>
                        <a:t>Promote leukocyte activation</a:t>
                      </a:r>
                      <a:endParaRPr lang="en-US" sz="2000">
                        <a:effectLst/>
                        <a:latin typeface="Carlito"/>
                        <a:ea typeface="Carlito"/>
                        <a:cs typeface="Carlito"/>
                      </a:endParaRPr>
                    </a:p>
                  </a:txBody>
                  <a:tcPr marL="0" marR="0" marT="0" marB="0"/>
                </a:tc>
              </a:tr>
              <a:tr h="571500">
                <a:tc>
                  <a:txBody>
                    <a:bodyPr/>
                    <a:lstStyle/>
                    <a:p>
                      <a:pPr marL="582930" marR="575310" algn="ctr">
                        <a:spcBef>
                          <a:spcPts val="1050"/>
                        </a:spcBef>
                        <a:spcAft>
                          <a:spcPts val="0"/>
                        </a:spcAft>
                      </a:pPr>
                      <a:r>
                        <a:rPr lang="en-US" sz="2000" smtClean="0">
                          <a:effectLst/>
                        </a:rPr>
                        <a:t>Antiinflammatory</a:t>
                      </a:r>
                      <a:endParaRPr lang="en-US" sz="2000">
                        <a:effectLst/>
                        <a:latin typeface="Carlito"/>
                        <a:ea typeface="Carlito"/>
                        <a:cs typeface="Carlito"/>
                      </a:endParaRPr>
                    </a:p>
                  </a:txBody>
                  <a:tcPr marL="0" marR="0" marT="0" marB="0"/>
                </a:tc>
                <a:tc>
                  <a:txBody>
                    <a:bodyPr/>
                    <a:lstStyle/>
                    <a:p>
                      <a:pPr marL="534670" marR="524510" algn="ctr">
                        <a:spcBef>
                          <a:spcPts val="1050"/>
                        </a:spcBef>
                        <a:spcAft>
                          <a:spcPts val="0"/>
                        </a:spcAft>
                      </a:pPr>
                      <a:r>
                        <a:rPr lang="en-US" sz="2000" smtClean="0">
                          <a:effectLst/>
                        </a:rPr>
                        <a:t>IL-10, IL-4, Tgf-β</a:t>
                      </a:r>
                      <a:endParaRPr lang="en-US" sz="2000">
                        <a:effectLst/>
                        <a:latin typeface="Carlito"/>
                        <a:ea typeface="Carlito"/>
                        <a:cs typeface="Carlito"/>
                      </a:endParaRPr>
                    </a:p>
                  </a:txBody>
                  <a:tcPr marL="0" marR="0" marT="0" marB="0"/>
                </a:tc>
                <a:tc>
                  <a:txBody>
                    <a:bodyPr/>
                    <a:lstStyle/>
                    <a:p>
                      <a:pPr marL="156210" marR="125730" algn="ctr">
                        <a:spcBef>
                          <a:spcPts val="1050"/>
                        </a:spcBef>
                        <a:spcAft>
                          <a:spcPts val="0"/>
                        </a:spcAft>
                      </a:pPr>
                      <a:r>
                        <a:rPr lang="en-US" sz="2000" smtClean="0">
                          <a:effectLst/>
                        </a:rPr>
                        <a:t>Suppress PICs</a:t>
                      </a:r>
                      <a:endParaRPr lang="en-US" sz="2000" dirty="0">
                        <a:effectLst/>
                        <a:latin typeface="Carlito"/>
                        <a:ea typeface="Carlito"/>
                        <a:cs typeface="Carlito"/>
                      </a:endParaRPr>
                    </a:p>
                  </a:txBody>
                  <a:tcPr marL="0" marR="0" marT="0" marB="0"/>
                </a:tc>
              </a:tr>
              <a:tr h="304800">
                <a:tc>
                  <a:txBody>
                    <a:bodyPr/>
                    <a:lstStyle/>
                    <a:p>
                      <a:pPr marL="582295" marR="575310" algn="ctr">
                        <a:spcBef>
                          <a:spcPts val="1055"/>
                        </a:spcBef>
                        <a:spcAft>
                          <a:spcPts val="0"/>
                        </a:spcAft>
                      </a:pPr>
                      <a:r>
                        <a:rPr lang="en-US" sz="2000" smtClean="0">
                          <a:effectLst/>
                        </a:rPr>
                        <a:t>Chemokines</a:t>
                      </a:r>
                      <a:endParaRPr lang="en-US" sz="2000">
                        <a:effectLst/>
                        <a:latin typeface="Carlito"/>
                        <a:ea typeface="Carlito"/>
                        <a:cs typeface="Carlito"/>
                      </a:endParaRPr>
                    </a:p>
                  </a:txBody>
                  <a:tcPr marL="0" marR="0" marT="0" marB="0"/>
                </a:tc>
                <a:tc>
                  <a:txBody>
                    <a:bodyPr/>
                    <a:lstStyle/>
                    <a:p>
                      <a:pPr marL="534670" marR="522605" algn="ctr">
                        <a:spcBef>
                          <a:spcPts val="1055"/>
                        </a:spcBef>
                        <a:spcAft>
                          <a:spcPts val="0"/>
                        </a:spcAft>
                      </a:pPr>
                      <a:r>
                        <a:rPr lang="en-US" sz="2000" dirty="0" smtClean="0">
                          <a:effectLst/>
                        </a:rPr>
                        <a:t>IL-8</a:t>
                      </a:r>
                      <a:endParaRPr lang="en-US" sz="2000" dirty="0">
                        <a:effectLst/>
                        <a:latin typeface="Carlito"/>
                        <a:ea typeface="Carlito"/>
                        <a:cs typeface="Carlito"/>
                      </a:endParaRPr>
                    </a:p>
                  </a:txBody>
                  <a:tcPr marL="0" marR="0" marT="0" marB="0"/>
                </a:tc>
                <a:tc>
                  <a:txBody>
                    <a:bodyPr/>
                    <a:lstStyle/>
                    <a:p>
                      <a:pPr marL="154940" marR="125730" algn="ctr">
                        <a:spcBef>
                          <a:spcPts val="1055"/>
                        </a:spcBef>
                        <a:spcAft>
                          <a:spcPts val="0"/>
                        </a:spcAft>
                      </a:pPr>
                      <a:r>
                        <a:rPr lang="en-US" sz="2000" dirty="0" smtClean="0">
                          <a:effectLst/>
                        </a:rPr>
                        <a:t>Recruit immune cells</a:t>
                      </a:r>
                      <a:endParaRPr lang="en-US" sz="2000" dirty="0">
                        <a:effectLst/>
                        <a:latin typeface="Carlito"/>
                        <a:ea typeface="Carlito"/>
                        <a:cs typeface="Carlito"/>
                      </a:endParaRPr>
                    </a:p>
                  </a:txBody>
                  <a:tcPr marL="0" marR="0" marT="0" marB="0"/>
                </a:tc>
              </a:tr>
            </a:tbl>
          </a:graphicData>
        </a:graphic>
      </p:graphicFrame>
      <p:sp>
        <p:nvSpPr>
          <p:cNvPr id="8" name="Rectangle 7"/>
          <p:cNvSpPr/>
          <p:nvPr/>
        </p:nvSpPr>
        <p:spPr>
          <a:xfrm>
            <a:off x="685800" y="0"/>
            <a:ext cx="7543800" cy="584775"/>
          </a:xfrm>
          <a:prstGeom prst="rect">
            <a:avLst/>
          </a:prstGeom>
        </p:spPr>
        <p:txBody>
          <a:bodyPr wrap="square">
            <a:spAutoFit/>
          </a:bodyPr>
          <a:lstStyle/>
          <a:p>
            <a:r>
              <a:rPr lang="en-US" sz="3200" dirty="0"/>
              <a:t>Three classes of cytokines</a:t>
            </a:r>
          </a:p>
        </p:txBody>
      </p:sp>
      <p:pic>
        <p:nvPicPr>
          <p:cNvPr id="10" name="image17.jpeg"/>
          <p:cNvPicPr/>
          <p:nvPr/>
        </p:nvPicPr>
        <p:blipFill>
          <a:blip r:embed="rId2" cstate="print"/>
          <a:stretch>
            <a:fillRect/>
          </a:stretch>
        </p:blipFill>
        <p:spPr>
          <a:xfrm>
            <a:off x="152400" y="2895600"/>
            <a:ext cx="3505200" cy="3962401"/>
          </a:xfrm>
          <a:prstGeom prst="rect">
            <a:avLst/>
          </a:prstGeom>
        </p:spPr>
      </p:pic>
      <p:sp>
        <p:nvSpPr>
          <p:cNvPr id="11"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p:cNvSpPr>
            <a:spLocks noChangeArrowheads="1"/>
          </p:cNvSpPr>
          <p:nvPr/>
        </p:nvSpPr>
        <p:spPr bwMode="auto">
          <a:xfrm>
            <a:off x="3304324" y="3242757"/>
            <a:ext cx="5888151"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rlito"/>
                <a:ea typeface="Times New Roman" pitchFamily="18" charset="0"/>
                <a:cs typeface="Arial" pitchFamily="34" charset="0"/>
              </a:rPr>
              <a:t>Initially function locally in antiviral defense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rlito"/>
                <a:ea typeface="Times New Roman" pitchFamily="18" charset="0"/>
                <a:cs typeface="Arial" pitchFamily="34" charset="0"/>
              </a:rPr>
              <a:t>In larger quantities, enter circulation,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rlito"/>
                <a:ea typeface="Times New Roman" pitchFamily="18" charset="0"/>
                <a:cs typeface="Arial" pitchFamily="34" charset="0"/>
              </a:rPr>
              <a:t>have global eﬀects (sleepiness, lethargy,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rlito"/>
                <a:ea typeface="Times New Roman" pitchFamily="18" charset="0"/>
                <a:cs typeface="Arial" pitchFamily="34" charset="0"/>
              </a:rPr>
              <a:t>muscle pain, no appetite, nausea)</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2"/>
          <p:cNvSpPr/>
          <p:nvPr/>
        </p:nvSpPr>
        <p:spPr>
          <a:xfrm>
            <a:off x="3505200" y="5715000"/>
            <a:ext cx="5486400" cy="954107"/>
          </a:xfrm>
          <a:prstGeom prst="rect">
            <a:avLst/>
          </a:prstGeom>
        </p:spPr>
        <p:txBody>
          <a:bodyPr wrap="square">
            <a:spAutoFit/>
          </a:bodyPr>
          <a:lstStyle/>
          <a:p>
            <a:pPr algn="ctr"/>
            <a:r>
              <a:rPr lang="en-US" sz="2800" i="1" dirty="0"/>
              <a:t>A localized viral infection produces global eﬀects</a:t>
            </a:r>
            <a:endParaRPr lang="en-US" sz="2800" dirty="0"/>
          </a:p>
        </p:txBody>
      </p:sp>
    </p:spTree>
    <p:extLst>
      <p:ext uri="{BB962C8B-B14F-4D97-AF65-F5344CB8AC3E}">
        <p14:creationId xmlns:p14="http://schemas.microsoft.com/office/powerpoint/2010/main" val="1517437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2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783" y="4953000"/>
            <a:ext cx="1130300" cy="1165225"/>
          </a:xfrm>
          <a:prstGeom prst="rect">
            <a:avLst/>
          </a:prstGeom>
          <a:noFill/>
          <a:extLst>
            <a:ext uri="{909E8E84-426E-40DD-AFC4-6F175D3DCCD1}">
              <a14:hiddenFill xmlns:a14="http://schemas.microsoft.com/office/drawing/2010/main">
                <a:solidFill>
                  <a:srgbClr val="FFFFFF"/>
                </a:solidFill>
              </a14:hiddenFill>
            </a:ext>
          </a:extLst>
        </p:spPr>
      </p:pic>
      <p:pic>
        <p:nvPicPr>
          <p:cNvPr id="5121" name="image2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400" y="4945063"/>
            <a:ext cx="1192213" cy="1173162"/>
          </a:xfrm>
          <a:prstGeom prst="rect">
            <a:avLst/>
          </a:prstGeom>
          <a:noFill/>
          <a:extLst>
            <a:ext uri="{909E8E84-426E-40DD-AFC4-6F175D3DCCD1}">
              <a14:hiddenFill xmlns:a14="http://schemas.microsoft.com/office/drawing/2010/main">
                <a:solidFill>
                  <a:srgbClr val="FFFFFF"/>
                </a:solidFill>
              </a14:hiddenFill>
            </a:ext>
          </a:extLst>
        </p:spPr>
      </p:pic>
      <p:pic>
        <p:nvPicPr>
          <p:cNvPr id="5123" name="image2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587081"/>
            <a:ext cx="1870075" cy="1889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0" y="381000"/>
            <a:ext cx="8505952"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4341" tIns="0" rIns="122199" bIns="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544513" algn="l"/>
                <a:tab pos="546100" algn="l"/>
              </a:tabLst>
            </a:pPr>
            <a:r>
              <a:rPr kumimoji="0" lang="en-US" sz="3200" b="1" i="0" u="none" strike="noStrike" cap="none" normalizeH="0" baseline="0" dirty="0" smtClean="0">
                <a:ln>
                  <a:noFill/>
                </a:ln>
                <a:solidFill>
                  <a:srgbClr val="1F487C"/>
                </a:solidFill>
                <a:effectLst/>
                <a:latin typeface="Carlito" charset="0"/>
                <a:ea typeface="Times New Roman" pitchFamily="18" charset="0"/>
                <a:cs typeface="Arial" pitchFamily="34" charset="0"/>
              </a:rPr>
              <a:t>Inflammation usually stimulates potent immune responses</a:t>
            </a:r>
          </a:p>
          <a:p>
            <a:pPr marL="0" marR="0" lvl="0" indent="0" algn="ctr" defTabSz="914400" rtl="0" eaLnBrk="1" fontAlgn="base" latinLnBrk="0" hangingPunct="1">
              <a:lnSpc>
                <a:spcPct val="100000"/>
              </a:lnSpc>
              <a:spcBef>
                <a:spcPct val="0"/>
              </a:spcBef>
              <a:spcAft>
                <a:spcPct val="0"/>
              </a:spcAft>
              <a:buClrTx/>
              <a:buSzTx/>
              <a:buFontTx/>
              <a:buNone/>
              <a:tabLst>
                <a:tab pos="544513" algn="l"/>
                <a:tab pos="546100" algn="l"/>
              </a:tabLst>
            </a:pP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544513" algn="l"/>
                <a:tab pos="546100" algn="l"/>
              </a:tabLst>
            </a:pPr>
            <a:r>
              <a:rPr kumimoji="0" lang="en-US" sz="2800" b="0" i="0" u="none" strike="noStrike" cap="none" normalizeH="0" baseline="0" dirty="0" smtClean="0">
                <a:ln>
                  <a:noFill/>
                </a:ln>
                <a:solidFill>
                  <a:schemeClr val="tx1"/>
                </a:solidFill>
                <a:effectLst/>
                <a:latin typeface="Arial" pitchFamily="34" charset="0"/>
                <a:ea typeface="Carlito" charset="0"/>
                <a:cs typeface="Carlito" charset="0"/>
              </a:rPr>
              <a:t> </a:t>
            </a:r>
            <a:r>
              <a:rPr kumimoji="0" lang="en-US" sz="2800" b="0" i="0" u="none" strike="noStrike" cap="none" normalizeH="0" baseline="0" dirty="0" err="1" smtClean="0">
                <a:ln>
                  <a:noFill/>
                </a:ln>
                <a:solidFill>
                  <a:schemeClr val="tx1"/>
                </a:solidFill>
                <a:effectLst/>
                <a:latin typeface="Arial" pitchFamily="34" charset="0"/>
                <a:ea typeface="Carlito" charset="0"/>
                <a:cs typeface="Carlito" charset="0"/>
              </a:rPr>
              <a:t>Cytopathic</a:t>
            </a:r>
            <a:r>
              <a:rPr kumimoji="0" lang="en-US" sz="2800" b="0" i="0" u="none" strike="noStrike" cap="none" normalizeH="0" baseline="0" dirty="0" smtClean="0">
                <a:ln>
                  <a:noFill/>
                </a:ln>
                <a:solidFill>
                  <a:schemeClr val="tx1"/>
                </a:solidFill>
                <a:effectLst/>
                <a:latin typeface="Arial" pitchFamily="34" charset="0"/>
                <a:ea typeface="Carlito" charset="0"/>
                <a:cs typeface="Carlito" charset="0"/>
              </a:rPr>
              <a:t> viruses cause inflammation because     they promote cell and	tissue damage</a:t>
            </a:r>
            <a:r>
              <a:rPr kumimoji="0" lang="en-US" sz="2800" b="0" i="1" u="none" strike="noStrike" cap="none" normalizeH="0" baseline="0" dirty="0" smtClean="0">
                <a:ln>
                  <a:noFill/>
                </a:ln>
                <a:solidFill>
                  <a:schemeClr val="tx1"/>
                </a:solidFill>
                <a:effectLst/>
                <a:latin typeface="Carlito" charset="0"/>
                <a:ea typeface="Times New Roman" pitchFamily="18" charset="0"/>
                <a:cs typeface="Arial" pitchFamily="34" charset="0"/>
              </a:rPr>
              <a:t> </a:t>
            </a:r>
            <a:r>
              <a:rPr kumimoji="0" lang="en-US" sz="2800" b="0" u="none" strike="noStrike" cap="none" normalizeH="0" baseline="0" dirty="0" smtClean="0">
                <a:ln>
                  <a:noFill/>
                </a:ln>
                <a:solidFill>
                  <a:schemeClr val="tx1"/>
                </a:solidFill>
                <a:effectLst/>
                <a:latin typeface="Carlito" charset="0"/>
                <a:ea typeface="Times New Roman" pitchFamily="18" charset="0"/>
                <a:cs typeface="Arial" pitchFamily="34" charset="0"/>
              </a:rPr>
              <a:t>Activate the innate response</a:t>
            </a:r>
            <a:endParaRPr lang="en-US" sz="2800" dirty="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544513" algn="l"/>
                <a:tab pos="546100" algn="l"/>
              </a:tabLst>
            </a:pPr>
            <a:r>
              <a:rPr kumimoji="0" lang="en-US" sz="28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Carlito" charset="0"/>
                <a:ea typeface="Times New Roman" pitchFamily="18" charset="0"/>
                <a:cs typeface="Arial" pitchFamily="34" charset="0"/>
              </a:rPr>
              <a:t>Consequently </a:t>
            </a:r>
            <a:r>
              <a:rPr kumimoji="0" lang="en-US" sz="2800" b="0" i="0" u="none" strike="noStrike" cap="none" normalizeH="0" baseline="0" dirty="0" err="1" smtClean="0">
                <a:ln>
                  <a:noFill/>
                </a:ln>
                <a:solidFill>
                  <a:schemeClr val="tx1"/>
                </a:solidFill>
                <a:effectLst/>
                <a:latin typeface="Carlito" charset="0"/>
                <a:ea typeface="Times New Roman" pitchFamily="18" charset="0"/>
                <a:cs typeface="Arial" pitchFamily="34" charset="0"/>
              </a:rPr>
              <a:t>cytopathic</a:t>
            </a:r>
            <a:r>
              <a:rPr kumimoji="0" lang="en-US" sz="2800" b="0" i="0" u="none" strike="noStrike" cap="none" normalizeH="0" baseline="0" dirty="0" smtClean="0">
                <a:ln>
                  <a:noFill/>
                </a:ln>
                <a:solidFill>
                  <a:schemeClr val="tx1"/>
                </a:solidFill>
                <a:effectLst/>
                <a:latin typeface="Carlito" charset="0"/>
                <a:ea typeface="Times New Roman" pitchFamily="18" charset="0"/>
                <a:cs typeface="Arial" pitchFamily="34" charset="0"/>
              </a:rPr>
              <a:t> viral genomes encode proteins that modulate this immune response</a:t>
            </a:r>
          </a:p>
          <a:p>
            <a:pPr marL="0" marR="0" lvl="0" indent="0" algn="just" defTabSz="914400" rtl="0" eaLnBrk="0" fontAlgn="base" latinLnBrk="0" hangingPunct="0">
              <a:lnSpc>
                <a:spcPct val="100000"/>
              </a:lnSpc>
              <a:spcBef>
                <a:spcPct val="0"/>
              </a:spcBef>
              <a:spcAft>
                <a:spcPct val="0"/>
              </a:spcAft>
              <a:buClrTx/>
              <a:buSzTx/>
              <a:buFontTx/>
              <a:buChar char="•"/>
              <a:tabLst>
                <a:tab pos="544513" algn="l"/>
                <a:tab pos="54610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44513" algn="l"/>
                <a:tab pos="5461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5"/>
          <p:cNvSpPr>
            <a:spLocks noChangeArrowheads="1"/>
          </p:cNvSpPr>
          <p:nvPr/>
        </p:nvSpPr>
        <p:spPr bwMode="auto">
          <a:xfrm>
            <a:off x="340783" y="4144844"/>
            <a:ext cx="721055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35013" algn="l"/>
                <a:tab pos="736600" algn="l"/>
              </a:tabLst>
            </a:pPr>
            <a:r>
              <a:rPr kumimoji="0" lang="en-US" sz="2800" b="0" i="1" u="none" strike="noStrike" cap="none" normalizeH="0" baseline="0" dirty="0" smtClean="0">
                <a:ln>
                  <a:noFill/>
                </a:ln>
                <a:solidFill>
                  <a:schemeClr val="tx1"/>
                </a:solidFill>
                <a:effectLst/>
                <a:latin typeface="Carlito" charset="0"/>
                <a:ea typeface="Times New Roman" pitchFamily="18" charset="0"/>
                <a:cs typeface="Arial" pitchFamily="34" charset="0"/>
              </a:rPr>
              <a:t>Adenoviruses, </a:t>
            </a:r>
            <a:r>
              <a:rPr kumimoji="0" lang="en-US" sz="2800" b="0" i="1" u="none" strike="noStrike" cap="none" normalizeH="0" baseline="0" dirty="0" err="1" smtClean="0">
                <a:ln>
                  <a:noFill/>
                </a:ln>
                <a:solidFill>
                  <a:schemeClr val="tx1"/>
                </a:solidFill>
                <a:effectLst/>
                <a:latin typeface="Carlito" charset="0"/>
                <a:ea typeface="Times New Roman" pitchFamily="18" charset="0"/>
                <a:cs typeface="Arial" pitchFamily="34" charset="0"/>
              </a:rPr>
              <a:t>herpesviruses</a:t>
            </a:r>
            <a:r>
              <a:rPr kumimoji="0" lang="en-US" sz="2800" b="0" i="1" u="none" strike="noStrike" cap="none" normalizeH="0" baseline="0" dirty="0" smtClean="0">
                <a:ln>
                  <a:noFill/>
                </a:ln>
                <a:solidFill>
                  <a:schemeClr val="tx1"/>
                </a:solidFill>
                <a:effectLst/>
                <a:latin typeface="Carlito" charset="0"/>
                <a:ea typeface="Times New Roman" pitchFamily="18" charset="0"/>
                <a:cs typeface="Arial" pitchFamily="34" charset="0"/>
              </a:rPr>
              <a:t>, poxviruses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5013" algn="l"/>
                <a:tab pos="7366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6"/>
          <p:cNvSpPr>
            <a:spLocks noChangeArrowheads="1"/>
          </p:cNvSpPr>
          <p:nvPr/>
        </p:nvSpPr>
        <p:spPr bwMode="auto">
          <a:xfrm>
            <a:off x="0" y="915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4370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image2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0800" y="723900"/>
            <a:ext cx="492125" cy="508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image2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933" y="723900"/>
            <a:ext cx="1430338" cy="16208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52400" y="207259"/>
            <a:ext cx="88884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0077"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1F487C"/>
                </a:solidFill>
                <a:effectLst/>
                <a:latin typeface="Carlito"/>
                <a:ea typeface="Times New Roman" pitchFamily="18" charset="0"/>
                <a:cs typeface="Arial" pitchFamily="34" charset="0"/>
              </a:rPr>
              <a:t>Some viruses do not stimulate inflammation</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4"/>
          <p:cNvSpPr>
            <a:spLocks noChangeArrowheads="1"/>
          </p:cNvSpPr>
          <p:nvPr/>
        </p:nvSpPr>
        <p:spPr bwMode="auto">
          <a:xfrm>
            <a:off x="0" y="1551802"/>
            <a:ext cx="9040800" cy="504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0077" tIns="60306" rIns="314226"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81013" algn="l"/>
              </a:tabLst>
            </a:pPr>
            <a:r>
              <a:rPr kumimoji="0" lang="en-US" sz="3200" b="1" i="0" u="none" strike="noStrike" cap="none" normalizeH="0" baseline="0" dirty="0" smtClean="0">
                <a:ln>
                  <a:noFill/>
                </a:ln>
                <a:solidFill>
                  <a:schemeClr val="tx1"/>
                </a:solidFill>
                <a:effectLst/>
                <a:latin typeface="Arial" pitchFamily="34" charset="0"/>
                <a:ea typeface="Carlito"/>
                <a:cs typeface="Carlito"/>
              </a:rPr>
              <a:t>Typically non-</a:t>
            </a:r>
            <a:r>
              <a:rPr kumimoji="0" lang="en-US" sz="3200" b="1" i="0" u="none" strike="noStrike" cap="none" normalizeH="0" baseline="0" dirty="0" err="1" smtClean="0">
                <a:ln>
                  <a:noFill/>
                </a:ln>
                <a:solidFill>
                  <a:schemeClr val="tx1"/>
                </a:solidFill>
                <a:effectLst/>
                <a:latin typeface="Arial" pitchFamily="34" charset="0"/>
                <a:ea typeface="Carlito"/>
                <a:cs typeface="Carlito"/>
              </a:rPr>
              <a:t>cytopathic</a:t>
            </a:r>
            <a:r>
              <a:rPr kumimoji="0" lang="en-US" sz="3200" b="1" i="0" u="none" strike="noStrike" cap="none" normalizeH="0" baseline="0" dirty="0" smtClean="0">
                <a:ln>
                  <a:noFill/>
                </a:ln>
                <a:solidFill>
                  <a:schemeClr val="tx1"/>
                </a:solidFill>
                <a:effectLst/>
                <a:latin typeface="Arial" pitchFamily="34" charset="0"/>
                <a:ea typeface="Carlito"/>
                <a:cs typeface="Carlito"/>
              </a:rPr>
              <a:t> viruses</a:t>
            </a:r>
          </a:p>
          <a:p>
            <a:pPr marL="457200" marR="0" lvl="1" indent="0" algn="l" defTabSz="914400" rtl="0" eaLnBrk="0" fontAlgn="base" latinLnBrk="0" hangingPunct="0">
              <a:lnSpc>
                <a:spcPct val="100000"/>
              </a:lnSpc>
              <a:spcBef>
                <a:spcPct val="0"/>
              </a:spcBef>
              <a:spcAft>
                <a:spcPct val="0"/>
              </a:spcAft>
              <a:buClrTx/>
              <a:buSzPct val="100000"/>
              <a:tabLst>
                <a:tab pos="481013" algn="l"/>
              </a:tabLst>
            </a:pPr>
            <a:r>
              <a:rPr kumimoji="0" lang="en-US" sz="2800" b="0" i="0" u="none" strike="noStrike" cap="none" normalizeH="0" baseline="0" dirty="0" smtClean="0">
                <a:ln>
                  <a:noFill/>
                </a:ln>
                <a:solidFill>
                  <a:schemeClr val="tx1"/>
                </a:solidFill>
                <a:effectLst/>
                <a:latin typeface="Carlito"/>
                <a:ea typeface="Times New Roman" pitchFamily="18" charset="0"/>
                <a:cs typeface="Arial" pitchFamily="34" charset="0"/>
              </a:rPr>
              <a:t>- Cells are not damaged, no apoptosis/necrosis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tabLst>
                <a:tab pos="481013" algn="l"/>
              </a:tabLst>
            </a:pPr>
            <a:r>
              <a:rPr kumimoji="0" lang="en-US" sz="2800" b="0" i="0" u="none" strike="noStrike" cap="none" normalizeH="0" baseline="0" dirty="0" smtClean="0">
                <a:ln>
                  <a:noFill/>
                </a:ln>
                <a:solidFill>
                  <a:schemeClr val="tx1"/>
                </a:solidFill>
                <a:effectLst/>
                <a:latin typeface="Carlito"/>
                <a:ea typeface="Times New Roman" pitchFamily="18" charset="0"/>
                <a:cs typeface="Arial" pitchFamily="34" charset="0"/>
              </a:rPr>
              <a:t>- Low or ineﬀective innate immune response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tabLst>
                <a:tab pos="481013" algn="l"/>
              </a:tabLst>
            </a:pPr>
            <a:r>
              <a:rPr kumimoji="0" lang="en-US" sz="2800" b="0" i="0" u="none" strike="noStrike" cap="none" normalizeH="0" baseline="0" dirty="0" smtClean="0">
                <a:ln>
                  <a:noFill/>
                </a:ln>
                <a:solidFill>
                  <a:schemeClr val="tx1"/>
                </a:solidFill>
                <a:effectLst/>
                <a:latin typeface="Carlito"/>
                <a:ea typeface="Times New Roman" pitchFamily="18" charset="0"/>
                <a:cs typeface="Arial" pitchFamily="34" charset="0"/>
              </a:rPr>
              <a:t>- Do not eﬀectively activate adaptive immune response</a:t>
            </a:r>
            <a:endParaRPr kumimoji="0" lang="en-US" sz="2800" b="0" i="0" u="none" strike="noStrike" cap="none" normalizeH="0" baseline="0" dirty="0" smtClean="0">
              <a:ln>
                <a:noFill/>
              </a:ln>
              <a:solidFill>
                <a:schemeClr val="tx1"/>
              </a:solidFill>
              <a:effectLst/>
              <a:latin typeface="Arial" pitchFamily="34" charset="0"/>
              <a:ea typeface="Carlito"/>
              <a:cs typeface="Carlito"/>
            </a:endParaRPr>
          </a:p>
          <a:p>
            <a:pPr marL="0" marR="0" lvl="0" indent="0" defTabSz="914400" rtl="0" eaLnBrk="0" fontAlgn="base" latinLnBrk="0" hangingPunct="0">
              <a:lnSpc>
                <a:spcPct val="100000"/>
              </a:lnSpc>
              <a:spcBef>
                <a:spcPct val="0"/>
              </a:spcBef>
              <a:spcAft>
                <a:spcPct val="0"/>
              </a:spcAft>
              <a:buClrTx/>
              <a:buSzTx/>
              <a:buFontTx/>
              <a:buChar char="•"/>
              <a:tabLst>
                <a:tab pos="481013" algn="l"/>
              </a:tabLst>
            </a:pPr>
            <a:r>
              <a:rPr kumimoji="0" lang="en-US" sz="3200" b="1" i="0" u="none" strike="noStrike" cap="none" normalizeH="0" baseline="0" dirty="0" smtClean="0">
                <a:ln>
                  <a:noFill/>
                </a:ln>
                <a:solidFill>
                  <a:schemeClr val="tx1"/>
                </a:solidFill>
                <a:effectLst/>
                <a:latin typeface="Arial" pitchFamily="34" charset="0"/>
                <a:ea typeface="Carlito"/>
                <a:cs typeface="Carlito"/>
              </a:rPr>
              <a:t>Non-</a:t>
            </a:r>
            <a:r>
              <a:rPr kumimoji="0" lang="en-US" sz="3200" b="1" i="0" u="none" strike="noStrike" cap="none" normalizeH="0" baseline="0" dirty="0" err="1" smtClean="0">
                <a:ln>
                  <a:noFill/>
                </a:ln>
                <a:solidFill>
                  <a:schemeClr val="tx1"/>
                </a:solidFill>
                <a:effectLst/>
                <a:latin typeface="Arial" pitchFamily="34" charset="0"/>
                <a:ea typeface="Carlito"/>
                <a:cs typeface="Carlito"/>
              </a:rPr>
              <a:t>cytopathic</a:t>
            </a:r>
            <a:r>
              <a:rPr kumimoji="0" lang="en-US" sz="3200" b="1" i="0" u="none" strike="noStrike" cap="none" normalizeH="0" baseline="0" dirty="0" smtClean="0">
                <a:ln>
                  <a:noFill/>
                </a:ln>
                <a:solidFill>
                  <a:schemeClr val="tx1"/>
                </a:solidFill>
                <a:effectLst/>
                <a:latin typeface="Arial" pitchFamily="34" charset="0"/>
                <a:ea typeface="Carlito"/>
                <a:cs typeface="Carlito"/>
              </a:rPr>
              <a:t> viruses have</a:t>
            </a:r>
            <a:r>
              <a:rPr kumimoji="0" lang="en-US" sz="3200" b="1" i="0" u="none" strike="noStrike" cap="none" normalizeH="0" dirty="0" smtClean="0">
                <a:ln>
                  <a:noFill/>
                </a:ln>
                <a:solidFill>
                  <a:schemeClr val="tx1"/>
                </a:solidFill>
                <a:effectLst/>
                <a:latin typeface="Arial" pitchFamily="34" charset="0"/>
                <a:ea typeface="Carlito"/>
                <a:cs typeface="Carlito"/>
              </a:rPr>
              <a:t> </a:t>
            </a:r>
            <a:r>
              <a:rPr kumimoji="0" lang="en-US" sz="3200" b="1" i="0" u="none" strike="noStrike" cap="none" normalizeH="0" baseline="0" dirty="0" smtClean="0">
                <a:ln>
                  <a:noFill/>
                </a:ln>
                <a:solidFill>
                  <a:schemeClr val="tx1"/>
                </a:solidFill>
                <a:effectLst/>
                <a:latin typeface="Arial" pitchFamily="34" charset="0"/>
                <a:ea typeface="Carlito"/>
                <a:cs typeface="Carlito"/>
              </a:rPr>
              <a:t>dramatically diﬀerent interactions with the host immune system</a:t>
            </a:r>
          </a:p>
          <a:p>
            <a:pPr marL="457200" marR="0" lvl="1" indent="0" algn="l" defTabSz="914400" rtl="0" eaLnBrk="0" fontAlgn="base" latinLnBrk="0" hangingPunct="0">
              <a:lnSpc>
                <a:spcPct val="100000"/>
              </a:lnSpc>
              <a:spcBef>
                <a:spcPct val="0"/>
              </a:spcBef>
              <a:spcAft>
                <a:spcPct val="0"/>
              </a:spcAft>
              <a:buClrTx/>
              <a:buSzPct val="100000"/>
              <a:tabLst>
                <a:tab pos="481013" algn="l"/>
              </a:tabLst>
            </a:pPr>
            <a:r>
              <a:rPr kumimoji="0" lang="en-US" sz="2800" b="0" i="0" u="none" strike="noStrike" cap="none" normalizeH="0" baseline="0" dirty="0" smtClean="0">
                <a:ln>
                  <a:noFill/>
                </a:ln>
                <a:solidFill>
                  <a:schemeClr val="tx1"/>
                </a:solidFill>
                <a:effectLst/>
                <a:latin typeface="Carlito"/>
                <a:ea typeface="Times New Roman" pitchFamily="18" charset="0"/>
                <a:cs typeface="Arial" pitchFamily="34" charset="0"/>
              </a:rPr>
              <a:t>- Persistent infections: rarely or ineﬃciently cleared</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81013"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152400" y="614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95755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10600" cy="6001643"/>
          </a:xfrm>
          <a:prstGeom prst="rect">
            <a:avLst/>
          </a:prstGeom>
        </p:spPr>
        <p:txBody>
          <a:bodyPr wrap="square">
            <a:spAutoFit/>
          </a:bodyPr>
          <a:lstStyle/>
          <a:p>
            <a:pPr algn="just"/>
            <a:r>
              <a:rPr lang="en-US" sz="3200" dirty="0"/>
              <a:t>The relationship between viruses and the immune system is much more intimate than it is for most bacteria: viruses often modify the cells within which they replicate, thereby rendering them ‘foreign’ and susceptible to attack  by sensitized lymphocytes; furthermore, </a:t>
            </a:r>
            <a:r>
              <a:rPr lang="en-US" sz="3200" dirty="0" smtClean="0"/>
              <a:t>some viruses </a:t>
            </a:r>
            <a:r>
              <a:rPr lang="en-US" sz="3200" dirty="0"/>
              <a:t>can  </a:t>
            </a:r>
            <a:r>
              <a:rPr lang="en-US" sz="3200" dirty="0" smtClean="0"/>
              <a:t>multiply within lymphocytes and mononuclear  </a:t>
            </a:r>
            <a:r>
              <a:rPr lang="en-US" sz="3200" dirty="0"/>
              <a:t>phagocytes  that  are  important components of the immunological </a:t>
            </a:r>
            <a:r>
              <a:rPr lang="en-US" sz="3200" dirty="0" smtClean="0"/>
              <a:t>defenses. </a:t>
            </a:r>
            <a:r>
              <a:rPr lang="en-US" sz="3200" dirty="0"/>
              <a:t>A good example is HIV, which attaches to and destroys the CD4+ ‘helper’ lymphocytes that are so important to the integrity of the immune system.</a:t>
            </a:r>
          </a:p>
        </p:txBody>
      </p:sp>
    </p:spTree>
    <p:extLst>
      <p:ext uri="{BB962C8B-B14F-4D97-AF65-F5344CB8AC3E}">
        <p14:creationId xmlns:p14="http://schemas.microsoft.com/office/powerpoint/2010/main" val="1979700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8610600" cy="6740307"/>
          </a:xfrm>
          <a:prstGeom prst="rect">
            <a:avLst/>
          </a:prstGeom>
        </p:spPr>
        <p:txBody>
          <a:bodyPr wrap="square">
            <a:spAutoFit/>
          </a:bodyPr>
          <a:lstStyle/>
          <a:p>
            <a:pPr algn="just" fontAlgn="base"/>
            <a:r>
              <a:rPr lang="en-US" sz="2800" dirty="0" smtClean="0"/>
              <a:t>   </a:t>
            </a:r>
            <a:r>
              <a:rPr lang="en-US" sz="4000" b="1" u="sng" dirty="0" err="1" smtClean="0"/>
              <a:t>Interferons</a:t>
            </a:r>
            <a:endParaRPr lang="en-US" sz="4000" b="1" u="sng" dirty="0" smtClean="0"/>
          </a:p>
          <a:p>
            <a:pPr marL="457200" indent="-457200" algn="just" fontAlgn="base">
              <a:buFont typeface="Arial" pitchFamily="34" charset="0"/>
              <a:buChar char="•"/>
            </a:pPr>
            <a:r>
              <a:rPr lang="en-US" sz="2800" dirty="0" err="1" smtClean="0"/>
              <a:t>Interferons</a:t>
            </a:r>
            <a:r>
              <a:rPr lang="en-US" sz="2800" dirty="0" smtClean="0"/>
              <a:t> </a:t>
            </a:r>
            <a:r>
              <a:rPr lang="en-US" sz="2800" dirty="0"/>
              <a:t>are member of a large group of proteins called cytokines which affect a wide range of target cells and tissue by binding to specific receptors present on the surface of target cells</a:t>
            </a:r>
            <a:r>
              <a:rPr lang="en-US" sz="2800" dirty="0" smtClean="0"/>
              <a:t>.</a:t>
            </a:r>
          </a:p>
          <a:p>
            <a:pPr marL="457200" indent="-457200" algn="just" fontAlgn="base">
              <a:buFont typeface="Arial" pitchFamily="34" charset="0"/>
              <a:buChar char="•"/>
            </a:pPr>
            <a:r>
              <a:rPr lang="en-US" sz="2800" dirty="0" err="1" smtClean="0"/>
              <a:t>Interferons</a:t>
            </a:r>
            <a:r>
              <a:rPr lang="en-US" sz="2800" dirty="0" smtClean="0"/>
              <a:t> </a:t>
            </a:r>
            <a:r>
              <a:rPr lang="en-US" sz="2800" dirty="0"/>
              <a:t>play an important role in first line of defense against viral infections. They are part of the non-specific immune system and are induced at an early stage of viral infection before the specific immune system has had time to respond</a:t>
            </a:r>
            <a:r>
              <a:rPr lang="en-US" sz="2800" dirty="0" smtClean="0"/>
              <a:t>.</a:t>
            </a:r>
          </a:p>
          <a:p>
            <a:pPr marL="457200" indent="-457200" algn="just" fontAlgn="base">
              <a:buFont typeface="Arial" pitchFamily="34" charset="0"/>
              <a:buChar char="•"/>
            </a:pPr>
            <a:r>
              <a:rPr lang="en-US" sz="2800" dirty="0" err="1"/>
              <a:t>Interferons</a:t>
            </a:r>
            <a:r>
              <a:rPr lang="en-US" sz="2800" dirty="0"/>
              <a:t> are not expressed in normal cells but virus infection of a cell causes </a:t>
            </a:r>
            <a:r>
              <a:rPr lang="en-US" sz="2800" dirty="0" err="1"/>
              <a:t>interferons</a:t>
            </a:r>
            <a:r>
              <a:rPr lang="en-US" sz="2800" dirty="0"/>
              <a:t> to produce and release from the cell and that cell will often eventually die as a result of infection. The </a:t>
            </a:r>
            <a:r>
              <a:rPr lang="en-US" sz="2800" dirty="0" err="1"/>
              <a:t>interferons</a:t>
            </a:r>
            <a:r>
              <a:rPr lang="en-US" sz="2800" dirty="0"/>
              <a:t> then bind to target cell and initiate an antiviral state</a:t>
            </a:r>
          </a:p>
        </p:txBody>
      </p:sp>
    </p:spTree>
    <p:extLst>
      <p:ext uri="{BB962C8B-B14F-4D97-AF65-F5344CB8AC3E}">
        <p14:creationId xmlns:p14="http://schemas.microsoft.com/office/powerpoint/2010/main" val="648356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307" y="228600"/>
            <a:ext cx="8686800" cy="6124754"/>
          </a:xfrm>
          <a:prstGeom prst="rect">
            <a:avLst/>
          </a:prstGeom>
        </p:spPr>
        <p:txBody>
          <a:bodyPr wrap="square">
            <a:spAutoFit/>
          </a:bodyPr>
          <a:lstStyle/>
          <a:p>
            <a:pPr algn="just"/>
            <a:r>
              <a:rPr lang="en-US" sz="2800" dirty="0"/>
              <a:t>There are several IFNs, which differ in the way they are produced, in chemical composition, and in mode of action. They are proteins with molecular weights of about 20 </a:t>
            </a:r>
            <a:r>
              <a:rPr lang="en-US" sz="2800" dirty="0" err="1"/>
              <a:t>kDa</a:t>
            </a:r>
            <a:r>
              <a:rPr lang="en-US" sz="2800" dirty="0"/>
              <a:t>, manufactured by leucocytes or fibroblasts in response not only to viral infection, but also to stimulation by natural or synthetic </a:t>
            </a:r>
            <a:r>
              <a:rPr lang="en-US" sz="2800" dirty="0" err="1"/>
              <a:t>dsRNA</a:t>
            </a:r>
            <a:r>
              <a:rPr lang="en-US" sz="2800" dirty="0"/>
              <a:t> and some bacteria (e.g. chlamydia). </a:t>
            </a:r>
            <a:r>
              <a:rPr lang="en-US" sz="2800" b="1" dirty="0"/>
              <a:t>These molecules are not virus-specific</a:t>
            </a:r>
            <a:r>
              <a:rPr lang="en-US" sz="2800" dirty="0"/>
              <a:t>,  so  that IFN induced by one virus is effective against others; on the other hand, they are </a:t>
            </a:r>
            <a:r>
              <a:rPr lang="en-US" sz="2800" b="1" dirty="0"/>
              <a:t>species-specific</a:t>
            </a:r>
            <a:r>
              <a:rPr lang="en-US" sz="2800" dirty="0"/>
              <a:t>, so that IFN produced by</a:t>
            </a:r>
            <a:r>
              <a:rPr lang="en-US" sz="2800" dirty="0" smtClean="0"/>
              <a:t>, </a:t>
            </a:r>
            <a:r>
              <a:rPr lang="en-US" sz="2800" dirty="0"/>
              <a:t>a guinea-pig, is ineffective in mouse or human cells. </a:t>
            </a:r>
            <a:r>
              <a:rPr lang="en-US" sz="2800" b="1" dirty="0"/>
              <a:t>IFN-g</a:t>
            </a:r>
            <a:r>
              <a:rPr lang="en-US" sz="2800" dirty="0"/>
              <a:t> differs in a major way from the </a:t>
            </a:r>
            <a:r>
              <a:rPr lang="en-US" sz="2800" b="1" dirty="0"/>
              <a:t>a</a:t>
            </a:r>
            <a:r>
              <a:rPr lang="en-US" sz="2800" dirty="0"/>
              <a:t> </a:t>
            </a:r>
            <a:r>
              <a:rPr lang="en-US" sz="2800" dirty="0" smtClean="0"/>
              <a:t>and </a:t>
            </a:r>
            <a:r>
              <a:rPr lang="en-US" sz="2800" b="1" dirty="0" smtClean="0"/>
              <a:t>b</a:t>
            </a:r>
            <a:r>
              <a:rPr lang="en-US" sz="2800" dirty="0" smtClean="0"/>
              <a:t> </a:t>
            </a:r>
            <a:r>
              <a:rPr lang="en-US" sz="2800" dirty="0"/>
              <a:t>varieties as it is produced by a subset of T memory cells in response to stimulation by an antigen previously encountered. IFNs do not kill viruses, nor do they act like antibodies.</a:t>
            </a:r>
          </a:p>
        </p:txBody>
      </p:sp>
    </p:spTree>
    <p:extLst>
      <p:ext uri="{BB962C8B-B14F-4D97-AF65-F5344CB8AC3E}">
        <p14:creationId xmlns:p14="http://schemas.microsoft.com/office/powerpoint/2010/main" val="249957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0"/>
            <a:ext cx="8153400" cy="3668120"/>
          </a:xfrm>
          <a:prstGeom prst="rect">
            <a:avLst/>
          </a:prstGeom>
        </p:spPr>
        <p:txBody>
          <a:bodyPr wrap="square">
            <a:spAutoFit/>
          </a:bodyPr>
          <a:lstStyle/>
          <a:p>
            <a:pPr marL="457200" indent="-457200" algn="just">
              <a:spcBef>
                <a:spcPts val="113"/>
              </a:spcBef>
              <a:buFont typeface="Arial" pitchFamily="34" charset="0"/>
              <a:buChar char="•"/>
            </a:pPr>
            <a:r>
              <a:rPr lang="en-US" sz="3200" dirty="0">
                <a:latin typeface="Arial Unicode MS" pitchFamily="34" charset="-128"/>
                <a:ea typeface="Arial Unicode MS" pitchFamily="34" charset="-128"/>
                <a:cs typeface="Arial Unicode MS" pitchFamily="34" charset="-128"/>
              </a:rPr>
              <a:t>Production of IFN</a:t>
            </a:r>
            <a:r>
              <a:rPr lang="en-US" sz="3200" dirty="0">
                <a:latin typeface="Courier New" pitchFamily="49" charset="0"/>
                <a:cs typeface="Courier New" pitchFamily="49" charset="0"/>
              </a:rPr>
              <a:t>α</a:t>
            </a:r>
            <a:r>
              <a:rPr lang="en-US" sz="3200" dirty="0">
                <a:latin typeface="Arial Unicode MS" pitchFamily="34" charset="-128"/>
                <a:ea typeface="Arial Unicode MS" pitchFamily="34" charset="-128"/>
                <a:cs typeface="Arial Unicode MS" pitchFamily="34" charset="-128"/>
              </a:rPr>
              <a:t>/</a:t>
            </a:r>
            <a:r>
              <a:rPr lang="en-US" sz="3200" dirty="0">
                <a:latin typeface="Courier New" pitchFamily="49" charset="0"/>
                <a:cs typeface="Courier New" pitchFamily="49" charset="0"/>
              </a:rPr>
              <a:t>β </a:t>
            </a:r>
            <a:r>
              <a:rPr lang="en-US" sz="3200" dirty="0">
                <a:latin typeface="Arial Unicode MS" pitchFamily="34" charset="-128"/>
                <a:ea typeface="Arial Unicode MS" pitchFamily="34" charset="-128"/>
                <a:cs typeface="Arial Unicode MS" pitchFamily="34" charset="-128"/>
              </a:rPr>
              <a:t>is rapid: within hours of infection, declines by 10 h</a:t>
            </a:r>
          </a:p>
          <a:p>
            <a:pPr marL="457200" indent="-457200" algn="just">
              <a:lnSpc>
                <a:spcPct val="116000"/>
              </a:lnSpc>
              <a:spcBef>
                <a:spcPts val="1400"/>
              </a:spcBef>
              <a:buFont typeface="Arial" pitchFamily="34" charset="0"/>
              <a:buChar char="•"/>
            </a:pPr>
            <a:r>
              <a:rPr lang="en-US" sz="3200" dirty="0">
                <a:latin typeface="Arial Unicode MS" pitchFamily="34" charset="-128"/>
                <a:ea typeface="Arial Unicode MS" pitchFamily="34" charset="-128"/>
                <a:cs typeface="Arial Unicode MS" pitchFamily="34" charset="-128"/>
              </a:rPr>
              <a:t>IFN binding to IFN receptors leads to synthesis of &gt;1000 cell proteins  (ISGs, IFN stimulated genes)</a:t>
            </a:r>
          </a:p>
          <a:p>
            <a:pPr marL="457200" indent="-457200" algn="just">
              <a:spcBef>
                <a:spcPts val="1638"/>
              </a:spcBef>
              <a:buFont typeface="Arial" pitchFamily="34" charset="0"/>
              <a:buChar char="•"/>
            </a:pPr>
            <a:r>
              <a:rPr lang="en-US" sz="3200" dirty="0">
                <a:latin typeface="Arial Unicode MS" pitchFamily="34" charset="-128"/>
                <a:ea typeface="Arial Unicode MS" pitchFamily="34" charset="-128"/>
                <a:cs typeface="Arial Unicode MS" pitchFamily="34" charset="-128"/>
              </a:rPr>
              <a:t>Mechanisms of most ISGs not known</a:t>
            </a:r>
          </a:p>
        </p:txBody>
      </p:sp>
    </p:spTree>
    <p:extLst>
      <p:ext uri="{BB962C8B-B14F-4D97-AF65-F5344CB8AC3E}">
        <p14:creationId xmlns:p14="http://schemas.microsoft.com/office/powerpoint/2010/main" val="2569957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0"/>
            <a:ext cx="8458200" cy="5755422"/>
          </a:xfrm>
          <a:prstGeom prst="rect">
            <a:avLst/>
          </a:prstGeom>
        </p:spPr>
        <p:txBody>
          <a:bodyPr wrap="square">
            <a:spAutoFit/>
          </a:bodyPr>
          <a:lstStyle/>
          <a:p>
            <a:pPr fontAlgn="base"/>
            <a:r>
              <a:rPr lang="en-US" sz="4000" b="1" u="sng" dirty="0" smtClean="0"/>
              <a:t>Mode of action of </a:t>
            </a:r>
            <a:r>
              <a:rPr lang="en-US" sz="4000" b="1" u="sng" dirty="0" err="1" smtClean="0"/>
              <a:t>interferons</a:t>
            </a:r>
            <a:endParaRPr lang="en-US" sz="4000" b="1" u="sng" dirty="0" smtClean="0"/>
          </a:p>
          <a:p>
            <a:pPr fontAlgn="base"/>
            <a:endParaRPr lang="en-US" sz="4000" b="1" u="sng" dirty="0"/>
          </a:p>
          <a:p>
            <a:pPr marL="457200" indent="-457200" algn="just" fontAlgn="base">
              <a:buFont typeface="Arial" pitchFamily="34" charset="0"/>
              <a:buChar char="•"/>
            </a:pPr>
            <a:r>
              <a:rPr lang="en-US" sz="3600" dirty="0"/>
              <a:t>Both DNA and RNA viruses can induce </a:t>
            </a:r>
            <a:r>
              <a:rPr lang="en-US" sz="3600" dirty="0" smtClean="0"/>
              <a:t>interferon.</a:t>
            </a:r>
          </a:p>
          <a:p>
            <a:pPr marL="457200" indent="-457200" algn="just" fontAlgn="base">
              <a:buFont typeface="Arial" pitchFamily="34" charset="0"/>
              <a:buChar char="•"/>
            </a:pPr>
            <a:r>
              <a:rPr lang="en-US" sz="3600" dirty="0" smtClean="0"/>
              <a:t> </a:t>
            </a:r>
            <a:r>
              <a:rPr lang="en-US" sz="3600" dirty="0"/>
              <a:t>production </a:t>
            </a:r>
            <a:r>
              <a:rPr lang="en-US" sz="3600" dirty="0" smtClean="0"/>
              <a:t>Viruses </a:t>
            </a:r>
            <a:r>
              <a:rPr lang="en-US" sz="3600" dirty="0"/>
              <a:t>are target specific and hen DNA or RNA virus binds to specific receptors on a target cell, it induce transcription of 20-30 genes ultimately forming mRNA. This induces formation of 20-30 proteins; </a:t>
            </a:r>
            <a:r>
              <a:rPr lang="en-US" sz="3600" dirty="0" err="1"/>
              <a:t>interferons</a:t>
            </a:r>
            <a:r>
              <a:rPr lang="en-US" sz="3600" dirty="0" smtClean="0"/>
              <a:t>.</a:t>
            </a:r>
            <a:endParaRPr lang="en-US" sz="3600" dirty="0"/>
          </a:p>
        </p:txBody>
      </p:sp>
    </p:spTree>
    <p:extLst>
      <p:ext uri="{BB962C8B-B14F-4D97-AF65-F5344CB8AC3E}">
        <p14:creationId xmlns:p14="http://schemas.microsoft.com/office/powerpoint/2010/main" val="439336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91600" cy="7153573"/>
          </a:xfrm>
          <a:prstGeom prst="rect">
            <a:avLst/>
          </a:prstGeom>
        </p:spPr>
        <p:txBody>
          <a:bodyPr wrap="square">
            <a:spAutoFit/>
          </a:bodyPr>
          <a:lstStyle/>
          <a:p>
            <a:pPr marL="457200" indent="-457200" algn="just" fontAlgn="base">
              <a:buFont typeface="Arial" pitchFamily="34" charset="0"/>
              <a:buChar char="•"/>
            </a:pPr>
            <a:r>
              <a:rPr lang="en-US" sz="3200" dirty="0"/>
              <a:t>Among these proteins 3 proteins appears to paly important role in induction of antiviral </a:t>
            </a:r>
            <a:r>
              <a:rPr lang="en-US" sz="3200" dirty="0" err="1" smtClean="0"/>
              <a:t>state:First</a:t>
            </a:r>
            <a:r>
              <a:rPr lang="en-US" sz="3200" dirty="0" smtClean="0"/>
              <a:t> protein </a:t>
            </a:r>
            <a:r>
              <a:rPr lang="en-US" sz="3200" dirty="0"/>
              <a:t>called </a:t>
            </a:r>
            <a:r>
              <a:rPr lang="en-US" sz="3200" b="1" dirty="0"/>
              <a:t>2,5-oligo A synthase</a:t>
            </a:r>
            <a:r>
              <a:rPr lang="en-US" sz="3200" dirty="0"/>
              <a:t> results in activation of second protein called </a:t>
            </a:r>
            <a:r>
              <a:rPr lang="en-US" sz="3200" b="1" dirty="0" err="1"/>
              <a:t>ribonuclease</a:t>
            </a:r>
            <a:r>
              <a:rPr lang="en-US" sz="3200" b="1" dirty="0"/>
              <a:t> </a:t>
            </a:r>
            <a:r>
              <a:rPr lang="en-US" sz="3200" dirty="0"/>
              <a:t>which can breakdown mRNA and causes expression of third protein; a protein </a:t>
            </a:r>
            <a:r>
              <a:rPr lang="en-US" sz="3200" b="1" dirty="0"/>
              <a:t>kinase. </a:t>
            </a:r>
            <a:r>
              <a:rPr lang="en-US" sz="3200" dirty="0"/>
              <a:t>The kinase inhibits the initiation step of protein synthesis</a:t>
            </a:r>
            <a:r>
              <a:rPr lang="en-US" sz="3200" dirty="0" smtClean="0"/>
              <a:t>.</a:t>
            </a:r>
          </a:p>
          <a:p>
            <a:pPr marL="457200" indent="-457200" algn="just" fontAlgn="base">
              <a:buFont typeface="Arial" pitchFamily="34" charset="0"/>
              <a:buChar char="•"/>
            </a:pPr>
            <a:r>
              <a:rPr lang="en-US" sz="3200" dirty="0" smtClean="0"/>
              <a:t>These </a:t>
            </a:r>
            <a:r>
              <a:rPr lang="en-US" sz="3200" dirty="0"/>
              <a:t>activities of proteins target not only viral protein synthesis but also of host protein synthesis. Activation of these proteins results in death of cell but </a:t>
            </a:r>
            <a:r>
              <a:rPr lang="en-US" sz="3200" dirty="0" err="1"/>
              <a:t>atleast</a:t>
            </a:r>
            <a:r>
              <a:rPr lang="en-US" sz="3200" dirty="0"/>
              <a:t> the progression of virus infection is prevented</a:t>
            </a:r>
            <a:r>
              <a:rPr lang="en-US" sz="3200" dirty="0" smtClean="0"/>
              <a:t>.</a:t>
            </a:r>
          </a:p>
          <a:p>
            <a:pPr marL="457200" indent="-457200" algn="just" fontAlgn="base">
              <a:buFont typeface="Arial" pitchFamily="34" charset="0"/>
              <a:buChar char="•"/>
            </a:pPr>
            <a:endParaRPr lang="en-US" sz="2800" dirty="0"/>
          </a:p>
        </p:txBody>
      </p:sp>
    </p:spTree>
    <p:extLst>
      <p:ext uri="{BB962C8B-B14F-4D97-AF65-F5344CB8AC3E}">
        <p14:creationId xmlns:p14="http://schemas.microsoft.com/office/powerpoint/2010/main" val="800905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63769" y="-30959"/>
            <a:ext cx="553549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1F487C"/>
                </a:solidFill>
                <a:effectLst/>
                <a:latin typeface="Carlito"/>
                <a:ea typeface="Times New Roman" pitchFamily="18" charset="0"/>
                <a:cs typeface="Arial" pitchFamily="34" charset="0"/>
              </a:rPr>
              <a:t>The IFN system is dangerous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3" name="image3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685800"/>
            <a:ext cx="1312863"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52400" y="2011363"/>
            <a:ext cx="9143999" cy="40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3232" tIns="160287" rIns="25392"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33400" algn="l"/>
                <a:tab pos="1143000" algn="l"/>
              </a:tabLst>
            </a:pPr>
            <a:endParaRPr kumimoji="0" lang="en-US" sz="2800" b="0" i="0" u="none" strike="noStrike" cap="none" normalizeH="0" baseline="0" dirty="0" smtClean="0">
              <a:ln>
                <a:noFill/>
              </a:ln>
              <a:solidFill>
                <a:schemeClr val="tx1"/>
              </a:solidFill>
              <a:effectLst/>
              <a:latin typeface="Arial" pitchFamily="34" charset="0"/>
              <a:ea typeface="Carlito"/>
              <a:cs typeface="Carlito"/>
            </a:endParaRPr>
          </a:p>
          <a:p>
            <a:pPr marL="0" marR="0" lvl="0" indent="0" algn="just" defTabSz="914400" rtl="0" eaLnBrk="0" fontAlgn="base" latinLnBrk="0" hangingPunct="0">
              <a:lnSpc>
                <a:spcPct val="100000"/>
              </a:lnSpc>
              <a:spcBef>
                <a:spcPct val="0"/>
              </a:spcBef>
              <a:spcAft>
                <a:spcPct val="0"/>
              </a:spcAft>
              <a:buClrTx/>
              <a:buSzTx/>
              <a:buFontTx/>
              <a:buChar char="•"/>
              <a:tabLst>
                <a:tab pos="533400" algn="l"/>
                <a:tab pos="1143000" algn="l"/>
              </a:tabLst>
            </a:pPr>
            <a:r>
              <a:rPr kumimoji="0" lang="en-US" sz="2800" b="0" i="0" u="none" strike="noStrike" cap="none" normalizeH="0" baseline="0" dirty="0" smtClean="0">
                <a:ln>
                  <a:noFill/>
                </a:ln>
                <a:solidFill>
                  <a:schemeClr val="tx1"/>
                </a:solidFill>
                <a:effectLst/>
                <a:latin typeface="Arial" pitchFamily="34" charset="0"/>
                <a:ea typeface="Carlito"/>
                <a:cs typeface="Carlito"/>
              </a:rPr>
              <a:t>IFN induces the expression of many deleterious gene      products – most of our cells have IFN receptors.</a:t>
            </a:r>
          </a:p>
          <a:p>
            <a:pPr marL="0" marR="0" lvl="0" indent="0" algn="just" defTabSz="914400" rtl="0" eaLnBrk="0" fontAlgn="base" latinLnBrk="0" hangingPunct="0">
              <a:lnSpc>
                <a:spcPct val="100000"/>
              </a:lnSpc>
              <a:spcBef>
                <a:spcPct val="0"/>
              </a:spcBef>
              <a:spcAft>
                <a:spcPct val="0"/>
              </a:spcAft>
              <a:buClrTx/>
              <a:buSzTx/>
              <a:buFontTx/>
              <a:buChar char="•"/>
              <a:tabLst>
                <a:tab pos="533400" algn="l"/>
                <a:tab pos="1143000" algn="l"/>
              </a:tabLst>
            </a:pPr>
            <a:endParaRPr kumimoji="0" lang="en-US" sz="2800" b="0" i="0" u="none" strike="noStrike" cap="none" normalizeH="0" baseline="0" dirty="0" smtClean="0">
              <a:ln>
                <a:noFill/>
              </a:ln>
              <a:solidFill>
                <a:schemeClr val="tx1"/>
              </a:solidFill>
              <a:effectLst/>
              <a:latin typeface="Arial" pitchFamily="34" charset="0"/>
              <a:ea typeface="Carlito"/>
              <a:cs typeface="Carlito"/>
            </a:endParaRPr>
          </a:p>
          <a:p>
            <a:pPr marL="0" marR="0" lvl="0" indent="0" algn="just" defTabSz="914400" rtl="0" eaLnBrk="0" fontAlgn="base" latinLnBrk="0" hangingPunct="0">
              <a:lnSpc>
                <a:spcPct val="100000"/>
              </a:lnSpc>
              <a:spcBef>
                <a:spcPct val="0"/>
              </a:spcBef>
              <a:spcAft>
                <a:spcPct val="0"/>
              </a:spcAft>
              <a:buClrTx/>
              <a:buSzTx/>
              <a:buFontTx/>
              <a:buChar char="•"/>
              <a:tabLst>
                <a:tab pos="533400" algn="l"/>
                <a:tab pos="1143000" algn="l"/>
              </a:tabLst>
            </a:pPr>
            <a:r>
              <a:rPr kumimoji="0" lang="en-US" sz="2800" b="0" i="0" u="none" strike="noStrike" cap="none" normalizeH="0" baseline="0" dirty="0" smtClean="0">
                <a:ln>
                  <a:noFill/>
                </a:ln>
                <a:solidFill>
                  <a:schemeClr val="tx1"/>
                </a:solidFill>
                <a:effectLst/>
                <a:latin typeface="Carlito"/>
                <a:ea typeface="Times New Roman" pitchFamily="18" charset="0"/>
                <a:cs typeface="Arial" pitchFamily="34" charset="0"/>
              </a:rPr>
              <a:t>IFNs have dramatic physiological consequences:</a:t>
            </a:r>
          </a:p>
          <a:p>
            <a:pPr marL="0" marR="0" lvl="0" indent="0" algn="just" defTabSz="914400" rtl="0" eaLnBrk="0" fontAlgn="base" latinLnBrk="0" hangingPunct="0">
              <a:lnSpc>
                <a:spcPct val="100000"/>
              </a:lnSpc>
              <a:spcBef>
                <a:spcPct val="0"/>
              </a:spcBef>
              <a:spcAft>
                <a:spcPct val="0"/>
              </a:spcAft>
              <a:buClrTx/>
              <a:buSzTx/>
              <a:tabLst>
                <a:tab pos="533400" algn="l"/>
                <a:tab pos="1143000" algn="l"/>
              </a:tabLst>
            </a:pPr>
            <a:r>
              <a:rPr lang="en-US" sz="2800" dirty="0">
                <a:latin typeface="Carlito"/>
                <a:ea typeface="Times New Roman" pitchFamily="18" charset="0"/>
                <a:cs typeface="Arial" pitchFamily="34" charset="0"/>
              </a:rPr>
              <a:t> </a:t>
            </a:r>
            <a:r>
              <a:rPr lang="en-US" sz="2800" dirty="0" smtClean="0">
                <a:latin typeface="Carlito"/>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Carlito"/>
                <a:ea typeface="Times New Roman" pitchFamily="18" charset="0"/>
                <a:cs typeface="Arial" pitchFamily="34" charset="0"/>
              </a:rPr>
              <a:t>fever, chills, nausea, malaise.</a:t>
            </a:r>
          </a:p>
          <a:p>
            <a:pPr marL="0" marR="0" lvl="0" indent="0" algn="just" defTabSz="914400" rtl="0" eaLnBrk="0" fontAlgn="base" latinLnBrk="0" hangingPunct="0">
              <a:lnSpc>
                <a:spcPct val="100000"/>
              </a:lnSpc>
              <a:spcBef>
                <a:spcPct val="0"/>
              </a:spcBef>
              <a:spcAft>
                <a:spcPct val="0"/>
              </a:spcAft>
              <a:buClrTx/>
              <a:buSzTx/>
              <a:tabLst>
                <a:tab pos="533400" algn="l"/>
                <a:tab pos="114300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533400" algn="l"/>
                <a:tab pos="1143000" algn="l"/>
              </a:tabLst>
            </a:pPr>
            <a:r>
              <a:rPr kumimoji="0" lang="en-US" sz="2800" b="0" i="1" u="none" strike="noStrike" cap="none" normalizeH="0" baseline="0" dirty="0" smtClean="0">
                <a:ln>
                  <a:noFill/>
                </a:ln>
                <a:solidFill>
                  <a:schemeClr val="tx1"/>
                </a:solidFill>
                <a:effectLst/>
                <a:latin typeface="Carlito"/>
                <a:ea typeface="Times New Roman" pitchFamily="18" charset="0"/>
                <a:cs typeface="Arial" pitchFamily="34" charset="0"/>
              </a:rPr>
              <a:t>Every viral infection results in IFN production</a:t>
            </a:r>
            <a:r>
              <a:rPr kumimoji="0" lang="en-US" sz="2800" b="0" i="0" u="none" strike="noStrike" cap="none" normalizeH="0" baseline="0" dirty="0" smtClean="0">
                <a:ln>
                  <a:noFill/>
                </a:ln>
                <a:solidFill>
                  <a:schemeClr val="tx1"/>
                </a:solidFill>
                <a:effectLst/>
                <a:latin typeface="Carlito"/>
                <a:ea typeface="Times New Roman" pitchFamily="18" charset="0"/>
                <a:cs typeface="Arial" pitchFamily="34" charset="0"/>
              </a:rPr>
              <a:t>, one reason why ‘flu- like’	symptoms are so      common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88778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 y="-1"/>
            <a:ext cx="8970264" cy="5816977"/>
          </a:xfrm>
          <a:prstGeom prst="rect">
            <a:avLst/>
          </a:prstGeom>
        </p:spPr>
        <p:txBody>
          <a:bodyPr wrap="square">
            <a:spAutoFit/>
          </a:bodyPr>
          <a:lstStyle/>
          <a:p>
            <a:pPr algn="just"/>
            <a:r>
              <a:rPr lang="en-US" sz="3600" b="1" u="sng" dirty="0"/>
              <a:t>The complement</a:t>
            </a:r>
            <a:endParaRPr lang="en-US" sz="3600" b="1" u="sng" dirty="0" smtClean="0"/>
          </a:p>
          <a:p>
            <a:pPr algn="just"/>
            <a:r>
              <a:rPr lang="en-US" sz="2800" dirty="0" smtClean="0"/>
              <a:t>The </a:t>
            </a:r>
            <a:r>
              <a:rPr lang="en-US" sz="2800" dirty="0"/>
              <a:t>complement system functions as an immune surveillance system that rapidly responds to infection. Activation of the complement system typically occurs via three distinct target recognition pathways (the classical, </a:t>
            </a:r>
            <a:r>
              <a:rPr lang="en-US" sz="2800" dirty="0" err="1"/>
              <a:t>lectin</a:t>
            </a:r>
            <a:r>
              <a:rPr lang="en-US" sz="2800" dirty="0"/>
              <a:t>, and </a:t>
            </a:r>
            <a:r>
              <a:rPr lang="en-US" sz="2800" dirty="0" smtClean="0"/>
              <a:t>alternative). </a:t>
            </a:r>
            <a:r>
              <a:rPr lang="en-US" sz="2800" dirty="0"/>
              <a:t>The complement system has been shown to exhibit numerous antiviral mechanisms via direct neutralization of both enveloped and non-enveloped viruses, and/or the promotion of other immune responses. However, when </a:t>
            </a:r>
            <a:r>
              <a:rPr lang="en-US" sz="2800" dirty="0" err="1"/>
              <a:t>dysregulated</a:t>
            </a:r>
            <a:r>
              <a:rPr lang="en-US" sz="2800" dirty="0"/>
              <a:t>, these powerful functions can become destructive and the complement system has been implicated as a pathogenic effector in numerous diseases, including infectious diseases.</a:t>
            </a:r>
          </a:p>
        </p:txBody>
      </p:sp>
    </p:spTree>
    <p:extLst>
      <p:ext uri="{BB962C8B-B14F-4D97-AF65-F5344CB8AC3E}">
        <p14:creationId xmlns:p14="http://schemas.microsoft.com/office/powerpoint/2010/main" val="95113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pc="-30" dirty="0">
                <a:solidFill>
                  <a:srgbClr val="83004C"/>
                </a:solidFill>
                <a:latin typeface="Tahoma"/>
                <a:cs typeface="Tahoma"/>
              </a:rPr>
              <a:t>Th</a:t>
            </a:r>
            <a:r>
              <a:rPr lang="en-US" spc="-25" dirty="0">
                <a:solidFill>
                  <a:srgbClr val="83004C"/>
                </a:solidFill>
                <a:latin typeface="Tahoma"/>
                <a:cs typeface="Tahoma"/>
              </a:rPr>
              <a:t>e</a:t>
            </a:r>
            <a:r>
              <a:rPr lang="en-US" spc="-145" dirty="0">
                <a:solidFill>
                  <a:srgbClr val="83004C"/>
                </a:solidFill>
                <a:latin typeface="Tahoma"/>
                <a:cs typeface="Tahoma"/>
              </a:rPr>
              <a:t> </a:t>
            </a:r>
            <a:r>
              <a:rPr lang="en-US" dirty="0">
                <a:solidFill>
                  <a:srgbClr val="83004C"/>
                </a:solidFill>
                <a:latin typeface="Tahoma"/>
                <a:cs typeface="Tahoma"/>
              </a:rPr>
              <a:t>adaptiv</a:t>
            </a:r>
            <a:r>
              <a:rPr lang="en-US" spc="5" dirty="0">
                <a:solidFill>
                  <a:srgbClr val="83004C"/>
                </a:solidFill>
                <a:latin typeface="Tahoma"/>
                <a:cs typeface="Tahoma"/>
              </a:rPr>
              <a:t>e</a:t>
            </a:r>
            <a:r>
              <a:rPr lang="en-US" spc="-145" dirty="0">
                <a:solidFill>
                  <a:srgbClr val="83004C"/>
                </a:solidFill>
                <a:latin typeface="Tahoma"/>
                <a:cs typeface="Tahoma"/>
              </a:rPr>
              <a:t> </a:t>
            </a:r>
            <a:r>
              <a:rPr lang="en-US" spc="-15" dirty="0">
                <a:solidFill>
                  <a:srgbClr val="83004C"/>
                </a:solidFill>
                <a:latin typeface="Tahoma"/>
                <a:cs typeface="Tahoma"/>
              </a:rPr>
              <a:t>imm</a:t>
            </a:r>
            <a:r>
              <a:rPr lang="en-US" spc="-25" dirty="0">
                <a:solidFill>
                  <a:srgbClr val="83004C"/>
                </a:solidFill>
                <a:latin typeface="Tahoma"/>
                <a:cs typeface="Tahoma"/>
              </a:rPr>
              <a:t>u</a:t>
            </a:r>
            <a:r>
              <a:rPr lang="en-US" spc="-5" dirty="0">
                <a:solidFill>
                  <a:srgbClr val="83004C"/>
                </a:solidFill>
                <a:latin typeface="Tahoma"/>
                <a:cs typeface="Tahoma"/>
              </a:rPr>
              <a:t>n</a:t>
            </a:r>
            <a:r>
              <a:rPr lang="en-US" dirty="0">
                <a:solidFill>
                  <a:srgbClr val="83004C"/>
                </a:solidFill>
                <a:latin typeface="Tahoma"/>
                <a:cs typeface="Tahoma"/>
              </a:rPr>
              <a:t>e</a:t>
            </a:r>
            <a:r>
              <a:rPr lang="en-US" spc="-145" dirty="0">
                <a:solidFill>
                  <a:srgbClr val="83004C"/>
                </a:solidFill>
                <a:latin typeface="Tahoma"/>
                <a:cs typeface="Tahoma"/>
              </a:rPr>
              <a:t> </a:t>
            </a:r>
            <a:r>
              <a:rPr lang="en-US" spc="55" dirty="0">
                <a:solidFill>
                  <a:srgbClr val="83004C"/>
                </a:solidFill>
                <a:latin typeface="Tahoma"/>
                <a:cs typeface="Tahoma"/>
              </a:rPr>
              <a:t>sy</a:t>
            </a:r>
            <a:r>
              <a:rPr lang="en-US" spc="70" dirty="0">
                <a:solidFill>
                  <a:srgbClr val="83004C"/>
                </a:solidFill>
                <a:latin typeface="Tahoma"/>
                <a:cs typeface="Tahoma"/>
              </a:rPr>
              <a:t>s</a:t>
            </a:r>
            <a:r>
              <a:rPr lang="en-US" spc="20" dirty="0">
                <a:solidFill>
                  <a:srgbClr val="83004C"/>
                </a:solidFill>
                <a:latin typeface="Tahoma"/>
                <a:cs typeface="Tahoma"/>
              </a:rPr>
              <a:t>t</a:t>
            </a:r>
            <a:r>
              <a:rPr lang="en-US" spc="-35" dirty="0">
                <a:solidFill>
                  <a:srgbClr val="83004C"/>
                </a:solidFill>
                <a:latin typeface="Tahoma"/>
                <a:cs typeface="Tahoma"/>
              </a:rPr>
              <a:t>em</a:t>
            </a:r>
            <a:endParaRPr lang="ar-IQ" dirty="0"/>
          </a:p>
        </p:txBody>
      </p:sp>
      <p:sp>
        <p:nvSpPr>
          <p:cNvPr id="3" name="Content Placeholder 2"/>
          <p:cNvSpPr>
            <a:spLocks noGrp="1"/>
          </p:cNvSpPr>
          <p:nvPr>
            <p:ph idx="1"/>
          </p:nvPr>
        </p:nvSpPr>
        <p:spPr>
          <a:xfrm>
            <a:off x="457200" y="1219200"/>
            <a:ext cx="8229600" cy="4906963"/>
          </a:xfrm>
        </p:spPr>
        <p:txBody>
          <a:bodyPr>
            <a:normAutofit fontScale="92500"/>
          </a:bodyPr>
          <a:lstStyle/>
          <a:p>
            <a:pPr marL="0" indent="0">
              <a:buNone/>
            </a:pPr>
            <a:r>
              <a:rPr lang="en-US" dirty="0"/>
              <a:t>The adaptive defense consists of antibodies and lymphocytes, often called the </a:t>
            </a:r>
            <a:r>
              <a:rPr lang="en-US" i="1" dirty="0" err="1">
                <a:solidFill>
                  <a:srgbClr val="C00000"/>
                </a:solidFill>
              </a:rPr>
              <a:t>humoral</a:t>
            </a:r>
            <a:r>
              <a:rPr lang="en-US" i="1" dirty="0">
                <a:solidFill>
                  <a:srgbClr val="C00000"/>
                </a:solidFill>
              </a:rPr>
              <a:t> response</a:t>
            </a:r>
            <a:r>
              <a:rPr lang="en-US" dirty="0"/>
              <a:t>(the synthesis of virus-specific antibodies by B lymphocytes) and the </a:t>
            </a:r>
            <a:r>
              <a:rPr lang="en-US" dirty="0">
                <a:solidFill>
                  <a:srgbClr val="C00000"/>
                </a:solidFill>
              </a:rPr>
              <a:t>cell-mediated response </a:t>
            </a:r>
            <a:r>
              <a:rPr lang="en-US" dirty="0"/>
              <a:t>(the synthesis of specific cytotoxic T lymphocytes that kill infected cells). Both of these components of the adaptive immune response result also in the production of long-lived "memory cells" that allow for a much more rapid response (i.e., immunity) to a subsequent infection with the same virus </a:t>
            </a:r>
            <a:endParaRPr lang="en-US" i="1" dirty="0">
              <a:solidFill>
                <a:srgbClr val="C00000"/>
              </a:solidFill>
            </a:endParaRPr>
          </a:p>
          <a:p>
            <a:pPr marL="0" indent="0">
              <a:buNone/>
            </a:pPr>
            <a:endParaRPr lang="ar-IQ" dirty="0"/>
          </a:p>
        </p:txBody>
      </p:sp>
    </p:spTree>
    <p:extLst>
      <p:ext uri="{BB962C8B-B14F-4D97-AF65-F5344CB8AC3E}">
        <p14:creationId xmlns:p14="http://schemas.microsoft.com/office/powerpoint/2010/main" val="4120853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r>
              <a:rPr lang="en-US" sz="3600" dirty="0"/>
              <a:t>The term ‘adaptive’ refers to the differentiation of self from non-self</a:t>
            </a:r>
            <a:r>
              <a:rPr lang="en-US" sz="3600" dirty="0">
                <a:solidFill>
                  <a:srgbClr val="231F20"/>
                </a:solidFill>
                <a:latin typeface="Times New Roman" pitchFamily="18" charset="0"/>
                <a:cs typeface="Times New Roman" pitchFamily="18" charset="0"/>
              </a:rPr>
              <a:t> (microbes) which called</a:t>
            </a:r>
            <a:r>
              <a:rPr lang="en-US" sz="3600" b="1" dirty="0">
                <a:solidFill>
                  <a:srgbClr val="231F20"/>
                </a:solidFill>
                <a:latin typeface="Cambria" pitchFamily="18" charset="0"/>
                <a:cs typeface="Arial" charset="0"/>
              </a:rPr>
              <a:t> antigens (</a:t>
            </a:r>
            <a:r>
              <a:rPr lang="en-US" sz="3600" spc="25" dirty="0">
                <a:solidFill>
                  <a:srgbClr val="231F20"/>
                </a:solidFill>
                <a:latin typeface="Times New Roman"/>
                <a:cs typeface="Times New Roman"/>
              </a:rPr>
              <a:t>molecules,</a:t>
            </a:r>
            <a:r>
              <a:rPr lang="en-US" sz="3600" dirty="0">
                <a:solidFill>
                  <a:srgbClr val="231F20"/>
                </a:solidFill>
                <a:latin typeface="Times New Roman"/>
                <a:cs typeface="Times New Roman"/>
              </a:rPr>
              <a:t> </a:t>
            </a:r>
            <a:r>
              <a:rPr lang="en-US" sz="3600" spc="-40" dirty="0">
                <a:solidFill>
                  <a:srgbClr val="231F20"/>
                </a:solidFill>
                <a:latin typeface="Times New Roman"/>
                <a:cs typeface="Times New Roman"/>
              </a:rPr>
              <a:t> </a:t>
            </a:r>
            <a:r>
              <a:rPr lang="en-US" sz="3600" spc="35" dirty="0">
                <a:solidFill>
                  <a:srgbClr val="231F20"/>
                </a:solidFill>
                <a:latin typeface="Times New Roman"/>
                <a:cs typeface="Times New Roman"/>
              </a:rPr>
              <a:t>or</a:t>
            </a:r>
            <a:r>
              <a:rPr lang="en-US" sz="3600" dirty="0">
                <a:solidFill>
                  <a:srgbClr val="231F20"/>
                </a:solidFill>
                <a:latin typeface="Times New Roman"/>
                <a:cs typeface="Times New Roman"/>
              </a:rPr>
              <a:t> </a:t>
            </a:r>
            <a:r>
              <a:rPr lang="en-US" sz="3600" spc="-40" dirty="0">
                <a:solidFill>
                  <a:srgbClr val="231F20"/>
                </a:solidFill>
                <a:latin typeface="Times New Roman"/>
                <a:cs typeface="Times New Roman"/>
              </a:rPr>
              <a:t> </a:t>
            </a:r>
            <a:r>
              <a:rPr lang="en-US" sz="3600" spc="25" dirty="0">
                <a:solidFill>
                  <a:srgbClr val="231F20"/>
                </a:solidFill>
                <a:latin typeface="Times New Roman"/>
                <a:cs typeface="Times New Roman"/>
              </a:rPr>
              <a:t>g</a:t>
            </a:r>
            <a:r>
              <a:rPr lang="en-US" sz="3600" spc="35" dirty="0">
                <a:solidFill>
                  <a:srgbClr val="231F20"/>
                </a:solidFill>
                <a:latin typeface="Times New Roman"/>
                <a:cs typeface="Times New Roman"/>
              </a:rPr>
              <a:t>r</a:t>
            </a:r>
            <a:r>
              <a:rPr lang="en-US" sz="3600" spc="30" dirty="0">
                <a:solidFill>
                  <a:srgbClr val="231F20"/>
                </a:solidFill>
                <a:latin typeface="Times New Roman"/>
                <a:cs typeface="Times New Roman"/>
              </a:rPr>
              <a:t>oups</a:t>
            </a:r>
            <a:r>
              <a:rPr lang="en-US" sz="3600" dirty="0">
                <a:solidFill>
                  <a:srgbClr val="231F20"/>
                </a:solidFill>
                <a:latin typeface="Times New Roman"/>
                <a:cs typeface="Times New Roman"/>
              </a:rPr>
              <a:t> </a:t>
            </a:r>
            <a:r>
              <a:rPr lang="en-US" sz="3600" spc="-40" dirty="0">
                <a:solidFill>
                  <a:srgbClr val="231F20"/>
                </a:solidFill>
                <a:latin typeface="Times New Roman"/>
                <a:cs typeface="Times New Roman"/>
              </a:rPr>
              <a:t> </a:t>
            </a:r>
            <a:r>
              <a:rPr lang="en-US" sz="3600" spc="10" dirty="0">
                <a:solidFill>
                  <a:srgbClr val="231F20"/>
                </a:solidFill>
                <a:latin typeface="Times New Roman"/>
                <a:cs typeface="Times New Roman"/>
              </a:rPr>
              <a:t>of</a:t>
            </a:r>
            <a:r>
              <a:rPr lang="en-US" sz="3600" dirty="0">
                <a:solidFill>
                  <a:srgbClr val="231F20"/>
                </a:solidFill>
                <a:latin typeface="Times New Roman"/>
                <a:cs typeface="Times New Roman"/>
              </a:rPr>
              <a:t> </a:t>
            </a:r>
            <a:r>
              <a:rPr lang="en-US" sz="3600" spc="-40" dirty="0">
                <a:solidFill>
                  <a:srgbClr val="231F20"/>
                </a:solidFill>
                <a:latin typeface="Times New Roman"/>
                <a:cs typeface="Times New Roman"/>
              </a:rPr>
              <a:t> </a:t>
            </a:r>
            <a:r>
              <a:rPr lang="en-US" sz="3600" spc="25" dirty="0">
                <a:solidFill>
                  <a:srgbClr val="231F20"/>
                </a:solidFill>
                <a:latin typeface="Times New Roman"/>
                <a:cs typeface="Times New Roman"/>
              </a:rPr>
              <a:t>molecules,</a:t>
            </a:r>
            <a:r>
              <a:rPr lang="en-US" sz="3600" dirty="0">
                <a:solidFill>
                  <a:srgbClr val="231F20"/>
                </a:solidFill>
                <a:latin typeface="Times New Roman"/>
                <a:cs typeface="Times New Roman"/>
              </a:rPr>
              <a:t> </a:t>
            </a:r>
            <a:r>
              <a:rPr lang="en-US" sz="3600" spc="-40" dirty="0">
                <a:solidFill>
                  <a:srgbClr val="231F20"/>
                </a:solidFill>
                <a:latin typeface="Times New Roman"/>
                <a:cs typeface="Times New Roman"/>
              </a:rPr>
              <a:t> </a:t>
            </a:r>
            <a:r>
              <a:rPr lang="en-US" sz="3600" spc="30" dirty="0">
                <a:solidFill>
                  <a:srgbClr val="231F20"/>
                </a:solidFill>
                <a:latin typeface="Times New Roman"/>
                <a:cs typeface="Times New Roman"/>
              </a:rPr>
              <a:t>capable</a:t>
            </a:r>
            <a:r>
              <a:rPr lang="en-US" sz="3600" dirty="0">
                <a:solidFill>
                  <a:srgbClr val="231F20"/>
                </a:solidFill>
                <a:latin typeface="Times New Roman"/>
                <a:cs typeface="Times New Roman"/>
              </a:rPr>
              <a:t> </a:t>
            </a:r>
            <a:r>
              <a:rPr lang="en-US" sz="3600" spc="-40" dirty="0">
                <a:solidFill>
                  <a:srgbClr val="231F20"/>
                </a:solidFill>
                <a:latin typeface="Times New Roman"/>
                <a:cs typeface="Times New Roman"/>
              </a:rPr>
              <a:t> </a:t>
            </a:r>
            <a:r>
              <a:rPr lang="en-US" sz="3600" spc="10" dirty="0">
                <a:solidFill>
                  <a:srgbClr val="231F20"/>
                </a:solidFill>
                <a:latin typeface="Times New Roman"/>
                <a:cs typeface="Times New Roman"/>
              </a:rPr>
              <a:t>of  </a:t>
            </a:r>
            <a:r>
              <a:rPr lang="en-US" sz="3600" spc="15" dirty="0">
                <a:solidFill>
                  <a:srgbClr val="231F20"/>
                </a:solidFill>
                <a:latin typeface="Times New Roman"/>
                <a:cs typeface="Times New Roman"/>
              </a:rPr>
              <a:t>eliciting </a:t>
            </a:r>
            <a:r>
              <a:rPr lang="en-US" sz="3600" spc="-35" dirty="0">
                <a:solidFill>
                  <a:srgbClr val="231F20"/>
                </a:solidFill>
                <a:latin typeface="Times New Roman"/>
                <a:cs typeface="Times New Roman"/>
              </a:rPr>
              <a:t> </a:t>
            </a:r>
            <a:r>
              <a:rPr lang="en-US" sz="3600" spc="55" dirty="0">
                <a:solidFill>
                  <a:srgbClr val="231F20"/>
                </a:solidFill>
                <a:latin typeface="Times New Roman"/>
                <a:cs typeface="Times New Roman"/>
              </a:rPr>
              <a:t>an</a:t>
            </a:r>
            <a:r>
              <a:rPr lang="en-US" sz="3600" dirty="0">
                <a:solidFill>
                  <a:srgbClr val="231F20"/>
                </a:solidFill>
                <a:latin typeface="Times New Roman"/>
                <a:cs typeface="Times New Roman"/>
              </a:rPr>
              <a:t> </a:t>
            </a:r>
            <a:r>
              <a:rPr lang="en-US" sz="3600" spc="-35" dirty="0">
                <a:solidFill>
                  <a:srgbClr val="231F20"/>
                </a:solidFill>
                <a:latin typeface="Times New Roman"/>
                <a:cs typeface="Times New Roman"/>
              </a:rPr>
              <a:t> </a:t>
            </a:r>
            <a:r>
              <a:rPr lang="en-US" sz="3600" spc="40" dirty="0">
                <a:solidFill>
                  <a:srgbClr val="231F20"/>
                </a:solidFill>
                <a:latin typeface="Times New Roman"/>
                <a:cs typeface="Times New Roman"/>
              </a:rPr>
              <a:t>immune</a:t>
            </a:r>
            <a:r>
              <a:rPr lang="en-US" sz="3600" dirty="0">
                <a:solidFill>
                  <a:srgbClr val="231F20"/>
                </a:solidFill>
                <a:latin typeface="Times New Roman"/>
                <a:cs typeface="Times New Roman"/>
              </a:rPr>
              <a:t> </a:t>
            </a:r>
            <a:r>
              <a:rPr lang="en-US" sz="3600" spc="-35" dirty="0">
                <a:solidFill>
                  <a:srgbClr val="231F20"/>
                </a:solidFill>
                <a:latin typeface="Times New Roman"/>
                <a:cs typeface="Times New Roman"/>
              </a:rPr>
              <a:t> </a:t>
            </a:r>
            <a:r>
              <a:rPr lang="en-US" sz="3600" spc="30" dirty="0">
                <a:solidFill>
                  <a:srgbClr val="231F20"/>
                </a:solidFill>
                <a:latin typeface="Times New Roman"/>
                <a:cs typeface="Times New Roman"/>
              </a:rPr>
              <a:t>response)</a:t>
            </a:r>
            <a:r>
              <a:rPr lang="en-US" sz="3600" dirty="0"/>
              <a:t> </a:t>
            </a:r>
          </a:p>
          <a:p>
            <a:endParaRPr lang="ar-IQ" dirty="0"/>
          </a:p>
        </p:txBody>
      </p:sp>
    </p:spTree>
    <p:extLst>
      <p:ext uri="{BB962C8B-B14F-4D97-AF65-F5344CB8AC3E}">
        <p14:creationId xmlns:p14="http://schemas.microsoft.com/office/powerpoint/2010/main" val="1243161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spc="25" dirty="0">
                <a:solidFill>
                  <a:srgbClr val="FF0000"/>
                </a:solidFill>
                <a:latin typeface="Arial Narrow"/>
                <a:cs typeface="Arial Narrow"/>
              </a:rPr>
              <a:t>Th</a:t>
            </a:r>
            <a:r>
              <a:rPr lang="en-US" b="1" spc="30" dirty="0">
                <a:solidFill>
                  <a:srgbClr val="FF0000"/>
                </a:solidFill>
                <a:latin typeface="Arial Narrow"/>
                <a:cs typeface="Arial Narrow"/>
              </a:rPr>
              <a:t>e</a:t>
            </a:r>
            <a:r>
              <a:rPr lang="en-US" b="1" spc="-25" dirty="0">
                <a:solidFill>
                  <a:srgbClr val="FF0000"/>
                </a:solidFill>
                <a:latin typeface="Arial Narrow"/>
                <a:cs typeface="Arial Narrow"/>
              </a:rPr>
              <a:t> </a:t>
            </a:r>
            <a:r>
              <a:rPr lang="en-US" b="1" spc="25" dirty="0">
                <a:solidFill>
                  <a:srgbClr val="FF0000"/>
                </a:solidFill>
                <a:latin typeface="Arial Narrow"/>
                <a:cs typeface="Arial Narrow"/>
              </a:rPr>
              <a:t>B-</a:t>
            </a:r>
            <a:r>
              <a:rPr lang="en-US" b="1" spc="10" dirty="0">
                <a:solidFill>
                  <a:srgbClr val="FF0000"/>
                </a:solidFill>
                <a:latin typeface="Arial Narrow"/>
                <a:cs typeface="Arial Narrow"/>
              </a:rPr>
              <a:t>c</a:t>
            </a:r>
            <a:r>
              <a:rPr lang="en-US" b="1" spc="75" dirty="0">
                <a:solidFill>
                  <a:srgbClr val="FF0000"/>
                </a:solidFill>
                <a:latin typeface="Arial Narrow"/>
                <a:cs typeface="Arial Narrow"/>
              </a:rPr>
              <a:t>e</a:t>
            </a:r>
            <a:r>
              <a:rPr lang="en-US" b="1" spc="20" dirty="0">
                <a:solidFill>
                  <a:srgbClr val="FF0000"/>
                </a:solidFill>
                <a:latin typeface="Arial Narrow"/>
                <a:cs typeface="Arial Narrow"/>
              </a:rPr>
              <a:t>l</a:t>
            </a:r>
            <a:r>
              <a:rPr lang="en-US" b="1" spc="65" dirty="0">
                <a:solidFill>
                  <a:srgbClr val="FF0000"/>
                </a:solidFill>
                <a:latin typeface="Arial Narrow"/>
                <a:cs typeface="Arial Narrow"/>
              </a:rPr>
              <a:t>l</a:t>
            </a:r>
            <a:r>
              <a:rPr lang="en-US" b="1" spc="-35" dirty="0">
                <a:solidFill>
                  <a:srgbClr val="FF0000"/>
                </a:solidFill>
                <a:latin typeface="Arial Narrow"/>
                <a:cs typeface="Arial Narrow"/>
              </a:rPr>
              <a:t> </a:t>
            </a:r>
            <a:r>
              <a:rPr lang="en-US" b="1" spc="50" dirty="0">
                <a:solidFill>
                  <a:srgbClr val="FF0000"/>
                </a:solidFill>
                <a:latin typeface="Arial Narrow"/>
                <a:cs typeface="Arial Narrow"/>
              </a:rPr>
              <a:t>respo</a:t>
            </a:r>
            <a:r>
              <a:rPr lang="en-US" b="1" spc="55" dirty="0">
                <a:solidFill>
                  <a:srgbClr val="FF0000"/>
                </a:solidFill>
                <a:latin typeface="Arial Narrow"/>
                <a:cs typeface="Arial Narrow"/>
              </a:rPr>
              <a:t>n</a:t>
            </a:r>
            <a:r>
              <a:rPr lang="en-US" b="1" spc="40" dirty="0">
                <a:solidFill>
                  <a:srgbClr val="FF0000"/>
                </a:solidFill>
                <a:latin typeface="Arial Narrow"/>
                <a:cs typeface="Arial Narrow"/>
              </a:rPr>
              <a:t>s</a:t>
            </a:r>
            <a:r>
              <a:rPr lang="en-US" b="1" spc="50" dirty="0">
                <a:solidFill>
                  <a:srgbClr val="FF0000"/>
                </a:solidFill>
                <a:latin typeface="Arial Narrow"/>
                <a:cs typeface="Arial Narrow"/>
              </a:rPr>
              <a:t>e</a:t>
            </a:r>
            <a:r>
              <a:rPr lang="en-US" b="1" spc="-25" dirty="0">
                <a:solidFill>
                  <a:srgbClr val="FF0000"/>
                </a:solidFill>
                <a:latin typeface="Arial Narrow"/>
                <a:cs typeface="Arial Narrow"/>
              </a:rPr>
              <a:t> </a:t>
            </a:r>
            <a:r>
              <a:rPr lang="en-US" b="1" spc="40" dirty="0">
                <a:solidFill>
                  <a:srgbClr val="FF0000"/>
                </a:solidFill>
                <a:latin typeface="Arial Narrow"/>
                <a:cs typeface="Arial Narrow"/>
              </a:rPr>
              <a:t>t</a:t>
            </a:r>
            <a:r>
              <a:rPr lang="en-US" b="1" spc="90" dirty="0">
                <a:solidFill>
                  <a:srgbClr val="FF0000"/>
                </a:solidFill>
                <a:latin typeface="Arial Narrow"/>
                <a:cs typeface="Arial Narrow"/>
              </a:rPr>
              <a:t>o</a:t>
            </a:r>
            <a:r>
              <a:rPr lang="en-US" b="1" spc="-35" dirty="0">
                <a:solidFill>
                  <a:srgbClr val="FF0000"/>
                </a:solidFill>
                <a:latin typeface="Arial Narrow"/>
                <a:cs typeface="Arial Narrow"/>
              </a:rPr>
              <a:t> </a:t>
            </a:r>
            <a:r>
              <a:rPr lang="en-US" b="1" spc="25" dirty="0">
                <a:solidFill>
                  <a:srgbClr val="FF0000"/>
                </a:solidFill>
                <a:latin typeface="Arial Narrow"/>
                <a:cs typeface="Arial Narrow"/>
              </a:rPr>
              <a:t>v</a:t>
            </a:r>
            <a:r>
              <a:rPr lang="en-US" b="1" spc="40" dirty="0">
                <a:solidFill>
                  <a:srgbClr val="FF0000"/>
                </a:solidFill>
                <a:latin typeface="Arial Narrow"/>
                <a:cs typeface="Arial Narrow"/>
              </a:rPr>
              <a:t>i</a:t>
            </a:r>
            <a:r>
              <a:rPr lang="en-US" b="1" spc="60" dirty="0">
                <a:solidFill>
                  <a:srgbClr val="FF0000"/>
                </a:solidFill>
                <a:latin typeface="Arial Narrow"/>
                <a:cs typeface="Arial Narrow"/>
              </a:rPr>
              <a:t>r</a:t>
            </a:r>
            <a:r>
              <a:rPr lang="en-US" b="1" spc="75" dirty="0">
                <a:solidFill>
                  <a:srgbClr val="FF0000"/>
                </a:solidFill>
                <a:latin typeface="Arial Narrow"/>
                <a:cs typeface="Arial Narrow"/>
              </a:rPr>
              <a:t>a</a:t>
            </a:r>
            <a:r>
              <a:rPr lang="en-US" b="1" spc="30" dirty="0">
                <a:solidFill>
                  <a:srgbClr val="FF0000"/>
                </a:solidFill>
                <a:latin typeface="Arial Narrow"/>
                <a:cs typeface="Arial Narrow"/>
              </a:rPr>
              <a:t>l</a:t>
            </a:r>
            <a:r>
              <a:rPr lang="en-US" b="1" spc="-30" dirty="0">
                <a:solidFill>
                  <a:srgbClr val="FF0000"/>
                </a:solidFill>
                <a:latin typeface="Arial Narrow"/>
                <a:cs typeface="Arial Narrow"/>
              </a:rPr>
              <a:t> </a:t>
            </a:r>
            <a:r>
              <a:rPr lang="en-US" b="1" spc="55" dirty="0">
                <a:solidFill>
                  <a:srgbClr val="FF0000"/>
                </a:solidFill>
                <a:latin typeface="Arial Narrow"/>
                <a:cs typeface="Arial Narrow"/>
              </a:rPr>
              <a:t>infection</a:t>
            </a:r>
            <a:endParaRPr lang="ar-IQ" dirty="0"/>
          </a:p>
        </p:txBody>
      </p:sp>
      <p:sp>
        <p:nvSpPr>
          <p:cNvPr id="3" name="Content Placeholder 2"/>
          <p:cNvSpPr>
            <a:spLocks noGrp="1"/>
          </p:cNvSpPr>
          <p:nvPr>
            <p:ph idx="1"/>
          </p:nvPr>
        </p:nvSpPr>
        <p:spPr>
          <a:xfrm>
            <a:off x="457200" y="990600"/>
            <a:ext cx="8229600" cy="5135563"/>
          </a:xfrm>
        </p:spPr>
        <p:txBody>
          <a:bodyPr>
            <a:normAutofit fontScale="85000" lnSpcReduction="10000"/>
          </a:bodyPr>
          <a:lstStyle/>
          <a:p>
            <a:pPr marL="0" indent="0">
              <a:buNone/>
            </a:pPr>
            <a:r>
              <a:rPr lang="en-US" b="1" dirty="0" err="1">
                <a:solidFill>
                  <a:srgbClr val="C00000"/>
                </a:solidFill>
                <a:latin typeface="Times New Roman" pitchFamily="18" charset="0"/>
                <a:cs typeface="Times New Roman" pitchFamily="18" charset="0"/>
              </a:rPr>
              <a:t>Immunoglobulins</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Igs</a:t>
            </a:r>
            <a:r>
              <a:rPr lang="en-US" b="1" dirty="0">
                <a:solidFill>
                  <a:srgbClr val="C00000"/>
                </a:solidFill>
                <a:latin typeface="Times New Roman" pitchFamily="18" charset="0"/>
                <a:cs typeface="Times New Roman" pitchFamily="18" charset="0"/>
              </a:rPr>
              <a:t>)</a:t>
            </a:r>
            <a:r>
              <a:rPr lang="en-US" dirty="0">
                <a:solidFill>
                  <a:srgbClr val="231F20"/>
                </a:solidFill>
                <a:latin typeface="Times New Roman" pitchFamily="18" charset="0"/>
                <a:cs typeface="Times New Roman" pitchFamily="18" charset="0"/>
              </a:rPr>
              <a:t>The five classes of immunoglobulin, </a:t>
            </a:r>
            <a:r>
              <a:rPr lang="en-US" dirty="0">
                <a:solidFill>
                  <a:srgbClr val="C00000"/>
                </a:solidFill>
                <a:latin typeface="Times New Roman" pitchFamily="18" charset="0"/>
                <a:cs typeface="Times New Roman" pitchFamily="18" charset="0"/>
              </a:rPr>
              <a:t>IgA, </a:t>
            </a:r>
            <a:r>
              <a:rPr lang="en-US" dirty="0" err="1">
                <a:solidFill>
                  <a:srgbClr val="C00000"/>
                </a:solidFill>
                <a:latin typeface="Times New Roman" pitchFamily="18" charset="0"/>
                <a:cs typeface="Times New Roman" pitchFamily="18" charset="0"/>
              </a:rPr>
              <a:t>IgM</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IgG</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IgD</a:t>
            </a:r>
            <a:r>
              <a:rPr lang="en-US" dirty="0">
                <a:solidFill>
                  <a:srgbClr val="C00000"/>
                </a:solidFill>
                <a:latin typeface="Times New Roman" pitchFamily="18" charset="0"/>
                <a:cs typeface="Times New Roman" pitchFamily="18" charset="0"/>
              </a:rPr>
              <a:t>, and </a:t>
            </a:r>
            <a:r>
              <a:rPr lang="en-US" dirty="0" err="1">
                <a:solidFill>
                  <a:srgbClr val="C00000"/>
                </a:solidFill>
                <a:latin typeface="Times New Roman" pitchFamily="18" charset="0"/>
                <a:cs typeface="Times New Roman" pitchFamily="18" charset="0"/>
              </a:rPr>
              <a:t>IgE</a:t>
            </a:r>
            <a:r>
              <a:rPr lang="en-US" dirty="0">
                <a:solidFill>
                  <a:srgbClr val="231F20"/>
                </a:solidFill>
                <a:latin typeface="Times New Roman" pitchFamily="18" charset="0"/>
                <a:cs typeface="Times New Roman" pitchFamily="18" charset="0"/>
              </a:rPr>
              <a:t>,  are  each  produced  by  particular  clones  of  plasma  cells; only  the  first  three  seem  to  be  important  in  virus  infections.</a:t>
            </a:r>
          </a:p>
          <a:p>
            <a:pPr marL="0" indent="0">
              <a:buNone/>
            </a:pPr>
            <a:r>
              <a:rPr lang="en-US" dirty="0">
                <a:solidFill>
                  <a:srgbClr val="C00000"/>
                </a:solidFill>
                <a:latin typeface="Times New Roman" pitchFamily="18" charset="0"/>
                <a:cs typeface="Times New Roman" pitchFamily="18" charset="0"/>
              </a:rPr>
              <a:t>The  IgA  </a:t>
            </a:r>
            <a:r>
              <a:rPr lang="en-US" dirty="0">
                <a:solidFill>
                  <a:srgbClr val="231F20"/>
                </a:solidFill>
                <a:latin typeface="Times New Roman" pitchFamily="18" charset="0"/>
                <a:cs typeface="Times New Roman" pitchFamily="18" charset="0"/>
              </a:rPr>
              <a:t>secreted  at mucous  surfaces( produced by lymphoid tissue underlying the mucous membranes) they are found in secretions of the oropharynx, gastrointestinal and respiratory tracts,  and  are  thus  important  in  defending  against  viruses that  enter  by  these  routes. IgA is also produced during lactation, particularly in the colostrum that help to protect against infections in early infancy</a:t>
            </a:r>
            <a:endParaRPr lang="ar-IQ" dirty="0"/>
          </a:p>
        </p:txBody>
      </p:sp>
    </p:spTree>
    <p:extLst>
      <p:ext uri="{BB962C8B-B14F-4D97-AF65-F5344CB8AC3E}">
        <p14:creationId xmlns:p14="http://schemas.microsoft.com/office/powerpoint/2010/main" val="1641155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867"/>
            <a:ext cx="9144000" cy="3046988"/>
          </a:xfrm>
          <a:prstGeom prst="rect">
            <a:avLst/>
          </a:prstGeom>
        </p:spPr>
        <p:txBody>
          <a:bodyPr wrap="square">
            <a:spAutoFit/>
          </a:bodyPr>
          <a:lstStyle/>
          <a:p>
            <a:pPr algn="just"/>
            <a:r>
              <a:rPr lang="en-US" sz="3200" dirty="0"/>
              <a:t>However, the animal world has developed efficient and highly complex mechanisms for combating </a:t>
            </a:r>
            <a:r>
              <a:rPr lang="en-US" sz="3200" dirty="0" smtClean="0"/>
              <a:t>infection, </a:t>
            </a:r>
            <a:r>
              <a:rPr lang="en-US" sz="3200" dirty="0"/>
              <a:t>which can be considered under the headings of </a:t>
            </a:r>
            <a:r>
              <a:rPr lang="en-US" sz="3200" b="1" dirty="0"/>
              <a:t>innate </a:t>
            </a:r>
            <a:r>
              <a:rPr lang="en-US" sz="3200" dirty="0"/>
              <a:t>(‘general’ or ‘non-specific’) immunity and </a:t>
            </a:r>
            <a:r>
              <a:rPr lang="en-US" sz="3200" b="1" dirty="0"/>
              <a:t>adaptive </a:t>
            </a:r>
            <a:r>
              <a:rPr lang="en-US" sz="3200" dirty="0"/>
              <a:t>(or ‘specific’) immunity. </a:t>
            </a:r>
            <a:endParaRPr lang="en-US" sz="3200" dirty="0" smtClean="0"/>
          </a:p>
          <a:p>
            <a:pPr algn="just"/>
            <a:endParaRPr lang="en-US" sz="3200" dirty="0"/>
          </a:p>
        </p:txBody>
      </p:sp>
      <p:sp>
        <p:nvSpPr>
          <p:cNvPr id="3" name="Rectangle 2"/>
          <p:cNvSpPr/>
          <p:nvPr/>
        </p:nvSpPr>
        <p:spPr>
          <a:xfrm>
            <a:off x="0" y="2333685"/>
            <a:ext cx="9144000" cy="4524315"/>
          </a:xfrm>
          <a:prstGeom prst="rect">
            <a:avLst/>
          </a:prstGeom>
        </p:spPr>
        <p:txBody>
          <a:bodyPr wrap="square">
            <a:spAutoFit/>
          </a:bodyPr>
          <a:lstStyle/>
          <a:p>
            <a:pPr algn="just"/>
            <a:r>
              <a:rPr lang="en-US" sz="3200" dirty="0"/>
              <a:t>By ‘innate’ we mean those </a:t>
            </a:r>
            <a:r>
              <a:rPr lang="en-US" sz="3200" dirty="0" err="1"/>
              <a:t>defence</a:t>
            </a:r>
            <a:r>
              <a:rPr lang="en-US" sz="3200" dirty="0"/>
              <a:t> mechanisms with which we are born </a:t>
            </a:r>
            <a:r>
              <a:rPr lang="en-US" sz="3200" dirty="0" smtClean="0"/>
              <a:t>and form the first line of protection against microbial invasion. They can be regarded as ‘built-in’ defenses, and fall into two categories: those that protect the individual and others, genetically mediated, that determine the resistance or susceptibility of populations. Innate resistance mechanisms differ from adaptive mechanisms in having no immunological ‘memory’.</a:t>
            </a:r>
            <a:endParaRPr lang="en-US" sz="3200" dirty="0"/>
          </a:p>
        </p:txBody>
      </p:sp>
    </p:spTree>
    <p:extLst>
      <p:ext uri="{BB962C8B-B14F-4D97-AF65-F5344CB8AC3E}">
        <p14:creationId xmlns:p14="http://schemas.microsoft.com/office/powerpoint/2010/main" val="3897463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629400"/>
          </a:xfrm>
        </p:spPr>
        <p:txBody>
          <a:bodyPr>
            <a:normAutofit/>
          </a:bodyPr>
          <a:lstStyle/>
          <a:p>
            <a:pPr marL="0" indent="0">
              <a:buNone/>
              <a:defRPr/>
            </a:pPr>
            <a:r>
              <a:rPr lang="en-US" dirty="0" err="1">
                <a:solidFill>
                  <a:srgbClr val="83004C"/>
                </a:solidFill>
                <a:latin typeface="Tahoma" pitchFamily="34" charset="0"/>
                <a:cs typeface="Tahoma" pitchFamily="34" charset="0"/>
              </a:rPr>
              <a:t>IgM</a:t>
            </a:r>
            <a:r>
              <a:rPr lang="en-US" dirty="0">
                <a:solidFill>
                  <a:srgbClr val="83004C"/>
                </a:solidFill>
                <a:latin typeface="Tahoma" pitchFamily="34" charset="0"/>
                <a:cs typeface="Tahoma" pitchFamily="34" charset="0"/>
              </a:rPr>
              <a:t> antibodies</a:t>
            </a:r>
            <a:endParaRPr lang="en-US" dirty="0">
              <a:latin typeface="Tahoma" pitchFamily="34" charset="0"/>
              <a:cs typeface="Tahoma" pitchFamily="34" charset="0"/>
            </a:endParaRPr>
          </a:p>
          <a:p>
            <a:pPr marL="12700">
              <a:defRPr/>
            </a:pPr>
            <a:r>
              <a:rPr lang="en-US" dirty="0" err="1">
                <a:solidFill>
                  <a:srgbClr val="231F20"/>
                </a:solidFill>
                <a:latin typeface="Times New Roman" pitchFamily="18" charset="0"/>
                <a:cs typeface="Times New Roman" pitchFamily="18" charset="0"/>
              </a:rPr>
              <a:t>IgM</a:t>
            </a:r>
            <a:r>
              <a:rPr lang="en-US" dirty="0">
                <a:solidFill>
                  <a:srgbClr val="231F20"/>
                </a:solidFill>
                <a:latin typeface="Times New Roman" pitchFamily="18" charset="0"/>
                <a:cs typeface="Times New Roman" pitchFamily="18" charset="0"/>
              </a:rPr>
              <a:t> antibodies are the first to be produced in systemic </a:t>
            </a:r>
            <a:r>
              <a:rPr lang="en-US" dirty="0" err="1">
                <a:solidFill>
                  <a:srgbClr val="231F20"/>
                </a:solidFill>
                <a:latin typeface="Times New Roman" pitchFamily="18" charset="0"/>
                <a:cs typeface="Times New Roman" pitchFamily="18" charset="0"/>
              </a:rPr>
              <a:t>infections,Production</a:t>
            </a:r>
            <a:r>
              <a:rPr lang="en-US" dirty="0">
                <a:solidFill>
                  <a:srgbClr val="231F20"/>
                </a:solidFill>
                <a:latin typeface="Times New Roman" pitchFamily="18" charset="0"/>
                <a:cs typeface="Times New Roman" pitchFamily="18" charset="0"/>
              </a:rPr>
              <a:t>  of  </a:t>
            </a:r>
            <a:r>
              <a:rPr lang="en-US" dirty="0" err="1">
                <a:solidFill>
                  <a:srgbClr val="231F20"/>
                </a:solidFill>
                <a:latin typeface="Times New Roman" pitchFamily="18" charset="0"/>
                <a:cs typeface="Times New Roman" pitchFamily="18" charset="0"/>
              </a:rPr>
              <a:t>IgM</a:t>
            </a:r>
            <a:r>
              <a:rPr lang="en-US" dirty="0">
                <a:solidFill>
                  <a:srgbClr val="231F20"/>
                </a:solidFill>
                <a:latin typeface="Times New Roman" pitchFamily="18" charset="0"/>
                <a:cs typeface="Times New Roman" pitchFamily="18" charset="0"/>
              </a:rPr>
              <a:t>  antibody  is  a fairly short-term process, lasting for a few weeks or months. </a:t>
            </a:r>
            <a:r>
              <a:rPr lang="en-US" b="1" dirty="0">
                <a:solidFill>
                  <a:srgbClr val="231F20"/>
                </a:solidFill>
                <a:latin typeface="Cambria" pitchFamily="18" charset="0"/>
                <a:cs typeface="Arial" charset="0"/>
              </a:rPr>
              <a:t>The finding of a specific </a:t>
            </a:r>
            <a:r>
              <a:rPr lang="en-US" b="1" dirty="0" err="1">
                <a:solidFill>
                  <a:srgbClr val="231F20"/>
                </a:solidFill>
                <a:latin typeface="Cambria" pitchFamily="18" charset="0"/>
                <a:cs typeface="Arial" charset="0"/>
              </a:rPr>
              <a:t>IgM</a:t>
            </a:r>
            <a:r>
              <a:rPr lang="en-US" b="1" dirty="0">
                <a:solidFill>
                  <a:srgbClr val="231F20"/>
                </a:solidFill>
                <a:latin typeface="Cambria" pitchFamily="18" charset="0"/>
                <a:cs typeface="Arial" charset="0"/>
              </a:rPr>
              <a:t> is thus evidence of a recent or cur</a:t>
            </a:r>
            <a:r>
              <a:rPr lang="en-US" b="1" spc="-15" dirty="0">
                <a:solidFill>
                  <a:srgbClr val="231F20"/>
                </a:solidFill>
                <a:latin typeface="Cambria"/>
                <a:cs typeface="Cambria"/>
              </a:rPr>
              <a:t>rent</a:t>
            </a:r>
            <a:r>
              <a:rPr lang="en-US" b="1" spc="-10" dirty="0">
                <a:solidFill>
                  <a:srgbClr val="231F20"/>
                </a:solidFill>
                <a:latin typeface="Cambria"/>
                <a:cs typeface="Cambria"/>
              </a:rPr>
              <a:t> </a:t>
            </a:r>
            <a:r>
              <a:rPr lang="en-US" b="1" dirty="0">
                <a:solidFill>
                  <a:srgbClr val="231F20"/>
                </a:solidFill>
                <a:latin typeface="Cambria"/>
                <a:cs typeface="Cambria"/>
              </a:rPr>
              <a:t>infection</a:t>
            </a:r>
            <a:r>
              <a:rPr lang="en-US" b="1" spc="-10" dirty="0">
                <a:solidFill>
                  <a:srgbClr val="231F20"/>
                </a:solidFill>
                <a:latin typeface="Cambria"/>
                <a:cs typeface="Cambria"/>
              </a:rPr>
              <a:t> </a:t>
            </a:r>
            <a:r>
              <a:rPr lang="en-US" spc="55" dirty="0">
                <a:solidFill>
                  <a:srgbClr val="231F20"/>
                </a:solidFill>
                <a:latin typeface="Times New Roman"/>
                <a:cs typeface="Times New Roman"/>
              </a:rPr>
              <a:t>and</a:t>
            </a:r>
            <a:r>
              <a:rPr lang="en-US" spc="-50" dirty="0">
                <a:solidFill>
                  <a:srgbClr val="231F20"/>
                </a:solidFill>
                <a:latin typeface="Times New Roman"/>
                <a:cs typeface="Times New Roman"/>
              </a:rPr>
              <a:t> </a:t>
            </a:r>
            <a:r>
              <a:rPr lang="en-US" dirty="0">
                <a:solidFill>
                  <a:srgbClr val="231F20"/>
                </a:solidFill>
                <a:latin typeface="Times New Roman"/>
                <a:cs typeface="Times New Roman"/>
              </a:rPr>
              <a:t>is</a:t>
            </a:r>
            <a:r>
              <a:rPr lang="en-US" spc="-50" dirty="0">
                <a:solidFill>
                  <a:srgbClr val="231F20"/>
                </a:solidFill>
                <a:latin typeface="Times New Roman"/>
                <a:cs typeface="Times New Roman"/>
              </a:rPr>
              <a:t> </a:t>
            </a:r>
            <a:r>
              <a:rPr lang="en-US" spc="40" dirty="0">
                <a:solidFill>
                  <a:srgbClr val="231F20"/>
                </a:solidFill>
                <a:latin typeface="Times New Roman"/>
                <a:cs typeface="Times New Roman"/>
              </a:rPr>
              <a:t>used</a:t>
            </a:r>
            <a:r>
              <a:rPr lang="en-US" spc="-50" dirty="0">
                <a:solidFill>
                  <a:srgbClr val="231F20"/>
                </a:solidFill>
                <a:latin typeface="Times New Roman"/>
                <a:cs typeface="Times New Roman"/>
              </a:rPr>
              <a:t> </a:t>
            </a:r>
            <a:r>
              <a:rPr lang="en-US" spc="30" dirty="0">
                <a:solidFill>
                  <a:srgbClr val="231F20"/>
                </a:solidFill>
                <a:latin typeface="Times New Roman"/>
                <a:cs typeface="Times New Roman"/>
              </a:rPr>
              <a:t>wide</a:t>
            </a:r>
            <a:r>
              <a:rPr lang="en-US" spc="5" dirty="0">
                <a:solidFill>
                  <a:srgbClr val="231F20"/>
                </a:solidFill>
                <a:latin typeface="Times New Roman"/>
                <a:cs typeface="Times New Roman"/>
              </a:rPr>
              <a:t>l</a:t>
            </a:r>
            <a:r>
              <a:rPr lang="en-US" spc="-5" dirty="0">
                <a:solidFill>
                  <a:srgbClr val="231F20"/>
                </a:solidFill>
                <a:latin typeface="Times New Roman"/>
                <a:cs typeface="Times New Roman"/>
              </a:rPr>
              <a:t>y</a:t>
            </a:r>
            <a:r>
              <a:rPr lang="en-US" spc="-50" dirty="0">
                <a:solidFill>
                  <a:srgbClr val="231F20"/>
                </a:solidFill>
                <a:latin typeface="Times New Roman"/>
                <a:cs typeface="Times New Roman"/>
              </a:rPr>
              <a:t> </a:t>
            </a:r>
            <a:r>
              <a:rPr lang="en-US" spc="-25" dirty="0">
                <a:solidFill>
                  <a:srgbClr val="231F20"/>
                </a:solidFill>
                <a:latin typeface="Times New Roman"/>
                <a:cs typeface="Times New Roman"/>
              </a:rPr>
              <a:t>f</a:t>
            </a:r>
            <a:r>
              <a:rPr lang="en-US" spc="35" dirty="0">
                <a:solidFill>
                  <a:srgbClr val="231F20"/>
                </a:solidFill>
                <a:latin typeface="Times New Roman"/>
                <a:cs typeface="Times New Roman"/>
              </a:rPr>
              <a:t>or</a:t>
            </a:r>
            <a:r>
              <a:rPr lang="en-US" spc="-50" dirty="0">
                <a:solidFill>
                  <a:srgbClr val="231F20"/>
                </a:solidFill>
                <a:latin typeface="Times New Roman"/>
                <a:cs typeface="Times New Roman"/>
              </a:rPr>
              <a:t> </a:t>
            </a:r>
            <a:r>
              <a:rPr lang="en-US" spc="25" dirty="0">
                <a:solidFill>
                  <a:srgbClr val="231F20"/>
                </a:solidFill>
                <a:latin typeface="Times New Roman"/>
                <a:cs typeface="Times New Roman"/>
              </a:rPr>
              <a:t>diagnosis.</a:t>
            </a:r>
            <a:r>
              <a:rPr lang="en-US" dirty="0">
                <a:solidFill>
                  <a:srgbClr val="83004C"/>
                </a:solidFill>
                <a:latin typeface="Tahoma" pitchFamily="34" charset="0"/>
                <a:cs typeface="Tahoma" pitchFamily="34" charset="0"/>
              </a:rPr>
              <a:t> </a:t>
            </a:r>
          </a:p>
          <a:p>
            <a:pPr marL="12700">
              <a:defRPr/>
            </a:pPr>
            <a:r>
              <a:rPr lang="en-US" sz="2800" dirty="0" err="1">
                <a:solidFill>
                  <a:srgbClr val="83004C"/>
                </a:solidFill>
                <a:latin typeface="Tahoma" pitchFamily="34" charset="0"/>
                <a:cs typeface="Tahoma" pitchFamily="34" charset="0"/>
              </a:rPr>
              <a:t>IgG</a:t>
            </a:r>
            <a:r>
              <a:rPr lang="en-US" sz="2800" dirty="0">
                <a:solidFill>
                  <a:srgbClr val="83004C"/>
                </a:solidFill>
                <a:latin typeface="Tahoma" pitchFamily="34" charset="0"/>
                <a:cs typeface="Tahoma" pitchFamily="34" charset="0"/>
              </a:rPr>
              <a:t> antibodies</a:t>
            </a:r>
            <a:endParaRPr lang="en-US" sz="2800" dirty="0">
              <a:latin typeface="Tahoma" pitchFamily="34" charset="0"/>
              <a:cs typeface="Tahoma" pitchFamily="34" charset="0"/>
            </a:endParaRPr>
          </a:p>
          <a:p>
            <a:pPr marL="12700">
              <a:defRPr/>
            </a:pPr>
            <a:r>
              <a:rPr lang="en-US" dirty="0" err="1">
                <a:solidFill>
                  <a:srgbClr val="231F20"/>
                </a:solidFill>
                <a:latin typeface="Times New Roman" pitchFamily="18" charset="0"/>
                <a:cs typeface="Times New Roman" pitchFamily="18" charset="0"/>
              </a:rPr>
              <a:t>IgG</a:t>
            </a:r>
            <a:r>
              <a:rPr lang="en-US" dirty="0">
                <a:solidFill>
                  <a:srgbClr val="231F20"/>
                </a:solidFill>
                <a:latin typeface="Times New Roman" pitchFamily="18" charset="0"/>
                <a:cs typeface="Times New Roman" pitchFamily="18" charset="0"/>
              </a:rPr>
              <a:t> antibodies continue to be produced for very long periods—often during the entire life span—and thus afford </a:t>
            </a:r>
            <a:r>
              <a:rPr lang="en-US" b="1" dirty="0">
                <a:solidFill>
                  <a:srgbClr val="231F20"/>
                </a:solidFill>
                <a:latin typeface="Cambria" pitchFamily="18" charset="0"/>
                <a:cs typeface="Arial" charset="0"/>
              </a:rPr>
              <a:t>long-term protection </a:t>
            </a:r>
            <a:r>
              <a:rPr lang="en-US" dirty="0">
                <a:solidFill>
                  <a:srgbClr val="231F20"/>
                </a:solidFill>
                <a:latin typeface="Times New Roman" pitchFamily="18" charset="0"/>
                <a:cs typeface="Times New Roman" pitchFamily="18" charset="0"/>
              </a:rPr>
              <a:t>against subsequent encounters with the same virus</a:t>
            </a:r>
            <a:endParaRPr lang="ar-IQ" dirty="0"/>
          </a:p>
        </p:txBody>
      </p:sp>
    </p:spTree>
    <p:extLst>
      <p:ext uri="{BB962C8B-B14F-4D97-AF65-F5344CB8AC3E}">
        <p14:creationId xmlns:p14="http://schemas.microsoft.com/office/powerpoint/2010/main" val="2371694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a:solidFill>
                  <a:srgbClr val="83004C"/>
                </a:solidFill>
                <a:latin typeface="Tahoma" pitchFamily="34" charset="0"/>
                <a:cs typeface="Tahoma" pitchFamily="34" charset="0"/>
              </a:rPr>
              <a:t>Mode of action of antibodies</a:t>
            </a:r>
            <a:endParaRPr lang="ar-IQ" dirty="0"/>
          </a:p>
        </p:txBody>
      </p:sp>
      <p:sp>
        <p:nvSpPr>
          <p:cNvPr id="3" name="Content Placeholder 2"/>
          <p:cNvSpPr>
            <a:spLocks noGrp="1"/>
          </p:cNvSpPr>
          <p:nvPr>
            <p:ph idx="1"/>
          </p:nvPr>
        </p:nvSpPr>
        <p:spPr>
          <a:xfrm>
            <a:off x="152400" y="914400"/>
            <a:ext cx="8839200" cy="5867400"/>
          </a:xfrm>
        </p:spPr>
        <p:txBody>
          <a:bodyPr>
            <a:normAutofit fontScale="62500" lnSpcReduction="20000"/>
          </a:bodyPr>
          <a:lstStyle/>
          <a:p>
            <a:pPr marL="0" indent="0">
              <a:buNone/>
              <a:defRPr/>
            </a:pPr>
            <a:r>
              <a:rPr lang="en-US" dirty="0">
                <a:solidFill>
                  <a:srgbClr val="83004C"/>
                </a:solidFill>
                <a:latin typeface="Tahoma" pitchFamily="34" charset="0"/>
                <a:cs typeface="Tahoma" pitchFamily="34" charset="0"/>
              </a:rPr>
              <a:t>Mode of action of antibodies</a:t>
            </a:r>
            <a:endParaRPr lang="en-US" dirty="0">
              <a:latin typeface="Tahoma" pitchFamily="34" charset="0"/>
              <a:cs typeface="Tahoma" pitchFamily="34" charset="0"/>
            </a:endParaRPr>
          </a:p>
          <a:p>
            <a:pPr marL="12700">
              <a:lnSpc>
                <a:spcPct val="111000"/>
              </a:lnSpc>
              <a:spcBef>
                <a:spcPts val="538"/>
              </a:spcBef>
              <a:defRPr/>
            </a:pPr>
            <a:r>
              <a:rPr lang="en-US" dirty="0">
                <a:solidFill>
                  <a:srgbClr val="231F20"/>
                </a:solidFill>
                <a:latin typeface="Times New Roman" pitchFamily="18" charset="0"/>
                <a:cs typeface="Times New Roman" pitchFamily="18" charset="0"/>
              </a:rPr>
              <a:t>There are several possible ways in which a specific immunoglobulin can act against a virus, the exact mechanism depending on the virus concerned.</a:t>
            </a:r>
            <a:endParaRPr lang="en-US" dirty="0">
              <a:latin typeface="Times New Roman" pitchFamily="18" charset="0"/>
              <a:cs typeface="Times New Roman" pitchFamily="18" charset="0"/>
            </a:endParaRPr>
          </a:p>
          <a:p>
            <a:pPr marL="165100" indent="-152400">
              <a:lnSpc>
                <a:spcPct val="111000"/>
              </a:lnSpc>
              <a:buClr>
                <a:srgbClr val="83004C"/>
              </a:buClr>
              <a:buSzPct val="122000"/>
              <a:buFont typeface="Times New Roman" pitchFamily="18" charset="0"/>
              <a:buChar char="•"/>
              <a:tabLst>
                <a:tab pos="165100" algn="l"/>
              </a:tabLst>
              <a:defRPr/>
            </a:pPr>
            <a:r>
              <a:rPr lang="en-US" dirty="0">
                <a:solidFill>
                  <a:srgbClr val="231F20"/>
                </a:solidFill>
                <a:latin typeface="Times New Roman" pitchFamily="18" charset="0"/>
                <a:cs typeface="Times New Roman" pitchFamily="18" charset="0"/>
              </a:rPr>
              <a:t>It can </a:t>
            </a:r>
            <a:r>
              <a:rPr lang="en-US" b="1" dirty="0">
                <a:solidFill>
                  <a:srgbClr val="231F20"/>
                </a:solidFill>
                <a:latin typeface="Cambria" pitchFamily="18" charset="0"/>
                <a:cs typeface="Arial" charset="0"/>
              </a:rPr>
              <a:t>neutralize </a:t>
            </a:r>
            <a:r>
              <a:rPr lang="en-US" dirty="0">
                <a:solidFill>
                  <a:srgbClr val="231F20"/>
                </a:solidFill>
                <a:latin typeface="Times New Roman" pitchFamily="18" charset="0"/>
                <a:cs typeface="Times New Roman" pitchFamily="18" charset="0"/>
              </a:rPr>
              <a:t>by agglutinating the </a:t>
            </a:r>
            <a:r>
              <a:rPr lang="en-US" dirty="0" err="1">
                <a:solidFill>
                  <a:srgbClr val="231F20"/>
                </a:solidFill>
                <a:latin typeface="Times New Roman" pitchFamily="18" charset="0"/>
                <a:cs typeface="Times New Roman" pitchFamily="18" charset="0"/>
              </a:rPr>
              <a:t>virions</a:t>
            </a:r>
            <a:r>
              <a:rPr lang="en-US" dirty="0">
                <a:solidFill>
                  <a:srgbClr val="231F20"/>
                </a:solidFill>
                <a:latin typeface="Times New Roman" pitchFamily="18" charset="0"/>
                <a:cs typeface="Times New Roman" pitchFamily="18" charset="0"/>
              </a:rPr>
              <a:t> and thus stop them attaching to susceptible cells </a:t>
            </a:r>
          </a:p>
          <a:p>
            <a:pPr marL="165100" indent="-152400">
              <a:lnSpc>
                <a:spcPct val="111000"/>
              </a:lnSpc>
              <a:buClr>
                <a:srgbClr val="83004C"/>
              </a:buClr>
              <a:buSzPct val="122000"/>
              <a:buFont typeface="Times New Roman" pitchFamily="18" charset="0"/>
              <a:buChar char="•"/>
              <a:tabLst>
                <a:tab pos="165100" algn="l"/>
              </a:tabLst>
              <a:defRPr/>
            </a:pPr>
            <a:r>
              <a:rPr lang="en-US" dirty="0">
                <a:solidFill>
                  <a:srgbClr val="231F20"/>
                </a:solidFill>
                <a:latin typeface="Times New Roman" pitchFamily="18" charset="0"/>
                <a:cs typeface="Times New Roman" pitchFamily="18" charset="0"/>
              </a:rPr>
              <a:t>or by blocking the receptor binding site.</a:t>
            </a:r>
          </a:p>
          <a:p>
            <a:pPr marL="165100" indent="-152400">
              <a:lnSpc>
                <a:spcPct val="111000"/>
              </a:lnSpc>
              <a:buClr>
                <a:srgbClr val="83004C"/>
              </a:buClr>
              <a:buSzPct val="122000"/>
              <a:buFont typeface="Times New Roman" pitchFamily="18" charset="0"/>
              <a:buChar char="•"/>
              <a:tabLst>
                <a:tab pos="165100" algn="l"/>
              </a:tabLst>
              <a:defRPr/>
            </a:pPr>
            <a:r>
              <a:rPr lang="en-US" dirty="0">
                <a:solidFill>
                  <a:srgbClr val="231F20"/>
                </a:solidFill>
                <a:latin typeface="Times New Roman" pitchFamily="18" charset="0"/>
                <a:cs typeface="Times New Roman" pitchFamily="18" charset="0"/>
              </a:rPr>
              <a:t> Some antibodies can block the functioning of an internal viral protein when, for example, it is expressed on the cell </a:t>
            </a:r>
            <a:r>
              <a:rPr lang="en-US" spc="40" dirty="0">
                <a:solidFill>
                  <a:srgbClr val="231F20"/>
                </a:solidFill>
                <a:latin typeface="Times New Roman"/>
                <a:cs typeface="Times New Roman"/>
              </a:rPr>
              <a:t>sur</a:t>
            </a:r>
            <a:r>
              <a:rPr lang="en-US" spc="15" dirty="0">
                <a:solidFill>
                  <a:srgbClr val="231F20"/>
                </a:solidFill>
                <a:latin typeface="Times New Roman"/>
                <a:cs typeface="Times New Roman"/>
              </a:rPr>
              <a:t>face</a:t>
            </a:r>
            <a:r>
              <a:rPr lang="en-US" spc="-50" dirty="0">
                <a:solidFill>
                  <a:srgbClr val="231F20"/>
                </a:solidFill>
                <a:latin typeface="Times New Roman"/>
                <a:cs typeface="Times New Roman"/>
              </a:rPr>
              <a:t> </a:t>
            </a:r>
            <a:r>
              <a:rPr lang="en-US" spc="5" dirty="0">
                <a:solidFill>
                  <a:srgbClr val="231F20"/>
                </a:solidFill>
                <a:latin typeface="Times New Roman"/>
                <a:cs typeface="Times New Roman"/>
              </a:rPr>
              <a:t>li</a:t>
            </a:r>
            <a:r>
              <a:rPr lang="en-US" spc="-10" dirty="0">
                <a:solidFill>
                  <a:srgbClr val="231F20"/>
                </a:solidFill>
                <a:latin typeface="Times New Roman"/>
                <a:cs typeface="Times New Roman"/>
              </a:rPr>
              <a:t>k</a:t>
            </a:r>
            <a:r>
              <a:rPr lang="en-US" spc="40" dirty="0">
                <a:solidFill>
                  <a:srgbClr val="231F20"/>
                </a:solidFill>
                <a:latin typeface="Times New Roman"/>
                <a:cs typeface="Times New Roman"/>
              </a:rPr>
              <a:t>e</a:t>
            </a:r>
            <a:r>
              <a:rPr lang="en-US" spc="-50" dirty="0">
                <a:solidFill>
                  <a:srgbClr val="231F20"/>
                </a:solidFill>
                <a:latin typeface="Times New Roman"/>
                <a:cs typeface="Times New Roman"/>
              </a:rPr>
              <a:t> </a:t>
            </a:r>
            <a:r>
              <a:rPr lang="en-US" spc="65" dirty="0">
                <a:solidFill>
                  <a:srgbClr val="231F20"/>
                </a:solidFill>
                <a:latin typeface="Times New Roman"/>
                <a:cs typeface="Times New Roman"/>
              </a:rPr>
              <a:t>t</a:t>
            </a:r>
            <a:r>
              <a:rPr lang="en-US" spc="45" dirty="0">
                <a:solidFill>
                  <a:srgbClr val="231F20"/>
                </a:solidFill>
                <a:latin typeface="Times New Roman"/>
                <a:cs typeface="Times New Roman"/>
              </a:rPr>
              <a:t>he</a:t>
            </a:r>
            <a:r>
              <a:rPr lang="en-US" spc="-50" dirty="0">
                <a:solidFill>
                  <a:srgbClr val="231F20"/>
                </a:solidFill>
                <a:latin typeface="Times New Roman"/>
                <a:cs typeface="Times New Roman"/>
              </a:rPr>
              <a:t> </a:t>
            </a:r>
            <a:r>
              <a:rPr lang="en-US" spc="25" dirty="0">
                <a:solidFill>
                  <a:srgbClr val="231F20"/>
                </a:solidFill>
                <a:latin typeface="Times New Roman"/>
                <a:cs typeface="Times New Roman"/>
              </a:rPr>
              <a:t>influenza</a:t>
            </a:r>
            <a:r>
              <a:rPr lang="en-US" spc="-50" dirty="0">
                <a:solidFill>
                  <a:srgbClr val="231F20"/>
                </a:solidFill>
                <a:latin typeface="Times New Roman"/>
                <a:cs typeface="Times New Roman"/>
              </a:rPr>
              <a:t> </a:t>
            </a:r>
            <a:r>
              <a:rPr lang="en-US" spc="10" dirty="0">
                <a:solidFill>
                  <a:srgbClr val="231F20"/>
                </a:solidFill>
                <a:latin typeface="Times New Roman"/>
                <a:cs typeface="Times New Roman"/>
              </a:rPr>
              <a:t>M2</a:t>
            </a:r>
            <a:r>
              <a:rPr lang="en-US" spc="-50" dirty="0">
                <a:solidFill>
                  <a:srgbClr val="231F20"/>
                </a:solidFill>
                <a:latin typeface="Times New Roman"/>
                <a:cs typeface="Times New Roman"/>
              </a:rPr>
              <a:t> </a:t>
            </a:r>
            <a:r>
              <a:rPr lang="en-US" spc="35" dirty="0">
                <a:solidFill>
                  <a:srgbClr val="231F20"/>
                </a:solidFill>
                <a:latin typeface="Times New Roman"/>
                <a:cs typeface="Times New Roman"/>
              </a:rPr>
              <a:t>pro</a:t>
            </a:r>
            <a:r>
              <a:rPr lang="en-US" spc="40" dirty="0">
                <a:solidFill>
                  <a:srgbClr val="231F20"/>
                </a:solidFill>
                <a:latin typeface="Times New Roman"/>
                <a:cs typeface="Times New Roman"/>
              </a:rPr>
              <a:t>t</a:t>
            </a:r>
            <a:r>
              <a:rPr lang="en-US" spc="25" dirty="0">
                <a:solidFill>
                  <a:srgbClr val="231F20"/>
                </a:solidFill>
                <a:latin typeface="Times New Roman"/>
                <a:cs typeface="Times New Roman"/>
              </a:rPr>
              <a:t>ein.</a:t>
            </a:r>
            <a:r>
              <a:rPr lang="en-US" dirty="0">
                <a:solidFill>
                  <a:srgbClr val="231F20"/>
                </a:solidFill>
                <a:latin typeface="Times New Roman" pitchFamily="18" charset="0"/>
                <a:cs typeface="Times New Roman" pitchFamily="18" charset="0"/>
              </a:rPr>
              <a:t> Antibody may act as an </a:t>
            </a:r>
            <a:r>
              <a:rPr lang="en-US" b="1" dirty="0" err="1">
                <a:solidFill>
                  <a:srgbClr val="231F20"/>
                </a:solidFill>
                <a:latin typeface="Cambria" pitchFamily="18" charset="0"/>
                <a:cs typeface="Arial" charset="0"/>
              </a:rPr>
              <a:t>opsonin</a:t>
            </a:r>
            <a:r>
              <a:rPr lang="en-US" dirty="0">
                <a:solidFill>
                  <a:srgbClr val="231F20"/>
                </a:solidFill>
                <a:latin typeface="Times New Roman" pitchFamily="18" charset="0"/>
                <a:cs typeface="Times New Roman" pitchFamily="18" charset="0"/>
              </a:rPr>
              <a:t>, combining with </a:t>
            </a:r>
            <a:r>
              <a:rPr lang="en-US" dirty="0" err="1">
                <a:solidFill>
                  <a:srgbClr val="231F20"/>
                </a:solidFill>
                <a:latin typeface="Times New Roman" pitchFamily="18" charset="0"/>
                <a:cs typeface="Times New Roman" pitchFamily="18" charset="0"/>
              </a:rPr>
              <a:t>virions</a:t>
            </a:r>
            <a:r>
              <a:rPr lang="en-US" dirty="0">
                <a:solidFill>
                  <a:srgbClr val="231F20"/>
                </a:solidFill>
                <a:latin typeface="Times New Roman" pitchFamily="18" charset="0"/>
                <a:cs typeface="Times New Roman" pitchFamily="18" charset="0"/>
              </a:rPr>
              <a:t> and increasing the ability of macrophages to </a:t>
            </a:r>
            <a:r>
              <a:rPr lang="en-US" dirty="0" err="1">
                <a:solidFill>
                  <a:srgbClr val="231F20"/>
                </a:solidFill>
                <a:latin typeface="Times New Roman" pitchFamily="18" charset="0"/>
                <a:cs typeface="Times New Roman" pitchFamily="18" charset="0"/>
              </a:rPr>
              <a:t>phagocytose</a:t>
            </a:r>
            <a:r>
              <a:rPr lang="en-US" dirty="0">
                <a:solidFill>
                  <a:srgbClr val="231F20"/>
                </a:solidFill>
                <a:latin typeface="Times New Roman" pitchFamily="18" charset="0"/>
                <a:cs typeface="Times New Roman" pitchFamily="18" charset="0"/>
              </a:rPr>
              <a:t> and destroy them.</a:t>
            </a:r>
            <a:endParaRPr lang="en-US" dirty="0">
              <a:latin typeface="Times New Roman" pitchFamily="18" charset="0"/>
              <a:cs typeface="Times New Roman" pitchFamily="18" charset="0"/>
            </a:endParaRPr>
          </a:p>
          <a:p>
            <a:pPr marL="165100" indent="-152400">
              <a:lnSpc>
                <a:spcPct val="111000"/>
              </a:lnSpc>
              <a:spcBef>
                <a:spcPts val="300"/>
              </a:spcBef>
              <a:buClr>
                <a:srgbClr val="83004C"/>
              </a:buClr>
              <a:buSzPct val="122000"/>
              <a:buFont typeface="Times New Roman" pitchFamily="18" charset="0"/>
              <a:buChar char="•"/>
              <a:tabLst>
                <a:tab pos="165100" algn="l"/>
              </a:tabLst>
              <a:defRPr/>
            </a:pPr>
            <a:r>
              <a:rPr lang="en-US" b="1" dirty="0">
                <a:solidFill>
                  <a:srgbClr val="231F20"/>
                </a:solidFill>
                <a:latin typeface="Cambria" pitchFamily="18" charset="0"/>
                <a:cs typeface="Arial" charset="0"/>
              </a:rPr>
              <a:t>Macrophages </a:t>
            </a:r>
            <a:r>
              <a:rPr lang="en-US" dirty="0">
                <a:solidFill>
                  <a:srgbClr val="231F20"/>
                </a:solidFill>
                <a:latin typeface="Times New Roman" pitchFamily="18" charset="0"/>
                <a:cs typeface="Times New Roman" pitchFamily="18" charset="0"/>
              </a:rPr>
              <a:t>coated with specific antibody are </a:t>
            </a:r>
            <a:r>
              <a:rPr lang="en-US" b="1" dirty="0">
                <a:solidFill>
                  <a:srgbClr val="231F20"/>
                </a:solidFill>
                <a:latin typeface="Cambria" pitchFamily="18" charset="0"/>
                <a:cs typeface="Arial" charset="0"/>
              </a:rPr>
              <a:t>activated </a:t>
            </a:r>
            <a:r>
              <a:rPr lang="en-US" dirty="0">
                <a:solidFill>
                  <a:srgbClr val="231F20"/>
                </a:solidFill>
                <a:latin typeface="Times New Roman" pitchFamily="18" charset="0"/>
                <a:cs typeface="Times New Roman" pitchFamily="18" charset="0"/>
              </a:rPr>
              <a:t>or ‘armed’ to destroy infected cells expressing on their surfaces viral antigens with the same specificity.</a:t>
            </a:r>
            <a:endParaRPr lang="en-US" dirty="0">
              <a:latin typeface="Times New Roman" pitchFamily="18" charset="0"/>
              <a:cs typeface="Times New Roman" pitchFamily="18" charset="0"/>
            </a:endParaRPr>
          </a:p>
          <a:p>
            <a:pPr marL="165100" indent="-152400">
              <a:lnSpc>
                <a:spcPct val="111000"/>
              </a:lnSpc>
              <a:spcBef>
                <a:spcPts val="300"/>
              </a:spcBef>
              <a:buClr>
                <a:srgbClr val="83004C"/>
              </a:buClr>
              <a:buSzPct val="122000"/>
              <a:buFont typeface="Times New Roman" pitchFamily="18" charset="0"/>
              <a:buChar char="•"/>
              <a:tabLst>
                <a:tab pos="165100" algn="l"/>
              </a:tabLst>
              <a:defRPr/>
            </a:pPr>
            <a:r>
              <a:rPr lang="en-US" dirty="0">
                <a:solidFill>
                  <a:srgbClr val="231F20"/>
                </a:solidFill>
                <a:latin typeface="Times New Roman" pitchFamily="18" charset="0"/>
                <a:cs typeface="Times New Roman" pitchFamily="18" charset="0"/>
              </a:rPr>
              <a:t>Antibody plus </a:t>
            </a:r>
            <a:r>
              <a:rPr lang="en-US" b="1" dirty="0">
                <a:solidFill>
                  <a:srgbClr val="231F20"/>
                </a:solidFill>
                <a:latin typeface="Cambria" pitchFamily="18" charset="0"/>
                <a:cs typeface="Arial" charset="0"/>
              </a:rPr>
              <a:t>complement </a:t>
            </a:r>
            <a:r>
              <a:rPr lang="en-US" dirty="0">
                <a:solidFill>
                  <a:srgbClr val="231F20"/>
                </a:solidFill>
                <a:latin typeface="Times New Roman" pitchFamily="18" charset="0"/>
                <a:cs typeface="Times New Roman" pitchFamily="18" charset="0"/>
              </a:rPr>
              <a:t>can combine with viral antigen expressed on the surface of an infected cell, which they lyse. This effect is known as antibody-dependent-cellular cytotoxicity (ADCC).</a:t>
            </a:r>
            <a:endParaRPr lang="en-US" dirty="0">
              <a:latin typeface="Times New Roman" pitchFamily="18" charset="0"/>
              <a:cs typeface="Times New Roman" pitchFamily="18" charset="0"/>
            </a:endParaRPr>
          </a:p>
          <a:p>
            <a:pPr marL="165100" indent="-152400">
              <a:lnSpc>
                <a:spcPct val="111000"/>
              </a:lnSpc>
              <a:spcBef>
                <a:spcPts val="300"/>
              </a:spcBef>
              <a:buClr>
                <a:srgbClr val="83004C"/>
              </a:buClr>
              <a:buSzPct val="122000"/>
              <a:buFont typeface="Times New Roman" pitchFamily="18" charset="0"/>
              <a:buChar char="•"/>
              <a:tabLst>
                <a:tab pos="165100" algn="l"/>
              </a:tabLst>
              <a:defRPr/>
            </a:pPr>
            <a:r>
              <a:rPr lang="en-US" dirty="0">
                <a:solidFill>
                  <a:srgbClr val="231F20"/>
                </a:solidFill>
                <a:latin typeface="Times New Roman" pitchFamily="18" charset="0"/>
                <a:cs typeface="Times New Roman" pitchFamily="18" charset="0"/>
              </a:rPr>
              <a:t>Antibody can </a:t>
            </a:r>
            <a:r>
              <a:rPr lang="en-US" b="1" dirty="0">
                <a:solidFill>
                  <a:srgbClr val="231F20"/>
                </a:solidFill>
                <a:latin typeface="Cambria" pitchFamily="18" charset="0"/>
                <a:cs typeface="Arial" charset="0"/>
              </a:rPr>
              <a:t>interfere with the </a:t>
            </a:r>
            <a:r>
              <a:rPr lang="en-US" b="1" dirty="0" err="1">
                <a:solidFill>
                  <a:srgbClr val="231F20"/>
                </a:solidFill>
                <a:latin typeface="Cambria" pitchFamily="18" charset="0"/>
                <a:cs typeface="Arial" charset="0"/>
              </a:rPr>
              <a:t>uncoating</a:t>
            </a:r>
            <a:r>
              <a:rPr lang="en-US" b="1" dirty="0">
                <a:solidFill>
                  <a:srgbClr val="231F20"/>
                </a:solidFill>
                <a:latin typeface="Cambria" pitchFamily="18" charset="0"/>
                <a:cs typeface="Arial" charset="0"/>
              </a:rPr>
              <a:t> sequence </a:t>
            </a:r>
            <a:r>
              <a:rPr lang="en-US" dirty="0">
                <a:solidFill>
                  <a:srgbClr val="231F20"/>
                </a:solidFill>
                <a:latin typeface="Times New Roman" pitchFamily="18" charset="0"/>
                <a:cs typeface="Times New Roman" pitchFamily="18" charset="0"/>
              </a:rPr>
              <a:t>after the virus has entered the cell.</a:t>
            </a:r>
          </a:p>
          <a:p>
            <a:pPr marL="0" indent="0">
              <a:buNone/>
            </a:pPr>
            <a:endParaRPr lang="ar-IQ" dirty="0"/>
          </a:p>
        </p:txBody>
      </p:sp>
    </p:spTree>
    <p:extLst>
      <p:ext uri="{BB962C8B-B14F-4D97-AF65-F5344CB8AC3E}">
        <p14:creationId xmlns:p14="http://schemas.microsoft.com/office/powerpoint/2010/main" val="3577847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686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868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3200" dirty="0">
                <a:solidFill>
                  <a:srgbClr val="83004C"/>
                </a:solidFill>
                <a:latin typeface="Tahoma" pitchFamily="34" charset="0"/>
                <a:cs typeface="Tahoma" pitchFamily="34" charset="0"/>
              </a:rPr>
              <a:t>B cells and antibody-mediated immunity</a:t>
            </a:r>
            <a:endParaRPr lang="ar-IQ" sz="3200" dirty="0"/>
          </a:p>
        </p:txBody>
      </p:sp>
      <p:sp>
        <p:nvSpPr>
          <p:cNvPr id="3" name="Content Placeholder 2"/>
          <p:cNvSpPr>
            <a:spLocks noGrp="1"/>
          </p:cNvSpPr>
          <p:nvPr>
            <p:ph idx="1"/>
          </p:nvPr>
        </p:nvSpPr>
        <p:spPr>
          <a:xfrm>
            <a:off x="228600" y="838200"/>
            <a:ext cx="8763000" cy="5943600"/>
          </a:xfrm>
        </p:spPr>
        <p:txBody>
          <a:bodyPr>
            <a:normAutofit fontScale="92500" lnSpcReduction="20000"/>
          </a:bodyPr>
          <a:lstStyle/>
          <a:p>
            <a:pPr marL="0" indent="0">
              <a:buNone/>
            </a:pPr>
            <a:r>
              <a:rPr lang="en-US" dirty="0"/>
              <a:t>Virus and/or virus-infected cells can stimulate B lymphocytes to produce antibody (specific for viral antigens) Antibody neutralization is most effective when virus is present in large fluid spaces (e.g., serum) or on moist surfaces (e.g., the gastrointestinal and respiratory tracts). </a:t>
            </a:r>
          </a:p>
          <a:p>
            <a:pPr marL="0" indent="0">
              <a:buNone/>
            </a:pPr>
            <a:r>
              <a:rPr lang="en-US" dirty="0" err="1">
                <a:solidFill>
                  <a:srgbClr val="C00000"/>
                </a:solidFill>
              </a:rPr>
              <a:t>IgG</a:t>
            </a:r>
            <a:r>
              <a:rPr lang="en-US" dirty="0">
                <a:solidFill>
                  <a:srgbClr val="C00000"/>
                </a:solidFill>
              </a:rPr>
              <a:t>, </a:t>
            </a:r>
            <a:r>
              <a:rPr lang="en-US" dirty="0" err="1">
                <a:solidFill>
                  <a:srgbClr val="C00000"/>
                </a:solidFill>
              </a:rPr>
              <a:t>IgM</a:t>
            </a:r>
            <a:r>
              <a:rPr lang="en-US" dirty="0">
                <a:solidFill>
                  <a:srgbClr val="C00000"/>
                </a:solidFill>
              </a:rPr>
              <a:t>, and IgA </a:t>
            </a:r>
            <a:r>
              <a:rPr lang="en-US" dirty="0"/>
              <a:t>have all been shown to exert antiviral activity. Antibody can neutralize virus by: </a:t>
            </a:r>
          </a:p>
          <a:p>
            <a:pPr marL="0" indent="0">
              <a:buNone/>
            </a:pPr>
            <a:r>
              <a:rPr lang="en-US" dirty="0"/>
              <a:t>1) blocking virus-host cell interactions </a:t>
            </a:r>
          </a:p>
          <a:p>
            <a:pPr marL="0" indent="0">
              <a:buNone/>
            </a:pPr>
            <a:r>
              <a:rPr lang="en-US" dirty="0"/>
              <a:t>2) recognizing viral antigens on virus-infected cells which can lead to antibody-dependent cytotoxic cells (ADCC) or complement-mediated </a:t>
            </a:r>
            <a:r>
              <a:rPr lang="en-US" dirty="0" err="1"/>
              <a:t>lysis</a:t>
            </a:r>
            <a:r>
              <a:rPr lang="en-US" dirty="0"/>
              <a:t>. </a:t>
            </a:r>
            <a:r>
              <a:rPr lang="en-US" dirty="0" err="1"/>
              <a:t>IgG</a:t>
            </a:r>
            <a:r>
              <a:rPr lang="en-US" dirty="0"/>
              <a:t> antibodies are responsible for most antiviral activity in serum, while IgA is the most important antibody when viruses infect mucosal surfaces</a:t>
            </a:r>
            <a:endParaRPr lang="ar-IQ" dirty="0"/>
          </a:p>
        </p:txBody>
      </p:sp>
    </p:spTree>
    <p:extLst>
      <p:ext uri="{BB962C8B-B14F-4D97-AF65-F5344CB8AC3E}">
        <p14:creationId xmlns:p14="http://schemas.microsoft.com/office/powerpoint/2010/main" val="3971538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pc="-95" dirty="0">
                <a:solidFill>
                  <a:srgbClr val="83004C"/>
                </a:solidFill>
                <a:latin typeface="Tahoma"/>
                <a:cs typeface="Tahoma"/>
              </a:rPr>
              <a:t>T</a:t>
            </a:r>
            <a:r>
              <a:rPr lang="en-US" spc="-145" dirty="0">
                <a:solidFill>
                  <a:srgbClr val="83004C"/>
                </a:solidFill>
                <a:latin typeface="Tahoma"/>
                <a:cs typeface="Tahoma"/>
              </a:rPr>
              <a:t> </a:t>
            </a:r>
            <a:r>
              <a:rPr lang="en-US" spc="-40" dirty="0">
                <a:solidFill>
                  <a:srgbClr val="83004C"/>
                </a:solidFill>
                <a:latin typeface="Tahoma"/>
                <a:cs typeface="Tahoma"/>
              </a:rPr>
              <a:t>c</a:t>
            </a:r>
            <a:r>
              <a:rPr lang="en-US" spc="55" dirty="0">
                <a:solidFill>
                  <a:srgbClr val="83004C"/>
                </a:solidFill>
                <a:latin typeface="Tahoma"/>
                <a:cs typeface="Tahoma"/>
              </a:rPr>
              <a:t>e</a:t>
            </a:r>
            <a:r>
              <a:rPr lang="en-US" spc="10" dirty="0">
                <a:solidFill>
                  <a:srgbClr val="83004C"/>
                </a:solidFill>
                <a:latin typeface="Tahoma"/>
                <a:cs typeface="Tahoma"/>
              </a:rPr>
              <a:t>l</a:t>
            </a:r>
            <a:r>
              <a:rPr lang="en-US" spc="50" dirty="0">
                <a:solidFill>
                  <a:srgbClr val="83004C"/>
                </a:solidFill>
                <a:latin typeface="Tahoma"/>
                <a:cs typeface="Tahoma"/>
              </a:rPr>
              <a:t>l</a:t>
            </a:r>
            <a:r>
              <a:rPr lang="en-US" spc="114" dirty="0">
                <a:solidFill>
                  <a:srgbClr val="83004C"/>
                </a:solidFill>
                <a:latin typeface="Tahoma"/>
                <a:cs typeface="Tahoma"/>
              </a:rPr>
              <a:t>s</a:t>
            </a:r>
            <a:r>
              <a:rPr lang="en-US" spc="-160" dirty="0">
                <a:solidFill>
                  <a:srgbClr val="83004C"/>
                </a:solidFill>
                <a:latin typeface="Tahoma"/>
                <a:cs typeface="Tahoma"/>
              </a:rPr>
              <a:t> </a:t>
            </a:r>
            <a:r>
              <a:rPr lang="en-US" spc="-15" dirty="0">
                <a:solidFill>
                  <a:srgbClr val="83004C"/>
                </a:solidFill>
                <a:latin typeface="Tahoma"/>
                <a:cs typeface="Tahoma"/>
              </a:rPr>
              <a:t>an</a:t>
            </a:r>
            <a:r>
              <a:rPr lang="en-US" spc="-10" dirty="0">
                <a:solidFill>
                  <a:srgbClr val="83004C"/>
                </a:solidFill>
                <a:latin typeface="Tahoma"/>
                <a:cs typeface="Tahoma"/>
              </a:rPr>
              <a:t>d</a:t>
            </a:r>
            <a:r>
              <a:rPr lang="en-US" spc="-145" dirty="0">
                <a:solidFill>
                  <a:srgbClr val="83004C"/>
                </a:solidFill>
                <a:latin typeface="Tahoma"/>
                <a:cs typeface="Tahoma"/>
              </a:rPr>
              <a:t> </a:t>
            </a:r>
            <a:r>
              <a:rPr lang="en-US" spc="-40" dirty="0">
                <a:solidFill>
                  <a:srgbClr val="83004C"/>
                </a:solidFill>
                <a:latin typeface="Tahoma"/>
                <a:cs typeface="Tahoma"/>
              </a:rPr>
              <a:t>c</a:t>
            </a:r>
            <a:r>
              <a:rPr lang="en-US" spc="-15" dirty="0">
                <a:solidFill>
                  <a:srgbClr val="83004C"/>
                </a:solidFill>
                <a:latin typeface="Tahoma"/>
                <a:cs typeface="Tahoma"/>
              </a:rPr>
              <a:t>e</a:t>
            </a:r>
            <a:r>
              <a:rPr lang="en-US" spc="80" dirty="0">
                <a:solidFill>
                  <a:srgbClr val="83004C"/>
                </a:solidFill>
                <a:latin typeface="Tahoma"/>
                <a:cs typeface="Tahoma"/>
              </a:rPr>
              <a:t>l</a:t>
            </a:r>
            <a:r>
              <a:rPr lang="en-US" spc="10" dirty="0">
                <a:solidFill>
                  <a:srgbClr val="83004C"/>
                </a:solidFill>
                <a:latin typeface="Tahoma"/>
                <a:cs typeface="Tahoma"/>
              </a:rPr>
              <a:t>l-media</a:t>
            </a:r>
            <a:r>
              <a:rPr lang="en-US" spc="-25" dirty="0">
                <a:solidFill>
                  <a:srgbClr val="83004C"/>
                </a:solidFill>
                <a:latin typeface="Tahoma"/>
                <a:cs typeface="Tahoma"/>
              </a:rPr>
              <a:t>t</a:t>
            </a:r>
            <a:r>
              <a:rPr lang="en-US" spc="-15" dirty="0">
                <a:solidFill>
                  <a:srgbClr val="83004C"/>
                </a:solidFill>
                <a:latin typeface="Tahoma"/>
                <a:cs typeface="Tahoma"/>
              </a:rPr>
              <a:t>e</a:t>
            </a:r>
            <a:r>
              <a:rPr lang="en-US" spc="-10" dirty="0">
                <a:solidFill>
                  <a:srgbClr val="83004C"/>
                </a:solidFill>
                <a:latin typeface="Tahoma"/>
                <a:cs typeface="Tahoma"/>
              </a:rPr>
              <a:t>d</a:t>
            </a:r>
            <a:r>
              <a:rPr lang="en-US" spc="-145" dirty="0">
                <a:solidFill>
                  <a:srgbClr val="83004C"/>
                </a:solidFill>
                <a:latin typeface="Tahoma"/>
                <a:cs typeface="Tahoma"/>
              </a:rPr>
              <a:t> </a:t>
            </a:r>
            <a:r>
              <a:rPr lang="en-US" spc="-15" dirty="0">
                <a:solidFill>
                  <a:srgbClr val="83004C"/>
                </a:solidFill>
                <a:latin typeface="Tahoma"/>
                <a:cs typeface="Tahoma"/>
              </a:rPr>
              <a:t>imm</a:t>
            </a:r>
            <a:r>
              <a:rPr lang="en-US" spc="-25" dirty="0">
                <a:solidFill>
                  <a:srgbClr val="83004C"/>
                </a:solidFill>
                <a:latin typeface="Tahoma"/>
                <a:cs typeface="Tahoma"/>
              </a:rPr>
              <a:t>u</a:t>
            </a:r>
            <a:r>
              <a:rPr lang="en-US" spc="40" dirty="0">
                <a:solidFill>
                  <a:srgbClr val="83004C"/>
                </a:solidFill>
                <a:latin typeface="Tahoma"/>
                <a:cs typeface="Tahoma"/>
              </a:rPr>
              <a:t>nity</a:t>
            </a:r>
            <a:br>
              <a:rPr lang="en-US" spc="40" dirty="0">
                <a:solidFill>
                  <a:srgbClr val="83004C"/>
                </a:solidFill>
                <a:latin typeface="Tahoma"/>
                <a:cs typeface="Tahoma"/>
              </a:rPr>
            </a:br>
            <a:endParaRPr lang="ar-IQ" dirty="0"/>
          </a:p>
        </p:txBody>
      </p:sp>
      <p:sp>
        <p:nvSpPr>
          <p:cNvPr id="3" name="Content Placeholder 2"/>
          <p:cNvSpPr>
            <a:spLocks noGrp="1"/>
          </p:cNvSpPr>
          <p:nvPr>
            <p:ph idx="1"/>
          </p:nvPr>
        </p:nvSpPr>
        <p:spPr>
          <a:xfrm>
            <a:off x="152400" y="762000"/>
            <a:ext cx="8839200" cy="6019800"/>
          </a:xfrm>
        </p:spPr>
        <p:txBody>
          <a:bodyPr>
            <a:normAutofit fontScale="92500" lnSpcReduction="20000"/>
          </a:bodyPr>
          <a:lstStyle/>
          <a:p>
            <a:pPr marL="0" indent="0">
              <a:buNone/>
            </a:pPr>
            <a:r>
              <a:rPr lang="en-US" dirty="0"/>
              <a:t>The term cell-mediated immunity refers to </a:t>
            </a:r>
          </a:p>
          <a:p>
            <a:pPr marL="514350" indent="-514350">
              <a:buAutoNum type="arabicParenBoth"/>
            </a:pPr>
            <a:r>
              <a:rPr lang="en-US" dirty="0"/>
              <a:t>recognition and/or killing of virus and virus-infected cells by leukocytes </a:t>
            </a:r>
          </a:p>
          <a:p>
            <a:pPr marL="514350" indent="-514350">
              <a:buAutoNum type="arabicParenBoth"/>
            </a:pPr>
            <a:r>
              <a:rPr lang="en-US" dirty="0"/>
              <a:t>production of different soluble factors (cytokines) by these cells when stimulated by virus or virus-infected cells. Cytotoxic T lymphocytes, natural killer (NK) cells and antiviral macrophages can recognize and kill virus-infected cells.</a:t>
            </a:r>
          </a:p>
          <a:p>
            <a:pPr marL="0" indent="0">
              <a:buNone/>
              <a:defRPr/>
            </a:pPr>
            <a:r>
              <a:rPr lang="en-US" dirty="0"/>
              <a:t> </a:t>
            </a:r>
            <a:r>
              <a:rPr lang="en-US" sz="3000" b="1" dirty="0">
                <a:solidFill>
                  <a:srgbClr val="231F20"/>
                </a:solidFill>
                <a:latin typeface="Cambria" pitchFamily="18" charset="0"/>
                <a:cs typeface="Arial" charset="0"/>
              </a:rPr>
              <a:t>T  lymphocytes  </a:t>
            </a:r>
            <a:r>
              <a:rPr lang="en-US" dirty="0">
                <a:solidFill>
                  <a:srgbClr val="231F20"/>
                </a:solidFill>
                <a:latin typeface="Times New Roman" pitchFamily="18" charset="0"/>
                <a:cs typeface="Times New Roman" pitchFamily="18" charset="0"/>
              </a:rPr>
              <a:t>originate  from  stem  cells  in  the bone  marrow, These cells are responsible for CMI</a:t>
            </a:r>
          </a:p>
          <a:p>
            <a:pPr marL="0" indent="0">
              <a:buNone/>
              <a:defRPr/>
            </a:pPr>
            <a:r>
              <a:rPr lang="en-US" dirty="0">
                <a:solidFill>
                  <a:srgbClr val="83004C"/>
                </a:solidFill>
                <a:latin typeface="Tahoma" pitchFamily="34" charset="0"/>
                <a:cs typeface="Tahoma" pitchFamily="34" charset="0"/>
              </a:rPr>
              <a:t>Cytotoxic cells</a:t>
            </a:r>
            <a:endParaRPr lang="en-US" dirty="0">
              <a:latin typeface="Tahoma" pitchFamily="34" charset="0"/>
              <a:cs typeface="Tahoma" pitchFamily="34" charset="0"/>
            </a:endParaRPr>
          </a:p>
          <a:p>
            <a:pPr marL="12700" indent="0">
              <a:buNone/>
              <a:defRPr/>
            </a:pPr>
            <a:r>
              <a:rPr lang="en-US" dirty="0">
                <a:solidFill>
                  <a:srgbClr val="231F20"/>
                </a:solidFill>
                <a:latin typeface="Times New Roman" pitchFamily="18" charset="0"/>
                <a:cs typeface="Times New Roman" pitchFamily="18" charset="0"/>
              </a:rPr>
              <a:t>These cells (</a:t>
            </a:r>
            <a:r>
              <a:rPr lang="en-US" b="1" dirty="0" err="1">
                <a:solidFill>
                  <a:srgbClr val="231F20"/>
                </a:solidFill>
                <a:latin typeface="Cambria" pitchFamily="18" charset="0"/>
                <a:cs typeface="Arial" charset="0"/>
              </a:rPr>
              <a:t>T</a:t>
            </a:r>
            <a:r>
              <a:rPr lang="en-US" b="1" baseline="-17000" dirty="0" err="1">
                <a:solidFill>
                  <a:srgbClr val="231F20"/>
                </a:solidFill>
                <a:latin typeface="Cambria" pitchFamily="18" charset="0"/>
                <a:cs typeface="Arial" charset="0"/>
              </a:rPr>
              <a:t>c</a:t>
            </a:r>
            <a:r>
              <a:rPr lang="en-US" dirty="0">
                <a:solidFill>
                  <a:srgbClr val="231F20"/>
                </a:solidFill>
                <a:latin typeface="Times New Roman" pitchFamily="18" charset="0"/>
                <a:cs typeface="Times New Roman" pitchFamily="18" charset="0"/>
              </a:rPr>
              <a:t>) ,they are particularly important in virus infections, as they recognize virus-specified antigens on the surface of infected cells, which they attack and lyse</a:t>
            </a:r>
            <a:endParaRPr lang="ar-IQ" dirty="0"/>
          </a:p>
        </p:txBody>
      </p:sp>
    </p:spTree>
    <p:extLst>
      <p:ext uri="{BB962C8B-B14F-4D97-AF65-F5344CB8AC3E}">
        <p14:creationId xmlns:p14="http://schemas.microsoft.com/office/powerpoint/2010/main" val="245861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897563"/>
          </a:xfrm>
        </p:spPr>
        <p:txBody>
          <a:bodyPr>
            <a:normAutofit fontScale="70000" lnSpcReduction="20000"/>
          </a:bodyPr>
          <a:lstStyle/>
          <a:p>
            <a:pPr marL="12700" indent="0">
              <a:buNone/>
              <a:defRPr/>
            </a:pPr>
            <a:r>
              <a:rPr lang="en-US" sz="2400" b="1" spc="-5" dirty="0">
                <a:solidFill>
                  <a:srgbClr val="83004C"/>
                </a:solidFill>
                <a:latin typeface="Tahoma"/>
                <a:cs typeface="Tahoma"/>
              </a:rPr>
              <a:t>Harmfu</a:t>
            </a:r>
            <a:r>
              <a:rPr lang="en-US" sz="2400" b="1" dirty="0">
                <a:solidFill>
                  <a:srgbClr val="83004C"/>
                </a:solidFill>
                <a:latin typeface="Tahoma"/>
                <a:cs typeface="Tahoma"/>
              </a:rPr>
              <a:t>l</a:t>
            </a:r>
            <a:r>
              <a:rPr lang="en-US" sz="2400" b="1" spc="-160" dirty="0">
                <a:solidFill>
                  <a:srgbClr val="83004C"/>
                </a:solidFill>
                <a:latin typeface="Tahoma"/>
                <a:cs typeface="Tahoma"/>
              </a:rPr>
              <a:t> </a:t>
            </a:r>
            <a:r>
              <a:rPr lang="en-US" sz="2400" b="1" spc="-15" dirty="0">
                <a:solidFill>
                  <a:srgbClr val="83004C"/>
                </a:solidFill>
                <a:latin typeface="Tahoma"/>
                <a:cs typeface="Tahoma"/>
              </a:rPr>
              <a:t>imm</a:t>
            </a:r>
            <a:r>
              <a:rPr lang="en-US" sz="2400" b="1" spc="-25" dirty="0">
                <a:solidFill>
                  <a:srgbClr val="83004C"/>
                </a:solidFill>
                <a:latin typeface="Tahoma"/>
                <a:cs typeface="Tahoma"/>
              </a:rPr>
              <a:t>u</a:t>
            </a:r>
            <a:r>
              <a:rPr lang="en-US" sz="2400" b="1" spc="-5" dirty="0">
                <a:solidFill>
                  <a:srgbClr val="83004C"/>
                </a:solidFill>
                <a:latin typeface="Tahoma"/>
                <a:cs typeface="Tahoma"/>
              </a:rPr>
              <a:t>n</a:t>
            </a:r>
            <a:r>
              <a:rPr lang="en-US" sz="2400" b="1" dirty="0">
                <a:solidFill>
                  <a:srgbClr val="83004C"/>
                </a:solidFill>
                <a:latin typeface="Tahoma"/>
                <a:cs typeface="Tahoma"/>
              </a:rPr>
              <a:t>e</a:t>
            </a:r>
            <a:r>
              <a:rPr lang="en-US" sz="2400" b="1" spc="-150" dirty="0">
                <a:solidFill>
                  <a:srgbClr val="83004C"/>
                </a:solidFill>
                <a:latin typeface="Tahoma"/>
                <a:cs typeface="Tahoma"/>
              </a:rPr>
              <a:t> </a:t>
            </a:r>
            <a:r>
              <a:rPr lang="en-US" sz="2400" b="1" spc="-15" dirty="0">
                <a:solidFill>
                  <a:srgbClr val="83004C"/>
                </a:solidFill>
                <a:latin typeface="Tahoma"/>
                <a:cs typeface="Tahoma"/>
              </a:rPr>
              <a:t>r</a:t>
            </a:r>
            <a:r>
              <a:rPr lang="en-US" sz="2400" b="1" spc="5" dirty="0">
                <a:solidFill>
                  <a:srgbClr val="83004C"/>
                </a:solidFill>
                <a:latin typeface="Tahoma"/>
                <a:cs typeface="Tahoma"/>
              </a:rPr>
              <a:t>espo</a:t>
            </a:r>
            <a:r>
              <a:rPr lang="en-US" sz="2400" b="1" spc="-5" dirty="0">
                <a:solidFill>
                  <a:srgbClr val="83004C"/>
                </a:solidFill>
                <a:latin typeface="Tahoma"/>
                <a:cs typeface="Tahoma"/>
              </a:rPr>
              <a:t>n</a:t>
            </a:r>
            <a:r>
              <a:rPr lang="en-US" sz="2400" b="1" spc="40" dirty="0">
                <a:solidFill>
                  <a:srgbClr val="83004C"/>
                </a:solidFill>
                <a:latin typeface="Tahoma"/>
                <a:cs typeface="Tahoma"/>
              </a:rPr>
              <a:t>ses</a:t>
            </a:r>
          </a:p>
          <a:p>
            <a:pPr marL="355600">
              <a:defRPr/>
            </a:pPr>
            <a:r>
              <a:rPr lang="en-US" sz="1400" dirty="0">
                <a:solidFill>
                  <a:srgbClr val="83004C"/>
                </a:solidFill>
                <a:latin typeface="Tahoma" pitchFamily="34" charset="0"/>
                <a:cs typeface="Tahoma" pitchFamily="34" charset="0"/>
              </a:rPr>
              <a:t> </a:t>
            </a:r>
            <a:r>
              <a:rPr lang="en-US" sz="2400" dirty="0">
                <a:solidFill>
                  <a:srgbClr val="83004C"/>
                </a:solidFill>
                <a:latin typeface="Tahoma" pitchFamily="34" charset="0"/>
                <a:cs typeface="Tahoma" pitchFamily="34" charset="0"/>
              </a:rPr>
              <a:t>Enhanced T-cell responses             </a:t>
            </a:r>
            <a:endParaRPr lang="en-US" sz="2400" dirty="0">
              <a:latin typeface="Tahoma" pitchFamily="34" charset="0"/>
              <a:cs typeface="Tahoma" pitchFamily="34" charset="0"/>
            </a:endParaRPr>
          </a:p>
          <a:p>
            <a:pPr marL="0" indent="0">
              <a:lnSpc>
                <a:spcPct val="120000"/>
              </a:lnSpc>
              <a:spcBef>
                <a:spcPts val="538"/>
              </a:spcBef>
              <a:buNone/>
              <a:defRPr/>
            </a:pPr>
            <a:r>
              <a:rPr lang="en-US" dirty="0">
                <a:solidFill>
                  <a:srgbClr val="231F20"/>
                </a:solidFill>
                <a:latin typeface="Times New Roman" pitchFamily="18" charset="0"/>
                <a:cs typeface="Times New Roman" pitchFamily="18" charset="0"/>
              </a:rPr>
              <a:t>The destructive potential of the immune system is considerable and can sometimes be dangerous to the host. This was well illustrated during the outbreaks of hepatitis B that used to occur in renal dialysis units before the hazards posed by this infection were properly understood and guarded against. The immunity of the patients was impaired by their illness and by treatment; therefore those who contracted hepatitis B could not provide an effective </a:t>
            </a:r>
            <a:r>
              <a:rPr lang="en-US" dirty="0" err="1">
                <a:solidFill>
                  <a:srgbClr val="231F20"/>
                </a:solidFill>
                <a:latin typeface="Times New Roman" pitchFamily="18" charset="0"/>
                <a:cs typeface="Times New Roman" pitchFamily="18" charset="0"/>
              </a:rPr>
              <a:t>defence</a:t>
            </a:r>
            <a:r>
              <a:rPr lang="en-US" dirty="0">
                <a:solidFill>
                  <a:srgbClr val="231F20"/>
                </a:solidFill>
                <a:latin typeface="Times New Roman" pitchFamily="18" charset="0"/>
                <a:cs typeface="Times New Roman" pitchFamily="18" charset="0"/>
              </a:rPr>
              <a:t> against the infection, which tended to develop into the chronic carrier state in these patients. By contrast, members of staff, healthy but presumably exposed to large  amounts  of  virus,  mounted  vigorous  cytotoxic  T-cell responses, resulting in autoimmune destruction of their own infected  hepatocytes,  and  illness  that  was,  on  average,  more severe than that suffered by their patients. Similar mechanisms operate in the liver cirrhosis seen in some types of chronic active</a:t>
            </a:r>
            <a:r>
              <a:rPr lang="en-US" spc="30" dirty="0">
                <a:solidFill>
                  <a:srgbClr val="231F20"/>
                </a:solidFill>
                <a:latin typeface="Times New Roman"/>
                <a:cs typeface="Times New Roman"/>
              </a:rPr>
              <a:t> hepatitis</a:t>
            </a:r>
            <a:endParaRPr lang="en-US" dirty="0">
              <a:latin typeface="Times New Roman" pitchFamily="18" charset="0"/>
              <a:cs typeface="Times New Roman" pitchFamily="18" charset="0"/>
            </a:endParaRPr>
          </a:p>
          <a:p>
            <a:pPr marL="12700">
              <a:lnSpc>
                <a:spcPct val="111000"/>
              </a:lnSpc>
              <a:spcBef>
                <a:spcPts val="538"/>
              </a:spcBef>
              <a:defRPr/>
            </a:pPr>
            <a:endParaRPr lang="en-US" dirty="0">
              <a:latin typeface="Tahoma"/>
              <a:cs typeface="Tahoma"/>
            </a:endParaRPr>
          </a:p>
          <a:p>
            <a:endParaRPr lang="ar-IQ" dirty="0"/>
          </a:p>
        </p:txBody>
      </p:sp>
    </p:spTree>
    <p:extLst>
      <p:ext uri="{BB962C8B-B14F-4D97-AF65-F5344CB8AC3E}">
        <p14:creationId xmlns:p14="http://schemas.microsoft.com/office/powerpoint/2010/main" val="2128883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52400" y="152564"/>
            <a:ext cx="8763000" cy="6705435"/>
            <a:chOff x="692" y="3059"/>
            <a:chExt cx="12455" cy="11928"/>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 y="3059"/>
              <a:ext cx="12455" cy="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 y="11372"/>
              <a:ext cx="10081" cy="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7940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67" y="152400"/>
            <a:ext cx="8671533" cy="6247864"/>
          </a:xfrm>
          <a:prstGeom prst="rect">
            <a:avLst/>
          </a:prstGeom>
        </p:spPr>
        <p:txBody>
          <a:bodyPr wrap="square">
            <a:spAutoFit/>
          </a:bodyPr>
          <a:lstStyle/>
          <a:p>
            <a:r>
              <a:rPr lang="en-US" sz="3200" dirty="0"/>
              <a:t>General factors in </a:t>
            </a:r>
            <a:r>
              <a:rPr lang="en-US" sz="3200" dirty="0" smtClean="0"/>
              <a:t>resistance:</a:t>
            </a:r>
            <a:endParaRPr lang="en-US" sz="2000" dirty="0"/>
          </a:p>
          <a:p>
            <a:pPr lvl="1"/>
            <a:r>
              <a:rPr lang="en-US" sz="3200" b="1" u="sng" dirty="0"/>
              <a:t>Mechanical and chemical barriers</a:t>
            </a:r>
          </a:p>
          <a:p>
            <a:pPr marL="285750" indent="-285750" algn="just">
              <a:buFont typeface="Wingdings" pitchFamily="2" charset="2"/>
              <a:buChar char="§"/>
            </a:pPr>
            <a:r>
              <a:rPr lang="en-US" sz="2800" dirty="0" smtClean="0"/>
              <a:t>The </a:t>
            </a:r>
            <a:r>
              <a:rPr lang="en-US" sz="2800" dirty="0"/>
              <a:t>skin is the first barrier to infection.</a:t>
            </a:r>
          </a:p>
          <a:p>
            <a:pPr marL="285750" indent="-285750" algn="just">
              <a:buFont typeface="Wingdings" pitchFamily="2" charset="2"/>
              <a:buChar char="§"/>
            </a:pPr>
            <a:r>
              <a:rPr lang="en-US" sz="2800" dirty="0" smtClean="0"/>
              <a:t>The </a:t>
            </a:r>
            <a:r>
              <a:rPr lang="en-US" sz="2800" dirty="0"/>
              <a:t>retrograde movement of epithelial cilia acts to prevent infection of the respiratory tract, and damage to these cells by influenza and </a:t>
            </a:r>
            <a:r>
              <a:rPr lang="en-US" sz="2800" dirty="0" err="1"/>
              <a:t>paramyxoviruses</a:t>
            </a:r>
            <a:r>
              <a:rPr lang="en-US" sz="2800" dirty="0"/>
              <a:t> may open the way to secondary bacterial infection</a:t>
            </a:r>
            <a:r>
              <a:rPr lang="en-US" sz="2800" dirty="0" smtClean="0"/>
              <a:t>.</a:t>
            </a:r>
          </a:p>
          <a:p>
            <a:pPr marL="285750" indent="-285750" algn="just">
              <a:buFont typeface="Wingdings" pitchFamily="2" charset="2"/>
              <a:buChar char="§"/>
            </a:pPr>
            <a:r>
              <a:rPr lang="en-US" sz="2800" dirty="0" smtClean="0"/>
              <a:t>The </a:t>
            </a:r>
            <a:r>
              <a:rPr lang="en-US" sz="2800" dirty="0"/>
              <a:t>gastrointestinal tract is to some extent protected against ingested viruses by the low pH in the stomach; although viruses that regularly infect by this route are resistant to acidity; this applies to most </a:t>
            </a:r>
            <a:r>
              <a:rPr lang="en-US" sz="2800" dirty="0" err="1"/>
              <a:t>enteroviruses</a:t>
            </a:r>
            <a:r>
              <a:rPr lang="en-US" sz="2800" dirty="0"/>
              <a:t>, but it is interesting that the rhinoviruses, a sub- group causing the common cold, do not have to survive passage through the stomach and are not acid resistant</a:t>
            </a:r>
            <a:r>
              <a:rPr lang="en-US" sz="2800" dirty="0" smtClean="0"/>
              <a:t>.</a:t>
            </a:r>
            <a:endParaRPr lang="en-US" sz="2800" dirty="0"/>
          </a:p>
        </p:txBody>
      </p:sp>
    </p:spTree>
    <p:extLst>
      <p:ext uri="{BB962C8B-B14F-4D97-AF65-F5344CB8AC3E}">
        <p14:creationId xmlns:p14="http://schemas.microsoft.com/office/powerpoint/2010/main" val="2235791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6124754"/>
          </a:xfrm>
          <a:prstGeom prst="rect">
            <a:avLst/>
          </a:prstGeom>
        </p:spPr>
        <p:txBody>
          <a:bodyPr wrap="square">
            <a:spAutoFit/>
          </a:bodyPr>
          <a:lstStyle/>
          <a:p>
            <a:pPr marL="285750" indent="-285750" algn="just">
              <a:buFont typeface="Wingdings" pitchFamily="2" charset="2"/>
              <a:buChar char="§"/>
            </a:pPr>
            <a:r>
              <a:rPr lang="en-US" sz="2800" dirty="0" smtClean="0"/>
              <a:t>The  secretions from mucous membranes, e.g. eyes, mouth, respiratory, genital, and gastrointestinal</a:t>
            </a:r>
          </a:p>
          <a:p>
            <a:pPr algn="just"/>
            <a:r>
              <a:rPr lang="en-US" sz="2800" dirty="0" smtClean="0"/>
              <a:t>tracts,  offer  a  means  of   transporting   various   elements   of   the    immune   systems (cytokines,</a:t>
            </a:r>
          </a:p>
          <a:p>
            <a:pPr algn="just"/>
            <a:r>
              <a:rPr lang="en-US" sz="2800" dirty="0" smtClean="0"/>
              <a:t>antibodies, lysozyme, etc.) to where they are needed.</a:t>
            </a:r>
          </a:p>
          <a:p>
            <a:pPr lvl="1"/>
            <a:r>
              <a:rPr lang="en-US" sz="3600" b="1" u="sng" dirty="0"/>
              <a:t>Fever</a:t>
            </a:r>
          </a:p>
          <a:p>
            <a:pPr algn="just"/>
            <a:r>
              <a:rPr lang="en-US" sz="2800" dirty="0"/>
              <a:t>A high temperature is naturally regarded by  patients  as  an  unpleasant  effect  of  a  virus  infection; but a body temperature much above 37°C is inimical to the replication of a number of viruses and is thus a </a:t>
            </a:r>
            <a:r>
              <a:rPr lang="en-US" sz="2800" dirty="0" err="1"/>
              <a:t>defence</a:t>
            </a:r>
            <a:r>
              <a:rPr lang="en-US" sz="2800" dirty="0"/>
              <a:t> mechanism</a:t>
            </a:r>
            <a:r>
              <a:rPr lang="en-US" sz="2800" dirty="0" smtClean="0"/>
              <a:t>.</a:t>
            </a:r>
          </a:p>
          <a:p>
            <a:pPr algn="just"/>
            <a:endParaRPr lang="en-US" sz="2800" dirty="0"/>
          </a:p>
          <a:p>
            <a:pPr algn="just"/>
            <a:endParaRPr lang="en-US" sz="2800" dirty="0" smtClean="0"/>
          </a:p>
          <a:p>
            <a:endParaRPr lang="en-US" sz="2000" dirty="0"/>
          </a:p>
        </p:txBody>
      </p:sp>
    </p:spTree>
    <p:extLst>
      <p:ext uri="{BB962C8B-B14F-4D97-AF65-F5344CB8AC3E}">
        <p14:creationId xmlns:p14="http://schemas.microsoft.com/office/powerpoint/2010/main" val="1731527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1"/>
            <a:ext cx="8839200" cy="6494085"/>
          </a:xfrm>
          <a:prstGeom prst="rect">
            <a:avLst/>
          </a:prstGeom>
        </p:spPr>
        <p:txBody>
          <a:bodyPr wrap="square">
            <a:spAutoFit/>
          </a:bodyPr>
          <a:lstStyle/>
          <a:p>
            <a:pPr lvl="1" algn="just"/>
            <a:r>
              <a:rPr lang="en-US" sz="3600" b="1" u="sng" dirty="0"/>
              <a:t>Age</a:t>
            </a:r>
          </a:p>
          <a:p>
            <a:pPr algn="just"/>
            <a:r>
              <a:rPr lang="en-US" sz="3200" dirty="0"/>
              <a:t>This factor is an example of the way in which the general overlaps with the particular, as age-related resistance is, in part at least, mediated by immune responses. An infant is sent into the world with a useful leaving present from its mother in the form of a package of </a:t>
            </a:r>
            <a:r>
              <a:rPr lang="en-US" sz="3200" dirty="0" err="1"/>
              <a:t>IgG</a:t>
            </a:r>
            <a:r>
              <a:rPr lang="en-US" sz="3200" dirty="0"/>
              <a:t> antibodies directed against infections from which she has suffered. </a:t>
            </a:r>
            <a:r>
              <a:rPr lang="en-US" sz="3200" dirty="0" err="1"/>
              <a:t>IgG</a:t>
            </a:r>
            <a:r>
              <a:rPr lang="en-US" sz="3200" dirty="0"/>
              <a:t> antibodies to these predominantly viral infections, supplemented by IgA antibodies in colostrum and breast milk, helps to tide the baby over the first 6 months or so, after which its susceptibility to viral infections increases. </a:t>
            </a:r>
          </a:p>
        </p:txBody>
      </p:sp>
    </p:spTree>
    <p:extLst>
      <p:ext uri="{BB962C8B-B14F-4D97-AF65-F5344CB8AC3E}">
        <p14:creationId xmlns:p14="http://schemas.microsoft.com/office/powerpoint/2010/main" val="1476584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267" y="304800"/>
            <a:ext cx="8686800" cy="6370975"/>
          </a:xfrm>
          <a:prstGeom prst="rect">
            <a:avLst/>
          </a:prstGeom>
        </p:spPr>
        <p:txBody>
          <a:bodyPr wrap="square">
            <a:spAutoFit/>
          </a:bodyPr>
          <a:lstStyle/>
          <a:p>
            <a:pPr lvl="1" algn="just"/>
            <a:r>
              <a:rPr lang="en-US" sz="3600" b="1" u="sng" dirty="0"/>
              <a:t>Nutritional status</a:t>
            </a:r>
          </a:p>
          <a:p>
            <a:pPr algn="just"/>
            <a:r>
              <a:rPr lang="en-US" sz="2800" dirty="0" smtClean="0"/>
              <a:t>Poor </a:t>
            </a:r>
            <a:r>
              <a:rPr lang="en-US" sz="2800" dirty="0"/>
              <a:t>nutrition may trigger the severity of some virus infections, an often-quoted example being measles in African children, which has a much higher mortality rate than in developed countries;</a:t>
            </a:r>
          </a:p>
          <a:p>
            <a:pPr lvl="1" algn="just"/>
            <a:r>
              <a:rPr lang="en-US" sz="3600" b="1" u="sng" dirty="0"/>
              <a:t>Hormones</a:t>
            </a:r>
          </a:p>
          <a:p>
            <a:pPr algn="just"/>
            <a:r>
              <a:rPr lang="en-US" sz="2800" dirty="0"/>
              <a:t>It is well known that treatment with steroids trigger the severity of herpes simplex and varicella-zoster infections but their precise role in natural resistance or susceptibility is unknown. The severity of hepatitis E may be </a:t>
            </a:r>
            <a:r>
              <a:rPr lang="en-US" sz="2800" dirty="0" smtClean="0"/>
              <a:t>trigger </a:t>
            </a:r>
            <a:r>
              <a:rPr lang="en-US" sz="2800" dirty="0"/>
              <a:t>by pregnancy, presumably because of hormonal influences, but again, the mechanism is not yet </a:t>
            </a:r>
            <a:r>
              <a:rPr lang="en-US" sz="2800" dirty="0" smtClean="0"/>
              <a:t>understood.</a:t>
            </a:r>
          </a:p>
          <a:p>
            <a:pPr algn="just"/>
            <a:endParaRPr lang="en-US" sz="2800" dirty="0" smtClean="0"/>
          </a:p>
          <a:p>
            <a:pPr algn="just"/>
            <a:endParaRPr lang="en-US" sz="2800" dirty="0"/>
          </a:p>
        </p:txBody>
      </p:sp>
    </p:spTree>
    <p:extLst>
      <p:ext uri="{BB962C8B-B14F-4D97-AF65-F5344CB8AC3E}">
        <p14:creationId xmlns:p14="http://schemas.microsoft.com/office/powerpoint/2010/main" val="3649969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 y="1066800"/>
            <a:ext cx="8610600" cy="4093428"/>
          </a:xfrm>
          <a:prstGeom prst="rect">
            <a:avLst/>
          </a:prstGeom>
        </p:spPr>
        <p:txBody>
          <a:bodyPr wrap="square">
            <a:spAutoFit/>
          </a:bodyPr>
          <a:lstStyle/>
          <a:p>
            <a:pPr lvl="1" algn="just"/>
            <a:r>
              <a:rPr lang="en-US" sz="3600" b="1" u="sng" dirty="0" smtClean="0"/>
              <a:t>Genetic factors</a:t>
            </a:r>
          </a:p>
          <a:p>
            <a:pPr algn="just"/>
            <a:r>
              <a:rPr lang="en-US" sz="2800" dirty="0" smtClean="0"/>
              <a:t>In experimental animals there is clear evidence that genetic factors influence resistance, or conversely, susceptibility to virus infections. Thus </a:t>
            </a:r>
            <a:r>
              <a:rPr lang="en-US" sz="2800" dirty="0"/>
              <a:t>some highly inbred lines of mice are killed by very small </a:t>
            </a:r>
            <a:r>
              <a:rPr lang="en-US" sz="2800" dirty="0" smtClean="0"/>
              <a:t>inoculate </a:t>
            </a:r>
            <a:r>
              <a:rPr lang="en-US" sz="2800" dirty="0"/>
              <a:t>of HSV, whereas others withstand enormous doses with no sign of illness. In this case, resistance is dominant, and is mediated by only four genes: with other viruses, susceptibility may be the dominant genetic factor</a:t>
            </a:r>
            <a:r>
              <a:rPr lang="en-US" sz="2800" dirty="0" smtClean="0"/>
              <a:t>.</a:t>
            </a:r>
            <a:endParaRPr lang="en-US" sz="2800" dirty="0"/>
          </a:p>
        </p:txBody>
      </p:sp>
    </p:spTree>
    <p:extLst>
      <p:ext uri="{BB962C8B-B14F-4D97-AF65-F5344CB8AC3E}">
        <p14:creationId xmlns:p14="http://schemas.microsoft.com/office/powerpoint/2010/main" val="2012809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TotalTime>
  <Words>2686</Words>
  <Application>Microsoft Office PowerPoint</Application>
  <PresentationFormat>On-screen Show (4:3)</PresentationFormat>
  <Paragraphs>136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adaptive immune system</vt:lpstr>
      <vt:lpstr>PowerPoint Presentation</vt:lpstr>
      <vt:lpstr>The B-cell response to viral infection</vt:lpstr>
      <vt:lpstr>PowerPoint Presentation</vt:lpstr>
      <vt:lpstr>Mode of action of antibodies</vt:lpstr>
      <vt:lpstr>PowerPoint Presentation</vt:lpstr>
      <vt:lpstr>B cells and antibody-mediated immunity</vt:lpstr>
      <vt:lpstr>T cells and cell-mediated immunity </vt:lpstr>
      <vt:lpstr>PowerPoint Presentation</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dc:creator>
  <cp:lastModifiedBy>DR.Ahmed Saker 2o1O</cp:lastModifiedBy>
  <cp:revision>33</cp:revision>
  <dcterms:created xsi:type="dcterms:W3CDTF">2020-12-17T18:06:03Z</dcterms:created>
  <dcterms:modified xsi:type="dcterms:W3CDTF">2020-12-29T07:31:27Z</dcterms:modified>
</cp:coreProperties>
</file>