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705" r:id="rId3"/>
    <p:sldMasterId id="2147483717" r:id="rId4"/>
    <p:sldMasterId id="2147483790" r:id="rId5"/>
  </p:sldMasterIdLst>
  <p:notesMasterIdLst>
    <p:notesMasterId r:id="rId106"/>
  </p:notesMasterIdLst>
  <p:sldIdLst>
    <p:sldId id="256" r:id="rId6"/>
    <p:sldId id="257" r:id="rId7"/>
    <p:sldId id="258" r:id="rId8"/>
    <p:sldId id="259" r:id="rId9"/>
    <p:sldId id="260" r:id="rId10"/>
    <p:sldId id="264" r:id="rId11"/>
    <p:sldId id="262" r:id="rId12"/>
    <p:sldId id="265" r:id="rId13"/>
    <p:sldId id="267" r:id="rId14"/>
    <p:sldId id="268" r:id="rId15"/>
    <p:sldId id="269" r:id="rId16"/>
    <p:sldId id="270" r:id="rId17"/>
    <p:sldId id="351" r:id="rId18"/>
    <p:sldId id="350" r:id="rId19"/>
    <p:sldId id="271" r:id="rId20"/>
    <p:sldId id="273" r:id="rId21"/>
    <p:sldId id="274" r:id="rId22"/>
    <p:sldId id="352" r:id="rId23"/>
    <p:sldId id="275" r:id="rId24"/>
    <p:sldId id="276" r:id="rId25"/>
    <p:sldId id="277" r:id="rId26"/>
    <p:sldId id="278" r:id="rId27"/>
    <p:sldId id="279" r:id="rId28"/>
    <p:sldId id="280" r:id="rId29"/>
    <p:sldId id="354" r:id="rId30"/>
    <p:sldId id="353" r:id="rId31"/>
    <p:sldId id="281" r:id="rId32"/>
    <p:sldId id="282" r:id="rId33"/>
    <p:sldId id="283" r:id="rId34"/>
    <p:sldId id="284" r:id="rId35"/>
    <p:sldId id="285" r:id="rId36"/>
    <p:sldId id="286" r:id="rId37"/>
    <p:sldId id="357" r:id="rId38"/>
    <p:sldId id="287" r:id="rId39"/>
    <p:sldId id="288" r:id="rId40"/>
    <p:sldId id="289" r:id="rId41"/>
    <p:sldId id="290" r:id="rId42"/>
    <p:sldId id="291" r:id="rId43"/>
    <p:sldId id="292" r:id="rId44"/>
    <p:sldId id="355" r:id="rId45"/>
    <p:sldId id="356"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58" r:id="rId89"/>
    <p:sldId id="335" r:id="rId90"/>
    <p:sldId id="336" r:id="rId91"/>
    <p:sldId id="337" r:id="rId92"/>
    <p:sldId id="338" r:id="rId93"/>
    <p:sldId id="339" r:id="rId94"/>
    <p:sldId id="340" r:id="rId95"/>
    <p:sldId id="359" r:id="rId96"/>
    <p:sldId id="341" r:id="rId97"/>
    <p:sldId id="342" r:id="rId98"/>
    <p:sldId id="343" r:id="rId99"/>
    <p:sldId id="344" r:id="rId100"/>
    <p:sldId id="345" r:id="rId101"/>
    <p:sldId id="346" r:id="rId102"/>
    <p:sldId id="347" r:id="rId103"/>
    <p:sldId id="348" r:id="rId104"/>
    <p:sldId id="349" r:id="rId105"/>
  </p:sldIdLst>
  <p:sldSz cx="9144000" cy="6858000" type="screen4x3"/>
  <p:notesSz cx="6858000" cy="9144000"/>
  <p:defaultTextStyle>
    <a:defPPr>
      <a:defRPr lang="ar-IQ"/>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8446" autoAdjust="0"/>
  </p:normalViewPr>
  <p:slideViewPr>
    <p:cSldViewPr>
      <p:cViewPr varScale="1">
        <p:scale>
          <a:sx n="81" d="100"/>
          <a:sy n="81" d="100"/>
        </p:scale>
        <p:origin x="14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presProps" Target="presProp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viewProps" Target="view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heme" Target="theme/theme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Arial" pitchFamily="34" charset="0"/>
                <a:cs typeface="Arial" pitchFamily="34" charset="0"/>
              </a:defRPr>
            </a:lvl1pPr>
          </a:lstStyle>
          <a:p>
            <a:pPr>
              <a:defRPr/>
            </a:pPr>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Arial" pitchFamily="34" charset="0"/>
                <a:cs typeface="Arial" pitchFamily="34" charset="0"/>
              </a:defRPr>
            </a:lvl1pPr>
          </a:lstStyle>
          <a:p>
            <a:pPr>
              <a:defRPr/>
            </a:pPr>
            <a:fld id="{7FBE211D-9D31-4446-8FEE-1B4E315F879B}" type="datetimeFigureOut">
              <a:rPr lang="ar-IQ"/>
              <a:pPr>
                <a:defRPr/>
              </a:pPr>
              <a:t>01/10/1442</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IQ"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Arial" pitchFamily="34" charset="0"/>
                <a:cs typeface="Arial" pitchFamily="34" charset="0"/>
              </a:defRPr>
            </a:lvl1pPr>
          </a:lstStyle>
          <a:p>
            <a:pPr>
              <a:defRPr/>
            </a:pPr>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fld id="{53D575AF-B770-4CC3-9BE6-215907062ACD}" type="slidenum">
              <a:rPr lang="ar-IQ" altLang="en-US"/>
              <a:pPr/>
              <a:t>‹#›</a:t>
            </a:fld>
            <a:endParaRPr lang="ar-IQ" altLang="en-US"/>
          </a:p>
        </p:txBody>
      </p:sp>
    </p:spTree>
    <p:extLst>
      <p:ext uri="{BB962C8B-B14F-4D97-AF65-F5344CB8AC3E}">
        <p14:creationId xmlns:p14="http://schemas.microsoft.com/office/powerpoint/2010/main" val="128304383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1" hangingPunct="1">
              <a:spcBef>
                <a:spcPct val="0"/>
              </a:spcBef>
            </a:pPr>
            <a:fld id="{D320C03E-9A2E-41A6-B3F1-C47466E07B32}" type="slidenum">
              <a:rPr lang="en-US" altLang="en-US">
                <a:solidFill>
                  <a:srgbClr val="000000"/>
                </a:solidFill>
                <a:latin typeface="Arial" panose="020B0604020202020204" pitchFamily="34" charset="0"/>
              </a:rPr>
              <a:pPr eaLnBrk="1" hangingPunct="1">
                <a:spcBef>
                  <a:spcPct val="0"/>
                </a:spcBef>
              </a:pPr>
              <a:t>14</a:t>
            </a:fld>
            <a:endParaRPr lang="en-US" altLang="en-US">
              <a:solidFill>
                <a:srgbClr val="000000"/>
              </a:solidFill>
              <a:latin typeface="Arial" panose="020B0604020202020204" pitchFamily="34" charset="0"/>
            </a:endParaRPr>
          </a:p>
        </p:txBody>
      </p:sp>
      <p:sp>
        <p:nvSpPr>
          <p:cNvPr id="124931" name="Rectangle 2"/>
          <p:cNvSpPr>
            <a:spLocks noGrp="1" noRot="1" noChangeAspect="1" noChangeArrowheads="1" noTextEdit="1"/>
          </p:cNvSpPr>
          <p:nvPr>
            <p:ph type="sldImg"/>
          </p:nvPr>
        </p:nvSpPr>
        <p:spPr bwMode="auto">
          <a:xfrm>
            <a:off x="-201613" y="382588"/>
            <a:ext cx="7267576"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53812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575AF-B770-4CC3-9BE6-215907062ACD}" type="slidenum">
              <a:rPr lang="ar-IQ" altLang="en-US" smtClean="0"/>
              <a:pPr/>
              <a:t>34</a:t>
            </a:fld>
            <a:endParaRPr lang="ar-IQ" altLang="en-US"/>
          </a:p>
        </p:txBody>
      </p:sp>
    </p:spTree>
    <p:extLst>
      <p:ext uri="{BB962C8B-B14F-4D97-AF65-F5344CB8AC3E}">
        <p14:creationId xmlns:p14="http://schemas.microsoft.com/office/powerpoint/2010/main" val="227102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1" hangingPunct="1">
              <a:spcBef>
                <a:spcPct val="0"/>
              </a:spcBef>
            </a:pPr>
            <a:fld id="{EECB807A-2B43-4BFE-8FA8-EA97E86FAD86}" type="slidenum">
              <a:rPr lang="ar-IQ" altLang="en-US">
                <a:solidFill>
                  <a:srgbClr val="000000"/>
                </a:solidFill>
                <a:latin typeface="Arial" panose="020B0604020202020204" pitchFamily="34" charset="0"/>
              </a:rPr>
              <a:pPr eaLnBrk="1" hangingPunct="1">
                <a:spcBef>
                  <a:spcPct val="0"/>
                </a:spcBef>
              </a:pPr>
              <a:t>61</a:t>
            </a:fld>
            <a:endParaRPr lang="ar-IQ"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02158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1" hangingPunct="1">
              <a:spcBef>
                <a:spcPct val="0"/>
              </a:spcBef>
            </a:pPr>
            <a:fld id="{B1B5172D-A414-490F-9AD6-7DDB8F4C1DB8}" type="slidenum">
              <a:rPr lang="ar-SA" altLang="en-US">
                <a:solidFill>
                  <a:srgbClr val="000000"/>
                </a:solidFill>
                <a:latin typeface="Arial" panose="020B0604020202020204" pitchFamily="34" charset="0"/>
              </a:rPr>
              <a:pPr eaLnBrk="1" hangingPunct="1">
                <a:spcBef>
                  <a:spcPct val="0"/>
                </a:spcBef>
              </a:pPr>
              <a:t>65</a:t>
            </a:fld>
            <a:endParaRPr lang="en-US" altLang="en-US">
              <a:solidFill>
                <a:srgbClr val="000000"/>
              </a:solidFill>
              <a:latin typeface="Arial" panose="020B0604020202020204" pitchFamily="34"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smtClean="0"/>
          </a:p>
        </p:txBody>
      </p:sp>
    </p:spTree>
    <p:extLst>
      <p:ext uri="{BB962C8B-B14F-4D97-AF65-F5344CB8AC3E}">
        <p14:creationId xmlns:p14="http://schemas.microsoft.com/office/powerpoint/2010/main" val="1833579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fld id="{AC37C4FA-C328-42C0-A222-D3FE252CBAE3}" type="datetime8">
              <a:rPr lang="ar-IQ"/>
              <a:pPr>
                <a:defRPr/>
              </a:pPr>
              <a:t>12 أيار، 21</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fld id="{7E4AF1B7-54F0-4E7F-A564-C61ECE75AF31}" type="slidenum">
              <a:rPr lang="ar-IQ" altLang="en-US"/>
              <a:pPr/>
              <a:t>‹#›</a:t>
            </a:fld>
            <a:endParaRPr lang="ar-IQ" altLang="en-US"/>
          </a:p>
        </p:txBody>
      </p:sp>
    </p:spTree>
    <p:extLst>
      <p:ext uri="{BB962C8B-B14F-4D97-AF65-F5344CB8AC3E}">
        <p14:creationId xmlns:p14="http://schemas.microsoft.com/office/powerpoint/2010/main" val="2424833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93EEE2AC-263D-4B97-A440-7DE75CEA6A7A}" type="datetime8">
              <a:rPr lang="ar-IQ"/>
              <a:pPr>
                <a:defRPr/>
              </a:pPr>
              <a:t>12 أيار، 21</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fld id="{7F5A5C5F-E36C-4F7C-9FD5-B5DE9827FF55}" type="slidenum">
              <a:rPr lang="ar-IQ" altLang="en-US"/>
              <a:pPr/>
              <a:t>‹#›</a:t>
            </a:fld>
            <a:endParaRPr lang="ar-IQ" altLang="en-US"/>
          </a:p>
        </p:txBody>
      </p:sp>
    </p:spTree>
    <p:extLst>
      <p:ext uri="{BB962C8B-B14F-4D97-AF65-F5344CB8AC3E}">
        <p14:creationId xmlns:p14="http://schemas.microsoft.com/office/powerpoint/2010/main" val="1233185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97ACCD3E-62A0-45BA-8FCF-97EB67182EA6}" type="datetime8">
              <a:rPr lang="ar-IQ"/>
              <a:pPr>
                <a:defRPr/>
              </a:pPr>
              <a:t>12 أيار، 21</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fld id="{175E9479-B372-4F90-8416-BAA21E8ACED5}" type="slidenum">
              <a:rPr lang="ar-IQ" altLang="en-US"/>
              <a:pPr/>
              <a:t>‹#›</a:t>
            </a:fld>
            <a:endParaRPr lang="ar-IQ" altLang="en-US"/>
          </a:p>
        </p:txBody>
      </p:sp>
    </p:spTree>
    <p:extLst>
      <p:ext uri="{BB962C8B-B14F-4D97-AF65-F5344CB8AC3E}">
        <p14:creationId xmlns:p14="http://schemas.microsoft.com/office/powerpoint/2010/main" val="4213376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rtl="1">
              <a:defRPr/>
            </a:lvl1pPr>
          </a:lstStyle>
          <a:p>
            <a:pPr>
              <a:defRPr/>
            </a:pPr>
            <a:fld id="{20952D35-A61A-4EE9-8C1B-06B50C921F06}" type="datetime8">
              <a:rPr lang="ar-IQ"/>
              <a:pPr>
                <a:defRPr/>
              </a:pPr>
              <a:t>12 أيار، 21</a:t>
            </a:fld>
            <a:endParaRPr lang="en-US"/>
          </a:p>
        </p:txBody>
      </p:sp>
      <p:sp>
        <p:nvSpPr>
          <p:cNvPr id="5" name="Footer Placeholder 4"/>
          <p:cNvSpPr>
            <a:spLocks noGrp="1"/>
          </p:cNvSpPr>
          <p:nvPr>
            <p:ph type="ftr" sz="quarter" idx="11"/>
          </p:nvPr>
        </p:nvSpPr>
        <p:spPr/>
        <p:txBody>
          <a:bodyPr/>
          <a:lstStyle>
            <a:lvl1pPr rtl="1">
              <a:defRPr/>
            </a:lvl1pPr>
          </a:lstStyle>
          <a:p>
            <a:pPr>
              <a:defRPr/>
            </a:pPr>
            <a:endParaRPr lang="en-US"/>
          </a:p>
        </p:txBody>
      </p:sp>
      <p:sp>
        <p:nvSpPr>
          <p:cNvPr id="6" name="Slide Number Placeholder 5"/>
          <p:cNvSpPr>
            <a:spLocks noGrp="1"/>
          </p:cNvSpPr>
          <p:nvPr>
            <p:ph type="sldNum" sz="quarter" idx="12"/>
          </p:nvPr>
        </p:nvSpPr>
        <p:spPr/>
        <p:txBody>
          <a:bodyPr/>
          <a:lstStyle>
            <a:lvl1pPr rtl="1">
              <a:defRPr/>
            </a:lvl1pPr>
          </a:lstStyle>
          <a:p>
            <a:fld id="{FD222C16-6CED-4DD5-BF2E-76EB783C6500}" type="slidenum">
              <a:rPr lang="en-US" altLang="en-US"/>
              <a:pPr/>
              <a:t>‹#›</a:t>
            </a:fld>
            <a:endParaRPr lang="en-US" altLang="en-US"/>
          </a:p>
        </p:txBody>
      </p:sp>
    </p:spTree>
    <p:extLst>
      <p:ext uri="{BB962C8B-B14F-4D97-AF65-F5344CB8AC3E}">
        <p14:creationId xmlns:p14="http://schemas.microsoft.com/office/powerpoint/2010/main" val="952620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a:defRPr/>
            </a:lvl1pPr>
          </a:lstStyle>
          <a:p>
            <a:pPr>
              <a:defRPr/>
            </a:pPr>
            <a:fld id="{56C250F8-C8AC-4062-9CD0-CA20974E6320}" type="datetime8">
              <a:rPr lang="ar-IQ"/>
              <a:pPr>
                <a:defRPr/>
              </a:pPr>
              <a:t>12 أيار، 21</a:t>
            </a:fld>
            <a:endParaRPr lang="en-US"/>
          </a:p>
        </p:txBody>
      </p:sp>
      <p:sp>
        <p:nvSpPr>
          <p:cNvPr id="5" name="Footer Placeholder 4"/>
          <p:cNvSpPr>
            <a:spLocks noGrp="1"/>
          </p:cNvSpPr>
          <p:nvPr>
            <p:ph type="ftr" sz="quarter" idx="11"/>
          </p:nvPr>
        </p:nvSpPr>
        <p:spPr/>
        <p:txBody>
          <a:bodyPr/>
          <a:lstStyle>
            <a:lvl1pPr rtl="1">
              <a:defRPr/>
            </a:lvl1pPr>
          </a:lstStyle>
          <a:p>
            <a:pPr>
              <a:defRPr/>
            </a:pPr>
            <a:endParaRPr lang="en-US"/>
          </a:p>
        </p:txBody>
      </p:sp>
      <p:sp>
        <p:nvSpPr>
          <p:cNvPr id="6" name="Slide Number Placeholder 5"/>
          <p:cNvSpPr>
            <a:spLocks noGrp="1"/>
          </p:cNvSpPr>
          <p:nvPr>
            <p:ph type="sldNum" sz="quarter" idx="12"/>
          </p:nvPr>
        </p:nvSpPr>
        <p:spPr/>
        <p:txBody>
          <a:bodyPr/>
          <a:lstStyle>
            <a:lvl1pPr rtl="1">
              <a:defRPr/>
            </a:lvl1pPr>
          </a:lstStyle>
          <a:p>
            <a:fld id="{FC1AE6C6-6177-415A-9EA3-BCE7E41A6025}" type="slidenum">
              <a:rPr lang="en-US" altLang="en-US"/>
              <a:pPr/>
              <a:t>‹#›</a:t>
            </a:fld>
            <a:endParaRPr lang="en-US" altLang="en-US"/>
          </a:p>
        </p:txBody>
      </p:sp>
    </p:spTree>
    <p:extLst>
      <p:ext uri="{BB962C8B-B14F-4D97-AF65-F5344CB8AC3E}">
        <p14:creationId xmlns:p14="http://schemas.microsoft.com/office/powerpoint/2010/main" val="298836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rtl="1">
              <a:defRPr/>
            </a:lvl1pPr>
          </a:lstStyle>
          <a:p>
            <a:pPr>
              <a:defRPr/>
            </a:pPr>
            <a:fld id="{645493F3-84F1-4394-BE7F-75F290AC15E4}" type="datetime8">
              <a:rPr lang="ar-IQ"/>
              <a:pPr>
                <a:defRPr/>
              </a:pPr>
              <a:t>12 أيار، 21</a:t>
            </a:fld>
            <a:endParaRPr lang="en-US"/>
          </a:p>
        </p:txBody>
      </p:sp>
      <p:sp>
        <p:nvSpPr>
          <p:cNvPr id="5" name="Footer Placeholder 4"/>
          <p:cNvSpPr>
            <a:spLocks noGrp="1"/>
          </p:cNvSpPr>
          <p:nvPr>
            <p:ph type="ftr" sz="quarter" idx="11"/>
          </p:nvPr>
        </p:nvSpPr>
        <p:spPr/>
        <p:txBody>
          <a:bodyPr/>
          <a:lstStyle>
            <a:lvl1pPr rtl="1">
              <a:defRPr/>
            </a:lvl1pPr>
          </a:lstStyle>
          <a:p>
            <a:pPr>
              <a:defRPr/>
            </a:pPr>
            <a:endParaRPr lang="en-US"/>
          </a:p>
        </p:txBody>
      </p:sp>
      <p:sp>
        <p:nvSpPr>
          <p:cNvPr id="6" name="Slide Number Placeholder 5"/>
          <p:cNvSpPr>
            <a:spLocks noGrp="1"/>
          </p:cNvSpPr>
          <p:nvPr>
            <p:ph type="sldNum" sz="quarter" idx="12"/>
          </p:nvPr>
        </p:nvSpPr>
        <p:spPr/>
        <p:txBody>
          <a:bodyPr/>
          <a:lstStyle>
            <a:lvl1pPr rtl="1">
              <a:defRPr/>
            </a:lvl1pPr>
          </a:lstStyle>
          <a:p>
            <a:fld id="{73ADBAF7-69DE-42BC-ACA4-AD27BC61D7F2}" type="slidenum">
              <a:rPr lang="en-US" altLang="en-US"/>
              <a:pPr/>
              <a:t>‹#›</a:t>
            </a:fld>
            <a:endParaRPr lang="en-US" altLang="en-US"/>
          </a:p>
        </p:txBody>
      </p:sp>
    </p:spTree>
    <p:extLst>
      <p:ext uri="{BB962C8B-B14F-4D97-AF65-F5344CB8AC3E}">
        <p14:creationId xmlns:p14="http://schemas.microsoft.com/office/powerpoint/2010/main" val="60901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rtl="1">
              <a:defRPr/>
            </a:lvl1pPr>
          </a:lstStyle>
          <a:p>
            <a:pPr>
              <a:defRPr/>
            </a:pPr>
            <a:fld id="{49183825-14B9-4292-9DFB-989F3CEA50D3}" type="datetime8">
              <a:rPr lang="ar-IQ"/>
              <a:pPr>
                <a:defRPr/>
              </a:pPr>
              <a:t>12 أيار، 21</a:t>
            </a:fld>
            <a:endParaRPr lang="en-US"/>
          </a:p>
        </p:txBody>
      </p:sp>
      <p:sp>
        <p:nvSpPr>
          <p:cNvPr id="6" name="Footer Placeholder 4"/>
          <p:cNvSpPr>
            <a:spLocks noGrp="1"/>
          </p:cNvSpPr>
          <p:nvPr>
            <p:ph type="ftr" sz="quarter" idx="11"/>
          </p:nvPr>
        </p:nvSpPr>
        <p:spPr/>
        <p:txBody>
          <a:bodyPr/>
          <a:lstStyle>
            <a:lvl1pPr rtl="1">
              <a:defRPr/>
            </a:lvl1pPr>
          </a:lstStyle>
          <a:p>
            <a:pPr>
              <a:defRPr/>
            </a:pPr>
            <a:endParaRPr lang="en-US"/>
          </a:p>
        </p:txBody>
      </p:sp>
      <p:sp>
        <p:nvSpPr>
          <p:cNvPr id="7" name="Slide Number Placeholder 5"/>
          <p:cNvSpPr>
            <a:spLocks noGrp="1"/>
          </p:cNvSpPr>
          <p:nvPr>
            <p:ph type="sldNum" sz="quarter" idx="12"/>
          </p:nvPr>
        </p:nvSpPr>
        <p:spPr/>
        <p:txBody>
          <a:bodyPr/>
          <a:lstStyle>
            <a:lvl1pPr rtl="1">
              <a:defRPr/>
            </a:lvl1pPr>
          </a:lstStyle>
          <a:p>
            <a:fld id="{77E15CE9-218D-4B0F-937E-77B410A8FC4A}" type="slidenum">
              <a:rPr lang="en-US" altLang="en-US"/>
              <a:pPr/>
              <a:t>‹#›</a:t>
            </a:fld>
            <a:endParaRPr lang="en-US" altLang="en-US"/>
          </a:p>
        </p:txBody>
      </p:sp>
    </p:spTree>
    <p:extLst>
      <p:ext uri="{BB962C8B-B14F-4D97-AF65-F5344CB8AC3E}">
        <p14:creationId xmlns:p14="http://schemas.microsoft.com/office/powerpoint/2010/main" val="507139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rtl="1">
              <a:defRPr/>
            </a:lvl1pPr>
          </a:lstStyle>
          <a:p>
            <a:pPr>
              <a:defRPr/>
            </a:pPr>
            <a:fld id="{025ED622-2648-4B4E-90E1-95D0667BD8F9}" type="datetime8">
              <a:rPr lang="ar-IQ"/>
              <a:pPr>
                <a:defRPr/>
              </a:pPr>
              <a:t>12 أيار، 21</a:t>
            </a:fld>
            <a:endParaRPr lang="en-US"/>
          </a:p>
        </p:txBody>
      </p:sp>
      <p:sp>
        <p:nvSpPr>
          <p:cNvPr id="8" name="Footer Placeholder 4"/>
          <p:cNvSpPr>
            <a:spLocks noGrp="1"/>
          </p:cNvSpPr>
          <p:nvPr>
            <p:ph type="ftr" sz="quarter" idx="11"/>
          </p:nvPr>
        </p:nvSpPr>
        <p:spPr/>
        <p:txBody>
          <a:bodyPr/>
          <a:lstStyle>
            <a:lvl1pPr rtl="1">
              <a:defRPr/>
            </a:lvl1pPr>
          </a:lstStyle>
          <a:p>
            <a:pPr>
              <a:defRPr/>
            </a:pPr>
            <a:endParaRPr lang="en-US"/>
          </a:p>
        </p:txBody>
      </p:sp>
      <p:sp>
        <p:nvSpPr>
          <p:cNvPr id="9" name="Slide Number Placeholder 5"/>
          <p:cNvSpPr>
            <a:spLocks noGrp="1"/>
          </p:cNvSpPr>
          <p:nvPr>
            <p:ph type="sldNum" sz="quarter" idx="12"/>
          </p:nvPr>
        </p:nvSpPr>
        <p:spPr/>
        <p:txBody>
          <a:bodyPr/>
          <a:lstStyle>
            <a:lvl1pPr rtl="1">
              <a:defRPr/>
            </a:lvl1pPr>
          </a:lstStyle>
          <a:p>
            <a:fld id="{12D15A5D-A221-456C-AD40-1163FCEE590D}" type="slidenum">
              <a:rPr lang="en-US" altLang="en-US"/>
              <a:pPr/>
              <a:t>‹#›</a:t>
            </a:fld>
            <a:endParaRPr lang="en-US" altLang="en-US"/>
          </a:p>
        </p:txBody>
      </p:sp>
    </p:spTree>
    <p:extLst>
      <p:ext uri="{BB962C8B-B14F-4D97-AF65-F5344CB8AC3E}">
        <p14:creationId xmlns:p14="http://schemas.microsoft.com/office/powerpoint/2010/main" val="124954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rtl="1">
              <a:defRPr/>
            </a:lvl1pPr>
          </a:lstStyle>
          <a:p>
            <a:pPr>
              <a:defRPr/>
            </a:pPr>
            <a:fld id="{D7706C7B-5713-4238-B961-DD8766978AD1}" type="datetime8">
              <a:rPr lang="ar-IQ"/>
              <a:pPr>
                <a:defRPr/>
              </a:pPr>
              <a:t>12 أيار، 21</a:t>
            </a:fld>
            <a:endParaRPr lang="en-US"/>
          </a:p>
        </p:txBody>
      </p:sp>
      <p:sp>
        <p:nvSpPr>
          <p:cNvPr id="4" name="Footer Placeholder 4"/>
          <p:cNvSpPr>
            <a:spLocks noGrp="1"/>
          </p:cNvSpPr>
          <p:nvPr>
            <p:ph type="ftr" sz="quarter" idx="11"/>
          </p:nvPr>
        </p:nvSpPr>
        <p:spPr/>
        <p:txBody>
          <a:bodyPr/>
          <a:lstStyle>
            <a:lvl1pPr rtl="1">
              <a:defRPr/>
            </a:lvl1pPr>
          </a:lstStyle>
          <a:p>
            <a:pPr>
              <a:defRPr/>
            </a:pPr>
            <a:endParaRPr lang="en-US"/>
          </a:p>
        </p:txBody>
      </p:sp>
      <p:sp>
        <p:nvSpPr>
          <p:cNvPr id="5" name="Slide Number Placeholder 5"/>
          <p:cNvSpPr>
            <a:spLocks noGrp="1"/>
          </p:cNvSpPr>
          <p:nvPr>
            <p:ph type="sldNum" sz="quarter" idx="12"/>
          </p:nvPr>
        </p:nvSpPr>
        <p:spPr/>
        <p:txBody>
          <a:bodyPr/>
          <a:lstStyle>
            <a:lvl1pPr rtl="1">
              <a:defRPr/>
            </a:lvl1pPr>
          </a:lstStyle>
          <a:p>
            <a:fld id="{5653EAE4-6AB0-48CB-80C7-6777FCFD317F}" type="slidenum">
              <a:rPr lang="en-US" altLang="en-US"/>
              <a:pPr/>
              <a:t>‹#›</a:t>
            </a:fld>
            <a:endParaRPr lang="en-US" altLang="en-US"/>
          </a:p>
        </p:txBody>
      </p:sp>
    </p:spTree>
    <p:extLst>
      <p:ext uri="{BB962C8B-B14F-4D97-AF65-F5344CB8AC3E}">
        <p14:creationId xmlns:p14="http://schemas.microsoft.com/office/powerpoint/2010/main" val="506969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rtl="1">
              <a:defRPr/>
            </a:lvl1pPr>
          </a:lstStyle>
          <a:p>
            <a:pPr>
              <a:defRPr/>
            </a:pPr>
            <a:fld id="{6638205C-CC8B-4697-8308-91B9504300EB}" type="datetime8">
              <a:rPr lang="ar-IQ"/>
              <a:pPr>
                <a:defRPr/>
              </a:pPr>
              <a:t>12 أيار، 21</a:t>
            </a:fld>
            <a:endParaRPr lang="en-US"/>
          </a:p>
        </p:txBody>
      </p:sp>
      <p:sp>
        <p:nvSpPr>
          <p:cNvPr id="3" name="Footer Placeholder 4"/>
          <p:cNvSpPr>
            <a:spLocks noGrp="1"/>
          </p:cNvSpPr>
          <p:nvPr>
            <p:ph type="ftr" sz="quarter" idx="11"/>
          </p:nvPr>
        </p:nvSpPr>
        <p:spPr/>
        <p:txBody>
          <a:bodyPr/>
          <a:lstStyle>
            <a:lvl1pPr rtl="1">
              <a:defRPr/>
            </a:lvl1pPr>
          </a:lstStyle>
          <a:p>
            <a:pPr>
              <a:defRPr/>
            </a:pPr>
            <a:endParaRPr lang="en-US"/>
          </a:p>
        </p:txBody>
      </p:sp>
      <p:sp>
        <p:nvSpPr>
          <p:cNvPr id="4" name="Slide Number Placeholder 5"/>
          <p:cNvSpPr>
            <a:spLocks noGrp="1"/>
          </p:cNvSpPr>
          <p:nvPr>
            <p:ph type="sldNum" sz="quarter" idx="12"/>
          </p:nvPr>
        </p:nvSpPr>
        <p:spPr/>
        <p:txBody>
          <a:bodyPr/>
          <a:lstStyle>
            <a:lvl1pPr rtl="1">
              <a:defRPr/>
            </a:lvl1pPr>
          </a:lstStyle>
          <a:p>
            <a:fld id="{EB85707D-1986-4266-9CDC-376FF901235B}" type="slidenum">
              <a:rPr lang="en-US" altLang="en-US"/>
              <a:pPr/>
              <a:t>‹#›</a:t>
            </a:fld>
            <a:endParaRPr lang="en-US" altLang="en-US"/>
          </a:p>
        </p:txBody>
      </p:sp>
    </p:spTree>
    <p:extLst>
      <p:ext uri="{BB962C8B-B14F-4D97-AF65-F5344CB8AC3E}">
        <p14:creationId xmlns:p14="http://schemas.microsoft.com/office/powerpoint/2010/main" val="2016034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rtl="1">
              <a:defRPr/>
            </a:lvl1pPr>
          </a:lstStyle>
          <a:p>
            <a:pPr>
              <a:defRPr/>
            </a:pPr>
            <a:fld id="{E734359B-D645-4A5B-A072-042ABB774006}" type="datetime8">
              <a:rPr lang="ar-IQ"/>
              <a:pPr>
                <a:defRPr/>
              </a:pPr>
              <a:t>12 أيار، 21</a:t>
            </a:fld>
            <a:endParaRPr lang="en-US"/>
          </a:p>
        </p:txBody>
      </p:sp>
      <p:sp>
        <p:nvSpPr>
          <p:cNvPr id="6" name="Footer Placeholder 4"/>
          <p:cNvSpPr>
            <a:spLocks noGrp="1"/>
          </p:cNvSpPr>
          <p:nvPr>
            <p:ph type="ftr" sz="quarter" idx="11"/>
          </p:nvPr>
        </p:nvSpPr>
        <p:spPr/>
        <p:txBody>
          <a:bodyPr/>
          <a:lstStyle>
            <a:lvl1pPr rtl="1">
              <a:defRPr/>
            </a:lvl1pPr>
          </a:lstStyle>
          <a:p>
            <a:pPr>
              <a:defRPr/>
            </a:pPr>
            <a:endParaRPr lang="en-US"/>
          </a:p>
        </p:txBody>
      </p:sp>
      <p:sp>
        <p:nvSpPr>
          <p:cNvPr id="7" name="Slide Number Placeholder 5"/>
          <p:cNvSpPr>
            <a:spLocks noGrp="1"/>
          </p:cNvSpPr>
          <p:nvPr>
            <p:ph type="sldNum" sz="quarter" idx="12"/>
          </p:nvPr>
        </p:nvSpPr>
        <p:spPr/>
        <p:txBody>
          <a:bodyPr/>
          <a:lstStyle>
            <a:lvl1pPr rtl="1">
              <a:defRPr/>
            </a:lvl1pPr>
          </a:lstStyle>
          <a:p>
            <a:fld id="{E7F0ED73-F85A-498F-9706-2F2BDC6BFA1C}" type="slidenum">
              <a:rPr lang="en-US" altLang="en-US"/>
              <a:pPr/>
              <a:t>‹#›</a:t>
            </a:fld>
            <a:endParaRPr lang="en-US" altLang="en-US"/>
          </a:p>
        </p:txBody>
      </p:sp>
    </p:spTree>
    <p:extLst>
      <p:ext uri="{BB962C8B-B14F-4D97-AF65-F5344CB8AC3E}">
        <p14:creationId xmlns:p14="http://schemas.microsoft.com/office/powerpoint/2010/main" val="60831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0299BB99-83C5-400A-8590-35E25FF196DF}" type="datetime8">
              <a:rPr lang="ar-IQ"/>
              <a:pPr>
                <a:defRPr/>
              </a:pPr>
              <a:t>12 أيار، 21</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fld id="{C7B2FA60-A973-47CB-85A3-4B4E922935ED}" type="slidenum">
              <a:rPr lang="ar-IQ" altLang="en-US"/>
              <a:pPr/>
              <a:t>‹#›</a:t>
            </a:fld>
            <a:endParaRPr lang="ar-IQ" altLang="en-US"/>
          </a:p>
        </p:txBody>
      </p:sp>
    </p:spTree>
    <p:extLst>
      <p:ext uri="{BB962C8B-B14F-4D97-AF65-F5344CB8AC3E}">
        <p14:creationId xmlns:p14="http://schemas.microsoft.com/office/powerpoint/2010/main" val="87160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rtl="1">
              <a:defRPr/>
            </a:lvl1pPr>
          </a:lstStyle>
          <a:p>
            <a:pPr>
              <a:defRPr/>
            </a:pPr>
            <a:fld id="{8337EDA6-23A2-4B86-90EB-7C68684DAFFE}" type="datetime8">
              <a:rPr lang="ar-IQ"/>
              <a:pPr>
                <a:defRPr/>
              </a:pPr>
              <a:t>12 أيار، 21</a:t>
            </a:fld>
            <a:endParaRPr lang="en-US"/>
          </a:p>
        </p:txBody>
      </p:sp>
      <p:sp>
        <p:nvSpPr>
          <p:cNvPr id="6" name="Footer Placeholder 4"/>
          <p:cNvSpPr>
            <a:spLocks noGrp="1"/>
          </p:cNvSpPr>
          <p:nvPr>
            <p:ph type="ftr" sz="quarter" idx="11"/>
          </p:nvPr>
        </p:nvSpPr>
        <p:spPr/>
        <p:txBody>
          <a:bodyPr/>
          <a:lstStyle>
            <a:lvl1pPr rtl="1">
              <a:defRPr/>
            </a:lvl1pPr>
          </a:lstStyle>
          <a:p>
            <a:pPr>
              <a:defRPr/>
            </a:pPr>
            <a:endParaRPr lang="en-US"/>
          </a:p>
        </p:txBody>
      </p:sp>
      <p:sp>
        <p:nvSpPr>
          <p:cNvPr id="7" name="Slide Number Placeholder 5"/>
          <p:cNvSpPr>
            <a:spLocks noGrp="1"/>
          </p:cNvSpPr>
          <p:nvPr>
            <p:ph type="sldNum" sz="quarter" idx="12"/>
          </p:nvPr>
        </p:nvSpPr>
        <p:spPr/>
        <p:txBody>
          <a:bodyPr/>
          <a:lstStyle>
            <a:lvl1pPr rtl="1">
              <a:defRPr/>
            </a:lvl1pPr>
          </a:lstStyle>
          <a:p>
            <a:fld id="{C318B04E-F4E3-4A40-9D7D-83A470059525}" type="slidenum">
              <a:rPr lang="en-US" altLang="en-US"/>
              <a:pPr/>
              <a:t>‹#›</a:t>
            </a:fld>
            <a:endParaRPr lang="en-US" altLang="en-US"/>
          </a:p>
        </p:txBody>
      </p:sp>
    </p:spTree>
    <p:extLst>
      <p:ext uri="{BB962C8B-B14F-4D97-AF65-F5344CB8AC3E}">
        <p14:creationId xmlns:p14="http://schemas.microsoft.com/office/powerpoint/2010/main" val="3082725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a:defRPr/>
            </a:lvl1pPr>
          </a:lstStyle>
          <a:p>
            <a:pPr>
              <a:defRPr/>
            </a:pPr>
            <a:fld id="{B858F6D5-4762-47DC-BB51-D7F4B45B94C2}" type="datetime8">
              <a:rPr lang="ar-IQ"/>
              <a:pPr>
                <a:defRPr/>
              </a:pPr>
              <a:t>12 أيار، 21</a:t>
            </a:fld>
            <a:endParaRPr lang="en-US"/>
          </a:p>
        </p:txBody>
      </p:sp>
      <p:sp>
        <p:nvSpPr>
          <p:cNvPr id="5" name="Footer Placeholder 4"/>
          <p:cNvSpPr>
            <a:spLocks noGrp="1"/>
          </p:cNvSpPr>
          <p:nvPr>
            <p:ph type="ftr" sz="quarter" idx="11"/>
          </p:nvPr>
        </p:nvSpPr>
        <p:spPr/>
        <p:txBody>
          <a:bodyPr/>
          <a:lstStyle>
            <a:lvl1pPr rtl="1">
              <a:defRPr/>
            </a:lvl1pPr>
          </a:lstStyle>
          <a:p>
            <a:pPr>
              <a:defRPr/>
            </a:pPr>
            <a:endParaRPr lang="en-US"/>
          </a:p>
        </p:txBody>
      </p:sp>
      <p:sp>
        <p:nvSpPr>
          <p:cNvPr id="6" name="Slide Number Placeholder 5"/>
          <p:cNvSpPr>
            <a:spLocks noGrp="1"/>
          </p:cNvSpPr>
          <p:nvPr>
            <p:ph type="sldNum" sz="quarter" idx="12"/>
          </p:nvPr>
        </p:nvSpPr>
        <p:spPr/>
        <p:txBody>
          <a:bodyPr/>
          <a:lstStyle>
            <a:lvl1pPr rtl="1">
              <a:defRPr/>
            </a:lvl1pPr>
          </a:lstStyle>
          <a:p>
            <a:fld id="{D7D8C5DE-7646-4F3F-BC4C-A6FC4ED4106F}" type="slidenum">
              <a:rPr lang="en-US" altLang="en-US"/>
              <a:pPr/>
              <a:t>‹#›</a:t>
            </a:fld>
            <a:endParaRPr lang="en-US" altLang="en-US"/>
          </a:p>
        </p:txBody>
      </p:sp>
    </p:spTree>
    <p:extLst>
      <p:ext uri="{BB962C8B-B14F-4D97-AF65-F5344CB8AC3E}">
        <p14:creationId xmlns:p14="http://schemas.microsoft.com/office/powerpoint/2010/main" val="409976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a:defRPr/>
            </a:lvl1pPr>
          </a:lstStyle>
          <a:p>
            <a:pPr>
              <a:defRPr/>
            </a:pPr>
            <a:fld id="{0E66A676-B9C5-4DA6-AFC2-153CA5C83C61}" type="datetime8">
              <a:rPr lang="ar-IQ"/>
              <a:pPr>
                <a:defRPr/>
              </a:pPr>
              <a:t>12 أيار، 21</a:t>
            </a:fld>
            <a:endParaRPr lang="en-US"/>
          </a:p>
        </p:txBody>
      </p:sp>
      <p:sp>
        <p:nvSpPr>
          <p:cNvPr id="5" name="Footer Placeholder 4"/>
          <p:cNvSpPr>
            <a:spLocks noGrp="1"/>
          </p:cNvSpPr>
          <p:nvPr>
            <p:ph type="ftr" sz="quarter" idx="11"/>
          </p:nvPr>
        </p:nvSpPr>
        <p:spPr/>
        <p:txBody>
          <a:bodyPr/>
          <a:lstStyle>
            <a:lvl1pPr rtl="1">
              <a:defRPr/>
            </a:lvl1pPr>
          </a:lstStyle>
          <a:p>
            <a:pPr>
              <a:defRPr/>
            </a:pPr>
            <a:endParaRPr lang="en-US"/>
          </a:p>
        </p:txBody>
      </p:sp>
      <p:sp>
        <p:nvSpPr>
          <p:cNvPr id="6" name="Slide Number Placeholder 5"/>
          <p:cNvSpPr>
            <a:spLocks noGrp="1"/>
          </p:cNvSpPr>
          <p:nvPr>
            <p:ph type="sldNum" sz="quarter" idx="12"/>
          </p:nvPr>
        </p:nvSpPr>
        <p:spPr/>
        <p:txBody>
          <a:bodyPr/>
          <a:lstStyle>
            <a:lvl1pPr rtl="1">
              <a:defRPr/>
            </a:lvl1pPr>
          </a:lstStyle>
          <a:p>
            <a:fld id="{025C3377-48A3-4789-A21F-432FE4C1EB5D}" type="slidenum">
              <a:rPr lang="en-US" altLang="en-US"/>
              <a:pPr/>
              <a:t>‹#›</a:t>
            </a:fld>
            <a:endParaRPr lang="en-US" altLang="en-US"/>
          </a:p>
        </p:txBody>
      </p:sp>
    </p:spTree>
    <p:extLst>
      <p:ext uri="{BB962C8B-B14F-4D97-AF65-F5344CB8AC3E}">
        <p14:creationId xmlns:p14="http://schemas.microsoft.com/office/powerpoint/2010/main" val="1955476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fld id="{ABFDA28B-D276-4192-963F-2CAF2A25D6FF}" type="datetime8">
              <a:rPr lang="ar-IQ"/>
              <a:pPr>
                <a:defRPr/>
              </a:pPr>
              <a:t>12 أيار، 21</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fld id="{8FF24DBB-BC89-42FC-A2EC-AE5B71D8C7CC}" type="slidenum">
              <a:rPr lang="ar-IQ" altLang="en-US"/>
              <a:pPr/>
              <a:t>‹#›</a:t>
            </a:fld>
            <a:endParaRPr lang="ar-IQ" altLang="en-US"/>
          </a:p>
        </p:txBody>
      </p:sp>
    </p:spTree>
    <p:extLst>
      <p:ext uri="{BB962C8B-B14F-4D97-AF65-F5344CB8AC3E}">
        <p14:creationId xmlns:p14="http://schemas.microsoft.com/office/powerpoint/2010/main" val="520646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80575B38-182C-4533-9138-3A96CD4F7145}" type="datetime8">
              <a:rPr lang="ar-IQ"/>
              <a:pPr>
                <a:defRPr/>
              </a:pPr>
              <a:t>12 أيار، 21</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fld id="{16288EDA-77D6-4563-AC29-54BF56B35D65}" type="slidenum">
              <a:rPr lang="ar-IQ" altLang="en-US"/>
              <a:pPr/>
              <a:t>‹#›</a:t>
            </a:fld>
            <a:endParaRPr lang="ar-IQ" altLang="en-US"/>
          </a:p>
        </p:txBody>
      </p:sp>
    </p:spTree>
    <p:extLst>
      <p:ext uri="{BB962C8B-B14F-4D97-AF65-F5344CB8AC3E}">
        <p14:creationId xmlns:p14="http://schemas.microsoft.com/office/powerpoint/2010/main" val="1947121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EEDE44-BC74-4739-BB92-DCF87E03E861}" type="datetime8">
              <a:rPr lang="ar-IQ"/>
              <a:pPr>
                <a:defRPr/>
              </a:pPr>
              <a:t>12 أيار، 21</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fld id="{5B4EA9FB-1D9B-4578-95AE-DD621826FEF8}" type="slidenum">
              <a:rPr lang="ar-IQ" altLang="en-US"/>
              <a:pPr/>
              <a:t>‹#›</a:t>
            </a:fld>
            <a:endParaRPr lang="ar-IQ" altLang="en-US"/>
          </a:p>
        </p:txBody>
      </p:sp>
    </p:spTree>
    <p:extLst>
      <p:ext uri="{BB962C8B-B14F-4D97-AF65-F5344CB8AC3E}">
        <p14:creationId xmlns:p14="http://schemas.microsoft.com/office/powerpoint/2010/main" val="4061841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vl1pPr>
          </a:lstStyle>
          <a:p>
            <a:pPr>
              <a:defRPr/>
            </a:pPr>
            <a:fld id="{6460F6B8-D47D-4CF9-94F7-7DB2F0B1284E}" type="datetime8">
              <a:rPr lang="ar-IQ"/>
              <a:pPr>
                <a:defRPr/>
              </a:pPr>
              <a:t>12 أيار، 21</a:t>
            </a:fld>
            <a:endParaRPr lang="ar-IQ"/>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fld id="{0525596F-8D9C-41AF-9E9D-ADC81FCCD4B2}" type="slidenum">
              <a:rPr lang="ar-IQ" altLang="en-US"/>
              <a:pPr/>
              <a:t>‹#›</a:t>
            </a:fld>
            <a:endParaRPr lang="ar-IQ" altLang="en-US"/>
          </a:p>
        </p:txBody>
      </p:sp>
    </p:spTree>
    <p:extLst>
      <p:ext uri="{BB962C8B-B14F-4D97-AF65-F5344CB8AC3E}">
        <p14:creationId xmlns:p14="http://schemas.microsoft.com/office/powerpoint/2010/main" val="1010621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vl1pPr>
          </a:lstStyle>
          <a:p>
            <a:pPr>
              <a:defRPr/>
            </a:pPr>
            <a:fld id="{40ACEF7A-D22C-4E11-910E-464B1F8511C1}" type="datetime8">
              <a:rPr lang="ar-IQ"/>
              <a:pPr>
                <a:defRPr/>
              </a:pPr>
              <a:t>12 أيار، 21</a:t>
            </a:fld>
            <a:endParaRPr lang="ar-IQ"/>
          </a:p>
        </p:txBody>
      </p:sp>
      <p:sp>
        <p:nvSpPr>
          <p:cNvPr id="8" name="Footer Placeholder 4"/>
          <p:cNvSpPr>
            <a:spLocks noGrp="1"/>
          </p:cNvSpPr>
          <p:nvPr>
            <p:ph type="ftr" sz="quarter" idx="11"/>
          </p:nvPr>
        </p:nvSpPr>
        <p:spPr/>
        <p:txBody>
          <a:bodyPr/>
          <a:lstStyle>
            <a:lvl1pPr>
              <a:defRPr/>
            </a:lvl1pPr>
          </a:lstStyle>
          <a:p>
            <a:pPr>
              <a:defRPr/>
            </a:pPr>
            <a:endParaRPr lang="ar-IQ"/>
          </a:p>
        </p:txBody>
      </p:sp>
      <p:sp>
        <p:nvSpPr>
          <p:cNvPr id="9" name="Slide Number Placeholder 5"/>
          <p:cNvSpPr>
            <a:spLocks noGrp="1"/>
          </p:cNvSpPr>
          <p:nvPr>
            <p:ph type="sldNum" sz="quarter" idx="12"/>
          </p:nvPr>
        </p:nvSpPr>
        <p:spPr/>
        <p:txBody>
          <a:bodyPr/>
          <a:lstStyle>
            <a:lvl1pPr>
              <a:defRPr/>
            </a:lvl1pPr>
          </a:lstStyle>
          <a:p>
            <a:fld id="{5A4E7FC2-EB9B-495C-ABCB-6707591F0D06}" type="slidenum">
              <a:rPr lang="ar-IQ" altLang="en-US"/>
              <a:pPr/>
              <a:t>‹#›</a:t>
            </a:fld>
            <a:endParaRPr lang="ar-IQ" altLang="en-US"/>
          </a:p>
        </p:txBody>
      </p:sp>
    </p:spTree>
    <p:extLst>
      <p:ext uri="{BB962C8B-B14F-4D97-AF65-F5344CB8AC3E}">
        <p14:creationId xmlns:p14="http://schemas.microsoft.com/office/powerpoint/2010/main" val="2050425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vl1pPr>
          </a:lstStyle>
          <a:p>
            <a:pPr>
              <a:defRPr/>
            </a:pPr>
            <a:fld id="{28DD02CE-9A03-4905-AB47-D480ABB8D95A}" type="datetime8">
              <a:rPr lang="ar-IQ"/>
              <a:pPr>
                <a:defRPr/>
              </a:pPr>
              <a:t>12 أيار، 21</a:t>
            </a:fld>
            <a:endParaRPr lang="ar-IQ"/>
          </a:p>
        </p:txBody>
      </p:sp>
      <p:sp>
        <p:nvSpPr>
          <p:cNvPr id="4" name="Footer Placeholder 4"/>
          <p:cNvSpPr>
            <a:spLocks noGrp="1"/>
          </p:cNvSpPr>
          <p:nvPr>
            <p:ph type="ftr" sz="quarter" idx="11"/>
          </p:nvPr>
        </p:nvSpPr>
        <p:spPr/>
        <p:txBody>
          <a:bodyPr/>
          <a:lstStyle>
            <a:lvl1pPr>
              <a:defRPr/>
            </a:lvl1pPr>
          </a:lstStyle>
          <a:p>
            <a:pPr>
              <a:defRPr/>
            </a:pPr>
            <a:endParaRPr lang="ar-IQ"/>
          </a:p>
        </p:txBody>
      </p:sp>
      <p:sp>
        <p:nvSpPr>
          <p:cNvPr id="5" name="Slide Number Placeholder 5"/>
          <p:cNvSpPr>
            <a:spLocks noGrp="1"/>
          </p:cNvSpPr>
          <p:nvPr>
            <p:ph type="sldNum" sz="quarter" idx="12"/>
          </p:nvPr>
        </p:nvSpPr>
        <p:spPr/>
        <p:txBody>
          <a:bodyPr/>
          <a:lstStyle>
            <a:lvl1pPr>
              <a:defRPr/>
            </a:lvl1pPr>
          </a:lstStyle>
          <a:p>
            <a:fld id="{05519C48-8DFF-4682-92C5-EEA5744454B6}" type="slidenum">
              <a:rPr lang="ar-IQ" altLang="en-US"/>
              <a:pPr/>
              <a:t>‹#›</a:t>
            </a:fld>
            <a:endParaRPr lang="ar-IQ" altLang="en-US"/>
          </a:p>
        </p:txBody>
      </p:sp>
    </p:spTree>
    <p:extLst>
      <p:ext uri="{BB962C8B-B14F-4D97-AF65-F5344CB8AC3E}">
        <p14:creationId xmlns:p14="http://schemas.microsoft.com/office/powerpoint/2010/main" val="2899987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0844AA-28FD-41F3-96AF-7800E066519C}" type="datetime8">
              <a:rPr lang="ar-IQ"/>
              <a:pPr>
                <a:defRPr/>
              </a:pPr>
              <a:t>12 أيار، 21</a:t>
            </a:fld>
            <a:endParaRPr lang="ar-IQ"/>
          </a:p>
        </p:txBody>
      </p:sp>
      <p:sp>
        <p:nvSpPr>
          <p:cNvPr id="3" name="Footer Placeholder 4"/>
          <p:cNvSpPr>
            <a:spLocks noGrp="1"/>
          </p:cNvSpPr>
          <p:nvPr>
            <p:ph type="ftr" sz="quarter" idx="11"/>
          </p:nvPr>
        </p:nvSpPr>
        <p:spPr/>
        <p:txBody>
          <a:bodyPr/>
          <a:lstStyle>
            <a:lvl1pPr>
              <a:defRPr/>
            </a:lvl1pPr>
          </a:lstStyle>
          <a:p>
            <a:pPr>
              <a:defRPr/>
            </a:pPr>
            <a:endParaRPr lang="ar-IQ"/>
          </a:p>
        </p:txBody>
      </p:sp>
      <p:sp>
        <p:nvSpPr>
          <p:cNvPr id="4" name="Slide Number Placeholder 5"/>
          <p:cNvSpPr>
            <a:spLocks noGrp="1"/>
          </p:cNvSpPr>
          <p:nvPr>
            <p:ph type="sldNum" sz="quarter" idx="12"/>
          </p:nvPr>
        </p:nvSpPr>
        <p:spPr/>
        <p:txBody>
          <a:bodyPr/>
          <a:lstStyle>
            <a:lvl1pPr>
              <a:defRPr/>
            </a:lvl1pPr>
          </a:lstStyle>
          <a:p>
            <a:fld id="{3B8B3C8C-AC41-4C1C-B802-06D0F23446A2}" type="slidenum">
              <a:rPr lang="ar-IQ" altLang="en-US"/>
              <a:pPr/>
              <a:t>‹#›</a:t>
            </a:fld>
            <a:endParaRPr lang="ar-IQ" altLang="en-US"/>
          </a:p>
        </p:txBody>
      </p:sp>
    </p:spTree>
    <p:extLst>
      <p:ext uri="{BB962C8B-B14F-4D97-AF65-F5344CB8AC3E}">
        <p14:creationId xmlns:p14="http://schemas.microsoft.com/office/powerpoint/2010/main" val="10805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45B587-F81D-429F-96EC-509961842A53}" type="datetime8">
              <a:rPr lang="ar-IQ"/>
              <a:pPr>
                <a:defRPr/>
              </a:pPr>
              <a:t>12 أيار، 21</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fld id="{34A4F6B9-24B6-4FFF-827E-52067BA0894F}" type="slidenum">
              <a:rPr lang="ar-IQ" altLang="en-US"/>
              <a:pPr/>
              <a:t>‹#›</a:t>
            </a:fld>
            <a:endParaRPr lang="ar-IQ" altLang="en-US"/>
          </a:p>
        </p:txBody>
      </p:sp>
    </p:spTree>
    <p:extLst>
      <p:ext uri="{BB962C8B-B14F-4D97-AF65-F5344CB8AC3E}">
        <p14:creationId xmlns:p14="http://schemas.microsoft.com/office/powerpoint/2010/main" val="2953364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8FB8BC-B69D-4939-99F7-1EEDFFF514E7}" type="datetime8">
              <a:rPr lang="ar-IQ"/>
              <a:pPr>
                <a:defRPr/>
              </a:pPr>
              <a:t>12 أيار، 21</a:t>
            </a:fld>
            <a:endParaRPr lang="ar-IQ"/>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fld id="{B69CECE8-D0B8-4516-8DCC-EA301CC71B24}" type="slidenum">
              <a:rPr lang="ar-IQ" altLang="en-US"/>
              <a:pPr/>
              <a:t>‹#›</a:t>
            </a:fld>
            <a:endParaRPr lang="ar-IQ" altLang="en-US"/>
          </a:p>
        </p:txBody>
      </p:sp>
    </p:spTree>
    <p:extLst>
      <p:ext uri="{BB962C8B-B14F-4D97-AF65-F5344CB8AC3E}">
        <p14:creationId xmlns:p14="http://schemas.microsoft.com/office/powerpoint/2010/main" val="3641233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6547E0-806F-4AB3-A7C3-B7115D7DEA2C}" type="datetime8">
              <a:rPr lang="ar-IQ"/>
              <a:pPr>
                <a:defRPr/>
              </a:pPr>
              <a:t>12 أيار، 21</a:t>
            </a:fld>
            <a:endParaRPr lang="ar-IQ"/>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fld id="{71440693-877B-4BC8-8037-40D1F874D57C}" type="slidenum">
              <a:rPr lang="ar-IQ" altLang="en-US"/>
              <a:pPr/>
              <a:t>‹#›</a:t>
            </a:fld>
            <a:endParaRPr lang="ar-IQ" altLang="en-US"/>
          </a:p>
        </p:txBody>
      </p:sp>
    </p:spTree>
    <p:extLst>
      <p:ext uri="{BB962C8B-B14F-4D97-AF65-F5344CB8AC3E}">
        <p14:creationId xmlns:p14="http://schemas.microsoft.com/office/powerpoint/2010/main" val="64781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17BB13F8-847E-4ED0-B382-F90180B58887}" type="datetime8">
              <a:rPr lang="ar-IQ"/>
              <a:pPr>
                <a:defRPr/>
              </a:pPr>
              <a:t>12 أيار، 21</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fld id="{AC49AE4F-C425-4181-9E90-B9BFC23280CF}" type="slidenum">
              <a:rPr lang="ar-IQ" altLang="en-US"/>
              <a:pPr/>
              <a:t>‹#›</a:t>
            </a:fld>
            <a:endParaRPr lang="ar-IQ" altLang="en-US"/>
          </a:p>
        </p:txBody>
      </p:sp>
    </p:spTree>
    <p:extLst>
      <p:ext uri="{BB962C8B-B14F-4D97-AF65-F5344CB8AC3E}">
        <p14:creationId xmlns:p14="http://schemas.microsoft.com/office/powerpoint/2010/main" val="1456680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98B55658-53B2-4073-A4A6-81910AADA52C}" type="datetime8">
              <a:rPr lang="ar-IQ"/>
              <a:pPr>
                <a:defRPr/>
              </a:pPr>
              <a:t>12 أيار، 21</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fld id="{F0E2BDEA-7D2C-44A1-91CB-827B1DCACDFB}" type="slidenum">
              <a:rPr lang="ar-IQ" altLang="en-US"/>
              <a:pPr/>
              <a:t>‹#›</a:t>
            </a:fld>
            <a:endParaRPr lang="ar-IQ" altLang="en-US"/>
          </a:p>
        </p:txBody>
      </p:sp>
    </p:spTree>
    <p:extLst>
      <p:ext uri="{BB962C8B-B14F-4D97-AF65-F5344CB8AC3E}">
        <p14:creationId xmlns:p14="http://schemas.microsoft.com/office/powerpoint/2010/main" val="3358523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IQ"/>
          </a:p>
        </p:txBody>
      </p:sp>
      <p:sp>
        <p:nvSpPr>
          <p:cNvPr id="4" name="Rectangle 4"/>
          <p:cNvSpPr>
            <a:spLocks noGrp="1" noChangeArrowheads="1"/>
          </p:cNvSpPr>
          <p:nvPr>
            <p:ph type="dt" sz="half" idx="10"/>
          </p:nvPr>
        </p:nvSpPr>
        <p:spPr>
          <a:ln/>
        </p:spPr>
        <p:txBody>
          <a:bodyPr/>
          <a:lstStyle>
            <a:lvl1pPr>
              <a:defRPr/>
            </a:lvl1pPr>
          </a:lstStyle>
          <a:p>
            <a:pPr>
              <a:defRPr/>
            </a:pPr>
            <a:fld id="{1A79D5E6-C055-4071-B6BC-8EF8892B855A}" type="datetime8">
              <a:rPr lang="ar-IQ"/>
              <a:pPr>
                <a:defRPr/>
              </a:pPr>
              <a:t>12 أيار، 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3CEFDA2-9BD9-4172-98C6-7BDBC3126F1B}" type="slidenum">
              <a:rPr lang="en-US" altLang="en-US"/>
              <a:pPr/>
              <a:t>‹#›</a:t>
            </a:fld>
            <a:endParaRPr lang="en-US" altLang="en-US"/>
          </a:p>
        </p:txBody>
      </p:sp>
    </p:spTree>
    <p:extLst>
      <p:ext uri="{BB962C8B-B14F-4D97-AF65-F5344CB8AC3E}">
        <p14:creationId xmlns:p14="http://schemas.microsoft.com/office/powerpoint/2010/main" val="838202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fld id="{D98F53C4-5C96-402D-B161-43922EF60A85}" type="datetime8">
              <a:rPr lang="ar-IQ"/>
              <a:pPr>
                <a:defRPr/>
              </a:pPr>
              <a:t>12 أيار، 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41CF5A-DC70-4174-8E11-381C7C166CE0}" type="slidenum">
              <a:rPr lang="en-US" altLang="en-US"/>
              <a:pPr/>
              <a:t>‹#›</a:t>
            </a:fld>
            <a:endParaRPr lang="en-US" altLang="en-US"/>
          </a:p>
        </p:txBody>
      </p:sp>
    </p:spTree>
    <p:extLst>
      <p:ext uri="{BB962C8B-B14F-4D97-AF65-F5344CB8AC3E}">
        <p14:creationId xmlns:p14="http://schemas.microsoft.com/office/powerpoint/2010/main" val="2142289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A7015D8-796C-4637-A4E5-116AD611FB12}" type="datetime8">
              <a:rPr lang="ar-IQ"/>
              <a:pPr>
                <a:defRPr/>
              </a:pPr>
              <a:t>12 أيار، 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6EC1D6-4A5F-42FD-8B28-4B19A3437EDF}" type="slidenum">
              <a:rPr lang="en-US" altLang="en-US"/>
              <a:pPr/>
              <a:t>‹#›</a:t>
            </a:fld>
            <a:endParaRPr lang="en-US" altLang="en-US"/>
          </a:p>
        </p:txBody>
      </p:sp>
    </p:spTree>
    <p:extLst>
      <p:ext uri="{BB962C8B-B14F-4D97-AF65-F5344CB8AC3E}">
        <p14:creationId xmlns:p14="http://schemas.microsoft.com/office/powerpoint/2010/main" val="3895888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4"/>
          <p:cNvSpPr>
            <a:spLocks noGrp="1" noChangeArrowheads="1"/>
          </p:cNvSpPr>
          <p:nvPr>
            <p:ph type="dt" sz="half" idx="10"/>
          </p:nvPr>
        </p:nvSpPr>
        <p:spPr>
          <a:ln/>
        </p:spPr>
        <p:txBody>
          <a:bodyPr/>
          <a:lstStyle>
            <a:lvl1pPr>
              <a:defRPr/>
            </a:lvl1pPr>
          </a:lstStyle>
          <a:p>
            <a:pPr>
              <a:defRPr/>
            </a:pPr>
            <a:fld id="{7A61F70E-DBC7-4EE6-B068-DF41F140F421}" type="datetime8">
              <a:rPr lang="ar-IQ"/>
              <a:pPr>
                <a:defRPr/>
              </a:pPr>
              <a:t>12 أيار، 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A1719A7-BCCB-420B-A4B5-575B2CA03BD7}" type="slidenum">
              <a:rPr lang="en-US" altLang="en-US"/>
              <a:pPr/>
              <a:t>‹#›</a:t>
            </a:fld>
            <a:endParaRPr lang="en-US" altLang="en-US"/>
          </a:p>
        </p:txBody>
      </p:sp>
    </p:spTree>
    <p:extLst>
      <p:ext uri="{BB962C8B-B14F-4D97-AF65-F5344CB8AC3E}">
        <p14:creationId xmlns:p14="http://schemas.microsoft.com/office/powerpoint/2010/main" val="1906583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4"/>
          <p:cNvSpPr>
            <a:spLocks noGrp="1" noChangeArrowheads="1"/>
          </p:cNvSpPr>
          <p:nvPr>
            <p:ph type="dt" sz="half" idx="10"/>
          </p:nvPr>
        </p:nvSpPr>
        <p:spPr>
          <a:ln/>
        </p:spPr>
        <p:txBody>
          <a:bodyPr/>
          <a:lstStyle>
            <a:lvl1pPr>
              <a:defRPr/>
            </a:lvl1pPr>
          </a:lstStyle>
          <a:p>
            <a:pPr>
              <a:defRPr/>
            </a:pPr>
            <a:fld id="{4A8BE7EA-1111-4569-9F27-AF6B9AA6AA0B}" type="datetime8">
              <a:rPr lang="ar-IQ"/>
              <a:pPr>
                <a:defRPr/>
              </a:pPr>
              <a:t>12 أيار، 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99FF7A1-E10B-4758-9FAC-B6B696A5D788}" type="slidenum">
              <a:rPr lang="en-US" altLang="en-US"/>
              <a:pPr/>
              <a:t>‹#›</a:t>
            </a:fld>
            <a:endParaRPr lang="en-US" altLang="en-US"/>
          </a:p>
        </p:txBody>
      </p:sp>
    </p:spTree>
    <p:extLst>
      <p:ext uri="{BB962C8B-B14F-4D97-AF65-F5344CB8AC3E}">
        <p14:creationId xmlns:p14="http://schemas.microsoft.com/office/powerpoint/2010/main" val="4128029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4"/>
          <p:cNvSpPr>
            <a:spLocks noGrp="1" noChangeArrowheads="1"/>
          </p:cNvSpPr>
          <p:nvPr>
            <p:ph type="dt" sz="half" idx="10"/>
          </p:nvPr>
        </p:nvSpPr>
        <p:spPr>
          <a:ln/>
        </p:spPr>
        <p:txBody>
          <a:bodyPr/>
          <a:lstStyle>
            <a:lvl1pPr>
              <a:defRPr/>
            </a:lvl1pPr>
          </a:lstStyle>
          <a:p>
            <a:pPr>
              <a:defRPr/>
            </a:pPr>
            <a:fld id="{691BF8F3-FBCA-483A-B010-D48D59541510}" type="datetime8">
              <a:rPr lang="ar-IQ"/>
              <a:pPr>
                <a:defRPr/>
              </a:pPr>
              <a:t>12 أيار، 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222ECF8-8E73-44B0-BFA3-294951AFEA72}" type="slidenum">
              <a:rPr lang="en-US" altLang="en-US"/>
              <a:pPr/>
              <a:t>‹#›</a:t>
            </a:fld>
            <a:endParaRPr lang="en-US" altLang="en-US"/>
          </a:p>
        </p:txBody>
      </p:sp>
    </p:spTree>
    <p:extLst>
      <p:ext uri="{BB962C8B-B14F-4D97-AF65-F5344CB8AC3E}">
        <p14:creationId xmlns:p14="http://schemas.microsoft.com/office/powerpoint/2010/main" val="83649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vl1pPr>
          </a:lstStyle>
          <a:p>
            <a:pPr>
              <a:defRPr/>
            </a:pPr>
            <a:fld id="{80390471-E016-4AE1-BD2A-E6360EA4C06C}" type="datetime8">
              <a:rPr lang="ar-IQ"/>
              <a:pPr>
                <a:defRPr/>
              </a:pPr>
              <a:t>12 أيار، 21</a:t>
            </a:fld>
            <a:endParaRPr lang="ar-IQ"/>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fld id="{E9A67C37-90B0-43A9-B7F4-FACEC47E0203}" type="slidenum">
              <a:rPr lang="ar-IQ" altLang="en-US"/>
              <a:pPr/>
              <a:t>‹#›</a:t>
            </a:fld>
            <a:endParaRPr lang="ar-IQ" altLang="en-US"/>
          </a:p>
        </p:txBody>
      </p:sp>
    </p:spTree>
    <p:extLst>
      <p:ext uri="{BB962C8B-B14F-4D97-AF65-F5344CB8AC3E}">
        <p14:creationId xmlns:p14="http://schemas.microsoft.com/office/powerpoint/2010/main" val="3181396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F3BEFD4-6736-490C-831E-1D7409E6A004}" type="datetime8">
              <a:rPr lang="ar-IQ"/>
              <a:pPr>
                <a:defRPr/>
              </a:pPr>
              <a:t>12 أيار، 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A6338F4-F13C-4111-A954-3F2630FF9E78}" type="slidenum">
              <a:rPr lang="en-US" altLang="en-US"/>
              <a:pPr/>
              <a:t>‹#›</a:t>
            </a:fld>
            <a:endParaRPr lang="en-US" altLang="en-US"/>
          </a:p>
        </p:txBody>
      </p:sp>
    </p:spTree>
    <p:extLst>
      <p:ext uri="{BB962C8B-B14F-4D97-AF65-F5344CB8AC3E}">
        <p14:creationId xmlns:p14="http://schemas.microsoft.com/office/powerpoint/2010/main" val="1844575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5162B88-B124-4926-B498-A4B60A37808E}" type="datetime8">
              <a:rPr lang="ar-IQ"/>
              <a:pPr>
                <a:defRPr/>
              </a:pPr>
              <a:t>12 أيار، 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30D3C46-BB58-4FC1-8D54-504F41034C27}" type="slidenum">
              <a:rPr lang="en-US" altLang="en-US"/>
              <a:pPr/>
              <a:t>‹#›</a:t>
            </a:fld>
            <a:endParaRPr lang="en-US" altLang="en-US"/>
          </a:p>
        </p:txBody>
      </p:sp>
    </p:spTree>
    <p:extLst>
      <p:ext uri="{BB962C8B-B14F-4D97-AF65-F5344CB8AC3E}">
        <p14:creationId xmlns:p14="http://schemas.microsoft.com/office/powerpoint/2010/main" val="1629550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39137C0-8B1B-44EA-A6CA-C340DEAD304E}" type="datetime8">
              <a:rPr lang="ar-IQ"/>
              <a:pPr>
                <a:defRPr/>
              </a:pPr>
              <a:t>12 أيار، 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0B88372-9886-4C32-903B-434AD93B1B8C}" type="slidenum">
              <a:rPr lang="en-US" altLang="en-US"/>
              <a:pPr/>
              <a:t>‹#›</a:t>
            </a:fld>
            <a:endParaRPr lang="en-US" altLang="en-US"/>
          </a:p>
        </p:txBody>
      </p:sp>
    </p:spTree>
    <p:extLst>
      <p:ext uri="{BB962C8B-B14F-4D97-AF65-F5344CB8AC3E}">
        <p14:creationId xmlns:p14="http://schemas.microsoft.com/office/powerpoint/2010/main" val="1334394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fld id="{3E5A7F98-163F-463E-A9EE-8C9C3D961363}" type="datetime8">
              <a:rPr lang="ar-IQ"/>
              <a:pPr>
                <a:defRPr/>
              </a:pPr>
              <a:t>12 أيار، 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A3CF915-1F25-4699-A357-36AC619FB62E}" type="slidenum">
              <a:rPr lang="en-US" altLang="en-US"/>
              <a:pPr/>
              <a:t>‹#›</a:t>
            </a:fld>
            <a:endParaRPr lang="en-US" altLang="en-US"/>
          </a:p>
        </p:txBody>
      </p:sp>
    </p:spTree>
    <p:extLst>
      <p:ext uri="{BB962C8B-B14F-4D97-AF65-F5344CB8AC3E}">
        <p14:creationId xmlns:p14="http://schemas.microsoft.com/office/powerpoint/2010/main" val="2413251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fld id="{79FCE9CC-B9E7-4C3A-AB46-A1BF225368BB}" type="datetime8">
              <a:rPr lang="ar-IQ"/>
              <a:pPr>
                <a:defRPr/>
              </a:pPr>
              <a:t>12 أيار، 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219B18-E05D-471E-A588-37C999FA729E}" type="slidenum">
              <a:rPr lang="en-US" altLang="en-US"/>
              <a:pPr/>
              <a:t>‹#›</a:t>
            </a:fld>
            <a:endParaRPr lang="en-US" altLang="en-US"/>
          </a:p>
        </p:txBody>
      </p:sp>
    </p:spTree>
    <p:extLst>
      <p:ext uri="{BB962C8B-B14F-4D97-AF65-F5344CB8AC3E}">
        <p14:creationId xmlns:p14="http://schemas.microsoft.com/office/powerpoint/2010/main" val="2424345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4"/>
          <p:cNvSpPr>
            <a:spLocks noGrp="1" noChangeArrowheads="1"/>
          </p:cNvSpPr>
          <p:nvPr>
            <p:ph type="dt" sz="half" idx="10"/>
          </p:nvPr>
        </p:nvSpPr>
        <p:spPr>
          <a:ln/>
        </p:spPr>
        <p:txBody>
          <a:bodyPr/>
          <a:lstStyle>
            <a:lvl1pPr>
              <a:defRPr/>
            </a:lvl1pPr>
          </a:lstStyle>
          <a:p>
            <a:pPr>
              <a:defRPr/>
            </a:pPr>
            <a:fld id="{63712F52-AD07-4CDD-A09D-C1A337229DD9}" type="datetime8">
              <a:rPr lang="ar-IQ"/>
              <a:pPr>
                <a:defRPr/>
              </a:pPr>
              <a:t>12 أيار، 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54E495C-F9CB-427C-9538-83C00243191A}" type="slidenum">
              <a:rPr lang="en-US" altLang="en-US"/>
              <a:pPr/>
              <a:t>‹#›</a:t>
            </a:fld>
            <a:endParaRPr lang="en-US" altLang="en-US"/>
          </a:p>
        </p:txBody>
      </p:sp>
    </p:spTree>
    <p:extLst>
      <p:ext uri="{BB962C8B-B14F-4D97-AF65-F5344CB8AC3E}">
        <p14:creationId xmlns:p14="http://schemas.microsoft.com/office/powerpoint/2010/main" val="3943034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Rectangle 4"/>
          <p:cNvSpPr>
            <a:spLocks noGrp="1" noChangeArrowheads="1"/>
          </p:cNvSpPr>
          <p:nvPr>
            <p:ph type="dt" sz="half" idx="10"/>
          </p:nvPr>
        </p:nvSpPr>
        <p:spPr>
          <a:ln/>
        </p:spPr>
        <p:txBody>
          <a:bodyPr/>
          <a:lstStyle>
            <a:lvl1pPr>
              <a:defRPr/>
            </a:lvl1pPr>
          </a:lstStyle>
          <a:p>
            <a:pPr>
              <a:defRPr/>
            </a:pPr>
            <a:fld id="{8B8F3797-B5F7-4962-A79A-CE1DD4D8E6FA}" type="datetime8">
              <a:rPr lang="ar-IQ"/>
              <a:pPr>
                <a:defRPr/>
              </a:pPr>
              <a:t>12 أيار، 21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0A3EF4CD-E35A-4668-AFA3-8470C0AB4D25}" type="slidenum">
              <a:rPr lang="en-US" altLang="en-US"/>
              <a:pPr/>
              <a:t>‹#›</a:t>
            </a:fld>
            <a:endParaRPr lang="en-US" altLang="en-US"/>
          </a:p>
        </p:txBody>
      </p:sp>
    </p:spTree>
    <p:extLst>
      <p:ext uri="{BB962C8B-B14F-4D97-AF65-F5344CB8AC3E}">
        <p14:creationId xmlns:p14="http://schemas.microsoft.com/office/powerpoint/2010/main" val="32261716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3" name="Rectangle 4"/>
          <p:cNvSpPr>
            <a:spLocks noGrp="1" noChangeArrowheads="1"/>
          </p:cNvSpPr>
          <p:nvPr>
            <p:ph type="dt" sz="half" idx="10"/>
          </p:nvPr>
        </p:nvSpPr>
        <p:spPr>
          <a:ln/>
        </p:spPr>
        <p:txBody>
          <a:bodyPr/>
          <a:lstStyle>
            <a:lvl1pPr>
              <a:defRPr/>
            </a:lvl1pPr>
          </a:lstStyle>
          <a:p>
            <a:pPr>
              <a:defRPr/>
            </a:pPr>
            <a:fld id="{1AD84C98-9014-4D8F-A488-DF6981A73952}" type="datetime8">
              <a:rPr lang="ar-IQ"/>
              <a:pPr>
                <a:defRPr/>
              </a:pPr>
              <a:t>12 أيار، 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4DABDEE-63A3-47EC-95D9-125E8461AA5C}" type="slidenum">
              <a:rPr lang="en-US" altLang="en-US"/>
              <a:pPr/>
              <a:t>‹#›</a:t>
            </a:fld>
            <a:endParaRPr lang="en-US" altLang="en-US"/>
          </a:p>
        </p:txBody>
      </p:sp>
    </p:spTree>
    <p:extLst>
      <p:ext uri="{BB962C8B-B14F-4D97-AF65-F5344CB8AC3E}">
        <p14:creationId xmlns:p14="http://schemas.microsoft.com/office/powerpoint/2010/main" val="28244612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6"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368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rtl="1">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lgn="r" rtl="1">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rtl="1">
              <a:defRPr/>
            </a:lvl1pPr>
          </a:lstStyle>
          <a:p>
            <a:fld id="{37D9BA28-8F75-4D42-A172-5B0F0DB997DA}" type="slidenum">
              <a:rPr lang="en-US" altLang="en-US"/>
              <a:pPr/>
              <a:t>‹#›</a:t>
            </a:fld>
            <a:endParaRPr lang="en-US" altLang="en-US"/>
          </a:p>
        </p:txBody>
      </p:sp>
    </p:spTree>
    <p:extLst>
      <p:ext uri="{BB962C8B-B14F-4D97-AF65-F5344CB8AC3E}">
        <p14:creationId xmlns:p14="http://schemas.microsoft.com/office/powerpoint/2010/main" val="3789206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rtl="1">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lgn="r" rtl="1">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rtl="1">
              <a:defRPr/>
            </a:lvl1pPr>
          </a:lstStyle>
          <a:p>
            <a:fld id="{F9978F14-C73A-4820-9301-19CADD33F2DC}" type="slidenum">
              <a:rPr lang="en-US" altLang="en-US"/>
              <a:pPr/>
              <a:t>‹#›</a:t>
            </a:fld>
            <a:endParaRPr lang="en-US" altLang="en-US"/>
          </a:p>
        </p:txBody>
      </p:sp>
    </p:spTree>
    <p:extLst>
      <p:ext uri="{BB962C8B-B14F-4D97-AF65-F5344CB8AC3E}">
        <p14:creationId xmlns:p14="http://schemas.microsoft.com/office/powerpoint/2010/main" val="2551359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vl1pPr>
          </a:lstStyle>
          <a:p>
            <a:pPr>
              <a:defRPr/>
            </a:pPr>
            <a:fld id="{72515367-2EA3-4546-9006-73772BAB0F81}" type="datetime8">
              <a:rPr lang="ar-IQ"/>
              <a:pPr>
                <a:defRPr/>
              </a:pPr>
              <a:t>12 أيار، 21</a:t>
            </a:fld>
            <a:endParaRPr lang="ar-IQ"/>
          </a:p>
        </p:txBody>
      </p:sp>
      <p:sp>
        <p:nvSpPr>
          <p:cNvPr id="8" name="Footer Placeholder 4"/>
          <p:cNvSpPr>
            <a:spLocks noGrp="1"/>
          </p:cNvSpPr>
          <p:nvPr>
            <p:ph type="ftr" sz="quarter" idx="11"/>
          </p:nvPr>
        </p:nvSpPr>
        <p:spPr/>
        <p:txBody>
          <a:bodyPr/>
          <a:lstStyle>
            <a:lvl1pPr>
              <a:defRPr/>
            </a:lvl1pPr>
          </a:lstStyle>
          <a:p>
            <a:pPr>
              <a:defRPr/>
            </a:pPr>
            <a:endParaRPr lang="ar-IQ"/>
          </a:p>
        </p:txBody>
      </p:sp>
      <p:sp>
        <p:nvSpPr>
          <p:cNvPr id="9" name="Slide Number Placeholder 5"/>
          <p:cNvSpPr>
            <a:spLocks noGrp="1"/>
          </p:cNvSpPr>
          <p:nvPr>
            <p:ph type="sldNum" sz="quarter" idx="12"/>
          </p:nvPr>
        </p:nvSpPr>
        <p:spPr/>
        <p:txBody>
          <a:bodyPr/>
          <a:lstStyle>
            <a:lvl1pPr>
              <a:defRPr/>
            </a:lvl1pPr>
          </a:lstStyle>
          <a:p>
            <a:fld id="{42B20530-4077-49ED-8680-9008BEABB906}" type="slidenum">
              <a:rPr lang="ar-IQ" altLang="en-US"/>
              <a:pPr/>
              <a:t>‹#›</a:t>
            </a:fld>
            <a:endParaRPr lang="ar-IQ" altLang="en-US"/>
          </a:p>
        </p:txBody>
      </p:sp>
    </p:spTree>
    <p:extLst>
      <p:ext uri="{BB962C8B-B14F-4D97-AF65-F5344CB8AC3E}">
        <p14:creationId xmlns:p14="http://schemas.microsoft.com/office/powerpoint/2010/main" val="1355899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rtl="1">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lgn="r" rtl="1">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rtl="1">
              <a:defRPr/>
            </a:lvl1pPr>
          </a:lstStyle>
          <a:p>
            <a:fld id="{777E8460-18EB-419A-A097-CBB888720457}" type="slidenum">
              <a:rPr lang="en-US" altLang="en-US"/>
              <a:pPr/>
              <a:t>‹#›</a:t>
            </a:fld>
            <a:endParaRPr lang="en-US" altLang="en-US"/>
          </a:p>
        </p:txBody>
      </p:sp>
    </p:spTree>
    <p:extLst>
      <p:ext uri="{BB962C8B-B14F-4D97-AF65-F5344CB8AC3E}">
        <p14:creationId xmlns:p14="http://schemas.microsoft.com/office/powerpoint/2010/main" val="3248507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rtl="1">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lgn="r" rtl="1">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rtl="1">
              <a:defRPr/>
            </a:lvl1pPr>
          </a:lstStyle>
          <a:p>
            <a:fld id="{D259CD0E-5611-425C-AEB9-455823198B29}" type="slidenum">
              <a:rPr lang="en-US" altLang="en-US"/>
              <a:pPr/>
              <a:t>‹#›</a:t>
            </a:fld>
            <a:endParaRPr lang="en-US" altLang="en-US"/>
          </a:p>
        </p:txBody>
      </p:sp>
    </p:spTree>
    <p:extLst>
      <p:ext uri="{BB962C8B-B14F-4D97-AF65-F5344CB8AC3E}">
        <p14:creationId xmlns:p14="http://schemas.microsoft.com/office/powerpoint/2010/main" val="32168307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rtl="1">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lgn="r" rtl="1">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rtl="1">
              <a:defRPr/>
            </a:lvl1pPr>
          </a:lstStyle>
          <a:p>
            <a:fld id="{6CDEBBC1-CBC3-422E-AF9D-B45E36D49AFE}" type="slidenum">
              <a:rPr lang="en-US" altLang="en-US"/>
              <a:pPr/>
              <a:t>‹#›</a:t>
            </a:fld>
            <a:endParaRPr lang="en-US" altLang="en-US"/>
          </a:p>
        </p:txBody>
      </p:sp>
    </p:spTree>
    <p:extLst>
      <p:ext uri="{BB962C8B-B14F-4D97-AF65-F5344CB8AC3E}">
        <p14:creationId xmlns:p14="http://schemas.microsoft.com/office/powerpoint/2010/main" val="3431446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rtl="1">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lgn="r" rtl="1">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rtl="1">
              <a:defRPr/>
            </a:lvl1pPr>
          </a:lstStyle>
          <a:p>
            <a:fld id="{D2713031-9473-44A9-B855-450B3F68F76B}" type="slidenum">
              <a:rPr lang="en-US" altLang="en-US"/>
              <a:pPr/>
              <a:t>‹#›</a:t>
            </a:fld>
            <a:endParaRPr lang="en-US" altLang="en-US"/>
          </a:p>
        </p:txBody>
      </p:sp>
    </p:spTree>
    <p:extLst>
      <p:ext uri="{BB962C8B-B14F-4D97-AF65-F5344CB8AC3E}">
        <p14:creationId xmlns:p14="http://schemas.microsoft.com/office/powerpoint/2010/main" val="5040565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rtl="1">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lgn="r" rtl="1">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rtl="1">
              <a:defRPr/>
            </a:lvl1pPr>
          </a:lstStyle>
          <a:p>
            <a:fld id="{2BFC161B-5011-47F9-B81D-C7CF3BF5B835}" type="slidenum">
              <a:rPr lang="en-US" altLang="en-US"/>
              <a:pPr/>
              <a:t>‹#›</a:t>
            </a:fld>
            <a:endParaRPr lang="en-US" altLang="en-US"/>
          </a:p>
        </p:txBody>
      </p:sp>
    </p:spTree>
    <p:extLst>
      <p:ext uri="{BB962C8B-B14F-4D97-AF65-F5344CB8AC3E}">
        <p14:creationId xmlns:p14="http://schemas.microsoft.com/office/powerpoint/2010/main" val="39790635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rtl="1">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lgn="r" rtl="1">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rtl="1">
              <a:defRPr/>
            </a:lvl1pPr>
          </a:lstStyle>
          <a:p>
            <a:fld id="{148FD3A9-027F-422E-AC32-65F89C962D10}" type="slidenum">
              <a:rPr lang="en-US" altLang="en-US"/>
              <a:pPr/>
              <a:t>‹#›</a:t>
            </a:fld>
            <a:endParaRPr lang="en-US" altLang="en-US"/>
          </a:p>
        </p:txBody>
      </p:sp>
    </p:spTree>
    <p:extLst>
      <p:ext uri="{BB962C8B-B14F-4D97-AF65-F5344CB8AC3E}">
        <p14:creationId xmlns:p14="http://schemas.microsoft.com/office/powerpoint/2010/main" val="4307381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rtl="1">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lgn="r" rtl="1">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rtl="1">
              <a:defRPr/>
            </a:lvl1pPr>
          </a:lstStyle>
          <a:p>
            <a:fld id="{53E81D47-5E5D-450B-8159-E4A3B18070DD}" type="slidenum">
              <a:rPr lang="en-US" altLang="en-US"/>
              <a:pPr/>
              <a:t>‹#›</a:t>
            </a:fld>
            <a:endParaRPr lang="en-US" altLang="en-US"/>
          </a:p>
        </p:txBody>
      </p:sp>
    </p:spTree>
    <p:extLst>
      <p:ext uri="{BB962C8B-B14F-4D97-AF65-F5344CB8AC3E}">
        <p14:creationId xmlns:p14="http://schemas.microsoft.com/office/powerpoint/2010/main" val="19109435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rtl="1">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lgn="r" rtl="1">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rtl="1">
              <a:defRPr/>
            </a:lvl1pPr>
          </a:lstStyle>
          <a:p>
            <a:fld id="{F5DF3504-4ACB-4708-B445-CF1C0863A3EA}" type="slidenum">
              <a:rPr lang="en-US" altLang="en-US"/>
              <a:pPr/>
              <a:t>‹#›</a:t>
            </a:fld>
            <a:endParaRPr lang="en-US" altLang="en-US"/>
          </a:p>
        </p:txBody>
      </p:sp>
    </p:spTree>
    <p:extLst>
      <p:ext uri="{BB962C8B-B14F-4D97-AF65-F5344CB8AC3E}">
        <p14:creationId xmlns:p14="http://schemas.microsoft.com/office/powerpoint/2010/main" val="32232924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rtl="1">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lgn="r" rtl="1">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rtl="1">
              <a:defRPr/>
            </a:lvl1pPr>
          </a:lstStyle>
          <a:p>
            <a:fld id="{8DE235F0-67BC-4FD6-BD9E-DC4120BCEB6B}" type="slidenum">
              <a:rPr lang="en-US" altLang="en-US"/>
              <a:pPr/>
              <a:t>‹#›</a:t>
            </a:fld>
            <a:endParaRPr lang="en-US" altLang="en-US"/>
          </a:p>
        </p:txBody>
      </p:sp>
    </p:spTree>
    <p:extLst>
      <p:ext uri="{BB962C8B-B14F-4D97-AF65-F5344CB8AC3E}">
        <p14:creationId xmlns:p14="http://schemas.microsoft.com/office/powerpoint/2010/main" val="29220799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rtl="1">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lgn="r" rtl="1">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rtl="1">
              <a:defRPr/>
            </a:lvl1pPr>
          </a:lstStyle>
          <a:p>
            <a:fld id="{4DEF1844-CE2B-4908-89A7-21E645B33F6E}" type="slidenum">
              <a:rPr lang="en-US" altLang="en-US"/>
              <a:pPr/>
              <a:t>‹#›</a:t>
            </a:fld>
            <a:endParaRPr lang="en-US" altLang="en-US"/>
          </a:p>
        </p:txBody>
      </p:sp>
    </p:spTree>
    <p:extLst>
      <p:ext uri="{BB962C8B-B14F-4D97-AF65-F5344CB8AC3E}">
        <p14:creationId xmlns:p14="http://schemas.microsoft.com/office/powerpoint/2010/main" val="389799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vl1pPr>
          </a:lstStyle>
          <a:p>
            <a:pPr>
              <a:defRPr/>
            </a:pPr>
            <a:fld id="{7E72B0E7-1DF7-47BB-B673-972BEB5C6EC4}" type="datetime8">
              <a:rPr lang="ar-IQ"/>
              <a:pPr>
                <a:defRPr/>
              </a:pPr>
              <a:t>12 أيار، 21</a:t>
            </a:fld>
            <a:endParaRPr lang="ar-IQ"/>
          </a:p>
        </p:txBody>
      </p:sp>
      <p:sp>
        <p:nvSpPr>
          <p:cNvPr id="4" name="Footer Placeholder 4"/>
          <p:cNvSpPr>
            <a:spLocks noGrp="1"/>
          </p:cNvSpPr>
          <p:nvPr>
            <p:ph type="ftr" sz="quarter" idx="11"/>
          </p:nvPr>
        </p:nvSpPr>
        <p:spPr/>
        <p:txBody>
          <a:bodyPr/>
          <a:lstStyle>
            <a:lvl1pPr>
              <a:defRPr/>
            </a:lvl1pPr>
          </a:lstStyle>
          <a:p>
            <a:pPr>
              <a:defRPr/>
            </a:pPr>
            <a:endParaRPr lang="ar-IQ"/>
          </a:p>
        </p:txBody>
      </p:sp>
      <p:sp>
        <p:nvSpPr>
          <p:cNvPr id="5" name="Slide Number Placeholder 5"/>
          <p:cNvSpPr>
            <a:spLocks noGrp="1"/>
          </p:cNvSpPr>
          <p:nvPr>
            <p:ph type="sldNum" sz="quarter" idx="12"/>
          </p:nvPr>
        </p:nvSpPr>
        <p:spPr/>
        <p:txBody>
          <a:bodyPr/>
          <a:lstStyle>
            <a:lvl1pPr>
              <a:defRPr/>
            </a:lvl1pPr>
          </a:lstStyle>
          <a:p>
            <a:fld id="{03E8730F-139D-4F8F-91FD-CFBBCB45FF93}" type="slidenum">
              <a:rPr lang="ar-IQ" altLang="en-US"/>
              <a:pPr/>
              <a:t>‹#›</a:t>
            </a:fld>
            <a:endParaRPr lang="ar-IQ" altLang="en-US"/>
          </a:p>
        </p:txBody>
      </p:sp>
    </p:spTree>
    <p:extLst>
      <p:ext uri="{BB962C8B-B14F-4D97-AF65-F5344CB8AC3E}">
        <p14:creationId xmlns:p14="http://schemas.microsoft.com/office/powerpoint/2010/main" val="25676099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rtl="1">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lgn="r" rtl="1">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rtl="1">
              <a:defRPr/>
            </a:lvl1pPr>
          </a:lstStyle>
          <a:p>
            <a:fld id="{6FB20DBF-9187-4E06-B6B5-63EDD031EEB8}" type="slidenum">
              <a:rPr lang="en-US" altLang="en-US"/>
              <a:pPr/>
              <a:t>‹#›</a:t>
            </a:fld>
            <a:endParaRPr lang="en-US" altLang="en-US"/>
          </a:p>
        </p:txBody>
      </p:sp>
    </p:spTree>
    <p:extLst>
      <p:ext uri="{BB962C8B-B14F-4D97-AF65-F5344CB8AC3E}">
        <p14:creationId xmlns:p14="http://schemas.microsoft.com/office/powerpoint/2010/main" val="230263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E84E02-1926-4B0E-8540-426F40E8B2F0}" type="datetime8">
              <a:rPr lang="ar-IQ"/>
              <a:pPr>
                <a:defRPr/>
              </a:pPr>
              <a:t>12 أيار، 21</a:t>
            </a:fld>
            <a:endParaRPr lang="ar-IQ"/>
          </a:p>
        </p:txBody>
      </p:sp>
      <p:sp>
        <p:nvSpPr>
          <p:cNvPr id="3" name="Footer Placeholder 4"/>
          <p:cNvSpPr>
            <a:spLocks noGrp="1"/>
          </p:cNvSpPr>
          <p:nvPr>
            <p:ph type="ftr" sz="quarter" idx="11"/>
          </p:nvPr>
        </p:nvSpPr>
        <p:spPr/>
        <p:txBody>
          <a:bodyPr/>
          <a:lstStyle>
            <a:lvl1pPr>
              <a:defRPr/>
            </a:lvl1pPr>
          </a:lstStyle>
          <a:p>
            <a:pPr>
              <a:defRPr/>
            </a:pPr>
            <a:endParaRPr lang="ar-IQ"/>
          </a:p>
        </p:txBody>
      </p:sp>
      <p:sp>
        <p:nvSpPr>
          <p:cNvPr id="4" name="Slide Number Placeholder 5"/>
          <p:cNvSpPr>
            <a:spLocks noGrp="1"/>
          </p:cNvSpPr>
          <p:nvPr>
            <p:ph type="sldNum" sz="quarter" idx="12"/>
          </p:nvPr>
        </p:nvSpPr>
        <p:spPr/>
        <p:txBody>
          <a:bodyPr/>
          <a:lstStyle>
            <a:lvl1pPr>
              <a:defRPr/>
            </a:lvl1pPr>
          </a:lstStyle>
          <a:p>
            <a:fld id="{E9723F0E-440E-47C2-996F-EC17D53C6BBA}" type="slidenum">
              <a:rPr lang="ar-IQ" altLang="en-US"/>
              <a:pPr/>
              <a:t>‹#›</a:t>
            </a:fld>
            <a:endParaRPr lang="ar-IQ" altLang="en-US"/>
          </a:p>
        </p:txBody>
      </p:sp>
    </p:spTree>
    <p:extLst>
      <p:ext uri="{BB962C8B-B14F-4D97-AF65-F5344CB8AC3E}">
        <p14:creationId xmlns:p14="http://schemas.microsoft.com/office/powerpoint/2010/main" val="4014255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782DC3-230A-4898-B0B0-4305D7D26423}" type="datetime8">
              <a:rPr lang="ar-IQ"/>
              <a:pPr>
                <a:defRPr/>
              </a:pPr>
              <a:t>12 أيار، 21</a:t>
            </a:fld>
            <a:endParaRPr lang="ar-IQ"/>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fld id="{9820C6B2-67F2-411D-B899-D3596DA58404}" type="slidenum">
              <a:rPr lang="ar-IQ" altLang="en-US"/>
              <a:pPr/>
              <a:t>‹#›</a:t>
            </a:fld>
            <a:endParaRPr lang="ar-IQ" altLang="en-US"/>
          </a:p>
        </p:txBody>
      </p:sp>
    </p:spTree>
    <p:extLst>
      <p:ext uri="{BB962C8B-B14F-4D97-AF65-F5344CB8AC3E}">
        <p14:creationId xmlns:p14="http://schemas.microsoft.com/office/powerpoint/2010/main" val="113338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43DA7F-8F93-4F8E-B30E-253B295BB7CB}" type="datetime8">
              <a:rPr lang="ar-IQ"/>
              <a:pPr>
                <a:defRPr/>
              </a:pPr>
              <a:t>12 أيار، 21</a:t>
            </a:fld>
            <a:endParaRPr lang="ar-IQ"/>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fld id="{EC216CCB-B0F0-4244-B619-DBECCB8AABE9}" type="slidenum">
              <a:rPr lang="ar-IQ" altLang="en-US"/>
              <a:pPr/>
              <a:t>‹#›</a:t>
            </a:fld>
            <a:endParaRPr lang="ar-IQ" altLang="en-US"/>
          </a:p>
        </p:txBody>
      </p:sp>
    </p:spTree>
    <p:extLst>
      <p:ext uri="{BB962C8B-B14F-4D97-AF65-F5344CB8AC3E}">
        <p14:creationId xmlns:p14="http://schemas.microsoft.com/office/powerpoint/2010/main" val="252214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6597D02-0AA4-4854-A05A-2F60212AB094}" type="datetime8">
              <a:rPr lang="ar-IQ"/>
              <a:pPr>
                <a:defRPr/>
              </a:pPr>
              <a:t>12 أيار، 21</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anose="020F0502020204030204" pitchFamily="34" charset="0"/>
              </a:defRPr>
            </a:lvl1pPr>
          </a:lstStyle>
          <a:p>
            <a:fld id="{5508CFEF-2D60-41F7-878D-9D41453F0D5D}" type="slidenum">
              <a:rPr lang="ar-IQ" altLang="en-US"/>
              <a:pPr/>
              <a:t>‹#›</a:t>
            </a:fld>
            <a:endParaRPr lang="ar-IQ" altLang="en-US"/>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prstClr val="black">
                    <a:tint val="75000"/>
                  </a:prstClr>
                </a:solidFill>
                <a:latin typeface="+mn-lt"/>
                <a:cs typeface="+mn-cs"/>
              </a:defRPr>
            </a:lvl1pPr>
          </a:lstStyle>
          <a:p>
            <a:pPr>
              <a:defRPr/>
            </a:pPr>
            <a:fld id="{AD6786B0-797E-426C-B545-70CDC74D3770}" type="datetime8">
              <a:rPr lang="ar-IQ"/>
              <a:pPr>
                <a:defRPr/>
              </a:pPr>
              <a:t>12 أيار، 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anose="020F0502020204030204" pitchFamily="34" charset="0"/>
              </a:defRPr>
            </a:lvl1pPr>
          </a:lstStyle>
          <a:p>
            <a:fld id="{1B95394F-3093-46CE-9ED6-0E1F824F7EB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BBDCE9A-7A27-47F9-9AF8-3D1B95713DFA}" type="datetime8">
              <a:rPr lang="ar-IQ"/>
              <a:pPr>
                <a:defRPr/>
              </a:pPr>
              <a:t>12 أيار، 21</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anose="020F0502020204030204" pitchFamily="34" charset="0"/>
              </a:defRPr>
            </a:lvl1pPr>
          </a:lstStyle>
          <a:p>
            <a:fld id="{E4D2B6CC-C2A2-4EE3-B7A5-7C267F7891DA}" type="slidenum">
              <a:rPr lang="ar-IQ" altLang="en-US"/>
              <a:pPr/>
              <a:t>‹#›</a:t>
            </a:fld>
            <a:endParaRPr lang="ar-IQ" altLang="en-US"/>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86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cs typeface="Arial" pitchFamily="34" charset="0"/>
              </a:defRPr>
            </a:lvl1pPr>
          </a:lstStyle>
          <a:p>
            <a:pPr>
              <a:defRPr/>
            </a:pPr>
            <a:fld id="{C17CBDED-F667-4220-950A-B795ADEC6A87}" type="datetime8">
              <a:rPr lang="ar-IQ"/>
              <a:pPr>
                <a:defRPr/>
              </a:pPr>
              <a:t>12 أيار، 21</a:t>
            </a:fld>
            <a:endParaRPr lang="en-US"/>
          </a:p>
        </p:txBody>
      </p:sp>
      <p:sp>
        <p:nvSpPr>
          <p:cNvPr id="686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Arial" pitchFamily="34" charset="0"/>
              </a:defRPr>
            </a:lvl1pPr>
          </a:lstStyle>
          <a:p>
            <a:pPr>
              <a:defRPr/>
            </a:pPr>
            <a:endParaRPr lang="en-US"/>
          </a:p>
        </p:txBody>
      </p:sp>
      <p:sp>
        <p:nvSpPr>
          <p:cNvPr id="686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fld id="{6A324375-02E6-4BBE-ACD6-5B57EE99C0E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584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200">
                <a:solidFill>
                  <a:srgbClr val="000000"/>
                </a:solidFill>
                <a:latin typeface="+mj-lt"/>
                <a:cs typeface="Arial" charset="0"/>
              </a:defRPr>
            </a:lvl1pPr>
          </a:lstStyle>
          <a:p>
            <a:pPr>
              <a:defRPr/>
            </a:pPr>
            <a:endParaRPr lang="en-US" altLang="en-US"/>
          </a:p>
        </p:txBody>
      </p:sp>
      <p:sp>
        <p:nvSpPr>
          <p:cNvPr id="358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a:defRPr sz="1200">
                <a:solidFill>
                  <a:srgbClr val="000000"/>
                </a:solidFill>
                <a:latin typeface="+mj-lt"/>
                <a:cs typeface="Arial" charset="0"/>
              </a:defRPr>
            </a:lvl1pPr>
          </a:lstStyle>
          <a:p>
            <a:pPr>
              <a:defRPr/>
            </a:pPr>
            <a:endParaRPr lang="en-US" altLang="en-US"/>
          </a:p>
        </p:txBody>
      </p:sp>
      <p:sp>
        <p:nvSpPr>
          <p:cNvPr id="3584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200">
                <a:solidFill>
                  <a:srgbClr val="000000"/>
                </a:solidFill>
                <a:latin typeface="Garamond" panose="02020404030301010803" pitchFamily="18" charset="0"/>
              </a:defRPr>
            </a:lvl1pPr>
          </a:lstStyle>
          <a:p>
            <a:fld id="{331D928E-891F-4824-8F7F-C5C651C5E3E6}" type="slidenum">
              <a:rPr lang="en-US" altLang="en-US"/>
              <a:pPr/>
              <a:t>‹#›</a:t>
            </a:fld>
            <a:endParaRPr lang="en-US" altLang="en-US"/>
          </a:p>
        </p:txBody>
      </p:sp>
      <p:sp>
        <p:nvSpPr>
          <p:cNvPr id="5127"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charset="0"/>
        </a:defRPr>
      </a:lvl2pPr>
      <a:lvl3pPr algn="l" rtl="0" eaLnBrk="0" fontAlgn="base" hangingPunct="0">
        <a:spcBef>
          <a:spcPct val="0"/>
        </a:spcBef>
        <a:spcAft>
          <a:spcPct val="0"/>
        </a:spcAft>
        <a:defRPr sz="4200">
          <a:solidFill>
            <a:schemeClr val="tx2"/>
          </a:solidFill>
          <a:latin typeface="Garamond" pitchFamily="18" charset="0"/>
          <a:cs typeface="Arial" charset="0"/>
        </a:defRPr>
      </a:lvl3pPr>
      <a:lvl4pPr algn="l" rtl="0" eaLnBrk="0" fontAlgn="base" hangingPunct="0">
        <a:spcBef>
          <a:spcPct val="0"/>
        </a:spcBef>
        <a:spcAft>
          <a:spcPct val="0"/>
        </a:spcAft>
        <a:defRPr sz="4200">
          <a:solidFill>
            <a:schemeClr val="tx2"/>
          </a:solidFill>
          <a:latin typeface="Garamond" pitchFamily="18" charset="0"/>
          <a:cs typeface="Arial" charset="0"/>
        </a:defRPr>
      </a:lvl4pPr>
      <a:lvl5pPr algn="l" rtl="0" eaLnBrk="0" fontAlgn="base" hangingPunct="0">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tags" Target="../tags/tag2.xml"/><Relationship Id="rId7" Type="http://schemas.openxmlformats.org/officeDocument/2006/relationships/image" Target="../media/image8.w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10" Type="http://schemas.openxmlformats.org/officeDocument/2006/relationships/image" Target="../media/image11.png"/><Relationship Id="rId4" Type="http://schemas.openxmlformats.org/officeDocument/2006/relationships/slideLayout" Target="../slideLayouts/slideLayout49.xm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hyperlink" Target="https://en.wikipedia.org/wiki/Polygon" TargetMode="External"/><Relationship Id="rId13" Type="http://schemas.openxmlformats.org/officeDocument/2006/relationships/hyperlink" Target="https://en.wikipedia.org/wiki/Vector_path" TargetMode="External"/><Relationship Id="rId3" Type="http://schemas.openxmlformats.org/officeDocument/2006/relationships/hyperlink" Target="https://en.wikipedia.org/wiki/Computer_graphics" TargetMode="External"/><Relationship Id="rId7" Type="http://schemas.openxmlformats.org/officeDocument/2006/relationships/hyperlink" Target="https://en.wikipedia.org/wiki/Curve" TargetMode="External"/><Relationship Id="rId12" Type="http://schemas.openxmlformats.org/officeDocument/2006/relationships/hyperlink" Target="https://en.wikipedia.org/wiki/Aliasing" TargetMode="External"/><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hyperlink" Target="https://en.wikipedia.org/wiki/Line_segment" TargetMode="External"/><Relationship Id="rId11" Type="http://schemas.openxmlformats.org/officeDocument/2006/relationships/hyperlink" Target="https://en.wikipedia.org/wiki/Display_resolution" TargetMode="External"/><Relationship Id="rId5" Type="http://schemas.openxmlformats.org/officeDocument/2006/relationships/hyperlink" Target="https://en.wikipedia.org/wiki/Cartesian_coordinate_system" TargetMode="External"/><Relationship Id="rId10" Type="http://schemas.openxmlformats.org/officeDocument/2006/relationships/hyperlink" Target="https://en.wikipedia.org/wiki/Scaling_(geometry)" TargetMode="External"/><Relationship Id="rId4" Type="http://schemas.openxmlformats.org/officeDocument/2006/relationships/hyperlink" Target="https://en.wikipedia.org/wiki/Point_(geometry)" TargetMode="External"/><Relationship Id="rId9" Type="http://schemas.openxmlformats.org/officeDocument/2006/relationships/hyperlink" Target="https://en.wikipedia.org/wiki/Raster_graphic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oleObject" Target="../embeddings/oleObject3.bin"/><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9.xml"/><Relationship Id="rId1" Type="http://schemas.openxmlformats.org/officeDocument/2006/relationships/vmlDrawing" Target="../drawings/vmlDrawing3.vml"/><Relationship Id="rId6" Type="http://schemas.openxmlformats.org/officeDocument/2006/relationships/image" Target="../media/image35.png"/><Relationship Id="rId5" Type="http://schemas.openxmlformats.org/officeDocument/2006/relationships/oleObject" Target="../embeddings/oleObject5.bin"/><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3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3.xml"/><Relationship Id="rId4" Type="http://schemas.openxmlformats.org/officeDocument/2006/relationships/image" Target="../media/image4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9.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p:txBody>
          <a:bodyPr/>
          <a:lstStyle/>
          <a:p>
            <a:pPr eaLnBrk="1" hangingPunct="1"/>
            <a:r>
              <a:rPr lang="en-US" altLang="en-US" smtClean="0">
                <a:cs typeface="Times New Roman" panose="02020603050405020304" pitchFamily="18" charset="0"/>
              </a:rPr>
              <a:t>Image Processing </a:t>
            </a:r>
            <a:endParaRPr lang="ar-IQ" altLang="en-US"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0CB087-275E-4376-BF0A-3188482C949E}" type="slidenum">
              <a:rPr lang="ar-IQ" altLang="en-US">
                <a:solidFill>
                  <a:srgbClr val="898989"/>
                </a:solidFill>
                <a:latin typeface="Calibri" panose="020F0502020204030204" pitchFamily="34" charset="0"/>
              </a:rPr>
              <a:pPr eaLnBrk="1" hangingPunct="1"/>
              <a:t>1</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2FBE9E-40A4-455C-90AE-501718C81F5C}" type="slidenum">
              <a:rPr lang="ar-IQ" altLang="en-US">
                <a:solidFill>
                  <a:srgbClr val="898989"/>
                </a:solidFill>
                <a:latin typeface="Calibri" panose="020F0502020204030204" pitchFamily="34" charset="0"/>
              </a:rPr>
              <a:pPr eaLnBrk="1" hangingPunct="1"/>
              <a:t>10</a:t>
            </a:fld>
            <a:endParaRPr lang="ar-IQ" altLang="en-US">
              <a:solidFill>
                <a:srgbClr val="898989"/>
              </a:solidFill>
              <a:latin typeface="Calibri" panose="020F0502020204030204" pitchFamily="34" charset="0"/>
            </a:endParaRPr>
          </a:p>
        </p:txBody>
      </p:sp>
      <p:sp>
        <p:nvSpPr>
          <p:cNvPr id="39939" name="Rectangle 4"/>
          <p:cNvSpPr>
            <a:spLocks noChangeArrowheads="1"/>
          </p:cNvSpPr>
          <p:nvPr/>
        </p:nvSpPr>
        <p:spPr bwMode="auto">
          <a:xfrm>
            <a:off x="357188" y="3714750"/>
            <a:ext cx="9231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r>
              <a:rPr lang="en-US" altLang="en-US" sz="2800" b="1">
                <a:latin typeface="Arial" panose="020B0604020202020204" pitchFamily="34" charset="0"/>
                <a:cs typeface="Times New Roman" panose="02020603050405020304" pitchFamily="18" charset="0"/>
              </a:rPr>
              <a:t>Image Compression</a:t>
            </a:r>
            <a:r>
              <a:rPr lang="en-US" altLang="en-US" sz="1400" b="1">
                <a:latin typeface="Arial" panose="020B0604020202020204" pitchFamily="34" charset="0"/>
                <a:cs typeface="Times New Roman" panose="02020603050405020304" pitchFamily="18" charset="0"/>
              </a:rPr>
              <a:t>. </a:t>
            </a:r>
            <a:endParaRPr lang="en-US" altLang="en-US" sz="800">
              <a:latin typeface="Arial" panose="020B0604020202020204" pitchFamily="34" charset="0"/>
            </a:endParaRPr>
          </a:p>
        </p:txBody>
      </p:sp>
      <p:pic>
        <p:nvPicPr>
          <p:cNvPr id="39940" name="Picture 16" descr="New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642938"/>
            <a:ext cx="1625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7" descr="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714375"/>
            <a:ext cx="1625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7"/>
          <p:cNvSpPr>
            <a:spLocks noChangeArrowheads="1"/>
          </p:cNvSpPr>
          <p:nvPr/>
        </p:nvSpPr>
        <p:spPr bwMode="auto">
          <a:xfrm>
            <a:off x="642938" y="2500313"/>
            <a:ext cx="7929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r>
              <a:rPr lang="en-US" altLang="en-US" sz="1800" b="1">
                <a:latin typeface="Arial" panose="020B0604020202020204" pitchFamily="34" charset="0"/>
                <a:cs typeface="Times New Roman" panose="02020603050405020304" pitchFamily="18" charset="0"/>
              </a:rPr>
              <a:t>a. Image before compression                     b. Image after compression  </a:t>
            </a:r>
            <a:endParaRPr lang="en-US" altLang="en-US" sz="1800">
              <a:latin typeface="Arial" panose="020B0604020202020204" pitchFamily="34" charset="0"/>
            </a:endParaRPr>
          </a:p>
          <a:p>
            <a:pPr algn="l" rtl="0">
              <a:spcBef>
                <a:spcPct val="0"/>
              </a:spcBef>
              <a:buFontTx/>
              <a:buNone/>
            </a:pPr>
            <a:r>
              <a:rPr lang="en-US" altLang="en-US" sz="1800" b="1">
                <a:latin typeface="Arial" panose="020B0604020202020204" pitchFamily="34" charset="0"/>
                <a:cs typeface="Times New Roman" panose="02020603050405020304" pitchFamily="18" charset="0"/>
              </a:rPr>
              <a:t>         (92) KB                                                       (6.59)KB</a:t>
            </a: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ctrTitle"/>
          </p:nvPr>
        </p:nvSpPr>
        <p:spPr>
          <a:xfrm>
            <a:off x="785813" y="0"/>
            <a:ext cx="7772400" cy="1000125"/>
          </a:xfrm>
        </p:spPr>
        <p:txBody>
          <a:bodyPr/>
          <a:lstStyle/>
          <a:p>
            <a:r>
              <a:rPr lang="en-GB" altLang="en-US" sz="3600" b="1" u="sng" smtClean="0">
                <a:cs typeface="Times New Roman" panose="02020603050405020304" pitchFamily="18" charset="0"/>
              </a:rPr>
              <a:t>Laplacian Operators  </a:t>
            </a:r>
            <a:r>
              <a:rPr lang="en-GB" altLang="en-US" sz="3600" b="1" i="1" u="sng" smtClean="0">
                <a:solidFill>
                  <a:srgbClr val="890183"/>
                </a:solidFill>
                <a:cs typeface="Times New Roman" panose="02020603050405020304" pitchFamily="18" charset="0"/>
              </a:rPr>
              <a:t>Cont.</a:t>
            </a:r>
            <a:endParaRPr lang="ar-IQ" altLang="en-US" sz="3600" b="1" i="1" smtClean="0">
              <a:solidFill>
                <a:srgbClr val="890183"/>
              </a:solidFill>
            </a:endParaRPr>
          </a:p>
        </p:txBody>
      </p:sp>
      <p:sp>
        <p:nvSpPr>
          <p:cNvPr id="49155" name="Subtitle 2"/>
          <p:cNvSpPr>
            <a:spLocks noGrp="1"/>
          </p:cNvSpPr>
          <p:nvPr>
            <p:ph type="subTitle" idx="1"/>
          </p:nvPr>
        </p:nvSpPr>
        <p:spPr>
          <a:xfrm>
            <a:off x="357188" y="785813"/>
            <a:ext cx="8429625" cy="5786437"/>
          </a:xfrm>
        </p:spPr>
        <p:txBody>
          <a:bodyPr/>
          <a:lstStyle/>
          <a:p>
            <a:pPr>
              <a:defRPr/>
            </a:pPr>
            <a:r>
              <a:rPr lang="en-US" sz="2400" dirty="0" smtClean="0"/>
              <a:t> </a:t>
            </a:r>
          </a:p>
          <a:p>
            <a:pPr>
              <a:defRPr/>
            </a:pPr>
            <a:r>
              <a:rPr lang="en-GB" sz="2400" b="1" dirty="0" smtClean="0">
                <a:solidFill>
                  <a:srgbClr val="870352"/>
                </a:solidFill>
              </a:rPr>
              <a:t>     0      -1       0                   1      -2       1                      -1     </a:t>
            </a:r>
            <a:r>
              <a:rPr lang="en-GB" sz="2400" b="1" dirty="0" err="1" smtClean="0">
                <a:solidFill>
                  <a:srgbClr val="870352"/>
                </a:solidFill>
              </a:rPr>
              <a:t>-1</a:t>
            </a:r>
            <a:r>
              <a:rPr lang="en-GB" sz="2400" b="1" dirty="0" smtClean="0">
                <a:solidFill>
                  <a:srgbClr val="870352"/>
                </a:solidFill>
              </a:rPr>
              <a:t>      </a:t>
            </a:r>
            <a:r>
              <a:rPr lang="en-GB" sz="2400" b="1" dirty="0" err="1" smtClean="0">
                <a:solidFill>
                  <a:srgbClr val="870352"/>
                </a:solidFill>
              </a:rPr>
              <a:t>-1</a:t>
            </a:r>
            <a:r>
              <a:rPr lang="en-GB" sz="2400" b="1" dirty="0" smtClean="0">
                <a:solidFill>
                  <a:srgbClr val="870352"/>
                </a:solidFill>
              </a:rPr>
              <a:t> </a:t>
            </a:r>
            <a:endParaRPr lang="en-US" sz="2400" b="1" dirty="0" smtClean="0">
              <a:solidFill>
                <a:srgbClr val="870352"/>
              </a:solidFill>
            </a:endParaRPr>
          </a:p>
          <a:p>
            <a:pPr>
              <a:defRPr/>
            </a:pPr>
            <a:r>
              <a:rPr lang="en-GB" sz="2400" b="1" dirty="0" smtClean="0">
                <a:solidFill>
                  <a:srgbClr val="870352"/>
                </a:solidFill>
              </a:rPr>
              <a:t>     -1      4      -1                  -2     4       -2                     -1       8     -1 </a:t>
            </a:r>
            <a:endParaRPr lang="en-US" sz="2400" b="1" dirty="0" smtClean="0">
              <a:solidFill>
                <a:srgbClr val="870352"/>
              </a:solidFill>
            </a:endParaRPr>
          </a:p>
          <a:p>
            <a:pPr>
              <a:defRPr/>
            </a:pPr>
            <a:r>
              <a:rPr lang="en-GB" sz="2400" b="1" dirty="0" smtClean="0">
                <a:solidFill>
                  <a:srgbClr val="870352"/>
                </a:solidFill>
              </a:rPr>
              <a:t>      0      -1      0                   1     -2       1                      -1     </a:t>
            </a:r>
            <a:r>
              <a:rPr lang="en-GB" sz="2400" b="1" dirty="0" err="1" smtClean="0">
                <a:solidFill>
                  <a:srgbClr val="870352"/>
                </a:solidFill>
              </a:rPr>
              <a:t>-1</a:t>
            </a:r>
            <a:r>
              <a:rPr lang="en-GB" sz="2400" b="1" dirty="0" smtClean="0">
                <a:solidFill>
                  <a:srgbClr val="870352"/>
                </a:solidFill>
              </a:rPr>
              <a:t>     </a:t>
            </a:r>
            <a:r>
              <a:rPr lang="en-GB" sz="2400" b="1" dirty="0" err="1" smtClean="0">
                <a:solidFill>
                  <a:srgbClr val="870352"/>
                </a:solidFill>
              </a:rPr>
              <a:t>-1</a:t>
            </a:r>
            <a:r>
              <a:rPr lang="en-GB" sz="2400" b="1" dirty="0" smtClean="0">
                <a:solidFill>
                  <a:srgbClr val="870352"/>
                </a:solidFill>
              </a:rPr>
              <a:t>    </a:t>
            </a:r>
            <a:endParaRPr lang="en-US" sz="2400" b="1" dirty="0" smtClean="0">
              <a:solidFill>
                <a:srgbClr val="870352"/>
              </a:solidFill>
            </a:endParaRPr>
          </a:p>
          <a:p>
            <a:pPr algn="l">
              <a:defRPr/>
            </a:pPr>
            <a:r>
              <a:rPr lang="en-GB" sz="2400" b="1" dirty="0" smtClean="0">
                <a:solidFill>
                  <a:schemeClr val="tx2">
                    <a:lumMod val="75000"/>
                  </a:schemeClr>
                </a:solidFill>
              </a:rPr>
              <a:t>These masks differ from the </a:t>
            </a:r>
            <a:r>
              <a:rPr lang="en-GB" sz="2400" b="1" dirty="0" err="1" smtClean="0">
                <a:solidFill>
                  <a:schemeClr val="tx2">
                    <a:lumMod val="75000"/>
                  </a:schemeClr>
                </a:solidFill>
              </a:rPr>
              <a:t>Laplacian</a:t>
            </a:r>
            <a:r>
              <a:rPr lang="en-GB" sz="2400" b="1" dirty="0" smtClean="0">
                <a:solidFill>
                  <a:schemeClr val="tx2">
                    <a:lumMod val="75000"/>
                  </a:schemeClr>
                </a:solidFill>
              </a:rPr>
              <a:t> type previously described in that the centre coefficients have been decreased by one. So, </a:t>
            </a:r>
            <a:r>
              <a:rPr lang="en-GB" sz="2400" b="1" dirty="0" smtClean="0">
                <a:solidFill>
                  <a:srgbClr val="FF0000"/>
                </a:solidFill>
              </a:rPr>
              <a:t>if we are only interested in edge information, the sum of the coefficients should be zero. If we want to retain most of the information the coefficient should sum to a number greater than zero</a:t>
            </a:r>
            <a:r>
              <a:rPr lang="en-GB" sz="2400" b="1" dirty="0" smtClean="0">
                <a:solidFill>
                  <a:schemeClr val="tx2">
                    <a:lumMod val="75000"/>
                  </a:schemeClr>
                </a:solidFill>
              </a:rPr>
              <a:t>. Consider an extreme example in which the </a:t>
            </a:r>
            <a:r>
              <a:rPr lang="en-GB" sz="2400" b="1" dirty="0" err="1" smtClean="0">
                <a:solidFill>
                  <a:schemeClr val="tx2">
                    <a:lumMod val="75000"/>
                  </a:schemeClr>
                </a:solidFill>
              </a:rPr>
              <a:t>center</a:t>
            </a:r>
            <a:r>
              <a:rPr lang="en-GB" sz="2400" b="1" dirty="0" smtClean="0">
                <a:solidFill>
                  <a:schemeClr val="tx2">
                    <a:lumMod val="75000"/>
                  </a:schemeClr>
                </a:solidFill>
              </a:rPr>
              <a:t> coefficient value will depend most heavily up on the current value, with only minimal contribution from surrounding pixel values.</a:t>
            </a:r>
            <a:endParaRPr lang="en-US" sz="2400" b="1" dirty="0" smtClean="0">
              <a:solidFill>
                <a:schemeClr val="tx2">
                  <a:lumMod val="75000"/>
                </a:schemeClr>
              </a:solidFill>
            </a:endParaRPr>
          </a:p>
          <a:p>
            <a:pPr algn="l">
              <a:defRPr/>
            </a:pPr>
            <a:endParaRPr lang="ar-IQ" sz="2400" b="1" dirty="0" smtClean="0">
              <a:solidFill>
                <a:srgbClr val="3D04CC"/>
              </a:solidFill>
            </a:endParaRPr>
          </a:p>
        </p:txBody>
      </p:sp>
      <p:sp>
        <p:nvSpPr>
          <p:cNvPr id="4096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228353-CBC9-4D0C-9C92-F4D9FB8E9445}" type="slidenum">
              <a:rPr lang="en-US" altLang="en-US">
                <a:solidFill>
                  <a:srgbClr val="898989"/>
                </a:solidFill>
                <a:latin typeface="Calibri" panose="020F0502020204030204" pitchFamily="34" charset="0"/>
              </a:rPr>
              <a:pPr eaLnBrk="1" hangingPunct="1"/>
              <a:t>100</a:t>
            </a:fld>
            <a:endParaRPr lang="en-US" altLang="en-US">
              <a:solidFill>
                <a:srgbClr val="898989"/>
              </a:solidFill>
              <a:latin typeface="Calibri" panose="020F0502020204030204" pitchFamily="34" charset="0"/>
            </a:endParaRPr>
          </a:p>
        </p:txBody>
      </p:sp>
      <p:sp>
        <p:nvSpPr>
          <p:cNvPr id="5" name="Left Brace 4"/>
          <p:cNvSpPr/>
          <p:nvPr/>
        </p:nvSpPr>
        <p:spPr>
          <a:xfrm>
            <a:off x="857250" y="1214438"/>
            <a:ext cx="142875" cy="1428750"/>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6" name="Left Brace 5"/>
          <p:cNvSpPr/>
          <p:nvPr/>
        </p:nvSpPr>
        <p:spPr>
          <a:xfrm>
            <a:off x="3571875" y="1357313"/>
            <a:ext cx="142875" cy="1285875"/>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7" name="Left Brace 6"/>
          <p:cNvSpPr/>
          <p:nvPr/>
        </p:nvSpPr>
        <p:spPr>
          <a:xfrm>
            <a:off x="6500813" y="1214438"/>
            <a:ext cx="214312" cy="1357312"/>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8" name="Right Brace 7"/>
          <p:cNvSpPr/>
          <p:nvPr/>
        </p:nvSpPr>
        <p:spPr>
          <a:xfrm>
            <a:off x="2714625" y="1316038"/>
            <a:ext cx="71438" cy="1285875"/>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9" name="Right Brace 8"/>
          <p:cNvSpPr/>
          <p:nvPr/>
        </p:nvSpPr>
        <p:spPr>
          <a:xfrm>
            <a:off x="5429250" y="1316038"/>
            <a:ext cx="71438" cy="1285875"/>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10" name="Right Brace 9"/>
          <p:cNvSpPr/>
          <p:nvPr/>
        </p:nvSpPr>
        <p:spPr>
          <a:xfrm>
            <a:off x="8358188" y="1285875"/>
            <a:ext cx="71437" cy="1214438"/>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642938" y="0"/>
            <a:ext cx="7772400" cy="1285875"/>
          </a:xfrm>
        </p:spPr>
        <p:txBody>
          <a:bodyPr/>
          <a:lstStyle/>
          <a:p>
            <a:pPr eaLnBrk="1" hangingPunct="1"/>
            <a:r>
              <a:rPr lang="en-US" altLang="en-US" b="1" u="sng" smtClean="0">
                <a:cs typeface="Times New Roman" panose="02020603050405020304" pitchFamily="18" charset="0"/>
              </a:rPr>
              <a:t>Computer Imaging Systems</a:t>
            </a:r>
            <a:endParaRPr lang="ar-IQ" altLang="en-US" smtClean="0"/>
          </a:p>
        </p:txBody>
      </p:sp>
      <p:sp>
        <p:nvSpPr>
          <p:cNvPr id="40963" name="Subtitle 2"/>
          <p:cNvSpPr>
            <a:spLocks noGrp="1"/>
          </p:cNvSpPr>
          <p:nvPr>
            <p:ph type="subTitle" idx="1"/>
          </p:nvPr>
        </p:nvSpPr>
        <p:spPr>
          <a:xfrm>
            <a:off x="428625" y="1143000"/>
            <a:ext cx="8715375" cy="7500938"/>
          </a:xfrm>
        </p:spPr>
        <p:txBody>
          <a:bodyPr/>
          <a:lstStyle/>
          <a:p>
            <a:pPr algn="l" eaLnBrk="1" hangingPunct="1"/>
            <a:r>
              <a:rPr lang="en-US" altLang="en-US" sz="3600" b="1" dirty="0" smtClean="0">
                <a:solidFill>
                  <a:srgbClr val="C00000"/>
                </a:solidFill>
                <a:cs typeface="Arial" panose="020B0604020202020204" pitchFamily="34" charset="0"/>
              </a:rPr>
              <a:t>Computer imaging systems are comprised of two primary components types, </a:t>
            </a:r>
            <a:r>
              <a:rPr lang="en-US" altLang="en-US" sz="3600" b="1" dirty="0" smtClean="0">
                <a:solidFill>
                  <a:schemeClr val="tx2"/>
                </a:solidFill>
                <a:cs typeface="Arial" panose="020B0604020202020204" pitchFamily="34" charset="0"/>
              </a:rPr>
              <a:t>hardware</a:t>
            </a:r>
            <a:r>
              <a:rPr lang="en-US" altLang="en-US" sz="3600" b="1" dirty="0" smtClean="0">
                <a:solidFill>
                  <a:srgbClr val="C00000"/>
                </a:solidFill>
                <a:cs typeface="Arial" panose="020B0604020202020204" pitchFamily="34" charset="0"/>
              </a:rPr>
              <a:t> and </a:t>
            </a:r>
            <a:r>
              <a:rPr lang="en-US" altLang="en-US" sz="3600" b="1" dirty="0" smtClean="0">
                <a:solidFill>
                  <a:schemeClr val="tx2"/>
                </a:solidFill>
                <a:cs typeface="Arial" panose="020B0604020202020204" pitchFamily="34" charset="0"/>
              </a:rPr>
              <a:t>software</a:t>
            </a:r>
            <a:r>
              <a:rPr lang="en-US" altLang="en-US" sz="3600" b="1" dirty="0" smtClean="0">
                <a:solidFill>
                  <a:srgbClr val="C00000"/>
                </a:solidFill>
                <a:cs typeface="Arial" panose="020B0604020202020204" pitchFamily="34" charset="0"/>
              </a:rPr>
              <a:t>. The hardware components can be divided into </a:t>
            </a:r>
            <a:r>
              <a:rPr lang="en-US" altLang="en-US" sz="3600" b="1" dirty="0" smtClean="0">
                <a:solidFill>
                  <a:schemeClr val="tx2"/>
                </a:solidFill>
                <a:cs typeface="Arial" panose="020B0604020202020204" pitchFamily="34" charset="0"/>
              </a:rPr>
              <a:t>image acquiring </a:t>
            </a:r>
            <a:r>
              <a:rPr lang="en-US" altLang="en-US" sz="3600" b="1" dirty="0" smtClean="0">
                <a:solidFill>
                  <a:srgbClr val="C00000"/>
                </a:solidFill>
                <a:cs typeface="Arial" panose="020B0604020202020204" pitchFamily="34" charset="0"/>
              </a:rPr>
              <a:t>sub system (computer, scanner, and camera) and </a:t>
            </a:r>
            <a:r>
              <a:rPr lang="en-US" altLang="en-US" sz="3600" b="1" dirty="0" smtClean="0">
                <a:solidFill>
                  <a:schemeClr val="tx2"/>
                </a:solidFill>
                <a:cs typeface="Arial" panose="020B0604020202020204" pitchFamily="34" charset="0"/>
              </a:rPr>
              <a:t>display devices </a:t>
            </a:r>
            <a:r>
              <a:rPr lang="en-US" altLang="en-US" sz="3600" b="1" dirty="0" smtClean="0">
                <a:solidFill>
                  <a:srgbClr val="C00000"/>
                </a:solidFill>
                <a:cs typeface="Arial" panose="020B0604020202020204" pitchFamily="34" charset="0"/>
              </a:rPr>
              <a:t>(monitor, printer).The </a:t>
            </a:r>
            <a:r>
              <a:rPr lang="en-US" altLang="en-US" sz="3600" b="1" dirty="0" smtClean="0">
                <a:solidFill>
                  <a:schemeClr val="tx2"/>
                </a:solidFill>
                <a:cs typeface="Arial" panose="020B0604020202020204" pitchFamily="34" charset="0"/>
              </a:rPr>
              <a:t>software</a:t>
            </a:r>
            <a:r>
              <a:rPr lang="en-US" altLang="en-US" sz="3600" b="1" dirty="0" smtClean="0">
                <a:solidFill>
                  <a:srgbClr val="C00000"/>
                </a:solidFill>
                <a:cs typeface="Arial" panose="020B0604020202020204" pitchFamily="34" charset="0"/>
              </a:rPr>
              <a:t> allows us to </a:t>
            </a:r>
            <a:r>
              <a:rPr lang="en-US" altLang="en-US" sz="3600" b="1" dirty="0" smtClean="0">
                <a:solidFill>
                  <a:schemeClr val="tx2"/>
                </a:solidFill>
                <a:cs typeface="Arial" panose="020B0604020202020204" pitchFamily="34" charset="0"/>
              </a:rPr>
              <a:t>manipulate</a:t>
            </a:r>
            <a:r>
              <a:rPr lang="en-US" altLang="en-US" sz="3600" b="1" dirty="0" smtClean="0">
                <a:solidFill>
                  <a:srgbClr val="C00000"/>
                </a:solidFill>
                <a:cs typeface="Arial" panose="020B0604020202020204" pitchFamily="34" charset="0"/>
              </a:rPr>
              <a:t> the image and perform any desired processing on the image data.</a:t>
            </a:r>
          </a:p>
          <a:p>
            <a:pPr algn="l" eaLnBrk="1" hangingPunct="1"/>
            <a:endParaRPr lang="ar-IQ" altLang="en-US"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4E53CB-FD5C-4683-8EFE-A6159B0BC30A}" type="slidenum">
              <a:rPr lang="ar-IQ" altLang="en-US">
                <a:solidFill>
                  <a:srgbClr val="898989"/>
                </a:solidFill>
                <a:latin typeface="Calibri" panose="020F0502020204030204" pitchFamily="34" charset="0"/>
              </a:rPr>
              <a:pPr eaLnBrk="1" hangingPunct="1"/>
              <a:t>11</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642938" y="0"/>
            <a:ext cx="7772400" cy="1285875"/>
          </a:xfrm>
        </p:spPr>
        <p:txBody>
          <a:bodyPr/>
          <a:lstStyle/>
          <a:p>
            <a:pPr eaLnBrk="1" hangingPunct="1"/>
            <a:r>
              <a:rPr lang="en-US" altLang="en-US" b="1" u="sng" smtClean="0">
                <a:latin typeface="Times New Roman" panose="02020603050405020304" pitchFamily="18" charset="0"/>
                <a:cs typeface="Times New Roman" panose="02020603050405020304" pitchFamily="18" charset="0"/>
              </a:rPr>
              <a:t>Digitization </a:t>
            </a:r>
            <a:endParaRPr lang="ar-IQ" altLang="en-US" smtClean="0"/>
          </a:p>
        </p:txBody>
      </p:sp>
      <p:sp>
        <p:nvSpPr>
          <p:cNvPr id="3" name="Subtitle 2"/>
          <p:cNvSpPr>
            <a:spLocks noGrp="1"/>
          </p:cNvSpPr>
          <p:nvPr>
            <p:ph type="subTitle" idx="1"/>
          </p:nvPr>
        </p:nvSpPr>
        <p:spPr>
          <a:xfrm>
            <a:off x="285750" y="1143000"/>
            <a:ext cx="8429625" cy="7500938"/>
          </a:xfrm>
        </p:spPr>
        <p:txBody>
          <a:bodyPr rtlCol="1">
            <a:normAutofit/>
          </a:bodyPr>
          <a:lstStyle/>
          <a:p>
            <a:pPr algn="l" eaLnBrk="1" fontAlgn="auto" hangingPunct="1">
              <a:spcAft>
                <a:spcPts val="0"/>
              </a:spcAft>
              <a:defRPr/>
            </a:pPr>
            <a:r>
              <a:rPr lang="en-US" sz="3600" b="1" dirty="0" smtClean="0">
                <a:solidFill>
                  <a:schemeClr val="accent5">
                    <a:lumMod val="50000"/>
                  </a:schemeClr>
                </a:solidFill>
              </a:rPr>
              <a:t>The process of transforming a standard analog </a:t>
            </a:r>
            <a:r>
              <a:rPr lang="en-US" sz="3600" b="1" dirty="0">
                <a:solidFill>
                  <a:schemeClr val="accent5">
                    <a:lumMod val="50000"/>
                  </a:schemeClr>
                </a:solidFill>
              </a:rPr>
              <a:t>signal (continuous) into </a:t>
            </a:r>
            <a:r>
              <a:rPr lang="en-US" sz="3600" b="1" dirty="0" smtClean="0">
                <a:solidFill>
                  <a:schemeClr val="accent5">
                    <a:lumMod val="50000"/>
                  </a:schemeClr>
                </a:solidFill>
              </a:rPr>
              <a:t>digital </a:t>
            </a:r>
            <a:r>
              <a:rPr lang="en-US" sz="3600" b="1" dirty="0">
                <a:solidFill>
                  <a:schemeClr val="accent5">
                    <a:lumMod val="50000"/>
                  </a:schemeClr>
                </a:solidFill>
              </a:rPr>
              <a:t>signal </a:t>
            </a:r>
            <a:r>
              <a:rPr lang="en-US" sz="3600" b="1" dirty="0" smtClean="0">
                <a:solidFill>
                  <a:schemeClr val="accent5">
                    <a:lumMod val="50000"/>
                  </a:schemeClr>
                </a:solidFill>
              </a:rPr>
              <a:t>(discrete) </a:t>
            </a:r>
            <a:r>
              <a:rPr lang="en-US" sz="3600" b="1" dirty="0">
                <a:solidFill>
                  <a:schemeClr val="accent5">
                    <a:lumMod val="50000"/>
                  </a:schemeClr>
                </a:solidFill>
              </a:rPr>
              <a:t>is </a:t>
            </a:r>
            <a:r>
              <a:rPr lang="en-US" sz="3600" b="1" dirty="0" smtClean="0">
                <a:solidFill>
                  <a:schemeClr val="accent5">
                    <a:lumMod val="50000"/>
                  </a:schemeClr>
                </a:solidFill>
              </a:rPr>
              <a:t>called digitization. </a:t>
            </a:r>
          </a:p>
          <a:p>
            <a:pPr algn="l" eaLnBrk="1" fontAlgn="auto" hangingPunct="1">
              <a:spcAft>
                <a:spcPts val="0"/>
              </a:spcAft>
              <a:defRPr/>
            </a:pPr>
            <a:r>
              <a:rPr lang="en-US" sz="3600" b="1" dirty="0">
                <a:solidFill>
                  <a:schemeClr val="accent5">
                    <a:lumMod val="50000"/>
                  </a:schemeClr>
                </a:solidFill>
              </a:rPr>
              <a:t>Analog signals use a </a:t>
            </a:r>
            <a:r>
              <a:rPr lang="en-US" sz="3600" b="1" dirty="0">
                <a:solidFill>
                  <a:srgbClr val="FF0000"/>
                </a:solidFill>
              </a:rPr>
              <a:t>continuous variety of amplitude values </a:t>
            </a:r>
            <a:r>
              <a:rPr lang="en-US" sz="3600" b="1" dirty="0">
                <a:solidFill>
                  <a:schemeClr val="accent5">
                    <a:lumMod val="50000"/>
                  </a:schemeClr>
                </a:solidFill>
              </a:rPr>
              <a:t>whereas digital signal takes a </a:t>
            </a:r>
            <a:r>
              <a:rPr lang="en-US" sz="3600" b="1" dirty="0">
                <a:solidFill>
                  <a:srgbClr val="FF0000"/>
                </a:solidFill>
              </a:rPr>
              <a:t>limited set of distinct values at consistently spaced spots in the time.</a:t>
            </a:r>
            <a:r>
              <a:rPr lang="en-US" sz="3600" b="1" dirty="0">
                <a:solidFill>
                  <a:schemeClr val="accent5">
                    <a:lumMod val="50000"/>
                  </a:schemeClr>
                </a:solidFill>
              </a:rPr>
              <a:t> Analog signals are continuous in nature, whereas digital signals are discrete.</a:t>
            </a:r>
          </a:p>
          <a:p>
            <a:pPr algn="l" eaLnBrk="1" fontAlgn="auto" hangingPunct="1">
              <a:spcAft>
                <a:spcPts val="0"/>
              </a:spcAft>
              <a:defRPr/>
            </a:pPr>
            <a:endParaRPr lang="ar-IQ" sz="3600" b="1" dirty="0" smtClean="0">
              <a:solidFill>
                <a:schemeClr val="accent5">
                  <a:lumMod val="50000"/>
                </a:schemeClr>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425AA8-CCD9-49BF-81BC-C3304E6523BF}" type="slidenum">
              <a:rPr lang="ar-IQ" altLang="en-US">
                <a:solidFill>
                  <a:srgbClr val="898989"/>
                </a:solidFill>
                <a:latin typeface="Calibri" panose="020F0502020204030204" pitchFamily="34" charset="0"/>
              </a:rPr>
              <a:pPr eaLnBrk="1" hangingPunct="1"/>
              <a:t>12</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7B2FA60-A973-47CB-85A3-4B4E922935ED}" type="slidenum">
              <a:rPr lang="ar-IQ" altLang="en-US" smtClean="0"/>
              <a:pPr/>
              <a:t>13</a:t>
            </a:fld>
            <a:endParaRPr lang="ar-IQ" altLang="en-US"/>
          </a:p>
        </p:txBody>
      </p:sp>
      <p:pic>
        <p:nvPicPr>
          <p:cNvPr id="81922" name="Picture 2" descr="What are Analog and Digital Signals, and Their Differe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404618" cy="50723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3568" y="404664"/>
            <a:ext cx="7272808" cy="369332"/>
          </a:xfrm>
          <a:prstGeom prst="rect">
            <a:avLst/>
          </a:prstGeom>
          <a:noFill/>
        </p:spPr>
        <p:txBody>
          <a:bodyPr wrap="square" rtlCol="0">
            <a:spAutoFit/>
          </a:bodyPr>
          <a:lstStyle/>
          <a:p>
            <a:pPr algn="ctr"/>
            <a:r>
              <a:rPr lang="en-US" dirty="0" smtClean="0"/>
              <a:t>Analog vs digital signal</a:t>
            </a:r>
            <a:endParaRPr lang="en-US" dirty="0"/>
          </a:p>
        </p:txBody>
      </p:sp>
    </p:spTree>
    <p:extLst>
      <p:ext uri="{BB962C8B-B14F-4D97-AF65-F5344CB8AC3E}">
        <p14:creationId xmlns:p14="http://schemas.microsoft.com/office/powerpoint/2010/main" val="3754422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7813"/>
            <a:ext cx="8229600" cy="941387"/>
          </a:xfrm>
        </p:spPr>
        <p:txBody>
          <a:bodyPr/>
          <a:lstStyle/>
          <a:p>
            <a:pPr eaLnBrk="1" hangingPunct="1"/>
            <a:r>
              <a:rPr lang="en-US" altLang="en-US" smtClean="0"/>
              <a:t>What is a digital image?</a:t>
            </a:r>
          </a:p>
        </p:txBody>
      </p:sp>
      <p:sp>
        <p:nvSpPr>
          <p:cNvPr id="43011" name="Rectangle 3"/>
          <p:cNvSpPr>
            <a:spLocks noGrp="1" noChangeArrowheads="1"/>
          </p:cNvSpPr>
          <p:nvPr>
            <p:ph type="body" idx="1"/>
          </p:nvPr>
        </p:nvSpPr>
        <p:spPr/>
        <p:txBody>
          <a:bodyPr/>
          <a:lstStyle/>
          <a:p>
            <a:pPr eaLnBrk="1" hangingPunct="1"/>
            <a:r>
              <a:rPr lang="en-US" altLang="en-US" sz="2200" dirty="0" smtClean="0"/>
              <a:t>We usually operate on </a:t>
            </a:r>
            <a:r>
              <a:rPr lang="en-US" altLang="en-US" sz="2200" b="1" dirty="0" smtClean="0"/>
              <a:t>digital </a:t>
            </a:r>
            <a:r>
              <a:rPr lang="en-US" altLang="en-US" sz="2200" dirty="0" smtClean="0"/>
              <a:t>(</a:t>
            </a:r>
            <a:r>
              <a:rPr lang="en-US" altLang="en-US" sz="2200" b="1" dirty="0" smtClean="0"/>
              <a:t>discrete</a:t>
            </a:r>
            <a:r>
              <a:rPr lang="en-US" altLang="en-US" sz="2200" dirty="0" smtClean="0"/>
              <a:t>)</a:t>
            </a:r>
            <a:r>
              <a:rPr lang="en-US" altLang="en-US" sz="2200" b="1" dirty="0" smtClean="0"/>
              <a:t> </a:t>
            </a:r>
            <a:r>
              <a:rPr lang="en-US" altLang="en-US" sz="2200" dirty="0" smtClean="0"/>
              <a:t>images:</a:t>
            </a:r>
          </a:p>
          <a:p>
            <a:pPr lvl="1" eaLnBrk="1" hangingPunct="1"/>
            <a:r>
              <a:rPr lang="en-US" altLang="en-US" sz="1800" b="1" dirty="0" smtClean="0"/>
              <a:t>Sample</a:t>
            </a:r>
            <a:r>
              <a:rPr lang="en-US" altLang="en-US" sz="1800" dirty="0" smtClean="0"/>
              <a:t> the 2D space on a regular grid</a:t>
            </a:r>
          </a:p>
          <a:p>
            <a:pPr lvl="1" eaLnBrk="1" hangingPunct="1"/>
            <a:r>
              <a:rPr lang="en-US" altLang="en-US" sz="1800" b="1" dirty="0" smtClean="0"/>
              <a:t>Quantize</a:t>
            </a:r>
            <a:r>
              <a:rPr lang="en-US" altLang="en-US" sz="1800" dirty="0" smtClean="0"/>
              <a:t> each sample (round to nearest integer)</a:t>
            </a:r>
          </a:p>
          <a:p>
            <a:pPr eaLnBrk="1" hangingPunct="1"/>
            <a:r>
              <a:rPr lang="en-US" altLang="en-US" sz="2000" dirty="0" smtClean="0"/>
              <a:t>If our samples are </a:t>
            </a:r>
            <a:r>
              <a:rPr lang="en-US" altLang="en-US" sz="2000" dirty="0" smtClean="0">
                <a:solidFill>
                  <a:srgbClr val="FF0000"/>
                </a:solidFill>
                <a:latin typeface="Symbol" panose="05050102010706020507" pitchFamily="18" charset="2"/>
              </a:rPr>
              <a:t>D</a:t>
            </a:r>
            <a:r>
              <a:rPr lang="en-US" altLang="en-US" sz="2000" dirty="0" smtClean="0">
                <a:solidFill>
                  <a:srgbClr val="FF0000"/>
                </a:solidFill>
              </a:rPr>
              <a:t> apart</a:t>
            </a:r>
            <a:r>
              <a:rPr lang="en-US" altLang="en-US" sz="2000" dirty="0" smtClean="0"/>
              <a:t>, we can write this as:</a:t>
            </a:r>
          </a:p>
          <a:p>
            <a:pPr eaLnBrk="1" hangingPunct="1">
              <a:buFont typeface="Wingdings" panose="05000000000000000000" pitchFamily="2" charset="2"/>
              <a:buNone/>
            </a:pPr>
            <a:r>
              <a:rPr lang="en-US" altLang="en-US" sz="2000" i="1" dirty="0" smtClean="0"/>
              <a:t>	f</a:t>
            </a:r>
            <a:r>
              <a:rPr lang="en-US" altLang="en-US" sz="2000" dirty="0" smtClean="0"/>
              <a:t>[</a:t>
            </a:r>
            <a:r>
              <a:rPr lang="en-US" altLang="en-US" sz="2000" i="1" dirty="0" err="1" smtClean="0"/>
              <a:t>i</a:t>
            </a:r>
            <a:r>
              <a:rPr lang="en-US" altLang="en-US" sz="2000" dirty="0" smtClean="0"/>
              <a:t> ,</a:t>
            </a:r>
            <a:r>
              <a:rPr lang="en-US" altLang="en-US" sz="2000" i="1" dirty="0" smtClean="0"/>
              <a:t>j</a:t>
            </a:r>
            <a:r>
              <a:rPr lang="en-US" altLang="en-US" sz="2000" dirty="0" smtClean="0"/>
              <a:t>] = Quantize{ </a:t>
            </a:r>
            <a:r>
              <a:rPr lang="en-US" altLang="en-US" sz="2000" i="1" dirty="0" smtClean="0"/>
              <a:t>f</a:t>
            </a:r>
            <a:r>
              <a:rPr lang="en-US" altLang="en-US" sz="2000" dirty="0" smtClean="0"/>
              <a:t>(</a:t>
            </a:r>
            <a:r>
              <a:rPr lang="en-US" altLang="en-US" sz="2000" i="1" dirty="0" err="1" smtClean="0"/>
              <a:t>i</a:t>
            </a:r>
            <a:r>
              <a:rPr lang="en-US" altLang="en-US" sz="2000" dirty="0" smtClean="0"/>
              <a:t> </a:t>
            </a:r>
            <a:r>
              <a:rPr lang="en-US" altLang="en-US" sz="2000" dirty="0" smtClean="0">
                <a:latin typeface="Symbol" panose="05050102010706020507" pitchFamily="18" charset="2"/>
              </a:rPr>
              <a:t>D</a:t>
            </a:r>
            <a:r>
              <a:rPr lang="en-US" altLang="en-US" sz="2000" dirty="0" smtClean="0"/>
              <a:t>, </a:t>
            </a:r>
            <a:r>
              <a:rPr lang="en-US" altLang="en-US" sz="2000" i="1" dirty="0" smtClean="0"/>
              <a:t>j</a:t>
            </a:r>
            <a:r>
              <a:rPr lang="en-US" altLang="en-US" sz="2000" dirty="0" smtClean="0"/>
              <a:t> </a:t>
            </a:r>
            <a:r>
              <a:rPr lang="en-US" altLang="en-US" sz="2000" dirty="0" smtClean="0">
                <a:latin typeface="Symbol" panose="05050102010706020507" pitchFamily="18" charset="2"/>
              </a:rPr>
              <a:t>D</a:t>
            </a:r>
            <a:r>
              <a:rPr lang="en-US" altLang="en-US" sz="2000" dirty="0" smtClean="0"/>
              <a:t>) }</a:t>
            </a:r>
          </a:p>
          <a:p>
            <a:pPr eaLnBrk="1" hangingPunct="1"/>
            <a:r>
              <a:rPr lang="en-US" altLang="en-US" sz="2000" dirty="0" smtClean="0"/>
              <a:t>The image can now be represented as a matrix of integer values</a:t>
            </a:r>
          </a:p>
        </p:txBody>
      </p:sp>
      <p:graphicFrame>
        <p:nvGraphicFramePr>
          <p:cNvPr id="43012" name="Object 4"/>
          <p:cNvGraphicFramePr>
            <a:graphicFrameLocks noChangeAspect="1"/>
          </p:cNvGraphicFramePr>
          <p:nvPr/>
        </p:nvGraphicFramePr>
        <p:xfrm>
          <a:off x="0" y="0"/>
          <a:ext cx="1219200" cy="149225"/>
        </p:xfrm>
        <a:graphic>
          <a:graphicData uri="http://schemas.openxmlformats.org/presentationml/2006/ole">
            <mc:AlternateContent xmlns:mc="http://schemas.openxmlformats.org/markup-compatibility/2006">
              <mc:Choice xmlns:v="urn:schemas-microsoft-com:vml" Requires="v">
                <p:oleObj spid="_x0000_s43056" name="Equation" r:id="rId6" imgW="435285" imgH="677109" progId="Equation.DSMT4">
                  <p:embed/>
                </p:oleObj>
              </mc:Choice>
              <mc:Fallback>
                <p:oleObj name="Equation" r:id="rId6" imgW="435285" imgH="677109"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3013" name="Picture 5" descr="conv"/>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267200"/>
            <a:ext cx="53848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Line 6"/>
          <p:cNvSpPr>
            <a:spLocks noChangeShapeType="1"/>
          </p:cNvSpPr>
          <p:nvPr/>
        </p:nvSpPr>
        <p:spPr bwMode="auto">
          <a:xfrm>
            <a:off x="1219200" y="45720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015" name="Picture 7" descr="txp_fig"/>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990600" y="4724400"/>
            <a:ext cx="1270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6" name="Line 8"/>
          <p:cNvSpPr>
            <a:spLocks noChangeShapeType="1"/>
          </p:cNvSpPr>
          <p:nvPr/>
        </p:nvSpPr>
        <p:spPr bwMode="auto">
          <a:xfrm rot="16200000" flipH="1">
            <a:off x="3683000" y="3784600"/>
            <a:ext cx="0" cy="812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017" name="Picture 9" descr="txp_fig"/>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3581400" y="3886200"/>
            <a:ext cx="18891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250825" y="115888"/>
            <a:ext cx="8424863" cy="863600"/>
          </a:xfrm>
        </p:spPr>
        <p:txBody>
          <a:bodyPr/>
          <a:lstStyle/>
          <a:p>
            <a:pPr eaLnBrk="1" hangingPunct="1"/>
            <a:r>
              <a:rPr lang="en-US" altLang="en-US" sz="2800" b="1" i="1" smtClean="0">
                <a:solidFill>
                  <a:srgbClr val="FF0000"/>
                </a:solidFill>
                <a:cs typeface="Times New Roman" panose="02020603050405020304" pitchFamily="18" charset="0"/>
              </a:rPr>
              <a:t>The image can now be accessed as a two-dimension array of data </a:t>
            </a:r>
            <a:endParaRPr lang="ar-IQ" altLang="en-US" sz="2800" b="1" i="1" smtClean="0">
              <a:solidFill>
                <a:srgbClr val="FF0000"/>
              </a:solidFill>
            </a:endParaRPr>
          </a:p>
        </p:txBody>
      </p:sp>
      <p:sp>
        <p:nvSpPr>
          <p:cNvPr id="3" name="Subtitle 2"/>
          <p:cNvSpPr>
            <a:spLocks noGrp="1"/>
          </p:cNvSpPr>
          <p:nvPr>
            <p:ph type="subTitle" idx="1"/>
          </p:nvPr>
        </p:nvSpPr>
        <p:spPr>
          <a:xfrm>
            <a:off x="179388" y="981075"/>
            <a:ext cx="8859837" cy="5499100"/>
          </a:xfrm>
        </p:spPr>
        <p:txBody>
          <a:bodyPr rtlCol="1">
            <a:normAutofit lnSpcReduction="10000"/>
          </a:bodyPr>
          <a:lstStyle/>
          <a:p>
            <a:pPr algn="l">
              <a:buFont typeface="Arial" charset="0"/>
              <a:buNone/>
              <a:defRPr/>
            </a:pPr>
            <a:r>
              <a:rPr lang="en-US" sz="2000" b="1" dirty="0">
                <a:solidFill>
                  <a:srgbClr val="0070C0"/>
                </a:solidFill>
                <a:latin typeface="Times New Roman"/>
              </a:rPr>
              <a:t>The digital image is 2D- array as</a:t>
            </a:r>
            <a:r>
              <a:rPr lang="en-US" sz="2000" dirty="0">
                <a:latin typeface="Times New Roman"/>
              </a:rPr>
              <a:t>:</a:t>
            </a:r>
          </a:p>
          <a:p>
            <a:pPr algn="l">
              <a:buFont typeface="Arial" charset="0"/>
              <a:buNone/>
              <a:defRPr/>
            </a:pPr>
            <a:r>
              <a:rPr lang="en-US" sz="2000" b="1" dirty="0" smtClean="0">
                <a:solidFill>
                  <a:srgbClr val="C00000"/>
                </a:solidFill>
                <a:latin typeface="Times New Roman"/>
              </a:rPr>
              <a:t> 	        </a:t>
            </a:r>
            <a:r>
              <a:rPr lang="pt-BR" sz="2000" b="1" dirty="0">
                <a:solidFill>
                  <a:srgbClr val="C00000"/>
                </a:solidFill>
                <a:latin typeface="Times New Roman"/>
              </a:rPr>
              <a:t>I(0,0) </a:t>
            </a:r>
            <a:r>
              <a:rPr lang="pt-BR" sz="2000" b="1" dirty="0" smtClean="0">
                <a:solidFill>
                  <a:srgbClr val="C00000"/>
                </a:solidFill>
                <a:latin typeface="Times New Roman"/>
              </a:rPr>
              <a:t>  I(0,1</a:t>
            </a:r>
            <a:r>
              <a:rPr lang="pt-BR" sz="2000" b="1" dirty="0">
                <a:solidFill>
                  <a:srgbClr val="C00000"/>
                </a:solidFill>
                <a:latin typeface="Times New Roman"/>
              </a:rPr>
              <a:t>) ………………………..I(0,N-1)</a:t>
            </a:r>
          </a:p>
          <a:p>
            <a:pPr algn="l">
              <a:buFont typeface="Arial" charset="0"/>
              <a:buNone/>
              <a:defRPr/>
            </a:pPr>
            <a:r>
              <a:rPr lang="pt-BR" sz="2000" b="1" dirty="0">
                <a:solidFill>
                  <a:srgbClr val="C00000"/>
                </a:solidFill>
                <a:latin typeface="Times New Roman"/>
              </a:rPr>
              <a:t>I(1,0) </a:t>
            </a:r>
            <a:r>
              <a:rPr lang="pt-BR" sz="2000" b="1" dirty="0" smtClean="0">
                <a:solidFill>
                  <a:srgbClr val="C00000"/>
                </a:solidFill>
                <a:latin typeface="Times New Roman"/>
              </a:rPr>
              <a:t>I(1,1</a:t>
            </a:r>
            <a:r>
              <a:rPr lang="pt-BR" sz="2000" b="1" dirty="0">
                <a:solidFill>
                  <a:srgbClr val="C00000"/>
                </a:solidFill>
                <a:latin typeface="Times New Roman"/>
              </a:rPr>
              <a:t>) </a:t>
            </a:r>
            <a:r>
              <a:rPr lang="pt-BR" sz="2000" b="1" dirty="0" smtClean="0">
                <a:solidFill>
                  <a:srgbClr val="C00000"/>
                </a:solidFill>
                <a:latin typeface="Times New Roman"/>
              </a:rPr>
              <a:t>………………………..</a:t>
            </a:r>
            <a:r>
              <a:rPr lang="pt-BR" sz="2000" b="1" dirty="0">
                <a:solidFill>
                  <a:srgbClr val="C00000"/>
                </a:solidFill>
                <a:latin typeface="Times New Roman"/>
              </a:rPr>
              <a:t>I(1,N-1</a:t>
            </a:r>
            <a:r>
              <a:rPr lang="pt-BR" sz="2000" b="1" dirty="0" smtClean="0">
                <a:solidFill>
                  <a:srgbClr val="C00000"/>
                </a:solidFill>
                <a:latin typeface="Times New Roman"/>
              </a:rPr>
              <a:t>)   	      </a:t>
            </a:r>
            <a:endParaRPr lang="pt-BR" sz="2000" b="1" dirty="0">
              <a:solidFill>
                <a:srgbClr val="C00000"/>
              </a:solidFill>
              <a:latin typeface="Times New Roman"/>
            </a:endParaRPr>
          </a:p>
          <a:p>
            <a:pPr algn="l">
              <a:buFont typeface="Arial" charset="0"/>
              <a:buNone/>
              <a:defRPr/>
            </a:pPr>
            <a:r>
              <a:rPr lang="pt-BR" sz="2000" b="1" dirty="0" smtClean="0">
                <a:solidFill>
                  <a:srgbClr val="C00000"/>
                </a:solidFill>
                <a:latin typeface="Times New Roman"/>
              </a:rPr>
              <a:t>……………………………………………………	</a:t>
            </a:r>
            <a:endParaRPr lang="pt-BR" sz="2000" b="1" dirty="0">
              <a:solidFill>
                <a:srgbClr val="C00000"/>
              </a:solidFill>
              <a:latin typeface="Times New Roman"/>
            </a:endParaRPr>
          </a:p>
          <a:p>
            <a:pPr algn="l">
              <a:buFont typeface="Arial" charset="0"/>
              <a:buNone/>
              <a:defRPr/>
            </a:pPr>
            <a:r>
              <a:rPr lang="pt-BR" sz="2000" b="1" dirty="0" smtClean="0">
                <a:solidFill>
                  <a:srgbClr val="C00000"/>
                </a:solidFill>
                <a:latin typeface="Times New Roman"/>
              </a:rPr>
              <a:t>		……………………………………………	 	</a:t>
            </a:r>
            <a:endParaRPr lang="pt-BR" sz="2000" b="1" dirty="0">
              <a:solidFill>
                <a:srgbClr val="C00000"/>
              </a:solidFill>
              <a:latin typeface="Times New Roman"/>
            </a:endParaRPr>
          </a:p>
          <a:p>
            <a:pPr algn="l">
              <a:buFont typeface="Arial" charset="0"/>
              <a:buNone/>
              <a:defRPr/>
            </a:pPr>
            <a:r>
              <a:rPr lang="pt-BR" sz="2000" b="1" dirty="0">
                <a:solidFill>
                  <a:srgbClr val="C00000"/>
                </a:solidFill>
                <a:latin typeface="Times New Roman"/>
              </a:rPr>
              <a:t>I(N-1,0</a:t>
            </a:r>
            <a:r>
              <a:rPr lang="pt-BR" sz="2000" b="1" dirty="0" smtClean="0">
                <a:solidFill>
                  <a:srgbClr val="C00000"/>
                </a:solidFill>
                <a:latin typeface="Times New Roman"/>
              </a:rPr>
              <a:t>)  </a:t>
            </a:r>
            <a:r>
              <a:rPr lang="pt-BR" sz="2000" b="1" dirty="0">
                <a:solidFill>
                  <a:srgbClr val="C00000"/>
                </a:solidFill>
                <a:latin typeface="Times New Roman"/>
              </a:rPr>
              <a:t>I(N-1,1) …….……………..I(N-1,N-1</a:t>
            </a:r>
            <a:r>
              <a:rPr lang="pt-BR" sz="2000" b="1" dirty="0" smtClean="0">
                <a:solidFill>
                  <a:srgbClr val="C00000"/>
                </a:solidFill>
                <a:latin typeface="Times New Roman"/>
              </a:rPr>
              <a:t>)	</a:t>
            </a:r>
            <a:endParaRPr lang="pt-BR" sz="2000" b="1" dirty="0">
              <a:solidFill>
                <a:srgbClr val="C00000"/>
              </a:solidFill>
              <a:latin typeface="Times New Roman"/>
            </a:endParaRPr>
          </a:p>
          <a:p>
            <a:pPr algn="l">
              <a:buFont typeface="Arial" charset="0"/>
              <a:buNone/>
              <a:defRPr/>
            </a:pPr>
            <a:endParaRPr lang="en-US" sz="2000" b="1" dirty="0">
              <a:solidFill>
                <a:schemeClr val="accent3">
                  <a:lumMod val="50000"/>
                </a:schemeClr>
              </a:solidFill>
            </a:endParaRPr>
          </a:p>
          <a:p>
            <a:pPr algn="l">
              <a:defRPr/>
            </a:pPr>
            <a:r>
              <a:rPr lang="en-US" sz="2000" b="1" dirty="0" smtClean="0">
                <a:solidFill>
                  <a:schemeClr val="accent3">
                    <a:lumMod val="50000"/>
                  </a:schemeClr>
                </a:solidFill>
              </a:rPr>
              <a:t>In image matrix, the image size is (NXN) [matrix dimension] then:</a:t>
            </a:r>
          </a:p>
          <a:p>
            <a:pPr algn="l">
              <a:defRPr/>
            </a:pPr>
            <a:r>
              <a:rPr lang="en-US" sz="2000" b="1" dirty="0" smtClean="0">
                <a:solidFill>
                  <a:schemeClr val="accent3">
                    <a:lumMod val="50000"/>
                  </a:schemeClr>
                </a:solidFill>
              </a:rPr>
              <a:t>   </a:t>
            </a:r>
            <a:r>
              <a:rPr lang="en-US" sz="2000" b="1" dirty="0" smtClean="0">
                <a:solidFill>
                  <a:srgbClr val="FF0000"/>
                </a:solidFill>
              </a:rPr>
              <a:t>Ng= 2 </a:t>
            </a:r>
            <a:r>
              <a:rPr lang="en-US" sz="2000" b="1" baseline="30000" dirty="0" smtClean="0">
                <a:solidFill>
                  <a:srgbClr val="FF0000"/>
                </a:solidFill>
              </a:rPr>
              <a:t>m</a:t>
            </a:r>
            <a:r>
              <a:rPr lang="en-US" sz="2000" b="1" dirty="0" smtClean="0">
                <a:solidFill>
                  <a:srgbClr val="FF0000"/>
                </a:solidFill>
              </a:rPr>
              <a:t> </a:t>
            </a:r>
            <a:r>
              <a:rPr lang="en-US" sz="2000" b="1" dirty="0" smtClean="0">
                <a:solidFill>
                  <a:schemeClr val="accent3">
                    <a:lumMod val="50000"/>
                  </a:schemeClr>
                </a:solidFill>
              </a:rPr>
              <a:t>………..(1)</a:t>
            </a:r>
          </a:p>
          <a:p>
            <a:pPr algn="l">
              <a:defRPr/>
            </a:pPr>
            <a:r>
              <a:rPr lang="en-US" sz="2000" b="1" dirty="0" smtClean="0">
                <a:solidFill>
                  <a:schemeClr val="accent3">
                    <a:lumMod val="50000"/>
                  </a:schemeClr>
                </a:solidFill>
              </a:rPr>
              <a:t>Where </a:t>
            </a:r>
            <a:r>
              <a:rPr lang="en-US" sz="2000" b="1" dirty="0" smtClean="0">
                <a:solidFill>
                  <a:srgbClr val="FF0000"/>
                </a:solidFill>
              </a:rPr>
              <a:t>Ng denotes the number of gray levels </a:t>
            </a:r>
            <a:r>
              <a:rPr lang="en-US" sz="2000" b="1" dirty="0" smtClean="0">
                <a:solidFill>
                  <a:schemeClr val="accent3">
                    <a:lumMod val="50000"/>
                  </a:schemeClr>
                </a:solidFill>
              </a:rPr>
              <a:t>m </a:t>
            </a:r>
            <a:r>
              <a:rPr lang="en-US" sz="2000" b="1" dirty="0" smtClean="0">
                <a:solidFill>
                  <a:srgbClr val="FF0000"/>
                </a:solidFill>
              </a:rPr>
              <a:t>is the no. of bits</a:t>
            </a:r>
            <a:r>
              <a:rPr lang="en-US" sz="2000" b="1" dirty="0" smtClean="0">
                <a:solidFill>
                  <a:schemeClr val="accent3">
                    <a:lumMod val="50000"/>
                  </a:schemeClr>
                </a:solidFill>
              </a:rPr>
              <a:t> contains in digital image matrix.</a:t>
            </a:r>
          </a:p>
          <a:p>
            <a:pPr algn="l">
              <a:defRPr/>
            </a:pPr>
            <a:r>
              <a:rPr lang="en-US" sz="2000" b="1" u="sng" dirty="0" smtClean="0">
                <a:solidFill>
                  <a:srgbClr val="7030A0"/>
                </a:solidFill>
              </a:rPr>
              <a:t>Example</a:t>
            </a:r>
            <a:r>
              <a:rPr lang="en-US" sz="2000" b="1" dirty="0" smtClean="0">
                <a:solidFill>
                  <a:srgbClr val="7030A0"/>
                </a:solidFill>
              </a:rPr>
              <a:t> :If we have (6 bit) in 128 X 128 image .Find the no. of gray levels to represent it ,then find the no. of bit in this image?</a:t>
            </a:r>
          </a:p>
          <a:p>
            <a:pPr algn="l">
              <a:defRPr/>
            </a:pPr>
            <a:r>
              <a:rPr lang="en-US" sz="2000" b="1" u="sng" dirty="0" smtClean="0">
                <a:solidFill>
                  <a:schemeClr val="accent3">
                    <a:lumMod val="50000"/>
                  </a:schemeClr>
                </a:solidFill>
              </a:rPr>
              <a:t>Solution</a:t>
            </a:r>
            <a:r>
              <a:rPr lang="en-US" sz="2000" b="1" dirty="0" smtClean="0">
                <a:solidFill>
                  <a:schemeClr val="accent3">
                    <a:lumMod val="50000"/>
                  </a:schemeClr>
                </a:solidFill>
              </a:rPr>
              <a:t>: </a:t>
            </a:r>
          </a:p>
          <a:p>
            <a:pPr algn="l">
              <a:defRPr/>
            </a:pPr>
            <a:r>
              <a:rPr lang="en-US" sz="2000" b="1" dirty="0" smtClean="0">
                <a:solidFill>
                  <a:schemeClr val="accent3">
                    <a:lumMod val="50000"/>
                  </a:schemeClr>
                </a:solidFill>
              </a:rPr>
              <a:t>N</a:t>
            </a:r>
            <a:r>
              <a:rPr lang="en-US" sz="2000" b="1" baseline="-25000" dirty="0" smtClean="0">
                <a:solidFill>
                  <a:schemeClr val="accent3">
                    <a:lumMod val="50000"/>
                  </a:schemeClr>
                </a:solidFill>
              </a:rPr>
              <a:t>g</a:t>
            </a:r>
            <a:r>
              <a:rPr lang="en-US" sz="2000" b="1" dirty="0" smtClean="0">
                <a:solidFill>
                  <a:schemeClr val="accent3">
                    <a:lumMod val="50000"/>
                  </a:schemeClr>
                </a:solidFill>
              </a:rPr>
              <a:t>= 2</a:t>
            </a:r>
            <a:r>
              <a:rPr lang="en-US" sz="2000" b="1" baseline="30000" dirty="0" smtClean="0">
                <a:solidFill>
                  <a:schemeClr val="accent3">
                    <a:lumMod val="50000"/>
                  </a:schemeClr>
                </a:solidFill>
              </a:rPr>
              <a:t>6</a:t>
            </a:r>
            <a:r>
              <a:rPr lang="en-US" sz="2000" b="1" dirty="0" smtClean="0">
                <a:solidFill>
                  <a:schemeClr val="accent3">
                    <a:lumMod val="50000"/>
                  </a:schemeClr>
                </a:solidFill>
              </a:rPr>
              <a:t>=64    Gray Level </a:t>
            </a:r>
          </a:p>
          <a:p>
            <a:pPr algn="l">
              <a:defRPr/>
            </a:pPr>
            <a:r>
              <a:rPr lang="en-US" sz="2000" b="1" dirty="0" err="1" smtClean="0">
                <a:solidFill>
                  <a:schemeClr val="accent3">
                    <a:lumMod val="50000"/>
                  </a:schemeClr>
                </a:solidFill>
              </a:rPr>
              <a:t>N</a:t>
            </a:r>
            <a:r>
              <a:rPr lang="en-US" sz="2000" b="1" baseline="-25000" dirty="0" err="1" smtClean="0">
                <a:solidFill>
                  <a:schemeClr val="accent3">
                    <a:lumMod val="50000"/>
                  </a:schemeClr>
                </a:solidFill>
              </a:rPr>
              <a:t>b</a:t>
            </a:r>
            <a:r>
              <a:rPr lang="en-US" sz="2000" b="1" dirty="0" smtClean="0">
                <a:solidFill>
                  <a:schemeClr val="accent3">
                    <a:lumMod val="50000"/>
                  </a:schemeClr>
                </a:solidFill>
              </a:rPr>
              <a:t>= 128 * 128* 6= 9.8304 * 10</a:t>
            </a:r>
            <a:r>
              <a:rPr lang="en-US" sz="2000" b="1" baseline="30000" dirty="0" smtClean="0">
                <a:solidFill>
                  <a:schemeClr val="accent3">
                    <a:lumMod val="50000"/>
                  </a:schemeClr>
                </a:solidFill>
              </a:rPr>
              <a:t>4  </a:t>
            </a:r>
            <a:r>
              <a:rPr lang="en-US" sz="2000" b="1" dirty="0" smtClean="0">
                <a:solidFill>
                  <a:schemeClr val="accent3">
                    <a:lumMod val="50000"/>
                  </a:schemeClr>
                </a:solidFill>
              </a:rPr>
              <a:t> bit</a:t>
            </a:r>
          </a:p>
          <a:p>
            <a:pPr algn="l" eaLnBrk="1" fontAlgn="auto" hangingPunct="1">
              <a:spcAft>
                <a:spcPts val="0"/>
              </a:spcAft>
              <a:defRPr/>
            </a:pPr>
            <a:endParaRPr lang="ar-IQ" sz="3600" b="1" dirty="0" smtClean="0">
              <a:solidFill>
                <a:schemeClr val="accent5">
                  <a:lumMod val="50000"/>
                </a:schemeClr>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7A7058-ECAA-43C4-A290-7C3C06982414}" type="slidenum">
              <a:rPr lang="ar-IQ" altLang="en-US">
                <a:solidFill>
                  <a:srgbClr val="898989"/>
                </a:solidFill>
                <a:latin typeface="Calibri" panose="020F0502020204030204" pitchFamily="34" charset="0"/>
              </a:rPr>
              <a:pPr eaLnBrk="1" hangingPunct="1"/>
              <a:t>15</a:t>
            </a:fld>
            <a:endParaRPr lang="ar-IQ" altLang="en-US">
              <a:solidFill>
                <a:srgbClr val="898989"/>
              </a:solidFill>
              <a:latin typeface="Calibri" panose="020F0502020204030204" pitchFamily="34" charset="0"/>
            </a:endParaRPr>
          </a:p>
        </p:txBody>
      </p:sp>
      <p:sp>
        <p:nvSpPr>
          <p:cNvPr id="5" name="Left Bracket 4"/>
          <p:cNvSpPr/>
          <p:nvPr/>
        </p:nvSpPr>
        <p:spPr>
          <a:xfrm>
            <a:off x="331788" y="1476375"/>
            <a:ext cx="215900" cy="1511300"/>
          </a:xfrm>
          <a:prstGeom prst="leftBracket">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Right Bracket 5"/>
          <p:cNvSpPr/>
          <p:nvPr/>
        </p:nvSpPr>
        <p:spPr>
          <a:xfrm>
            <a:off x="5867400" y="1343025"/>
            <a:ext cx="252413" cy="1817688"/>
          </a:xfrm>
          <a:prstGeom prst="rightBracket">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642938" y="0"/>
            <a:ext cx="7772400" cy="1285875"/>
          </a:xfrm>
        </p:spPr>
        <p:txBody>
          <a:bodyPr/>
          <a:lstStyle/>
          <a:p>
            <a:pPr eaLnBrk="1" hangingPunct="1"/>
            <a:r>
              <a:rPr lang="en-US" altLang="en-US" b="1" u="sng" smtClean="0">
                <a:cs typeface="Times New Roman" panose="02020603050405020304" pitchFamily="18" charset="0"/>
              </a:rPr>
              <a:t>The Human Visual System</a:t>
            </a:r>
            <a:endParaRPr lang="ar-IQ" altLang="en-US" smtClean="0"/>
          </a:p>
        </p:txBody>
      </p:sp>
      <p:sp>
        <p:nvSpPr>
          <p:cNvPr id="15363" name="Subtitle 2"/>
          <p:cNvSpPr>
            <a:spLocks noGrp="1"/>
          </p:cNvSpPr>
          <p:nvPr>
            <p:ph type="subTitle" idx="1"/>
          </p:nvPr>
        </p:nvSpPr>
        <p:spPr>
          <a:xfrm>
            <a:off x="179388" y="1196975"/>
            <a:ext cx="8715375" cy="5472113"/>
          </a:xfrm>
        </p:spPr>
        <p:txBody>
          <a:bodyPr/>
          <a:lstStyle/>
          <a:p>
            <a:pPr algn="l" eaLnBrk="1" hangingPunct="1">
              <a:buFont typeface="Arial" charset="0"/>
              <a:buNone/>
              <a:defRPr/>
            </a:pPr>
            <a:r>
              <a:rPr lang="en-US" sz="2600" b="1" dirty="0" smtClean="0">
                <a:solidFill>
                  <a:srgbClr val="7030A0"/>
                </a:solidFill>
                <a:cs typeface="Arial" charset="0"/>
              </a:rPr>
              <a:t>The Human Visual System (HVS) has two primary components:</a:t>
            </a:r>
          </a:p>
          <a:p>
            <a:pPr algn="l" eaLnBrk="1" hangingPunct="1">
              <a:buFont typeface="Arial" charset="0"/>
              <a:buNone/>
              <a:defRPr/>
            </a:pPr>
            <a:r>
              <a:rPr lang="en-US" sz="2600" b="1" dirty="0" smtClean="0">
                <a:solidFill>
                  <a:srgbClr val="7030A0"/>
                </a:solidFill>
                <a:cs typeface="Arial" charset="0"/>
              </a:rPr>
              <a:t>Eye.</a:t>
            </a:r>
          </a:p>
          <a:p>
            <a:pPr algn="l" eaLnBrk="1" hangingPunct="1">
              <a:buFont typeface="Arial" charset="0"/>
              <a:buNone/>
              <a:defRPr/>
            </a:pPr>
            <a:r>
              <a:rPr lang="en-US" sz="2600" b="1" dirty="0" smtClean="0">
                <a:solidFill>
                  <a:srgbClr val="7030A0"/>
                </a:solidFill>
                <a:cs typeface="Arial" charset="0"/>
              </a:rPr>
              <a:t>Brian.</a:t>
            </a:r>
          </a:p>
          <a:p>
            <a:pPr algn="l" eaLnBrk="1" hangingPunct="1">
              <a:buFont typeface="Arial" charset="0"/>
              <a:buNone/>
              <a:defRPr/>
            </a:pPr>
            <a:r>
              <a:rPr lang="en-US" sz="2600" b="1" dirty="0" smtClean="0">
                <a:solidFill>
                  <a:srgbClr val="C00000"/>
                </a:solidFill>
                <a:cs typeface="Arial" charset="0"/>
              </a:rPr>
              <a:t>* The structure that we know the most about is the image receiving </a:t>
            </a:r>
            <a:r>
              <a:rPr lang="en-US" sz="2600" b="1" dirty="0" smtClean="0">
                <a:solidFill>
                  <a:schemeClr val="tx2"/>
                </a:solidFill>
                <a:cs typeface="Arial" charset="0"/>
              </a:rPr>
              <a:t>sensors</a:t>
            </a:r>
            <a:r>
              <a:rPr lang="en-US" sz="2600" b="1" dirty="0" smtClean="0">
                <a:solidFill>
                  <a:srgbClr val="C00000"/>
                </a:solidFill>
                <a:cs typeface="Arial" charset="0"/>
              </a:rPr>
              <a:t> (the human eye).</a:t>
            </a:r>
          </a:p>
          <a:p>
            <a:pPr algn="l" eaLnBrk="1" hangingPunct="1">
              <a:buFont typeface="Arial" charset="0"/>
              <a:buNone/>
              <a:defRPr/>
            </a:pPr>
            <a:r>
              <a:rPr lang="en-US" sz="2600" b="1" dirty="0" smtClean="0">
                <a:solidFill>
                  <a:schemeClr val="accent3">
                    <a:lumMod val="50000"/>
                  </a:schemeClr>
                </a:solidFill>
                <a:cs typeface="Arial" charset="0"/>
              </a:rPr>
              <a:t>* The </a:t>
            </a:r>
            <a:r>
              <a:rPr lang="en-US" sz="2600" b="1" dirty="0" smtClean="0">
                <a:solidFill>
                  <a:schemeClr val="tx2"/>
                </a:solidFill>
                <a:cs typeface="Arial" charset="0"/>
              </a:rPr>
              <a:t>brain</a:t>
            </a:r>
            <a:r>
              <a:rPr lang="en-US" sz="2600" b="1" dirty="0" smtClean="0">
                <a:solidFill>
                  <a:schemeClr val="accent3">
                    <a:lumMod val="50000"/>
                  </a:schemeClr>
                </a:solidFill>
                <a:cs typeface="Arial" charset="0"/>
              </a:rPr>
              <a:t> can be thought as being </a:t>
            </a:r>
            <a:r>
              <a:rPr lang="en-US" sz="2600" b="1" dirty="0" smtClean="0">
                <a:solidFill>
                  <a:schemeClr val="tx2"/>
                </a:solidFill>
                <a:cs typeface="Arial" charset="0"/>
              </a:rPr>
              <a:t>an information processing unit</a:t>
            </a:r>
            <a:r>
              <a:rPr lang="en-US" sz="2600" b="1" dirty="0" smtClean="0">
                <a:solidFill>
                  <a:schemeClr val="accent3">
                    <a:lumMod val="50000"/>
                  </a:schemeClr>
                </a:solidFill>
                <a:cs typeface="Arial" charset="0"/>
              </a:rPr>
              <a:t> analogous to the computer in our computer imaging system.</a:t>
            </a:r>
          </a:p>
          <a:p>
            <a:pPr algn="l" eaLnBrk="1" hangingPunct="1">
              <a:buFont typeface="Arial" charset="0"/>
              <a:buNone/>
              <a:defRPr/>
            </a:pPr>
            <a:r>
              <a:rPr lang="en-US" sz="2600" b="1" dirty="0" smtClean="0">
                <a:solidFill>
                  <a:srgbClr val="7030A0"/>
                </a:solidFill>
                <a:cs typeface="Arial" charset="0"/>
              </a:rPr>
              <a:t>These two are connected by the optic nerve, which is really a bundle of nerves that contains the path ways for visual information to travel from the receiving. </a:t>
            </a:r>
          </a:p>
          <a:p>
            <a:pPr algn="l" eaLnBrk="1" hangingPunct="1">
              <a:buFont typeface="Arial" charset="0"/>
              <a:buNone/>
              <a:defRPr/>
            </a:pPr>
            <a:endParaRPr lang="ar-IQ"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6EC5CB-85FF-428C-92EC-024952553AD8}" type="slidenum">
              <a:rPr lang="ar-IQ" altLang="en-US">
                <a:solidFill>
                  <a:srgbClr val="898989"/>
                </a:solidFill>
                <a:latin typeface="Calibri" panose="020F0502020204030204" pitchFamily="34" charset="0"/>
              </a:rPr>
              <a:pPr eaLnBrk="1" hangingPunct="1"/>
              <a:t>16</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642938" y="0"/>
            <a:ext cx="7772400" cy="1285875"/>
          </a:xfrm>
        </p:spPr>
        <p:txBody>
          <a:bodyPr/>
          <a:lstStyle/>
          <a:p>
            <a:pPr eaLnBrk="1" hangingPunct="1"/>
            <a:r>
              <a:rPr lang="en-US" altLang="en-US" b="1" u="sng" smtClean="0">
                <a:latin typeface="Times New Roman" panose="02020603050405020304" pitchFamily="18" charset="0"/>
                <a:cs typeface="Times New Roman" panose="02020603050405020304" pitchFamily="18" charset="0"/>
              </a:rPr>
              <a:t>Image Resolution </a:t>
            </a:r>
            <a:endParaRPr lang="ar-IQ" altLang="en-US" smtClean="0"/>
          </a:p>
        </p:txBody>
      </p:sp>
      <p:sp>
        <p:nvSpPr>
          <p:cNvPr id="16387" name="Subtitle 2"/>
          <p:cNvSpPr>
            <a:spLocks noGrp="1"/>
          </p:cNvSpPr>
          <p:nvPr>
            <p:ph type="subTitle" idx="1"/>
          </p:nvPr>
        </p:nvSpPr>
        <p:spPr>
          <a:xfrm>
            <a:off x="415925" y="1196975"/>
            <a:ext cx="8715375" cy="5111750"/>
          </a:xfrm>
        </p:spPr>
        <p:txBody>
          <a:bodyPr/>
          <a:lstStyle/>
          <a:p>
            <a:pPr algn="l" eaLnBrk="1" hangingPunct="1">
              <a:buFont typeface="Arial" charset="0"/>
              <a:buNone/>
              <a:defRPr/>
            </a:pPr>
            <a:r>
              <a:rPr lang="en-US" sz="2800" b="1" dirty="0" smtClean="0">
                <a:solidFill>
                  <a:srgbClr val="0070C0"/>
                </a:solidFill>
                <a:cs typeface="Arial" charset="0"/>
              </a:rPr>
              <a:t>The resolution has to do with ability to separate two adjacent pixels as being separate, and then we can say that we can resolve the two. The concept of resolution is closely tied to the concepts of spatial frequency.</a:t>
            </a:r>
          </a:p>
          <a:p>
            <a:pPr algn="l" eaLnBrk="1" hangingPunct="1">
              <a:buFont typeface="Arial" charset="0"/>
              <a:buNone/>
              <a:defRPr/>
            </a:pPr>
            <a:r>
              <a:rPr lang="en-US" sz="2800" b="1" dirty="0" smtClean="0">
                <a:solidFill>
                  <a:srgbClr val="C00000"/>
                </a:solidFill>
                <a:cs typeface="Arial" charset="0"/>
              </a:rPr>
              <a:t>Spatial frequency concept, frequency refers to how rapidly the signal is changing in space, and the signal has two values for brightness-0 and maximum. </a:t>
            </a:r>
            <a:r>
              <a:rPr lang="en-US" sz="2800" b="1" dirty="0" smtClean="0">
                <a:solidFill>
                  <a:schemeClr val="accent3">
                    <a:lumMod val="50000"/>
                  </a:schemeClr>
                </a:solidFill>
                <a:cs typeface="Arial" charset="0"/>
              </a:rPr>
              <a:t>If we use this signal for one line (row) of an image and then repeat the line down the entire image, we get an image of vertical stripes. If we increase this frequency the strips get closer and closer together, until they finally blend together</a:t>
            </a:r>
            <a:endParaRPr lang="ar-IQ" sz="2800" b="1" dirty="0" smtClean="0">
              <a:solidFill>
                <a:schemeClr val="accent3">
                  <a:lumMod val="50000"/>
                </a:schemeClr>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8E14B6-60C3-41A6-9943-3FC3FEEEF7C1}" type="slidenum">
              <a:rPr lang="ar-IQ" altLang="en-US">
                <a:solidFill>
                  <a:srgbClr val="898989"/>
                </a:solidFill>
                <a:latin typeface="Calibri" panose="020F0502020204030204" pitchFamily="34" charset="0"/>
              </a:rPr>
              <a:pPr eaLnBrk="1" hangingPunct="1"/>
              <a:t>17</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7B2FA60-A973-47CB-85A3-4B4E922935ED}" type="slidenum">
              <a:rPr lang="ar-IQ" altLang="en-US" smtClean="0"/>
              <a:pPr/>
              <a:t>18</a:t>
            </a:fld>
            <a:endParaRPr lang="ar-IQ" altLang="en-US"/>
          </a:p>
        </p:txBody>
      </p:sp>
      <p:sp>
        <p:nvSpPr>
          <p:cNvPr id="5" name="object 7"/>
          <p:cNvSpPr/>
          <p:nvPr/>
        </p:nvSpPr>
        <p:spPr>
          <a:xfrm>
            <a:off x="1763688" y="2204864"/>
            <a:ext cx="6480720" cy="1944216"/>
          </a:xfrm>
          <a:prstGeom prst="rect">
            <a:avLst/>
          </a:prstGeom>
          <a:blipFill>
            <a:blip r:embed="rId2" cstate="print"/>
            <a:stretch>
              <a:fillRect/>
            </a:stretch>
          </a:blipFill>
        </p:spPr>
        <p:txBody>
          <a:bodyPr wrap="square" lIns="0" tIns="0" rIns="0" bIns="0" rtlCol="0"/>
          <a:lstStyle/>
          <a:p>
            <a:endParaRPr/>
          </a:p>
        </p:txBody>
      </p:sp>
      <p:sp>
        <p:nvSpPr>
          <p:cNvPr id="6" name="TextBox 5"/>
          <p:cNvSpPr txBox="1"/>
          <p:nvPr/>
        </p:nvSpPr>
        <p:spPr>
          <a:xfrm>
            <a:off x="1619672" y="692696"/>
            <a:ext cx="5472608" cy="369332"/>
          </a:xfrm>
          <a:prstGeom prst="rect">
            <a:avLst/>
          </a:prstGeom>
          <a:noFill/>
        </p:spPr>
        <p:txBody>
          <a:bodyPr wrap="square" rtlCol="0">
            <a:spAutoFit/>
          </a:bodyPr>
          <a:lstStyle/>
          <a:p>
            <a:pPr algn="ctr"/>
            <a:r>
              <a:rPr lang="en-US" dirty="0" smtClean="0"/>
              <a:t>Image resolution</a:t>
            </a:r>
            <a:endParaRPr lang="en-US" dirty="0"/>
          </a:p>
        </p:txBody>
      </p:sp>
    </p:spTree>
    <p:extLst>
      <p:ext uri="{BB962C8B-B14F-4D97-AF65-F5344CB8AC3E}">
        <p14:creationId xmlns:p14="http://schemas.microsoft.com/office/powerpoint/2010/main" val="173243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642938" y="0"/>
            <a:ext cx="7772400" cy="1285875"/>
          </a:xfrm>
        </p:spPr>
        <p:txBody>
          <a:bodyPr/>
          <a:lstStyle/>
          <a:p>
            <a:pPr eaLnBrk="1" hangingPunct="1"/>
            <a:r>
              <a:rPr lang="en-US" altLang="en-US" b="1" u="sng" smtClean="0">
                <a:cs typeface="Times New Roman" panose="02020603050405020304" pitchFamily="18" charset="0"/>
              </a:rPr>
              <a:t>Image brightness Adaption</a:t>
            </a:r>
            <a:endParaRPr lang="ar-IQ" altLang="en-US" smtClean="0"/>
          </a:p>
        </p:txBody>
      </p:sp>
      <p:sp>
        <p:nvSpPr>
          <p:cNvPr id="17411" name="Subtitle 2"/>
          <p:cNvSpPr>
            <a:spLocks noGrp="1"/>
          </p:cNvSpPr>
          <p:nvPr>
            <p:ph type="subTitle" idx="1"/>
          </p:nvPr>
        </p:nvSpPr>
        <p:spPr>
          <a:xfrm>
            <a:off x="428625" y="1143000"/>
            <a:ext cx="8715375" cy="7500938"/>
          </a:xfrm>
        </p:spPr>
        <p:txBody>
          <a:bodyPr/>
          <a:lstStyle/>
          <a:p>
            <a:pPr algn="l" eaLnBrk="1" hangingPunct="1">
              <a:buFont typeface="Arial" charset="0"/>
              <a:buNone/>
              <a:defRPr/>
            </a:pPr>
            <a:r>
              <a:rPr lang="en-US" b="1" dirty="0" smtClean="0">
                <a:solidFill>
                  <a:schemeClr val="accent3">
                    <a:lumMod val="50000"/>
                  </a:schemeClr>
                </a:solidFill>
                <a:cs typeface="Arial" charset="0"/>
              </a:rPr>
              <a:t>In image we observe many brightness levels and the vision system can adapt to a wide range. If the mean value of the pixels inside the image is around </a:t>
            </a:r>
            <a:r>
              <a:rPr lang="en-US" b="1" dirty="0" smtClean="0">
                <a:solidFill>
                  <a:srgbClr val="FF0000"/>
                </a:solidFill>
                <a:cs typeface="Arial" charset="0"/>
              </a:rPr>
              <a:t>Zero gray level then the brightness is low and the images dark </a:t>
            </a:r>
            <a:r>
              <a:rPr lang="en-US" b="1" dirty="0" smtClean="0">
                <a:solidFill>
                  <a:schemeClr val="accent3">
                    <a:lumMod val="50000"/>
                  </a:schemeClr>
                </a:solidFill>
                <a:cs typeface="Arial" charset="0"/>
              </a:rPr>
              <a:t>but for mean value </a:t>
            </a:r>
            <a:r>
              <a:rPr lang="en-US" b="1" dirty="0" smtClean="0">
                <a:solidFill>
                  <a:srgbClr val="FF0000"/>
                </a:solidFill>
                <a:cs typeface="Arial" charset="0"/>
              </a:rPr>
              <a:t>near the 255 then the image is light</a:t>
            </a:r>
            <a:r>
              <a:rPr lang="en-US" b="1" dirty="0" smtClean="0">
                <a:solidFill>
                  <a:srgbClr val="7030A0"/>
                </a:solidFill>
                <a:cs typeface="Arial" charset="0"/>
              </a:rPr>
              <a:t>. If fewer gray levels are used, we observe false contours bogus lines resulting from gradually changing light intensity not being accurately represented.</a:t>
            </a:r>
          </a:p>
          <a:p>
            <a:pPr algn="l" eaLnBrk="1" hangingPunct="1">
              <a:buFont typeface="Arial" charset="0"/>
              <a:buNone/>
              <a:defRPr/>
            </a:pPr>
            <a:r>
              <a:rPr lang="en-US" sz="3600" b="1" dirty="0" smtClean="0">
                <a:solidFill>
                  <a:srgbClr val="7030A0"/>
                </a:solidFill>
                <a:cs typeface="Arial" charset="0"/>
              </a:rPr>
              <a:t> </a:t>
            </a:r>
          </a:p>
          <a:p>
            <a:pPr algn="l" eaLnBrk="1" hangingPunct="1">
              <a:buFont typeface="Arial" charset="0"/>
              <a:buNone/>
              <a:defRPr/>
            </a:pPr>
            <a:endParaRPr lang="ar-IQ"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2CC010-D684-4085-912B-EF5BA9349BAB}" type="slidenum">
              <a:rPr lang="ar-IQ" altLang="en-US">
                <a:solidFill>
                  <a:srgbClr val="898989"/>
                </a:solidFill>
                <a:latin typeface="Calibri" panose="020F0502020204030204" pitchFamily="34" charset="0"/>
              </a:rPr>
              <a:pPr eaLnBrk="1" hangingPunct="1"/>
              <a:t>19</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571500" y="214313"/>
            <a:ext cx="7772400" cy="1470025"/>
          </a:xfrm>
        </p:spPr>
        <p:txBody>
          <a:bodyPr/>
          <a:lstStyle/>
          <a:p>
            <a:pPr eaLnBrk="1" hangingPunct="1"/>
            <a:r>
              <a:rPr lang="en-US" altLang="en-US" b="1" smtClean="0">
                <a:cs typeface="Times New Roman" panose="02020603050405020304" pitchFamily="18" charset="0"/>
              </a:rPr>
              <a:t>Introduction to Computer Vision</a:t>
            </a:r>
            <a:br>
              <a:rPr lang="en-US" altLang="en-US" b="1" smtClean="0">
                <a:cs typeface="Times New Roman" panose="02020603050405020304" pitchFamily="18" charset="0"/>
              </a:rPr>
            </a:br>
            <a:r>
              <a:rPr lang="en-US" altLang="en-US" b="1" smtClean="0">
                <a:cs typeface="Times New Roman" panose="02020603050405020304" pitchFamily="18" charset="0"/>
              </a:rPr>
              <a:t>and Image Processing</a:t>
            </a:r>
            <a:endParaRPr lang="ar-IQ" altLang="en-US" smtClean="0"/>
          </a:p>
        </p:txBody>
      </p:sp>
      <p:sp>
        <p:nvSpPr>
          <p:cNvPr id="31747" name="Subtitle 2"/>
          <p:cNvSpPr>
            <a:spLocks noGrp="1"/>
          </p:cNvSpPr>
          <p:nvPr>
            <p:ph type="subTitle" idx="1"/>
          </p:nvPr>
        </p:nvSpPr>
        <p:spPr>
          <a:xfrm>
            <a:off x="428625" y="1714500"/>
            <a:ext cx="8929688" cy="4857750"/>
          </a:xfrm>
        </p:spPr>
        <p:txBody>
          <a:bodyPr/>
          <a:lstStyle/>
          <a:p>
            <a:pPr algn="l" eaLnBrk="1" hangingPunct="1"/>
            <a:r>
              <a:rPr lang="en-US" altLang="en-US" b="1" dirty="0" smtClean="0">
                <a:solidFill>
                  <a:srgbClr val="C00000"/>
                </a:solidFill>
                <a:latin typeface="Times New Roman" panose="02020603050405020304" pitchFamily="18" charset="0"/>
                <a:cs typeface="Arial" panose="020B0604020202020204" pitchFamily="34" charset="0"/>
              </a:rPr>
              <a:t>Computer imaging can be separated into two primary categories:</a:t>
            </a:r>
          </a:p>
          <a:p>
            <a:pPr algn="l" eaLnBrk="1" hangingPunct="1"/>
            <a:r>
              <a:rPr lang="en-US" altLang="en-US" b="1" dirty="0" smtClean="0">
                <a:solidFill>
                  <a:srgbClr val="C00000"/>
                </a:solidFill>
                <a:latin typeface="Times New Roman" panose="02020603050405020304" pitchFamily="18" charset="0"/>
                <a:cs typeface="Arial" panose="020B0604020202020204" pitchFamily="34" charset="0"/>
              </a:rPr>
              <a:t>1. Computer Vision.</a:t>
            </a:r>
          </a:p>
          <a:p>
            <a:pPr algn="l" eaLnBrk="1" hangingPunct="1"/>
            <a:r>
              <a:rPr lang="en-US" altLang="en-US" b="1" dirty="0" smtClean="0">
                <a:solidFill>
                  <a:srgbClr val="C00000"/>
                </a:solidFill>
                <a:latin typeface="Times New Roman" panose="02020603050405020304" pitchFamily="18" charset="0"/>
                <a:cs typeface="Arial" panose="020B0604020202020204" pitchFamily="34" charset="0"/>
              </a:rPr>
              <a:t>2. Image Processing</a:t>
            </a:r>
          </a:p>
          <a:p>
            <a:pPr algn="l" eaLnBrk="1" hangingPunct="1"/>
            <a:r>
              <a:rPr lang="en-US" altLang="en-US" b="1" dirty="0" smtClean="0">
                <a:solidFill>
                  <a:srgbClr val="0070C0"/>
                </a:solidFill>
                <a:cs typeface="Arial" panose="020B0604020202020204" pitchFamily="34" charset="0"/>
              </a:rPr>
              <a:t>In computer vision application the processed images output for use by a computer</a:t>
            </a:r>
            <a:r>
              <a:rPr lang="en-US" altLang="en-US" b="1" dirty="0" smtClean="0">
                <a:solidFill>
                  <a:srgbClr val="C00000"/>
                </a:solidFill>
                <a:cs typeface="Arial" panose="020B0604020202020204" pitchFamily="34" charset="0"/>
              </a:rPr>
              <a:t>, </a:t>
            </a:r>
            <a:r>
              <a:rPr lang="en-US" altLang="en-US" b="1" dirty="0" smtClean="0">
                <a:solidFill>
                  <a:srgbClr val="00B050"/>
                </a:solidFill>
                <a:cs typeface="Arial" panose="020B0604020202020204" pitchFamily="34" charset="0"/>
              </a:rPr>
              <a:t>whereas in image processing applications the output images are for human consumption)</a:t>
            </a:r>
            <a:r>
              <a:rPr lang="en-US" altLang="en-US" b="1" dirty="0" smtClean="0">
                <a:solidFill>
                  <a:srgbClr val="C00000"/>
                </a:solidFill>
                <a:cs typeface="Arial" panose="020B0604020202020204" pitchFamily="34" charset="0"/>
              </a:rPr>
              <a:t>.</a:t>
            </a:r>
            <a:endParaRPr lang="ar-IQ" altLang="en-US" b="1" dirty="0" smtClean="0">
              <a:solidFill>
                <a:srgbClr val="C000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1351C8-4C67-4030-B1E9-487DA4F8F33D}" type="slidenum">
              <a:rPr lang="ar-IQ" altLang="en-US">
                <a:solidFill>
                  <a:srgbClr val="898989"/>
                </a:solidFill>
                <a:latin typeface="Calibri" panose="020F0502020204030204" pitchFamily="34" charset="0"/>
              </a:rPr>
              <a:pPr eaLnBrk="1" hangingPunct="1"/>
              <a:t>2</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642938" y="-214313"/>
            <a:ext cx="7772400" cy="1143001"/>
          </a:xfrm>
        </p:spPr>
        <p:txBody>
          <a:bodyPr/>
          <a:lstStyle/>
          <a:p>
            <a:pPr eaLnBrk="1" hangingPunct="1"/>
            <a:r>
              <a:rPr lang="en-US" altLang="en-US" b="1" i="1" u="sng" smtClean="0">
                <a:solidFill>
                  <a:srgbClr val="00B050"/>
                </a:solidFill>
                <a:cs typeface="Times New Roman" panose="02020603050405020304" pitchFamily="18" charset="0"/>
              </a:rPr>
              <a:t>Image Representation</a:t>
            </a:r>
            <a:endParaRPr lang="ar-IQ" altLang="en-US" i="1" smtClean="0">
              <a:solidFill>
                <a:srgbClr val="00B050"/>
              </a:solidFill>
            </a:endParaRPr>
          </a:p>
        </p:txBody>
      </p:sp>
      <p:sp>
        <p:nvSpPr>
          <p:cNvPr id="48131" name="Subtitle 2"/>
          <p:cNvSpPr>
            <a:spLocks noGrp="1"/>
          </p:cNvSpPr>
          <p:nvPr>
            <p:ph type="subTitle" idx="1"/>
          </p:nvPr>
        </p:nvSpPr>
        <p:spPr>
          <a:xfrm>
            <a:off x="428625" y="785813"/>
            <a:ext cx="8715375" cy="5357812"/>
          </a:xfrm>
        </p:spPr>
        <p:txBody>
          <a:bodyPr/>
          <a:lstStyle/>
          <a:p>
            <a:pPr algn="l"/>
            <a:r>
              <a:rPr lang="en-US" altLang="en-US" sz="2400" b="1" dirty="0" smtClean="0">
                <a:solidFill>
                  <a:srgbClr val="C00000"/>
                </a:solidFill>
                <a:cs typeface="Arial" panose="020B0604020202020204" pitchFamily="34" charset="0"/>
              </a:rPr>
              <a:t>We have seen that the human visual system (HVS) receives an input image as a collection of spatially distributed light energy; this is form is called an optical image. Optical images are the type we deal with every day –cameras captures them, monitors display them, and we see them [we know that these optical images are represented as video information in the form of analog electrical signals and have seen how these are sampled to generate the digital image I(r , c).</a:t>
            </a:r>
          </a:p>
          <a:p>
            <a:pPr algn="l"/>
            <a:r>
              <a:rPr lang="en-US" altLang="en-US" sz="2400" b="1" dirty="0" smtClean="0">
                <a:solidFill>
                  <a:srgbClr val="7030A0"/>
                </a:solidFill>
                <a:cs typeface="Arial" panose="020B0604020202020204" pitchFamily="34" charset="0"/>
              </a:rPr>
              <a:t>The digital image I (r, c) is represented as a two- dimensional array of data, where each pixel value corresponds to the brightness of the image at the point (r, c</a:t>
            </a:r>
            <a:r>
              <a:rPr lang="en-US" altLang="en-US" sz="2400" b="1" dirty="0" smtClean="0">
                <a:solidFill>
                  <a:srgbClr val="FF0000"/>
                </a:solidFill>
                <a:cs typeface="Arial" panose="020B0604020202020204" pitchFamily="34" charset="0"/>
              </a:rPr>
              <a:t>). in linear  algebra terms , a two-dimensional array like our image model  I( r, c ) is referred to as a </a:t>
            </a:r>
            <a:r>
              <a:rPr lang="ar-IQ" altLang="en-US" sz="2400" b="1" dirty="0" smtClean="0">
                <a:solidFill>
                  <a:srgbClr val="FF0000"/>
                </a:solidFill>
              </a:rPr>
              <a:t> </a:t>
            </a:r>
            <a:r>
              <a:rPr lang="en-US" altLang="en-US" sz="2400" b="1" dirty="0" smtClean="0">
                <a:solidFill>
                  <a:srgbClr val="FF0000"/>
                </a:solidFill>
                <a:cs typeface="Arial" panose="020B0604020202020204" pitchFamily="34" charset="0"/>
              </a:rPr>
              <a:t>matrix , and one row ( or column) is called  a vector</a:t>
            </a:r>
          </a:p>
          <a:p>
            <a:pPr algn="l" eaLnBrk="1" hangingPunct="1"/>
            <a:r>
              <a:rPr lang="en-US" altLang="en-US" sz="2400" b="1" dirty="0" smtClean="0">
                <a:solidFill>
                  <a:srgbClr val="7030A0"/>
                </a:solidFill>
                <a:cs typeface="Arial" panose="020B0604020202020204" pitchFamily="34" charset="0"/>
              </a:rPr>
              <a:t> </a:t>
            </a:r>
          </a:p>
          <a:p>
            <a:pPr algn="l" eaLnBrk="1" hangingPunct="1"/>
            <a:endParaRPr lang="ar-IQ" altLang="en-US" sz="24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06FA17-A07A-495A-AB36-D63ECEB0FBA0}" type="slidenum">
              <a:rPr lang="ar-IQ" altLang="en-US">
                <a:solidFill>
                  <a:srgbClr val="898989"/>
                </a:solidFill>
                <a:latin typeface="Calibri" panose="020F0502020204030204" pitchFamily="34" charset="0"/>
              </a:rPr>
              <a:pPr eaLnBrk="1" hangingPunct="1"/>
              <a:t>20</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642938" y="0"/>
            <a:ext cx="7772400" cy="1071563"/>
          </a:xfrm>
        </p:spPr>
        <p:txBody>
          <a:bodyPr/>
          <a:lstStyle/>
          <a:p>
            <a:pPr rtl="0"/>
            <a:r>
              <a:rPr lang="en-US" altLang="en-US" b="1" u="sng" smtClean="0">
                <a:cs typeface="Times New Roman" panose="02020603050405020304" pitchFamily="18" charset="0"/>
              </a:rPr>
              <a:t>Binary Image </a:t>
            </a:r>
            <a:endParaRPr lang="en-US" altLang="en-US" smtClean="0">
              <a:cs typeface="Times New Roman" panose="02020603050405020304" pitchFamily="18" charset="0"/>
            </a:endParaRPr>
          </a:p>
        </p:txBody>
      </p:sp>
      <p:sp>
        <p:nvSpPr>
          <p:cNvPr id="19459" name="Subtitle 2"/>
          <p:cNvSpPr>
            <a:spLocks noGrp="1"/>
          </p:cNvSpPr>
          <p:nvPr>
            <p:ph type="subTitle" idx="1"/>
          </p:nvPr>
        </p:nvSpPr>
        <p:spPr>
          <a:xfrm>
            <a:off x="214313" y="857250"/>
            <a:ext cx="8715375" cy="5643563"/>
          </a:xfrm>
        </p:spPr>
        <p:txBody>
          <a:bodyPr/>
          <a:lstStyle/>
          <a:p>
            <a:pPr algn="l" eaLnBrk="1" hangingPunct="1">
              <a:buFont typeface="Arial" charset="0"/>
              <a:buNone/>
              <a:defRPr/>
            </a:pPr>
            <a:r>
              <a:rPr lang="en-US" sz="2800" b="1" dirty="0" smtClean="0">
                <a:solidFill>
                  <a:srgbClr val="0070C0"/>
                </a:solidFill>
                <a:cs typeface="Arial" charset="0"/>
              </a:rPr>
              <a:t>Binary images are the </a:t>
            </a:r>
            <a:r>
              <a:rPr lang="en-US" sz="2800" b="1" dirty="0" smtClean="0">
                <a:solidFill>
                  <a:srgbClr val="FF0000"/>
                </a:solidFill>
                <a:cs typeface="Arial" charset="0"/>
              </a:rPr>
              <a:t>simplest type </a:t>
            </a:r>
            <a:r>
              <a:rPr lang="en-US" sz="2800" b="1" dirty="0" smtClean="0">
                <a:solidFill>
                  <a:srgbClr val="0070C0"/>
                </a:solidFill>
                <a:cs typeface="Arial" charset="0"/>
              </a:rPr>
              <a:t>of images and can take on </a:t>
            </a:r>
            <a:r>
              <a:rPr lang="en-US" sz="2800" b="1" dirty="0" smtClean="0">
                <a:solidFill>
                  <a:srgbClr val="FF0000"/>
                </a:solidFill>
                <a:cs typeface="Arial" charset="0"/>
              </a:rPr>
              <a:t>two values</a:t>
            </a:r>
            <a:r>
              <a:rPr lang="en-US" sz="2800" b="1" dirty="0" smtClean="0">
                <a:solidFill>
                  <a:srgbClr val="0070C0"/>
                </a:solidFill>
                <a:cs typeface="Arial" charset="0"/>
              </a:rPr>
              <a:t>, typically black and white, or ‘0’ and ‘1’. A binary image is referred to as a </a:t>
            </a:r>
            <a:r>
              <a:rPr lang="en-US" sz="2800" b="1" dirty="0" smtClean="0">
                <a:solidFill>
                  <a:srgbClr val="FF0000"/>
                </a:solidFill>
                <a:cs typeface="Arial" charset="0"/>
              </a:rPr>
              <a:t>1 bit/pixel </a:t>
            </a:r>
            <a:r>
              <a:rPr lang="en-US" sz="2800" b="1" dirty="0" smtClean="0">
                <a:solidFill>
                  <a:srgbClr val="0070C0"/>
                </a:solidFill>
                <a:cs typeface="Arial" charset="0"/>
              </a:rPr>
              <a:t>image because it takes only 1 binary digit to represent each pixel.</a:t>
            </a:r>
          </a:p>
          <a:p>
            <a:pPr algn="l" eaLnBrk="1" hangingPunct="1">
              <a:buFont typeface="Arial" charset="0"/>
              <a:buNone/>
              <a:defRPr/>
            </a:pPr>
            <a:r>
              <a:rPr lang="en-US" sz="2800" b="1" dirty="0" smtClean="0">
                <a:solidFill>
                  <a:srgbClr val="FF0000"/>
                </a:solidFill>
                <a:cs typeface="Arial" charset="0"/>
              </a:rPr>
              <a:t>These types </a:t>
            </a:r>
            <a:r>
              <a:rPr lang="en-US" sz="2800" b="1" dirty="0" smtClean="0">
                <a:solidFill>
                  <a:schemeClr val="accent1">
                    <a:lumMod val="50000"/>
                  </a:schemeClr>
                </a:solidFill>
                <a:cs typeface="Arial" charset="0"/>
              </a:rPr>
              <a:t>of images are most frequently </a:t>
            </a:r>
            <a:r>
              <a:rPr lang="en-US" sz="2800" b="1" dirty="0" smtClean="0">
                <a:solidFill>
                  <a:srgbClr val="FF0000"/>
                </a:solidFill>
                <a:cs typeface="Arial" charset="0"/>
              </a:rPr>
              <a:t>in computer vision application </a:t>
            </a:r>
            <a:r>
              <a:rPr lang="en-US" sz="2800" b="1" dirty="0" smtClean="0">
                <a:solidFill>
                  <a:schemeClr val="accent1">
                    <a:lumMod val="50000"/>
                  </a:schemeClr>
                </a:solidFill>
                <a:cs typeface="Arial" charset="0"/>
              </a:rPr>
              <a:t>where the only information required for the task is </a:t>
            </a:r>
            <a:r>
              <a:rPr lang="en-US" sz="2800" b="1" dirty="0" smtClean="0">
                <a:solidFill>
                  <a:srgbClr val="FF0000"/>
                </a:solidFill>
                <a:cs typeface="Arial" charset="0"/>
              </a:rPr>
              <a:t>general shapes</a:t>
            </a:r>
            <a:r>
              <a:rPr lang="en-US" sz="2800" b="1" dirty="0" smtClean="0">
                <a:solidFill>
                  <a:schemeClr val="accent1">
                    <a:lumMod val="50000"/>
                  </a:schemeClr>
                </a:solidFill>
                <a:cs typeface="Arial" charset="0"/>
              </a:rPr>
              <a:t>, </a:t>
            </a:r>
            <a:r>
              <a:rPr lang="en-US" sz="2800" b="1" dirty="0" smtClean="0">
                <a:solidFill>
                  <a:srgbClr val="FF0000"/>
                </a:solidFill>
                <a:cs typeface="Arial" charset="0"/>
              </a:rPr>
              <a:t>or outlines information</a:t>
            </a:r>
            <a:r>
              <a:rPr lang="en-US" sz="2800" b="1" dirty="0" smtClean="0">
                <a:solidFill>
                  <a:schemeClr val="accent1">
                    <a:lumMod val="50000"/>
                  </a:schemeClr>
                </a:solidFill>
                <a:cs typeface="Arial" charset="0"/>
              </a:rPr>
              <a:t>. For example, to position a robotics gripper to grasp (</a:t>
            </a:r>
            <a:r>
              <a:rPr lang="ar-IQ" sz="2800" b="1" dirty="0" smtClean="0">
                <a:solidFill>
                  <a:schemeClr val="accent1">
                    <a:lumMod val="50000"/>
                  </a:schemeClr>
                </a:solidFill>
              </a:rPr>
              <a:t>) </a:t>
            </a:r>
            <a:r>
              <a:rPr lang="en-US" sz="2800" b="1" dirty="0" smtClean="0">
                <a:solidFill>
                  <a:schemeClr val="accent1">
                    <a:lumMod val="50000"/>
                  </a:schemeClr>
                </a:solidFill>
                <a:cs typeface="Arial" charset="0"/>
              </a:rPr>
              <a:t>an object or in </a:t>
            </a:r>
            <a:r>
              <a:rPr lang="en-US" sz="2800" b="1" dirty="0" smtClean="0">
                <a:solidFill>
                  <a:srgbClr val="FF0000"/>
                </a:solidFill>
                <a:cs typeface="Arial" charset="0"/>
              </a:rPr>
              <a:t>optical character recognition </a:t>
            </a:r>
            <a:r>
              <a:rPr lang="en-US" sz="2800" b="1" dirty="0" smtClean="0">
                <a:solidFill>
                  <a:schemeClr val="accent1">
                    <a:lumMod val="50000"/>
                  </a:schemeClr>
                </a:solidFill>
                <a:cs typeface="Arial" charset="0"/>
              </a:rPr>
              <a:t>(OCR).</a:t>
            </a:r>
          </a:p>
          <a:p>
            <a:pPr algn="l" eaLnBrk="1" hangingPunct="1">
              <a:buFont typeface="Arial" charset="0"/>
              <a:buNone/>
              <a:defRPr/>
            </a:pPr>
            <a:r>
              <a:rPr lang="en-US" sz="2800" b="1" dirty="0" smtClean="0">
                <a:solidFill>
                  <a:srgbClr val="C00000"/>
                </a:solidFill>
                <a:cs typeface="Arial" charset="0"/>
              </a:rPr>
              <a:t>Binary images are often created from </a:t>
            </a:r>
            <a:r>
              <a:rPr lang="en-US" sz="2800" b="1" dirty="0" smtClean="0">
                <a:solidFill>
                  <a:srgbClr val="0070C0"/>
                </a:solidFill>
                <a:cs typeface="Arial" charset="0"/>
              </a:rPr>
              <a:t>gray-scale images via a threshold </a:t>
            </a:r>
            <a:r>
              <a:rPr lang="en-US" sz="2800" b="1" dirty="0" smtClean="0">
                <a:solidFill>
                  <a:srgbClr val="C00000"/>
                </a:solidFill>
                <a:cs typeface="Arial" charset="0"/>
              </a:rPr>
              <a:t>value is turned white (‘1’), and those below it are turned black (‘0’).</a:t>
            </a:r>
          </a:p>
          <a:p>
            <a:pPr algn="l" eaLnBrk="1" hangingPunct="1">
              <a:buFont typeface="Arial" charset="0"/>
              <a:buNone/>
              <a:defRPr/>
            </a:pPr>
            <a:endParaRPr lang="ar-IQ" sz="2800" b="1" dirty="0" smtClean="0">
              <a:solidFill>
                <a:srgbClr val="C000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D26825-76A6-42F9-9681-3377F0B4EAD3}" type="slidenum">
              <a:rPr lang="ar-IQ" altLang="en-US">
                <a:solidFill>
                  <a:srgbClr val="898989"/>
                </a:solidFill>
                <a:latin typeface="Calibri" panose="020F0502020204030204" pitchFamily="34" charset="0"/>
              </a:rPr>
              <a:pPr eaLnBrk="1" hangingPunct="1"/>
              <a:t>21</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a:xfrm>
            <a:off x="827088" y="549275"/>
            <a:ext cx="7772400" cy="787400"/>
          </a:xfrm>
        </p:spPr>
        <p:txBody>
          <a:bodyPr/>
          <a:lstStyle/>
          <a:p>
            <a:pPr rtl="0"/>
            <a:r>
              <a:rPr lang="en-US" altLang="en-US" b="1" i="1" u="sng" smtClean="0">
                <a:solidFill>
                  <a:srgbClr val="FF0000"/>
                </a:solidFill>
                <a:cs typeface="Times New Roman" panose="02020603050405020304" pitchFamily="18" charset="0"/>
              </a:rPr>
              <a:t>Gray Scale Image</a:t>
            </a:r>
            <a:r>
              <a:rPr lang="en-US" altLang="en-US" b="1" u="sng" smtClean="0">
                <a:cs typeface="Times New Roman" panose="02020603050405020304" pitchFamily="18" charset="0"/>
              </a:rPr>
              <a:t> </a:t>
            </a:r>
            <a:r>
              <a:rPr lang="en-US" altLang="en-US" smtClean="0">
                <a:cs typeface="Times New Roman" panose="02020603050405020304" pitchFamily="18" charset="0"/>
              </a:rPr>
              <a:t/>
            </a:r>
            <a:br>
              <a:rPr lang="en-US" altLang="en-US" smtClean="0">
                <a:cs typeface="Times New Roman" panose="02020603050405020304" pitchFamily="18" charset="0"/>
              </a:rPr>
            </a:br>
            <a:endParaRPr lang="en-US" altLang="en-US" smtClean="0">
              <a:cs typeface="Times New Roman" panose="02020603050405020304" pitchFamily="18" charset="0"/>
            </a:endParaRPr>
          </a:p>
        </p:txBody>
      </p:sp>
      <p:sp>
        <p:nvSpPr>
          <p:cNvPr id="16387" name="Subtitle 2"/>
          <p:cNvSpPr>
            <a:spLocks noGrp="1"/>
          </p:cNvSpPr>
          <p:nvPr>
            <p:ph type="subTitle" idx="1"/>
          </p:nvPr>
        </p:nvSpPr>
        <p:spPr>
          <a:xfrm>
            <a:off x="250825" y="908050"/>
            <a:ext cx="8715375" cy="5643563"/>
          </a:xfrm>
        </p:spPr>
        <p:txBody>
          <a:bodyPr/>
          <a:lstStyle/>
          <a:p>
            <a:pPr algn="l" eaLnBrk="1" hangingPunct="1">
              <a:defRPr/>
            </a:pPr>
            <a:r>
              <a:rPr lang="en-US" b="1" dirty="0" smtClean="0">
                <a:solidFill>
                  <a:srgbClr val="0070C0"/>
                </a:solidFill>
                <a:cs typeface="Arial" pitchFamily="34" charset="0"/>
              </a:rPr>
              <a:t>Gray _scale images are referred to as </a:t>
            </a:r>
            <a:r>
              <a:rPr lang="en-US" b="1" dirty="0" smtClean="0">
                <a:solidFill>
                  <a:srgbClr val="FF0000"/>
                </a:solidFill>
                <a:cs typeface="Arial" pitchFamily="34" charset="0"/>
              </a:rPr>
              <a:t>monochrome</a:t>
            </a:r>
            <a:r>
              <a:rPr lang="en-US" b="1" dirty="0" smtClean="0">
                <a:solidFill>
                  <a:srgbClr val="0070C0"/>
                </a:solidFill>
                <a:cs typeface="Arial" pitchFamily="34" charset="0"/>
              </a:rPr>
              <a:t>, or one-color image. They contain brightness information only </a:t>
            </a:r>
            <a:r>
              <a:rPr lang="en-US" b="1" dirty="0" smtClean="0">
                <a:solidFill>
                  <a:srgbClr val="FF0000"/>
                </a:solidFill>
                <a:cs typeface="Arial" pitchFamily="34" charset="0"/>
              </a:rPr>
              <a:t>brightness information only, no color information</a:t>
            </a:r>
            <a:r>
              <a:rPr lang="en-US" b="1" dirty="0" smtClean="0">
                <a:solidFill>
                  <a:srgbClr val="0070C0"/>
                </a:solidFill>
                <a:cs typeface="Arial" pitchFamily="34" charset="0"/>
              </a:rPr>
              <a:t>. The number of different brightness level available. The typical image contains </a:t>
            </a:r>
            <a:r>
              <a:rPr lang="en-US" b="1" dirty="0" smtClean="0">
                <a:solidFill>
                  <a:srgbClr val="FF0000"/>
                </a:solidFill>
                <a:cs typeface="Arial" pitchFamily="34" charset="0"/>
              </a:rPr>
              <a:t>8 bit/ pixel </a:t>
            </a:r>
            <a:r>
              <a:rPr lang="en-US" b="1" dirty="0" smtClean="0">
                <a:solidFill>
                  <a:srgbClr val="0070C0"/>
                </a:solidFill>
                <a:cs typeface="Arial" pitchFamily="34" charset="0"/>
              </a:rPr>
              <a:t>(data, which allows us to have </a:t>
            </a:r>
            <a:r>
              <a:rPr lang="en-US" b="1" dirty="0" smtClean="0">
                <a:solidFill>
                  <a:srgbClr val="FF0000"/>
                </a:solidFill>
                <a:cs typeface="Arial" pitchFamily="34" charset="0"/>
              </a:rPr>
              <a:t>(0-255) </a:t>
            </a:r>
            <a:r>
              <a:rPr lang="en-US" b="1" dirty="0" smtClean="0">
                <a:solidFill>
                  <a:srgbClr val="0070C0"/>
                </a:solidFill>
                <a:cs typeface="Arial" pitchFamily="34" charset="0"/>
              </a:rPr>
              <a:t>different brightness (gray) levels</a:t>
            </a:r>
            <a:r>
              <a:rPr lang="en-US" b="1" dirty="0" smtClean="0">
                <a:solidFill>
                  <a:schemeClr val="accent3">
                    <a:lumMod val="50000"/>
                  </a:schemeClr>
                </a:solidFill>
                <a:cs typeface="Arial" pitchFamily="34" charset="0"/>
              </a:rPr>
              <a:t>. The 8 bit representation is typically due to the fact that the byte, which corresponds to 8-bit of data, is the standard small unit in the world of digital computer.</a:t>
            </a:r>
          </a:p>
          <a:p>
            <a:pPr algn="l" eaLnBrk="1" hangingPunct="1">
              <a:defRPr/>
            </a:pPr>
            <a:endParaRPr lang="ar-IQ" sz="2800" b="1" dirty="0" smtClean="0">
              <a:solidFill>
                <a:srgbClr val="C000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DF5A64-C205-4502-97D7-80E9CD5A5266}" type="slidenum">
              <a:rPr lang="ar-IQ" altLang="en-US">
                <a:solidFill>
                  <a:srgbClr val="898989"/>
                </a:solidFill>
                <a:latin typeface="Calibri" panose="020F0502020204030204" pitchFamily="34" charset="0"/>
              </a:rPr>
              <a:pPr eaLnBrk="1" hangingPunct="1"/>
              <a:t>22</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642938" y="214313"/>
            <a:ext cx="7772400" cy="785812"/>
          </a:xfrm>
        </p:spPr>
        <p:txBody>
          <a:bodyPr/>
          <a:lstStyle/>
          <a:p>
            <a:pPr eaLnBrk="1" hangingPunct="1"/>
            <a:r>
              <a:rPr lang="en-US" altLang="en-US" b="1" u="sng" smtClean="0">
                <a:cs typeface="Times New Roman" panose="02020603050405020304" pitchFamily="18" charset="0"/>
              </a:rPr>
              <a:t>Color Image </a:t>
            </a:r>
            <a:r>
              <a:rPr lang="en-US" altLang="en-US" smtClean="0">
                <a:cs typeface="Times New Roman" panose="02020603050405020304" pitchFamily="18" charset="0"/>
              </a:rPr>
              <a:t/>
            </a:r>
            <a:br>
              <a:rPr lang="en-US" altLang="en-US" smtClean="0">
                <a:cs typeface="Times New Roman" panose="02020603050405020304" pitchFamily="18" charset="0"/>
              </a:rPr>
            </a:br>
            <a:endParaRPr lang="ar-IQ" altLang="en-US" smtClean="0"/>
          </a:p>
        </p:txBody>
      </p:sp>
      <p:sp>
        <p:nvSpPr>
          <p:cNvPr id="51203" name="Subtitle 2"/>
          <p:cNvSpPr>
            <a:spLocks noGrp="1"/>
          </p:cNvSpPr>
          <p:nvPr>
            <p:ph type="subTitle" idx="1"/>
          </p:nvPr>
        </p:nvSpPr>
        <p:spPr>
          <a:xfrm>
            <a:off x="428625" y="857250"/>
            <a:ext cx="8715375" cy="5500688"/>
          </a:xfrm>
        </p:spPr>
        <p:txBody>
          <a:bodyPr/>
          <a:lstStyle/>
          <a:p>
            <a:pPr algn="l"/>
            <a:r>
              <a:rPr lang="en-US" altLang="en-US" sz="2400" b="1" dirty="0" smtClean="0">
                <a:solidFill>
                  <a:schemeClr val="tx2"/>
                </a:solidFill>
                <a:cs typeface="Arial" panose="020B0604020202020204" pitchFamily="34" charset="0"/>
              </a:rPr>
              <a:t>Color image can be modeled as </a:t>
            </a:r>
            <a:r>
              <a:rPr lang="en-US" altLang="en-US" sz="2400" b="1" dirty="0" smtClean="0">
                <a:solidFill>
                  <a:srgbClr val="FF0000"/>
                </a:solidFill>
                <a:cs typeface="Arial" panose="020B0604020202020204" pitchFamily="34" charset="0"/>
              </a:rPr>
              <a:t>three band monochrome</a:t>
            </a:r>
            <a:r>
              <a:rPr lang="en-US" altLang="en-US" sz="2400" b="1" dirty="0" smtClean="0">
                <a:solidFill>
                  <a:schemeClr val="tx2"/>
                </a:solidFill>
                <a:cs typeface="Arial" panose="020B0604020202020204" pitchFamily="34" charset="0"/>
              </a:rPr>
              <a:t> image data, where each band of the data corresponds to a different color. </a:t>
            </a:r>
          </a:p>
          <a:p>
            <a:pPr algn="l"/>
            <a:r>
              <a:rPr lang="en-US" altLang="en-US" sz="2400" b="1" dirty="0" smtClean="0">
                <a:solidFill>
                  <a:schemeClr val="tx2"/>
                </a:solidFill>
                <a:cs typeface="Arial" panose="020B0604020202020204" pitchFamily="34" charset="0"/>
              </a:rPr>
              <a:t> </a:t>
            </a:r>
          </a:p>
          <a:p>
            <a:pPr algn="l"/>
            <a:endParaRPr lang="en-US" altLang="en-US" sz="2400" b="1" dirty="0" smtClean="0">
              <a:solidFill>
                <a:schemeClr val="tx2"/>
              </a:solidFill>
              <a:cs typeface="Arial" panose="020B0604020202020204" pitchFamily="34" charset="0"/>
            </a:endParaRPr>
          </a:p>
          <a:p>
            <a:pPr algn="l"/>
            <a:endParaRPr lang="en-US" altLang="en-US" sz="2400" b="1" dirty="0" smtClean="0">
              <a:solidFill>
                <a:schemeClr val="tx2"/>
              </a:solidFill>
              <a:cs typeface="Arial" panose="020B0604020202020204" pitchFamily="34" charset="0"/>
            </a:endParaRPr>
          </a:p>
          <a:p>
            <a:pPr algn="l"/>
            <a:endParaRPr lang="en-US" altLang="en-US" sz="2400" b="1" dirty="0" smtClean="0">
              <a:solidFill>
                <a:schemeClr val="tx2"/>
              </a:solidFill>
              <a:cs typeface="Arial" panose="020B0604020202020204" pitchFamily="34" charset="0"/>
            </a:endParaRPr>
          </a:p>
          <a:p>
            <a:pPr algn="l"/>
            <a:r>
              <a:rPr lang="en-US" altLang="en-US" sz="2400" b="1" dirty="0" smtClean="0">
                <a:solidFill>
                  <a:schemeClr val="tx2"/>
                </a:solidFill>
                <a:cs typeface="Arial" panose="020B0604020202020204" pitchFamily="34" charset="0"/>
              </a:rPr>
              <a:t>.</a:t>
            </a:r>
          </a:p>
          <a:p>
            <a:pPr algn="l"/>
            <a:r>
              <a:rPr lang="en-US" altLang="en-US" sz="2400" b="1" dirty="0" smtClean="0">
                <a:solidFill>
                  <a:schemeClr val="tx2"/>
                </a:solidFill>
                <a:cs typeface="Arial" panose="020B0604020202020204" pitchFamily="34" charset="0"/>
              </a:rPr>
              <a:t> </a:t>
            </a:r>
          </a:p>
          <a:p>
            <a:pPr algn="l"/>
            <a:r>
              <a:rPr lang="en-US" altLang="en-US" sz="2400" b="1" dirty="0" smtClean="0">
                <a:solidFill>
                  <a:schemeClr val="tx2"/>
                </a:solidFill>
                <a:cs typeface="Arial" panose="020B0604020202020204" pitchFamily="34" charset="0"/>
              </a:rPr>
              <a:t>The actual information stored in the digital image data is brightness information in each spectral band. When the image is displayed, the corresponding brightness information is displayed on the screen by picture elements that </a:t>
            </a:r>
            <a:r>
              <a:rPr lang="en-US" altLang="en-US" sz="2400" b="1" dirty="0" smtClean="0">
                <a:solidFill>
                  <a:srgbClr val="FF0000"/>
                </a:solidFill>
                <a:cs typeface="Arial" panose="020B0604020202020204" pitchFamily="34" charset="0"/>
              </a:rPr>
              <a:t>emit light energy corresponding to that particular color</a:t>
            </a:r>
            <a:r>
              <a:rPr lang="en-US" altLang="en-US" sz="2400" b="1" dirty="0" smtClean="0">
                <a:solidFill>
                  <a:srgbClr val="7030A0"/>
                </a:solidFill>
                <a:cs typeface="Arial" panose="020B0604020202020204" pitchFamily="34" charset="0"/>
              </a:rPr>
              <a:t>.</a:t>
            </a:r>
          </a:p>
          <a:p>
            <a:pPr algn="l"/>
            <a:r>
              <a:rPr lang="en-US" altLang="en-US" sz="2400" b="1" dirty="0" smtClean="0">
                <a:solidFill>
                  <a:srgbClr val="7030A0"/>
                </a:solidFill>
                <a:cs typeface="Arial" panose="020B0604020202020204" pitchFamily="34" charset="0"/>
              </a:rPr>
              <a:t> </a:t>
            </a:r>
          </a:p>
          <a:p>
            <a:pPr algn="l" eaLnBrk="1" hangingPunct="1"/>
            <a:endParaRPr lang="ar-IQ" altLang="en-US" sz="24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55FAA6-2EDA-4848-8F59-CE62ECE29281}" type="slidenum">
              <a:rPr lang="ar-IQ" altLang="en-US">
                <a:solidFill>
                  <a:srgbClr val="898989"/>
                </a:solidFill>
                <a:latin typeface="Calibri" panose="020F0502020204030204" pitchFamily="34" charset="0"/>
              </a:rPr>
              <a:pPr eaLnBrk="1" hangingPunct="1"/>
              <a:t>23</a:t>
            </a:fld>
            <a:endParaRPr lang="ar-IQ" altLang="en-US">
              <a:solidFill>
                <a:srgbClr val="898989"/>
              </a:solidFill>
              <a:latin typeface="Calibri" panose="020F0502020204030204" pitchFamily="34" charset="0"/>
            </a:endParaRPr>
          </a:p>
        </p:txBody>
      </p:sp>
      <p:pic>
        <p:nvPicPr>
          <p:cNvPr id="51205" name="Picture 4" descr="PH01235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00025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5" descr="J0101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1928813"/>
            <a:ext cx="14224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1000125" y="214313"/>
            <a:ext cx="7772400" cy="1000125"/>
          </a:xfrm>
        </p:spPr>
        <p:txBody>
          <a:bodyPr/>
          <a:lstStyle/>
          <a:p>
            <a:pPr rtl="0"/>
            <a:r>
              <a:rPr lang="en-US" altLang="en-US" b="1" dirty="0" smtClean="0">
                <a:cs typeface="Times New Roman" panose="02020603050405020304" pitchFamily="18" charset="0"/>
              </a:rPr>
              <a:t>Multispectral Images</a:t>
            </a:r>
            <a:endParaRPr lang="en-US" altLang="en-US" dirty="0" smtClean="0">
              <a:cs typeface="Times New Roman" panose="02020603050405020304" pitchFamily="18" charset="0"/>
            </a:endParaRPr>
          </a:p>
        </p:txBody>
      </p:sp>
      <p:sp>
        <p:nvSpPr>
          <p:cNvPr id="52227" name="Subtitle 2"/>
          <p:cNvSpPr>
            <a:spLocks noGrp="1"/>
          </p:cNvSpPr>
          <p:nvPr>
            <p:ph type="subTitle" idx="1"/>
          </p:nvPr>
        </p:nvSpPr>
        <p:spPr>
          <a:xfrm>
            <a:off x="214313" y="1071563"/>
            <a:ext cx="8715375" cy="5429250"/>
          </a:xfrm>
        </p:spPr>
        <p:txBody>
          <a:bodyPr/>
          <a:lstStyle/>
          <a:p>
            <a:pPr algn="l" eaLnBrk="1" hangingPunct="1"/>
            <a:r>
              <a:rPr lang="en-US" altLang="en-US" sz="3600" b="1" dirty="0" smtClean="0">
                <a:solidFill>
                  <a:srgbClr val="C00000"/>
                </a:solidFill>
                <a:cs typeface="Arial" panose="020B0604020202020204" pitchFamily="34" charset="0"/>
              </a:rPr>
              <a:t>Multispectral images typically </a:t>
            </a:r>
            <a:r>
              <a:rPr lang="en-US" altLang="en-US" sz="3600" b="1" dirty="0" smtClean="0">
                <a:solidFill>
                  <a:schemeClr val="tx2"/>
                </a:solidFill>
                <a:cs typeface="Arial" panose="020B0604020202020204" pitchFamily="34" charset="0"/>
              </a:rPr>
              <a:t>contain information outside the normal human perceptual range</a:t>
            </a:r>
            <a:r>
              <a:rPr lang="en-US" altLang="en-US" sz="3600" b="1" dirty="0" smtClean="0">
                <a:solidFill>
                  <a:srgbClr val="C00000"/>
                </a:solidFill>
                <a:cs typeface="Arial" panose="020B0604020202020204" pitchFamily="34" charset="0"/>
              </a:rPr>
              <a:t>. This may include infrared ultraviolet ,X-ray, acoustic or radar data. </a:t>
            </a:r>
            <a:r>
              <a:rPr lang="en-US" altLang="en-US" sz="3600" b="1" dirty="0" smtClean="0">
                <a:solidFill>
                  <a:schemeClr val="tx2"/>
                </a:solidFill>
                <a:cs typeface="Arial" panose="020B0604020202020204" pitchFamily="34" charset="0"/>
              </a:rPr>
              <a:t>Source of these types of image include </a:t>
            </a:r>
            <a:r>
              <a:rPr lang="en-US" altLang="en-US" sz="3600" b="1" dirty="0" smtClean="0">
                <a:solidFill>
                  <a:srgbClr val="C00000"/>
                </a:solidFill>
                <a:cs typeface="Arial" panose="020B0604020202020204" pitchFamily="34" charset="0"/>
              </a:rPr>
              <a:t>satellite systems underwater sonar systems and medical diagnostics imaging systems.</a:t>
            </a:r>
          </a:p>
          <a:p>
            <a:pPr algn="l" eaLnBrk="1" hangingPunct="1"/>
            <a:endParaRPr lang="ar-IQ" altLang="en-US" sz="2800" b="1" dirty="0" smtClean="0">
              <a:solidFill>
                <a:srgbClr val="C000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129609-CA44-4491-8CFD-692E9E0EE6E4}" type="slidenum">
              <a:rPr lang="ar-IQ" altLang="en-US">
                <a:solidFill>
                  <a:srgbClr val="898989"/>
                </a:solidFill>
                <a:latin typeface="Calibri" panose="020F0502020204030204" pitchFamily="34" charset="0"/>
              </a:rPr>
              <a:pPr eaLnBrk="1" hangingPunct="1"/>
              <a:t>24</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cs typeface="Times New Roman" panose="02020603050405020304" pitchFamily="18" charset="0"/>
              </a:rPr>
              <a:t>Multispectral Images</a:t>
            </a:r>
            <a:endParaRPr lang="en-US" dirty="0"/>
          </a:p>
        </p:txBody>
      </p:sp>
      <p:sp>
        <p:nvSpPr>
          <p:cNvPr id="4" name="Slide Number Placeholder 3"/>
          <p:cNvSpPr>
            <a:spLocks noGrp="1"/>
          </p:cNvSpPr>
          <p:nvPr>
            <p:ph type="sldNum" sz="quarter" idx="12"/>
          </p:nvPr>
        </p:nvSpPr>
        <p:spPr/>
        <p:txBody>
          <a:bodyPr/>
          <a:lstStyle/>
          <a:p>
            <a:fld id="{C7B2FA60-A973-47CB-85A3-4B4E922935ED}" type="slidenum">
              <a:rPr lang="ar-IQ" altLang="en-US" smtClean="0"/>
              <a:pPr/>
              <a:t>25</a:t>
            </a:fld>
            <a:endParaRPr lang="ar-IQ" altLang="en-US"/>
          </a:p>
        </p:txBody>
      </p:sp>
      <p:sp>
        <p:nvSpPr>
          <p:cNvPr id="7" name="Rectangle 6"/>
          <p:cNvSpPr/>
          <p:nvPr/>
        </p:nvSpPr>
        <p:spPr>
          <a:xfrm>
            <a:off x="323528" y="1443840"/>
            <a:ext cx="7920880" cy="4524315"/>
          </a:xfrm>
          <a:prstGeom prst="rect">
            <a:avLst/>
          </a:prstGeom>
        </p:spPr>
        <p:txBody>
          <a:bodyPr wrap="square">
            <a:spAutoFit/>
          </a:bodyPr>
          <a:lstStyle/>
          <a:p>
            <a:pPr algn="l"/>
            <a:r>
              <a:rPr lang="en-US" sz="2400" b="1" dirty="0"/>
              <a:t>A multispectral image is one that captures image data within </a:t>
            </a:r>
            <a:r>
              <a:rPr lang="en-US" sz="2400" b="1" dirty="0">
                <a:solidFill>
                  <a:srgbClr val="FF0000"/>
                </a:solidFill>
              </a:rPr>
              <a:t>specific wavelength </a:t>
            </a:r>
            <a:r>
              <a:rPr lang="en-US" sz="2400" b="1" dirty="0"/>
              <a:t>ranges across the </a:t>
            </a:r>
            <a:r>
              <a:rPr lang="en-US" sz="2400" b="1" dirty="0">
                <a:solidFill>
                  <a:srgbClr val="FF0000"/>
                </a:solidFill>
              </a:rPr>
              <a:t>electromagnetic spectrum</a:t>
            </a:r>
            <a:r>
              <a:rPr lang="en-US" sz="2400" b="1" dirty="0"/>
              <a:t>. The </a:t>
            </a:r>
            <a:r>
              <a:rPr lang="en-US" sz="2400" b="1" dirty="0">
                <a:solidFill>
                  <a:srgbClr val="FF0000"/>
                </a:solidFill>
              </a:rPr>
              <a:t>wavelengths may be separated by filters or detected via the use of instruments that are sensitive to particular wavelengths</a:t>
            </a:r>
            <a:r>
              <a:rPr lang="en-US" sz="2400" b="1" dirty="0"/>
              <a:t>, including </a:t>
            </a:r>
            <a:r>
              <a:rPr lang="en-US" sz="2400" b="1" dirty="0">
                <a:solidFill>
                  <a:srgbClr val="FF0000"/>
                </a:solidFill>
              </a:rPr>
              <a:t>light from frequencies beyond the visible light range</a:t>
            </a:r>
            <a:r>
              <a:rPr lang="en-US" sz="2400" b="1" dirty="0"/>
              <a:t>, i.e. infrared and ultra-violet. Spectral </a:t>
            </a:r>
            <a:r>
              <a:rPr lang="en-US" sz="2400" b="1" dirty="0">
                <a:solidFill>
                  <a:srgbClr val="FF0000"/>
                </a:solidFill>
              </a:rPr>
              <a:t>imaging can allow extraction of additional information the human eye fails to capture </a:t>
            </a:r>
            <a:r>
              <a:rPr lang="en-US" sz="2400" b="1" dirty="0"/>
              <a:t>with its visible receptors for red, green and blue. </a:t>
            </a:r>
            <a:r>
              <a:rPr lang="en-US" sz="2400" b="1" dirty="0">
                <a:solidFill>
                  <a:srgbClr val="FF0000"/>
                </a:solidFill>
              </a:rPr>
              <a:t>It was originally developed for military target identification</a:t>
            </a:r>
          </a:p>
        </p:txBody>
      </p:sp>
    </p:spTree>
    <p:extLst>
      <p:ext uri="{BB962C8B-B14F-4D97-AF65-F5344CB8AC3E}">
        <p14:creationId xmlns:p14="http://schemas.microsoft.com/office/powerpoint/2010/main" val="2155382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electromagnetic spectrum</a:t>
            </a:r>
          </a:p>
        </p:txBody>
      </p:sp>
      <p:sp>
        <p:nvSpPr>
          <p:cNvPr id="4" name="Slide Number Placeholder 3"/>
          <p:cNvSpPr>
            <a:spLocks noGrp="1"/>
          </p:cNvSpPr>
          <p:nvPr>
            <p:ph type="sldNum" sz="quarter" idx="12"/>
          </p:nvPr>
        </p:nvSpPr>
        <p:spPr/>
        <p:txBody>
          <a:bodyPr/>
          <a:lstStyle/>
          <a:p>
            <a:fld id="{C7B2FA60-A973-47CB-85A3-4B4E922935ED}" type="slidenum">
              <a:rPr lang="ar-IQ" altLang="en-US" smtClean="0"/>
              <a:pPr/>
              <a:t>26</a:t>
            </a:fld>
            <a:endParaRPr lang="ar-IQ" altLang="en-US"/>
          </a:p>
        </p:txBody>
      </p:sp>
      <p:pic>
        <p:nvPicPr>
          <p:cNvPr id="82946" name="Picture 2" descr="Infrared LEDs and IR LEDs | Tech-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056784" cy="434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240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395288" y="404813"/>
            <a:ext cx="8229600" cy="765175"/>
          </a:xfrm>
        </p:spPr>
        <p:txBody>
          <a:bodyPr/>
          <a:lstStyle/>
          <a:p>
            <a:pPr eaLnBrk="1" hangingPunct="1"/>
            <a:r>
              <a:rPr lang="en-US" altLang="en-US" smtClean="0">
                <a:cs typeface="Times New Roman" panose="02020603050405020304" pitchFamily="18" charset="0"/>
              </a:rPr>
              <a:t>Overview of Image Properties </a:t>
            </a:r>
          </a:p>
        </p:txBody>
      </p:sp>
      <p:sp>
        <p:nvSpPr>
          <p:cNvPr id="53251" name="Rectangle 3"/>
          <p:cNvSpPr>
            <a:spLocks noGrp="1" noChangeArrowheads="1"/>
          </p:cNvSpPr>
          <p:nvPr>
            <p:ph type="body" idx="1"/>
          </p:nvPr>
        </p:nvSpPr>
        <p:spPr>
          <a:xfrm>
            <a:off x="250825" y="1557338"/>
            <a:ext cx="8229600" cy="4176712"/>
          </a:xfrm>
        </p:spPr>
        <p:txBody>
          <a:bodyPr/>
          <a:lstStyle/>
          <a:p>
            <a:pPr algn="just" eaLnBrk="1" hangingPunct="1">
              <a:lnSpc>
                <a:spcPct val="80000"/>
              </a:lnSpc>
            </a:pPr>
            <a:r>
              <a:rPr lang="en-US" altLang="en-US" dirty="0" smtClean="0">
                <a:cs typeface="Arial" panose="020B0604020202020204" pitchFamily="34" charset="0"/>
              </a:rPr>
              <a:t>An image is composed of an array of dots, more commonly referred to as </a:t>
            </a:r>
            <a:r>
              <a:rPr lang="en-US" altLang="en-US" b="1" i="1" dirty="0" smtClean="0">
                <a:cs typeface="Arial" panose="020B0604020202020204" pitchFamily="34" charset="0"/>
              </a:rPr>
              <a:t>pixels</a:t>
            </a:r>
            <a:r>
              <a:rPr lang="en-US" altLang="en-US" dirty="0" smtClean="0">
                <a:cs typeface="Arial" panose="020B0604020202020204" pitchFamily="34" charset="0"/>
              </a:rPr>
              <a:t> (short for </a:t>
            </a:r>
            <a:r>
              <a:rPr lang="en-US" altLang="en-US" b="1" i="1" dirty="0" smtClean="0">
                <a:cs typeface="Arial" panose="020B0604020202020204" pitchFamily="34" charset="0"/>
              </a:rPr>
              <a:t>picture elements</a:t>
            </a:r>
            <a:r>
              <a:rPr lang="en-US" altLang="en-US" dirty="0" smtClean="0">
                <a:cs typeface="Arial" panose="020B0604020202020204" pitchFamily="34" charset="0"/>
              </a:rPr>
              <a:t>). One generally refers to a computer image's dimensions in terms of pixels; this is also often (though slightly imprecisely) known as its </a:t>
            </a:r>
            <a:r>
              <a:rPr lang="en-US" altLang="en-US" b="1" i="1" dirty="0" smtClean="0">
                <a:cs typeface="Arial" panose="020B0604020202020204" pitchFamily="34" charset="0"/>
              </a:rPr>
              <a:t>resolution</a:t>
            </a:r>
            <a:r>
              <a:rPr lang="en-US" altLang="en-US" dirty="0" smtClean="0">
                <a:cs typeface="Arial" panose="020B0604020202020204" pitchFamily="34" charset="0"/>
              </a:rPr>
              <a:t>. Some common image sizes are 640 × 480, 800 × 600, and 1024 × 768 pixels, which also happen to be common dimensions for computer displays.</a:t>
            </a:r>
          </a:p>
        </p:txBody>
      </p:sp>
      <p:sp>
        <p:nvSpPr>
          <p:cNvPr id="4100" name="Slide Number Placeholder 5"/>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71ADFD6D-7D17-4189-893A-DAF367E6C93D}" type="slidenum">
              <a:rPr lang="ar-SA" altLang="en-US">
                <a:solidFill>
                  <a:srgbClr val="898989"/>
                </a:solidFill>
                <a:latin typeface="Calibri" panose="020F0502020204030204" pitchFamily="34" charset="0"/>
              </a:rPr>
              <a:pPr algn="ctr" eaLnBrk="1" hangingPunct="1"/>
              <a:t>27</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457200" y="274638"/>
            <a:ext cx="8229600" cy="346075"/>
          </a:xfrm>
        </p:spPr>
        <p:txBody>
          <a:bodyPr rtlCol="0">
            <a:normAutofit fontScale="90000"/>
          </a:bodyPr>
          <a:lstStyle/>
          <a:p>
            <a:pPr eaLnBrk="1" fontAlgn="auto" hangingPunct="1">
              <a:spcAft>
                <a:spcPts val="0"/>
              </a:spcAft>
              <a:defRPr/>
            </a:pPr>
            <a:endParaRPr lang="en-US" sz="4000" smtClean="0"/>
          </a:p>
        </p:txBody>
      </p:sp>
      <p:sp>
        <p:nvSpPr>
          <p:cNvPr id="54275" name="Rectangle 3"/>
          <p:cNvSpPr>
            <a:spLocks noGrp="1" noChangeArrowheads="1"/>
          </p:cNvSpPr>
          <p:nvPr>
            <p:ph type="body" idx="1"/>
          </p:nvPr>
        </p:nvSpPr>
        <p:spPr>
          <a:xfrm>
            <a:off x="457200" y="692150"/>
            <a:ext cx="8229600" cy="5434013"/>
          </a:xfrm>
        </p:spPr>
        <p:txBody>
          <a:bodyPr/>
          <a:lstStyle/>
          <a:p>
            <a:pPr algn="just" eaLnBrk="1" hangingPunct="1">
              <a:lnSpc>
                <a:spcPct val="80000"/>
              </a:lnSpc>
            </a:pPr>
            <a:r>
              <a:rPr lang="en-US" altLang="en-US" dirty="0" smtClean="0">
                <a:cs typeface="Arial" panose="020B0604020202020204" pitchFamily="34" charset="0"/>
              </a:rPr>
              <a:t>In addition to horizontal and vertical dimensions, an image is characterized by </a:t>
            </a:r>
            <a:r>
              <a:rPr lang="en-US" altLang="en-US" dirty="0" smtClean="0">
                <a:solidFill>
                  <a:srgbClr val="FF0000"/>
                </a:solidFill>
                <a:cs typeface="Arial" panose="020B0604020202020204" pitchFamily="34" charset="0"/>
              </a:rPr>
              <a:t>depth. The deeper the image, the more colors (or shades of gray) it can have. Pixel depths are measured in </a:t>
            </a:r>
            <a:r>
              <a:rPr lang="en-US" altLang="en-US" b="1" i="1" dirty="0" smtClean="0">
                <a:solidFill>
                  <a:srgbClr val="FF0000"/>
                </a:solidFill>
                <a:cs typeface="Arial" panose="020B0604020202020204" pitchFamily="34" charset="0"/>
              </a:rPr>
              <a:t>bits</a:t>
            </a:r>
            <a:r>
              <a:rPr lang="en-US" altLang="en-US" dirty="0" smtClean="0">
                <a:cs typeface="Arial" panose="020B0604020202020204" pitchFamily="34" charset="0"/>
              </a:rPr>
              <a:t>, the tiniest units of computer storage;</a:t>
            </a:r>
          </a:p>
          <a:p>
            <a:pPr algn="just" eaLnBrk="1" hangingPunct="1">
              <a:lnSpc>
                <a:spcPct val="80000"/>
              </a:lnSpc>
              <a:buFont typeface="Wingdings" panose="05000000000000000000" pitchFamily="2" charset="2"/>
              <a:buNone/>
            </a:pPr>
            <a:r>
              <a:rPr lang="en-US" altLang="en-US" dirty="0" smtClean="0">
                <a:cs typeface="Arial" panose="020B0604020202020204" pitchFamily="34" charset="0"/>
              </a:rPr>
              <a:t>    -  a </a:t>
            </a:r>
            <a:r>
              <a:rPr lang="en-US" altLang="en-US" dirty="0" smtClean="0">
                <a:solidFill>
                  <a:srgbClr val="FF0000"/>
                </a:solidFill>
                <a:cs typeface="Arial" panose="020B0604020202020204" pitchFamily="34" charset="0"/>
              </a:rPr>
              <a:t>1-bit</a:t>
            </a:r>
            <a:r>
              <a:rPr lang="en-US" altLang="en-US" dirty="0" smtClean="0">
                <a:cs typeface="Arial" panose="020B0604020202020204" pitchFamily="34" charset="0"/>
              </a:rPr>
              <a:t> image can represent </a:t>
            </a:r>
            <a:r>
              <a:rPr lang="en-US" altLang="en-US" dirty="0" smtClean="0">
                <a:solidFill>
                  <a:srgbClr val="FF0000"/>
                </a:solidFill>
                <a:cs typeface="Arial" panose="020B0604020202020204" pitchFamily="34" charset="0"/>
              </a:rPr>
              <a:t>two colors </a:t>
            </a:r>
            <a:r>
              <a:rPr lang="en-US" altLang="en-US" dirty="0" smtClean="0">
                <a:cs typeface="Arial" panose="020B0604020202020204" pitchFamily="34" charset="0"/>
              </a:rPr>
              <a:t>(often, though not necessarily, black and white).</a:t>
            </a:r>
          </a:p>
          <a:p>
            <a:pPr algn="just" eaLnBrk="1" hangingPunct="1">
              <a:lnSpc>
                <a:spcPct val="80000"/>
              </a:lnSpc>
              <a:buFont typeface="Wingdings" panose="05000000000000000000" pitchFamily="2" charset="2"/>
              <a:buNone/>
            </a:pPr>
            <a:r>
              <a:rPr lang="en-US" altLang="en-US" dirty="0" smtClean="0">
                <a:cs typeface="Arial" panose="020B0604020202020204" pitchFamily="34" charset="0"/>
              </a:rPr>
              <a:t>    -  a </a:t>
            </a:r>
            <a:r>
              <a:rPr lang="en-US" altLang="en-US" dirty="0" smtClean="0">
                <a:solidFill>
                  <a:srgbClr val="FF0000"/>
                </a:solidFill>
                <a:cs typeface="Arial" panose="020B0604020202020204" pitchFamily="34" charset="0"/>
              </a:rPr>
              <a:t>2-bit</a:t>
            </a:r>
            <a:r>
              <a:rPr lang="en-US" altLang="en-US" dirty="0" smtClean="0">
                <a:cs typeface="Arial" panose="020B0604020202020204" pitchFamily="34" charset="0"/>
              </a:rPr>
              <a:t> image </a:t>
            </a:r>
            <a:r>
              <a:rPr lang="en-US" altLang="en-US" dirty="0" smtClean="0">
                <a:solidFill>
                  <a:srgbClr val="FF0000"/>
                </a:solidFill>
                <a:cs typeface="Arial" panose="020B0604020202020204" pitchFamily="34" charset="0"/>
              </a:rPr>
              <a:t>four colors</a:t>
            </a:r>
            <a:r>
              <a:rPr lang="en-US" altLang="en-US" dirty="0" smtClean="0">
                <a:cs typeface="Arial" panose="020B0604020202020204" pitchFamily="34" charset="0"/>
              </a:rPr>
              <a:t>.</a:t>
            </a:r>
          </a:p>
          <a:p>
            <a:pPr algn="just" eaLnBrk="1" hangingPunct="1">
              <a:lnSpc>
                <a:spcPct val="80000"/>
              </a:lnSpc>
              <a:buFont typeface="Wingdings" panose="05000000000000000000" pitchFamily="2" charset="2"/>
              <a:buNone/>
            </a:pPr>
            <a:r>
              <a:rPr lang="en-US" altLang="en-US" dirty="0" smtClean="0">
                <a:cs typeface="Arial" panose="020B0604020202020204" pitchFamily="34" charset="0"/>
              </a:rPr>
              <a:t>    -  an </a:t>
            </a:r>
            <a:r>
              <a:rPr lang="en-US" altLang="en-US" dirty="0" smtClean="0">
                <a:solidFill>
                  <a:srgbClr val="FF0000"/>
                </a:solidFill>
                <a:cs typeface="Arial" panose="020B0604020202020204" pitchFamily="34" charset="0"/>
              </a:rPr>
              <a:t>8-bit</a:t>
            </a:r>
            <a:r>
              <a:rPr lang="en-US" altLang="en-US" dirty="0" smtClean="0">
                <a:cs typeface="Arial" panose="020B0604020202020204" pitchFamily="34" charset="0"/>
              </a:rPr>
              <a:t> image </a:t>
            </a:r>
            <a:r>
              <a:rPr lang="en-US" altLang="en-US" dirty="0" smtClean="0">
                <a:solidFill>
                  <a:srgbClr val="FF0000"/>
                </a:solidFill>
                <a:cs typeface="Arial" panose="020B0604020202020204" pitchFamily="34" charset="0"/>
              </a:rPr>
              <a:t>256 colors</a:t>
            </a:r>
            <a:r>
              <a:rPr lang="en-US" altLang="en-US" dirty="0" smtClean="0">
                <a:cs typeface="Arial" panose="020B0604020202020204" pitchFamily="34" charset="0"/>
              </a:rPr>
              <a:t>, and so on. </a:t>
            </a:r>
          </a:p>
          <a:p>
            <a:pPr eaLnBrk="1" hangingPunct="1">
              <a:lnSpc>
                <a:spcPct val="80000"/>
              </a:lnSpc>
              <a:buFont typeface="Wingdings" panose="05000000000000000000" pitchFamily="2" charset="2"/>
              <a:buNone/>
            </a:pPr>
            <a:endParaRPr lang="en-US" altLang="en-US" dirty="0" smtClean="0">
              <a:cs typeface="Arial" panose="020B0604020202020204" pitchFamily="34" charset="0"/>
            </a:endParaRPr>
          </a:p>
        </p:txBody>
      </p:sp>
      <p:sp>
        <p:nvSpPr>
          <p:cNvPr id="5124" name="Slide Number Placeholder 5"/>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0FAC725A-DDA0-4376-A811-9369209DC6E0}" type="slidenum">
              <a:rPr lang="ar-SA" altLang="en-US">
                <a:solidFill>
                  <a:srgbClr val="898989"/>
                </a:solidFill>
                <a:latin typeface="Calibri" panose="020F0502020204030204" pitchFamily="34" charset="0"/>
              </a:rPr>
              <a:pPr algn="ctr" eaLnBrk="1" hangingPunct="1"/>
              <a:t>28</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eaLnBrk="1" hangingPunct="1"/>
            <a:endParaRPr lang="en-US" altLang="en-US" smtClean="0">
              <a:cs typeface="Times New Roman" panose="02020603050405020304" pitchFamily="18" charset="0"/>
            </a:endParaRPr>
          </a:p>
        </p:txBody>
      </p:sp>
      <p:sp>
        <p:nvSpPr>
          <p:cNvPr id="55299" name="Rectangle 3"/>
          <p:cNvSpPr>
            <a:spLocks noGrp="1" noChangeArrowheads="1"/>
          </p:cNvSpPr>
          <p:nvPr>
            <p:ph type="body" idx="1"/>
          </p:nvPr>
        </p:nvSpPr>
        <p:spPr/>
        <p:txBody>
          <a:bodyPr/>
          <a:lstStyle/>
          <a:p>
            <a:pPr algn="just" eaLnBrk="1" hangingPunct="1"/>
            <a:r>
              <a:rPr lang="en-US" altLang="en-US" dirty="0" smtClean="0">
                <a:cs typeface="Arial" panose="020B0604020202020204" pitchFamily="34" charset="0"/>
              </a:rPr>
              <a:t>To calculate the </a:t>
            </a:r>
            <a:r>
              <a:rPr lang="en-US" altLang="en-US" dirty="0" smtClean="0">
                <a:solidFill>
                  <a:srgbClr val="FF0000"/>
                </a:solidFill>
                <a:cs typeface="Arial" panose="020B0604020202020204" pitchFamily="34" charset="0"/>
              </a:rPr>
              <a:t>raw size of the image data </a:t>
            </a:r>
            <a:r>
              <a:rPr lang="en-US" altLang="en-US" dirty="0" smtClean="0">
                <a:cs typeface="Arial" panose="020B0604020202020204" pitchFamily="34" charset="0"/>
              </a:rPr>
              <a:t>before any compression takes place, one needs only to know that 8 bits make a byte. </a:t>
            </a:r>
          </a:p>
          <a:p>
            <a:pPr algn="just" eaLnBrk="1" hangingPunct="1"/>
            <a:r>
              <a:rPr lang="en-US" altLang="en-US" dirty="0" smtClean="0">
                <a:cs typeface="Arial" panose="020B0604020202020204" pitchFamily="34" charset="0"/>
              </a:rPr>
              <a:t>Thus a </a:t>
            </a:r>
            <a:r>
              <a:rPr lang="en-US" altLang="en-US" dirty="0" smtClean="0">
                <a:solidFill>
                  <a:srgbClr val="FF0000"/>
                </a:solidFill>
                <a:cs typeface="Arial" panose="020B0604020202020204" pitchFamily="34" charset="0"/>
              </a:rPr>
              <a:t>320 × 240, 24-bit </a:t>
            </a:r>
            <a:r>
              <a:rPr lang="en-US" altLang="en-US" dirty="0" smtClean="0">
                <a:cs typeface="Arial" panose="020B0604020202020204" pitchFamily="34" charset="0"/>
              </a:rPr>
              <a:t>image has </a:t>
            </a:r>
            <a:r>
              <a:rPr lang="en-US" altLang="en-US" dirty="0" smtClean="0">
                <a:solidFill>
                  <a:srgbClr val="FF0000"/>
                </a:solidFill>
                <a:cs typeface="Arial" panose="020B0604020202020204" pitchFamily="34" charset="0"/>
              </a:rPr>
              <a:t>76,800 pixels</a:t>
            </a:r>
            <a:r>
              <a:rPr lang="en-US" altLang="en-US" dirty="0" smtClean="0">
                <a:cs typeface="Arial" panose="020B0604020202020204" pitchFamily="34" charset="0"/>
              </a:rPr>
              <a:t>, each of which is </a:t>
            </a:r>
            <a:r>
              <a:rPr lang="en-US" altLang="en-US" dirty="0" smtClean="0">
                <a:solidFill>
                  <a:srgbClr val="FF0000"/>
                </a:solidFill>
                <a:cs typeface="Arial" panose="020B0604020202020204" pitchFamily="34" charset="0"/>
              </a:rPr>
              <a:t>3 bytes deep</a:t>
            </a:r>
            <a:r>
              <a:rPr lang="en-US" altLang="en-US" dirty="0" smtClean="0">
                <a:cs typeface="Arial" panose="020B0604020202020204" pitchFamily="34" charset="0"/>
              </a:rPr>
              <a:t>, so its total uncompressed size </a:t>
            </a:r>
            <a:r>
              <a:rPr lang="en-US" altLang="en-US" dirty="0" smtClean="0">
                <a:solidFill>
                  <a:srgbClr val="FF0000"/>
                </a:solidFill>
                <a:cs typeface="Arial" panose="020B0604020202020204" pitchFamily="34" charset="0"/>
              </a:rPr>
              <a:t>is 230,400 bytes.</a:t>
            </a:r>
          </a:p>
          <a:p>
            <a:pPr eaLnBrk="1" hangingPunct="1"/>
            <a:endParaRPr lang="en-US" altLang="en-US" dirty="0" smtClean="0">
              <a:cs typeface="Arial" panose="020B0604020202020204" pitchFamily="34" charset="0"/>
            </a:endParaRPr>
          </a:p>
        </p:txBody>
      </p:sp>
      <p:sp>
        <p:nvSpPr>
          <p:cNvPr id="6148" name="Slide Number Placeholder 5"/>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AEE04378-597C-4B35-AC3D-6C4D14C88C7C}" type="slidenum">
              <a:rPr lang="ar-SA" altLang="en-US">
                <a:solidFill>
                  <a:srgbClr val="898989"/>
                </a:solidFill>
                <a:latin typeface="Calibri" panose="020F0502020204030204" pitchFamily="34" charset="0"/>
              </a:rPr>
              <a:pPr algn="ctr" eaLnBrk="1" hangingPunct="1"/>
              <a:t>29</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714375" y="233363"/>
            <a:ext cx="7772400" cy="3286125"/>
          </a:xfrm>
        </p:spPr>
        <p:txBody>
          <a:bodyPr/>
          <a:lstStyle/>
          <a:p>
            <a:pPr algn="l" eaLnBrk="1" hangingPunct="1"/>
            <a:r>
              <a:rPr lang="en-US" altLang="en-US" sz="2800" b="1" smtClean="0">
                <a:solidFill>
                  <a:srgbClr val="7030A0"/>
                </a:solidFill>
                <a:latin typeface="Arial" panose="020B0604020202020204" pitchFamily="34" charset="0"/>
                <a:cs typeface="Arial" panose="020B0604020202020204" pitchFamily="34" charset="0"/>
              </a:rPr>
              <a:t>These two categories are not totally separate and distinct. The boundaries that separate the two are fuzzy, but this definition allows us to explore the</a:t>
            </a:r>
            <a:br>
              <a:rPr lang="en-US" altLang="en-US" sz="2800" b="1" smtClean="0">
                <a:solidFill>
                  <a:srgbClr val="7030A0"/>
                </a:solidFill>
                <a:latin typeface="Arial" panose="020B0604020202020204" pitchFamily="34" charset="0"/>
                <a:cs typeface="Arial" panose="020B0604020202020204" pitchFamily="34" charset="0"/>
              </a:rPr>
            </a:br>
            <a:r>
              <a:rPr lang="en-US" altLang="en-US" sz="2800" b="1" smtClean="0">
                <a:solidFill>
                  <a:srgbClr val="7030A0"/>
                </a:solidFill>
                <a:latin typeface="Arial" panose="020B0604020202020204" pitchFamily="34" charset="0"/>
                <a:cs typeface="Arial" panose="020B0604020202020204" pitchFamily="34" charset="0"/>
              </a:rPr>
              <a:t>differences between the two and to explore the difference between the two and to understand how they fit together</a:t>
            </a:r>
            <a:endParaRPr lang="ar-IQ" altLang="en-US" sz="2800" b="1" smtClean="0">
              <a:solidFill>
                <a:srgbClr val="7030A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28625" y="3357563"/>
            <a:ext cx="8358188" cy="2857500"/>
          </a:xfrm>
        </p:spPr>
        <p:txBody>
          <a:bodyPr rtlCol="1">
            <a:normAutofit/>
          </a:bodyPr>
          <a:lstStyle/>
          <a:p>
            <a:pPr eaLnBrk="1" fontAlgn="auto" hangingPunct="1">
              <a:spcAft>
                <a:spcPts val="0"/>
              </a:spcAft>
              <a:defRPr/>
            </a:pPr>
            <a:endParaRPr lang="ar-IQ" dirty="0" smtClean="0"/>
          </a:p>
        </p:txBody>
      </p:sp>
      <p:sp>
        <p:nvSpPr>
          <p:cNvPr id="6" name="Oval 5"/>
          <p:cNvSpPr/>
          <p:nvPr/>
        </p:nvSpPr>
        <p:spPr>
          <a:xfrm>
            <a:off x="857250" y="4357688"/>
            <a:ext cx="4429125" cy="1643062"/>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2800" b="1" dirty="0"/>
              <a:t>Computer Vision</a:t>
            </a:r>
            <a:endParaRPr lang="ar-IQ" sz="2800" dirty="0"/>
          </a:p>
        </p:txBody>
      </p:sp>
      <p:sp>
        <p:nvSpPr>
          <p:cNvPr id="7" name="Oval 6"/>
          <p:cNvSpPr/>
          <p:nvPr/>
        </p:nvSpPr>
        <p:spPr>
          <a:xfrm>
            <a:off x="4500563" y="4500563"/>
            <a:ext cx="4429125" cy="142875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2800" b="1" dirty="0"/>
              <a:t>Image Processing</a:t>
            </a:r>
            <a:endParaRPr lang="ar-IQ" sz="2800" dirty="0"/>
          </a:p>
        </p:txBody>
      </p:sp>
      <p:sp>
        <p:nvSpPr>
          <p:cNvPr id="8" name="Slide Number Placeholder 7"/>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CD0208-0635-42E4-AEB1-6EF4C17A995A}" type="slidenum">
              <a:rPr lang="ar-IQ" altLang="en-US">
                <a:solidFill>
                  <a:srgbClr val="898989"/>
                </a:solidFill>
                <a:latin typeface="Calibri" panose="020F0502020204030204" pitchFamily="34" charset="0"/>
              </a:rPr>
              <a:pPr eaLnBrk="1" hangingPunct="1"/>
              <a:t>3</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68313" y="476250"/>
            <a:ext cx="8229600" cy="792163"/>
          </a:xfrm>
        </p:spPr>
        <p:txBody>
          <a:bodyPr rtlCol="0">
            <a:normAutofit fontScale="90000"/>
          </a:bodyPr>
          <a:lstStyle/>
          <a:p>
            <a:pPr eaLnBrk="1" fontAlgn="auto" hangingPunct="1">
              <a:spcAft>
                <a:spcPts val="0"/>
              </a:spcAft>
              <a:defRPr/>
            </a:pPr>
            <a:r>
              <a:rPr lang="en-US" sz="4000" dirty="0" smtClean="0"/>
              <a:t>1-bit Images</a:t>
            </a:r>
            <a:r>
              <a:rPr lang="en-US" sz="4000" dirty="0" smtClean="0">
                <a:solidFill>
                  <a:srgbClr val="FFFF00"/>
                </a:solidFill>
              </a:rPr>
              <a:t/>
            </a:r>
            <a:br>
              <a:rPr lang="en-US" sz="4000" dirty="0" smtClean="0">
                <a:solidFill>
                  <a:srgbClr val="FFFF00"/>
                </a:solidFill>
              </a:rPr>
            </a:br>
            <a:endParaRPr lang="en-US" sz="4000" dirty="0" smtClean="0">
              <a:solidFill>
                <a:srgbClr val="FFFF00"/>
              </a:solidFill>
            </a:endParaRPr>
          </a:p>
        </p:txBody>
      </p:sp>
      <p:sp>
        <p:nvSpPr>
          <p:cNvPr id="56323" name="Rectangle 3"/>
          <p:cNvSpPr>
            <a:spLocks noGrp="1" noChangeArrowheads="1"/>
          </p:cNvSpPr>
          <p:nvPr>
            <p:ph type="body" idx="1"/>
          </p:nvPr>
        </p:nvSpPr>
        <p:spPr>
          <a:xfrm>
            <a:off x="457200" y="1341438"/>
            <a:ext cx="8229600" cy="4784725"/>
          </a:xfrm>
        </p:spPr>
        <p:txBody>
          <a:bodyPr/>
          <a:lstStyle/>
          <a:p>
            <a:pPr algn="just" eaLnBrk="1" hangingPunct="1">
              <a:buFont typeface="Wingdings" panose="05000000000000000000" pitchFamily="2" charset="2"/>
              <a:buNone/>
            </a:pPr>
            <a:r>
              <a:rPr lang="en-US" altLang="en-US" dirty="0" smtClean="0">
                <a:solidFill>
                  <a:srgbClr val="FFFF00"/>
                </a:solidFill>
                <a:cs typeface="Arial" panose="020B0604020202020204" pitchFamily="34" charset="0"/>
              </a:rPr>
              <a:t>   </a:t>
            </a:r>
            <a:r>
              <a:rPr lang="en-US" altLang="en-US" dirty="0" smtClean="0">
                <a:cs typeface="Arial" panose="020B0604020202020204" pitchFamily="34" charset="0"/>
              </a:rPr>
              <a:t>Each pixel is stored as a single bit (0 or 1), so also referred to as </a:t>
            </a:r>
            <a:r>
              <a:rPr lang="en-US" altLang="en-US" b="1" dirty="0" smtClean="0">
                <a:cs typeface="Arial" panose="020B0604020202020204" pitchFamily="34" charset="0"/>
              </a:rPr>
              <a:t>binary image</a:t>
            </a:r>
            <a:r>
              <a:rPr lang="en-US" altLang="en-US" dirty="0" smtClean="0">
                <a:cs typeface="Arial" panose="020B0604020202020204" pitchFamily="34" charset="0"/>
              </a:rPr>
              <a:t>.</a:t>
            </a:r>
          </a:p>
          <a:p>
            <a:pPr algn="just" eaLnBrk="1" hangingPunct="1">
              <a:buFont typeface="Wingdings" panose="05000000000000000000" pitchFamily="2" charset="2"/>
              <a:buNone/>
            </a:pPr>
            <a:r>
              <a:rPr lang="en-US" altLang="en-US" i="1" dirty="0" smtClean="0">
                <a:cs typeface="Arial" panose="020B0604020202020204" pitchFamily="34" charset="0"/>
              </a:rPr>
              <a:t>   </a:t>
            </a:r>
            <a:r>
              <a:rPr lang="en-US" altLang="en-US" dirty="0" smtClean="0">
                <a:cs typeface="Arial" panose="020B0604020202020204" pitchFamily="34" charset="0"/>
              </a:rPr>
              <a:t>Such an image is also called a 1-bit </a:t>
            </a:r>
            <a:r>
              <a:rPr lang="en-US" altLang="en-US" b="1" dirty="0" smtClean="0">
                <a:solidFill>
                  <a:srgbClr val="FF0000"/>
                </a:solidFill>
                <a:cs typeface="Arial" panose="020B0604020202020204" pitchFamily="34" charset="0"/>
              </a:rPr>
              <a:t>monochrome</a:t>
            </a:r>
            <a:r>
              <a:rPr lang="en-US" altLang="en-US" b="1" dirty="0" smtClean="0">
                <a:cs typeface="Arial" panose="020B0604020202020204" pitchFamily="34" charset="0"/>
              </a:rPr>
              <a:t> </a:t>
            </a:r>
            <a:r>
              <a:rPr lang="en-US" altLang="en-US" dirty="0" smtClean="0">
                <a:cs typeface="Arial" panose="020B0604020202020204" pitchFamily="34" charset="0"/>
              </a:rPr>
              <a:t>image </a:t>
            </a:r>
            <a:r>
              <a:rPr lang="en-US" altLang="en-US" dirty="0" smtClean="0">
                <a:solidFill>
                  <a:srgbClr val="FF0000"/>
                </a:solidFill>
                <a:cs typeface="Arial" panose="020B0604020202020204" pitchFamily="34" charset="0"/>
              </a:rPr>
              <a:t>since it contains no color</a:t>
            </a:r>
            <a:r>
              <a:rPr lang="en-US" altLang="en-US" dirty="0" smtClean="0">
                <a:cs typeface="Arial" panose="020B0604020202020204" pitchFamily="34" charset="0"/>
              </a:rPr>
              <a:t>.</a:t>
            </a:r>
          </a:p>
          <a:p>
            <a:pPr algn="just" eaLnBrk="1" hangingPunct="1">
              <a:buFont typeface="Wingdings" panose="05000000000000000000" pitchFamily="2" charset="2"/>
              <a:buNone/>
            </a:pPr>
            <a:r>
              <a:rPr lang="en-US" altLang="en-US" i="1" dirty="0" smtClean="0">
                <a:cs typeface="Arial" panose="020B0604020202020204" pitchFamily="34" charset="0"/>
              </a:rPr>
              <a:t>    </a:t>
            </a:r>
            <a:r>
              <a:rPr lang="en-US" altLang="en-US" dirty="0" smtClean="0">
                <a:cs typeface="Arial" panose="020B0604020202020204" pitchFamily="34" charset="0"/>
              </a:rPr>
              <a:t>Next Figure shows a 1-bit monochrome image (called “Lena“ by multimedia scientists - this is a standard image used to illustrate many algorithms).</a:t>
            </a:r>
          </a:p>
          <a:p>
            <a:pPr eaLnBrk="1" hangingPunct="1">
              <a:buFont typeface="Wingdings" panose="05000000000000000000" pitchFamily="2" charset="2"/>
              <a:buNone/>
            </a:pPr>
            <a:endParaRPr lang="en-US" altLang="en-US" dirty="0" smtClean="0">
              <a:solidFill>
                <a:srgbClr val="FFFF00"/>
              </a:solidFill>
              <a:cs typeface="Arial" panose="020B0604020202020204" pitchFamily="34" charset="0"/>
            </a:endParaRPr>
          </a:p>
          <a:p>
            <a:pPr eaLnBrk="1" hangingPunct="1"/>
            <a:endParaRPr lang="en-US" altLang="en-US" dirty="0" smtClean="0">
              <a:solidFill>
                <a:srgbClr val="FFFF00"/>
              </a:solidFill>
              <a:cs typeface="Arial" panose="020B0604020202020204" pitchFamily="34" charset="0"/>
            </a:endParaRPr>
          </a:p>
        </p:txBody>
      </p:sp>
      <p:sp>
        <p:nvSpPr>
          <p:cNvPr id="7172" name="Slide Number Placeholder 5"/>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114E31ED-4703-443C-8759-231F1BB2ACE1}" type="slidenum">
              <a:rPr lang="ar-SA" altLang="en-US">
                <a:solidFill>
                  <a:srgbClr val="898989"/>
                </a:solidFill>
                <a:latin typeface="Calibri" panose="020F0502020204030204" pitchFamily="34" charset="0"/>
              </a:rPr>
              <a:pPr algn="ctr" eaLnBrk="1" hangingPunct="1"/>
              <a:t>30</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endParaRPr lang="en-US" altLang="en-US" smtClean="0">
              <a:cs typeface="Times New Roman" panose="02020603050405020304" pitchFamily="18" charset="0"/>
            </a:endParaRPr>
          </a:p>
        </p:txBody>
      </p:sp>
      <p:pic>
        <p:nvPicPr>
          <p:cNvPr id="5734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411413" y="1600200"/>
            <a:ext cx="4248150" cy="4525963"/>
          </a:xfrm>
        </p:spPr>
      </p:pic>
      <p:pic>
        <p:nvPicPr>
          <p:cNvPr id="573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237288"/>
            <a:ext cx="29241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Slide Number Placeholder 6"/>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E0E6F7F5-161C-4FC1-B0C9-A27003BA9A7D}" type="slidenum">
              <a:rPr lang="ar-SA" altLang="en-US">
                <a:solidFill>
                  <a:srgbClr val="898989"/>
                </a:solidFill>
                <a:latin typeface="Calibri" panose="020F0502020204030204" pitchFamily="34" charset="0"/>
              </a:rPr>
              <a:pPr algn="ctr" eaLnBrk="1" hangingPunct="1"/>
              <a:t>31</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323850" y="620713"/>
            <a:ext cx="8229600" cy="633412"/>
          </a:xfrm>
        </p:spPr>
        <p:txBody>
          <a:bodyPr rtlCol="0">
            <a:normAutofit fontScale="90000"/>
          </a:bodyPr>
          <a:lstStyle/>
          <a:p>
            <a:pPr eaLnBrk="1" fontAlgn="auto" hangingPunct="1">
              <a:spcAft>
                <a:spcPts val="0"/>
              </a:spcAft>
              <a:defRPr/>
            </a:pPr>
            <a:r>
              <a:rPr lang="en-US" sz="4000" dirty="0" smtClean="0"/>
              <a:t>8-bit Gray-level Images</a:t>
            </a:r>
            <a:r>
              <a:rPr lang="en-US" sz="4000" dirty="0" smtClean="0">
                <a:solidFill>
                  <a:srgbClr val="FFFF00"/>
                </a:solidFill>
              </a:rPr>
              <a:t/>
            </a:r>
            <a:br>
              <a:rPr lang="en-US" sz="4000" dirty="0" smtClean="0">
                <a:solidFill>
                  <a:srgbClr val="FFFF00"/>
                </a:solidFill>
              </a:rPr>
            </a:br>
            <a:endParaRPr lang="en-US" sz="4000" dirty="0" smtClean="0">
              <a:solidFill>
                <a:srgbClr val="FFFF00"/>
              </a:solidFill>
            </a:endParaRPr>
          </a:p>
        </p:txBody>
      </p:sp>
      <p:sp>
        <p:nvSpPr>
          <p:cNvPr id="9219" name="Rectangle 3"/>
          <p:cNvSpPr>
            <a:spLocks noGrp="1" noChangeArrowheads="1"/>
          </p:cNvSpPr>
          <p:nvPr>
            <p:ph type="body" idx="1"/>
          </p:nvPr>
        </p:nvSpPr>
        <p:spPr>
          <a:xfrm>
            <a:off x="457200" y="1052513"/>
            <a:ext cx="8362950" cy="5073650"/>
          </a:xfrm>
        </p:spPr>
        <p:txBody>
          <a:bodyPr rtlCol="0">
            <a:normAutofit lnSpcReduction="10000"/>
          </a:bodyPr>
          <a:lstStyle/>
          <a:p>
            <a:pPr algn="just" eaLnBrk="1" fontAlgn="auto" hangingPunct="1">
              <a:lnSpc>
                <a:spcPct val="90000"/>
              </a:lnSpc>
              <a:spcAft>
                <a:spcPts val="0"/>
              </a:spcAft>
              <a:buFont typeface="Wingdings" pitchFamily="2" charset="2"/>
              <a:buNone/>
              <a:defRPr/>
            </a:pPr>
            <a:r>
              <a:rPr lang="en-US" sz="2800" dirty="0" smtClean="0">
                <a:solidFill>
                  <a:srgbClr val="FFFF00"/>
                </a:solidFill>
              </a:rPr>
              <a:t>    </a:t>
            </a:r>
            <a:r>
              <a:rPr lang="en-US" sz="2800" dirty="0" smtClean="0"/>
              <a:t>Each pixel has a </a:t>
            </a:r>
            <a:r>
              <a:rPr lang="en-US" sz="2800" dirty="0" smtClean="0">
                <a:solidFill>
                  <a:srgbClr val="FF0000"/>
                </a:solidFill>
              </a:rPr>
              <a:t>gray-value between 0 and 255</a:t>
            </a:r>
            <a:r>
              <a:rPr lang="en-US" sz="2800" dirty="0" smtClean="0"/>
              <a:t>. Each pixel is represented by a </a:t>
            </a:r>
            <a:r>
              <a:rPr lang="en-US" sz="2800" dirty="0" smtClean="0">
                <a:solidFill>
                  <a:srgbClr val="FF0000"/>
                </a:solidFill>
              </a:rPr>
              <a:t>single byte</a:t>
            </a:r>
            <a:r>
              <a:rPr lang="en-US" sz="2800" dirty="0" smtClean="0"/>
              <a:t>; e.g., a dark pixel might have a value of 10, and a bright one might be 230.</a:t>
            </a:r>
          </a:p>
          <a:p>
            <a:pPr algn="just" eaLnBrk="1" fontAlgn="auto" hangingPunct="1">
              <a:lnSpc>
                <a:spcPct val="90000"/>
              </a:lnSpc>
              <a:spcAft>
                <a:spcPts val="0"/>
              </a:spcAft>
              <a:buFont typeface="Wingdings" pitchFamily="2" charset="2"/>
              <a:buNone/>
              <a:defRPr/>
            </a:pPr>
            <a:r>
              <a:rPr lang="en-US" sz="2800" i="1" dirty="0" smtClean="0"/>
              <a:t>   </a:t>
            </a:r>
            <a:r>
              <a:rPr lang="en-US" sz="2800" b="1" dirty="0" smtClean="0"/>
              <a:t>Bitmap</a:t>
            </a:r>
            <a:r>
              <a:rPr lang="en-US" sz="2800" dirty="0" smtClean="0"/>
              <a:t>: The two-dimensional array of pixel values that represents the graphics/image data.</a:t>
            </a:r>
          </a:p>
          <a:p>
            <a:pPr algn="just" eaLnBrk="1" fontAlgn="auto" hangingPunct="1">
              <a:lnSpc>
                <a:spcPct val="90000"/>
              </a:lnSpc>
              <a:spcAft>
                <a:spcPts val="0"/>
              </a:spcAft>
              <a:buFont typeface="Wingdings" pitchFamily="2" charset="2"/>
              <a:buNone/>
              <a:defRPr/>
            </a:pPr>
            <a:r>
              <a:rPr lang="en-US" sz="2800" i="1" dirty="0" smtClean="0"/>
              <a:t>   </a:t>
            </a:r>
            <a:r>
              <a:rPr lang="en-US" sz="2800" b="1" dirty="0" smtClean="0"/>
              <a:t>Image resolution: </a:t>
            </a:r>
            <a:r>
              <a:rPr lang="en-US" sz="2800" dirty="0" smtClean="0"/>
              <a:t>refers to the number of pixels in a digital image (higher resolution always yields better quality).</a:t>
            </a:r>
          </a:p>
          <a:p>
            <a:pPr algn="just" eaLnBrk="1" fontAlgn="auto" hangingPunct="1">
              <a:lnSpc>
                <a:spcPct val="90000"/>
              </a:lnSpc>
              <a:spcAft>
                <a:spcPts val="0"/>
              </a:spcAft>
              <a:buFontTx/>
              <a:buChar char="-"/>
              <a:defRPr/>
            </a:pPr>
            <a:r>
              <a:rPr lang="en-US" sz="2800" dirty="0" smtClean="0"/>
              <a:t>Fairly high resolution for such an image might be </a:t>
            </a:r>
          </a:p>
          <a:p>
            <a:pPr algn="just" eaLnBrk="1" fontAlgn="auto" hangingPunct="1">
              <a:lnSpc>
                <a:spcPct val="90000"/>
              </a:lnSpc>
              <a:spcAft>
                <a:spcPts val="0"/>
              </a:spcAft>
              <a:buFontTx/>
              <a:buNone/>
              <a:defRPr/>
            </a:pPr>
            <a:r>
              <a:rPr lang="en-US" sz="2800" dirty="0" smtClean="0"/>
              <a:t>    1600 * 1200, whereas lower resolution might be</a:t>
            </a:r>
          </a:p>
          <a:p>
            <a:pPr algn="just" eaLnBrk="1" fontAlgn="auto" hangingPunct="1">
              <a:lnSpc>
                <a:spcPct val="90000"/>
              </a:lnSpc>
              <a:spcAft>
                <a:spcPts val="0"/>
              </a:spcAft>
              <a:buFontTx/>
              <a:buNone/>
              <a:defRPr/>
            </a:pPr>
            <a:r>
              <a:rPr lang="en-US" sz="2800" dirty="0" smtClean="0"/>
              <a:t>     640 *</a:t>
            </a:r>
            <a:r>
              <a:rPr lang="en-US" sz="2800" i="1" dirty="0" smtClean="0"/>
              <a:t> </a:t>
            </a:r>
            <a:r>
              <a:rPr lang="en-US" sz="2800" dirty="0" smtClean="0"/>
              <a:t>480.</a:t>
            </a:r>
          </a:p>
          <a:p>
            <a:pPr algn="just" eaLnBrk="1" fontAlgn="auto" hangingPunct="1">
              <a:lnSpc>
                <a:spcPct val="90000"/>
              </a:lnSpc>
              <a:spcAft>
                <a:spcPts val="0"/>
              </a:spcAft>
              <a:buFont typeface="Wingdings" pitchFamily="2" charset="2"/>
              <a:buNone/>
              <a:defRPr/>
            </a:pPr>
            <a:endParaRPr lang="en-US" sz="2800" dirty="0" smtClean="0">
              <a:solidFill>
                <a:srgbClr val="FFFF00"/>
              </a:solidFill>
            </a:endParaRPr>
          </a:p>
        </p:txBody>
      </p:sp>
      <p:sp>
        <p:nvSpPr>
          <p:cNvPr id="9220" name="Slide Number Placeholder 5"/>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5D3A204-985E-4A06-8F13-379F34572780}" type="slidenum">
              <a:rPr lang="ar-SA" altLang="en-US">
                <a:solidFill>
                  <a:srgbClr val="898989"/>
                </a:solidFill>
                <a:latin typeface="Calibri" panose="020F0502020204030204" pitchFamily="34" charset="0"/>
              </a:rPr>
              <a:pPr algn="ctr" eaLnBrk="1" hangingPunct="1"/>
              <a:t>32</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1AE6C6-6177-415A-9EA3-BCE7E41A6025}" type="slidenum">
              <a:rPr lang="en-US" altLang="en-US" smtClean="0"/>
              <a:pPr/>
              <a:t>33</a:t>
            </a:fld>
            <a:endParaRPr lang="en-US" altLang="en-US"/>
          </a:p>
        </p:txBody>
      </p:sp>
      <p:pic>
        <p:nvPicPr>
          <p:cNvPr id="83970" name="Picture 2" descr="https://upload.wikimedia.org/wikipedia/commons/thumb/a/aa/VectorBitmapExample.svg/800px-VectorBitmapExamp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3744542" cy="48164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35696" y="332656"/>
            <a:ext cx="5616624" cy="369332"/>
          </a:xfrm>
          <a:prstGeom prst="rect">
            <a:avLst/>
          </a:prstGeom>
          <a:noFill/>
        </p:spPr>
        <p:txBody>
          <a:bodyPr wrap="square" rtlCol="0">
            <a:spAutoFit/>
          </a:bodyPr>
          <a:lstStyle/>
          <a:p>
            <a:pPr algn="l"/>
            <a:r>
              <a:rPr lang="en-US" b="1" dirty="0" smtClean="0"/>
              <a:t>Bitmap (raster) versus vector images</a:t>
            </a:r>
            <a:endParaRPr lang="en-US" b="1" dirty="0"/>
          </a:p>
        </p:txBody>
      </p:sp>
      <p:sp>
        <p:nvSpPr>
          <p:cNvPr id="6" name="Rectangle 5"/>
          <p:cNvSpPr/>
          <p:nvPr/>
        </p:nvSpPr>
        <p:spPr>
          <a:xfrm>
            <a:off x="4536504" y="1916832"/>
            <a:ext cx="4572000" cy="3970318"/>
          </a:xfrm>
          <a:prstGeom prst="rect">
            <a:avLst/>
          </a:prstGeom>
        </p:spPr>
        <p:txBody>
          <a:bodyPr>
            <a:spAutoFit/>
          </a:bodyPr>
          <a:lstStyle/>
          <a:p>
            <a:pPr algn="l"/>
            <a:r>
              <a:rPr lang="en-US" b="1" dirty="0">
                <a:solidFill>
                  <a:srgbClr val="202122"/>
                </a:solidFill>
              </a:rPr>
              <a:t>Vector graphics</a:t>
            </a:r>
            <a:r>
              <a:rPr lang="en-US" dirty="0">
                <a:solidFill>
                  <a:srgbClr val="202122"/>
                </a:solidFill>
              </a:rPr>
              <a:t> are </a:t>
            </a:r>
            <a:r>
              <a:rPr lang="en-US" dirty="0">
                <a:solidFill>
                  <a:srgbClr val="0645AD"/>
                </a:solidFill>
                <a:hlinkClick r:id="rId3" tooltip="Computer graphics"/>
              </a:rPr>
              <a:t>computer graphics</a:t>
            </a:r>
            <a:r>
              <a:rPr lang="en-US" dirty="0">
                <a:solidFill>
                  <a:srgbClr val="202122"/>
                </a:solidFill>
              </a:rPr>
              <a:t> images that are defined in terms of </a:t>
            </a:r>
            <a:r>
              <a:rPr lang="en-US" dirty="0">
                <a:solidFill>
                  <a:srgbClr val="0645AD"/>
                </a:solidFill>
                <a:hlinkClick r:id="rId4" tooltip="Point (geometry)"/>
              </a:rPr>
              <a:t>points</a:t>
            </a:r>
            <a:r>
              <a:rPr lang="en-US" dirty="0">
                <a:solidFill>
                  <a:srgbClr val="202122"/>
                </a:solidFill>
              </a:rPr>
              <a:t> on a </a:t>
            </a:r>
            <a:r>
              <a:rPr lang="en-US" dirty="0">
                <a:solidFill>
                  <a:srgbClr val="0645AD"/>
                </a:solidFill>
                <a:hlinkClick r:id="rId5" tooltip="Cartesian coordinate system"/>
              </a:rPr>
              <a:t>Cartesian plane</a:t>
            </a:r>
            <a:r>
              <a:rPr lang="en-US" dirty="0">
                <a:solidFill>
                  <a:srgbClr val="202122"/>
                </a:solidFill>
              </a:rPr>
              <a:t>, which are connected by </a:t>
            </a:r>
            <a:r>
              <a:rPr lang="en-US" dirty="0">
                <a:solidFill>
                  <a:srgbClr val="0645AD"/>
                </a:solidFill>
                <a:hlinkClick r:id="rId6" tooltip="Line segment"/>
              </a:rPr>
              <a:t>lines</a:t>
            </a:r>
            <a:r>
              <a:rPr lang="en-US" dirty="0">
                <a:solidFill>
                  <a:srgbClr val="202122"/>
                </a:solidFill>
              </a:rPr>
              <a:t> and </a:t>
            </a:r>
            <a:r>
              <a:rPr lang="en-US" dirty="0">
                <a:solidFill>
                  <a:srgbClr val="0645AD"/>
                </a:solidFill>
                <a:hlinkClick r:id="rId7" tooltip="Curve"/>
              </a:rPr>
              <a:t>curves</a:t>
            </a:r>
            <a:r>
              <a:rPr lang="en-US" dirty="0">
                <a:solidFill>
                  <a:srgbClr val="202122"/>
                </a:solidFill>
              </a:rPr>
              <a:t> to form </a:t>
            </a:r>
            <a:r>
              <a:rPr lang="en-US" dirty="0">
                <a:solidFill>
                  <a:srgbClr val="0645AD"/>
                </a:solidFill>
                <a:hlinkClick r:id="rId8" tooltip="Polygon"/>
              </a:rPr>
              <a:t>polygons</a:t>
            </a:r>
            <a:r>
              <a:rPr lang="en-US" dirty="0">
                <a:solidFill>
                  <a:srgbClr val="202122"/>
                </a:solidFill>
              </a:rPr>
              <a:t> and other shapes. Vector graphics have the unique advantage over </a:t>
            </a:r>
            <a:r>
              <a:rPr lang="en-US" dirty="0">
                <a:solidFill>
                  <a:srgbClr val="0645AD"/>
                </a:solidFill>
                <a:hlinkClick r:id="rId9" tooltip="Raster graphics"/>
              </a:rPr>
              <a:t>raster graphics</a:t>
            </a:r>
            <a:r>
              <a:rPr lang="en-US" dirty="0">
                <a:solidFill>
                  <a:srgbClr val="202122"/>
                </a:solidFill>
              </a:rPr>
              <a:t> in that the points, lines, and curves may be </a:t>
            </a:r>
            <a:r>
              <a:rPr lang="en-US" dirty="0">
                <a:solidFill>
                  <a:srgbClr val="0645AD"/>
                </a:solidFill>
                <a:hlinkClick r:id="rId10" tooltip="Scaling (geometry)"/>
              </a:rPr>
              <a:t>scaled</a:t>
            </a:r>
            <a:r>
              <a:rPr lang="en-US" dirty="0">
                <a:solidFill>
                  <a:srgbClr val="202122"/>
                </a:solidFill>
              </a:rPr>
              <a:t> up or down to any </a:t>
            </a:r>
            <a:r>
              <a:rPr lang="en-US" dirty="0">
                <a:solidFill>
                  <a:srgbClr val="0645AD"/>
                </a:solidFill>
                <a:hlinkClick r:id="rId11" tooltip="Display resolution"/>
              </a:rPr>
              <a:t>resolution</a:t>
            </a:r>
            <a:r>
              <a:rPr lang="en-US" dirty="0">
                <a:solidFill>
                  <a:srgbClr val="202122"/>
                </a:solidFill>
              </a:rPr>
              <a:t> with no </a:t>
            </a:r>
            <a:r>
              <a:rPr lang="en-US" dirty="0">
                <a:solidFill>
                  <a:srgbClr val="0645AD"/>
                </a:solidFill>
                <a:hlinkClick r:id="rId12" tooltip="Aliasing"/>
              </a:rPr>
              <a:t>aliasing</a:t>
            </a:r>
            <a:r>
              <a:rPr lang="en-US" dirty="0">
                <a:solidFill>
                  <a:srgbClr val="202122"/>
                </a:solidFill>
              </a:rPr>
              <a:t>. The points determine the direction of the </a:t>
            </a:r>
            <a:r>
              <a:rPr lang="en-US" dirty="0">
                <a:solidFill>
                  <a:srgbClr val="0645AD"/>
                </a:solidFill>
                <a:hlinkClick r:id="rId13" tooltip="Vector path"/>
              </a:rPr>
              <a:t>vector path</a:t>
            </a:r>
            <a:r>
              <a:rPr lang="en-US" dirty="0">
                <a:solidFill>
                  <a:srgbClr val="202122"/>
                </a:solidFill>
              </a:rPr>
              <a:t>; each path may have various properties including values for stroke color, shape, curve, thickness, and fill.</a:t>
            </a:r>
            <a:endParaRPr lang="en-US" dirty="0"/>
          </a:p>
        </p:txBody>
      </p:sp>
    </p:spTree>
    <p:extLst>
      <p:ext uri="{BB962C8B-B14F-4D97-AF65-F5344CB8AC3E}">
        <p14:creationId xmlns:p14="http://schemas.microsoft.com/office/powerpoint/2010/main" val="1726738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457200" y="274638"/>
            <a:ext cx="8229600" cy="706437"/>
          </a:xfrm>
        </p:spPr>
        <p:txBody>
          <a:bodyPr/>
          <a:lstStyle/>
          <a:p>
            <a:pPr eaLnBrk="1" hangingPunct="1"/>
            <a:r>
              <a:rPr lang="en-US" altLang="en-US" sz="4000" smtClean="0">
                <a:cs typeface="Times New Roman" panose="02020603050405020304" pitchFamily="18" charset="0"/>
              </a:rPr>
              <a:t>Frame Buffer</a:t>
            </a:r>
          </a:p>
        </p:txBody>
      </p:sp>
      <p:pic>
        <p:nvPicPr>
          <p:cNvPr id="59395"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b="43549"/>
          <a:stretch>
            <a:fillRect/>
          </a:stretch>
        </p:blipFill>
        <p:spPr>
          <a:xfrm>
            <a:off x="468313" y="1557338"/>
            <a:ext cx="8229600" cy="3228975"/>
          </a:xfrm>
          <a:noFill/>
        </p:spPr>
      </p:pic>
      <p:sp>
        <p:nvSpPr>
          <p:cNvPr id="59396" name="Rectangle 5"/>
          <p:cNvSpPr>
            <a:spLocks noChangeArrowheads="1"/>
          </p:cNvSpPr>
          <p:nvPr/>
        </p:nvSpPr>
        <p:spPr bwMode="auto">
          <a:xfrm>
            <a:off x="395288" y="5589588"/>
            <a:ext cx="8353425" cy="576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l" rtl="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l" rtl="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0245" name="Slide Number Placeholder 6"/>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9DADB25E-D696-43EE-921D-2CB568B9BEED}" type="slidenum">
              <a:rPr lang="ar-SA" altLang="en-US">
                <a:solidFill>
                  <a:srgbClr val="898989"/>
                </a:solidFill>
                <a:latin typeface="Calibri" panose="020F0502020204030204" pitchFamily="34" charset="0"/>
              </a:rPr>
              <a:pPr algn="ctr" eaLnBrk="1" hangingPunct="1"/>
              <a:t>34</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rtlCol="0">
            <a:normAutofit fontScale="90000"/>
          </a:bodyPr>
          <a:lstStyle/>
          <a:p>
            <a:pPr eaLnBrk="1" fontAlgn="auto" hangingPunct="1">
              <a:spcAft>
                <a:spcPts val="0"/>
              </a:spcAft>
              <a:defRPr/>
            </a:pPr>
            <a:r>
              <a:rPr lang="en-US" sz="4000" dirty="0" smtClean="0"/>
              <a:t>Multimedia Presentation</a:t>
            </a:r>
            <a:r>
              <a:rPr lang="en-US" sz="4000" dirty="0" smtClean="0">
                <a:solidFill>
                  <a:srgbClr val="FFFF00"/>
                </a:solidFill>
              </a:rPr>
              <a:t/>
            </a:r>
            <a:br>
              <a:rPr lang="en-US" sz="4000" dirty="0" smtClean="0">
                <a:solidFill>
                  <a:srgbClr val="FFFF00"/>
                </a:solidFill>
              </a:rPr>
            </a:br>
            <a:endParaRPr lang="en-US" sz="4000" dirty="0" smtClean="0">
              <a:solidFill>
                <a:srgbClr val="FFFF00"/>
              </a:solidFill>
            </a:endParaRPr>
          </a:p>
        </p:txBody>
      </p:sp>
      <p:sp>
        <p:nvSpPr>
          <p:cNvPr id="60419" name="Rectangle 3"/>
          <p:cNvSpPr>
            <a:spLocks noGrp="1" noChangeArrowheads="1"/>
          </p:cNvSpPr>
          <p:nvPr>
            <p:ph type="body" idx="1"/>
          </p:nvPr>
        </p:nvSpPr>
        <p:spPr>
          <a:xfrm>
            <a:off x="457200" y="1125538"/>
            <a:ext cx="8229600" cy="5000625"/>
          </a:xfrm>
        </p:spPr>
        <p:txBody>
          <a:bodyPr/>
          <a:lstStyle/>
          <a:p>
            <a:pPr eaLnBrk="1" hangingPunct="1">
              <a:buFont typeface="Wingdings" panose="05000000000000000000" pitchFamily="2" charset="2"/>
              <a:buNone/>
            </a:pPr>
            <a:r>
              <a:rPr lang="en-US" altLang="en-US" dirty="0" smtClean="0">
                <a:solidFill>
                  <a:srgbClr val="FFFF00"/>
                </a:solidFill>
                <a:cs typeface="Arial" panose="020B0604020202020204" pitchFamily="34" charset="0"/>
              </a:rPr>
              <a:t>    </a:t>
            </a:r>
            <a:r>
              <a:rPr lang="en-US" altLang="en-US" dirty="0" smtClean="0">
                <a:solidFill>
                  <a:srgbClr val="FF0000"/>
                </a:solidFill>
                <a:cs typeface="Arial" panose="020B0604020202020204" pitchFamily="34" charset="0"/>
              </a:rPr>
              <a:t>Each pixel is usually stored as a byte (a value between 0  to 255</a:t>
            </a:r>
            <a:r>
              <a:rPr lang="en-US" altLang="en-US" dirty="0" smtClean="0">
                <a:cs typeface="Arial" panose="020B0604020202020204" pitchFamily="34" charset="0"/>
              </a:rPr>
              <a:t>), so a 640 </a:t>
            </a:r>
            <a:r>
              <a:rPr lang="en-US" altLang="en-US" sz="3600" dirty="0" smtClean="0">
                <a:cs typeface="Arial" panose="020B0604020202020204" pitchFamily="34" charset="0"/>
              </a:rPr>
              <a:t>×</a:t>
            </a:r>
            <a:r>
              <a:rPr lang="en-US" altLang="en-US" i="1" dirty="0" smtClean="0">
                <a:cs typeface="Arial" panose="020B0604020202020204" pitchFamily="34" charset="0"/>
              </a:rPr>
              <a:t> </a:t>
            </a:r>
            <a:r>
              <a:rPr lang="en-US" altLang="en-US" dirty="0" smtClean="0">
                <a:cs typeface="Arial" panose="020B0604020202020204" pitchFamily="34" charset="0"/>
              </a:rPr>
              <a:t>480 grayscale image requires 300 kB of storage (640 </a:t>
            </a:r>
            <a:r>
              <a:rPr lang="en-US" altLang="en-US" sz="3600" dirty="0" smtClean="0">
                <a:cs typeface="Arial" panose="020B0604020202020204" pitchFamily="34" charset="0"/>
              </a:rPr>
              <a:t>×</a:t>
            </a:r>
            <a:r>
              <a:rPr lang="en-US" altLang="en-US" i="1" dirty="0" smtClean="0">
                <a:cs typeface="Arial" panose="020B0604020202020204" pitchFamily="34" charset="0"/>
              </a:rPr>
              <a:t> </a:t>
            </a:r>
            <a:r>
              <a:rPr lang="en-US" altLang="en-US" dirty="0" smtClean="0">
                <a:cs typeface="Arial" panose="020B0604020202020204" pitchFamily="34" charset="0"/>
              </a:rPr>
              <a:t>480 = 307,</a:t>
            </a:r>
            <a:r>
              <a:rPr lang="en-US" altLang="en-US" i="1" dirty="0" smtClean="0">
                <a:cs typeface="Arial" panose="020B0604020202020204" pitchFamily="34" charset="0"/>
              </a:rPr>
              <a:t> </a:t>
            </a:r>
            <a:r>
              <a:rPr lang="en-US" altLang="en-US" dirty="0" smtClean="0">
                <a:cs typeface="Arial" panose="020B0604020202020204" pitchFamily="34" charset="0"/>
              </a:rPr>
              <a:t>200).</a:t>
            </a:r>
          </a:p>
          <a:p>
            <a:pPr eaLnBrk="1" hangingPunct="1">
              <a:buFont typeface="Wingdings" panose="05000000000000000000" pitchFamily="2" charset="2"/>
              <a:buNone/>
            </a:pPr>
            <a:r>
              <a:rPr lang="en-US" altLang="en-US" i="1" dirty="0" smtClean="0">
                <a:cs typeface="Arial" panose="020B0604020202020204" pitchFamily="34" charset="0"/>
              </a:rPr>
              <a:t>     </a:t>
            </a:r>
            <a:r>
              <a:rPr lang="en-US" altLang="en-US" dirty="0" smtClean="0">
                <a:cs typeface="Arial" panose="020B0604020202020204" pitchFamily="34" charset="0"/>
              </a:rPr>
              <a:t>Next</a:t>
            </a:r>
            <a:r>
              <a:rPr lang="en-US" altLang="en-US" i="1" dirty="0" smtClean="0">
                <a:cs typeface="Arial" panose="020B0604020202020204" pitchFamily="34" charset="0"/>
              </a:rPr>
              <a:t> </a:t>
            </a:r>
            <a:r>
              <a:rPr lang="en-US" altLang="en-US" dirty="0" smtClean="0">
                <a:cs typeface="Arial" panose="020B0604020202020204" pitchFamily="34" charset="0"/>
              </a:rPr>
              <a:t>Fig shows the Lena image again, but this time in </a:t>
            </a:r>
            <a:r>
              <a:rPr lang="en-US" altLang="en-US" dirty="0" smtClean="0">
                <a:solidFill>
                  <a:srgbClr val="FF0000"/>
                </a:solidFill>
                <a:cs typeface="Arial" panose="020B0604020202020204" pitchFamily="34" charset="0"/>
              </a:rPr>
              <a:t>grayscale</a:t>
            </a:r>
            <a:r>
              <a:rPr lang="en-US" altLang="en-US" dirty="0" smtClean="0">
                <a:cs typeface="Arial" panose="020B0604020202020204" pitchFamily="34" charset="0"/>
              </a:rPr>
              <a:t>.</a:t>
            </a:r>
          </a:p>
          <a:p>
            <a:pPr eaLnBrk="1" hangingPunct="1">
              <a:buFont typeface="Wingdings" panose="05000000000000000000" pitchFamily="2" charset="2"/>
              <a:buNone/>
            </a:pPr>
            <a:endParaRPr lang="en-US" altLang="en-US" dirty="0" smtClean="0">
              <a:solidFill>
                <a:srgbClr val="FFFF00"/>
              </a:solidFill>
              <a:cs typeface="Arial" panose="020B0604020202020204" pitchFamily="34" charset="0"/>
            </a:endParaRPr>
          </a:p>
        </p:txBody>
      </p:sp>
      <p:sp>
        <p:nvSpPr>
          <p:cNvPr id="11268" name="Slide Number Placeholder 5"/>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B4262B2A-ED89-449B-B89B-DDA777238E6B}" type="slidenum">
              <a:rPr lang="ar-SA" altLang="en-US">
                <a:solidFill>
                  <a:srgbClr val="898989"/>
                </a:solidFill>
                <a:latin typeface="Calibri" panose="020F0502020204030204" pitchFamily="34" charset="0"/>
              </a:rPr>
              <a:pPr algn="ctr" eaLnBrk="1" hangingPunct="1"/>
              <a:t>35</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pPr eaLnBrk="1" hangingPunct="1"/>
            <a:endParaRPr lang="en-US" altLang="en-US" smtClean="0">
              <a:cs typeface="Times New Roman" panose="02020603050405020304" pitchFamily="18" charset="0"/>
            </a:endParaRPr>
          </a:p>
        </p:txBody>
      </p:sp>
      <p:pic>
        <p:nvPicPr>
          <p:cNvPr id="614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39975" y="1600200"/>
            <a:ext cx="4176713" cy="4525963"/>
          </a:xfrm>
        </p:spPr>
      </p:pic>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6237288"/>
            <a:ext cx="2314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Slide Number Placeholder 6"/>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3D605F7-856A-462C-B3D2-AF50DCB6E93A}" type="slidenum">
              <a:rPr lang="ar-SA" altLang="en-US">
                <a:solidFill>
                  <a:srgbClr val="898989"/>
                </a:solidFill>
                <a:latin typeface="Calibri" panose="020F0502020204030204" pitchFamily="34" charset="0"/>
              </a:rPr>
              <a:pPr algn="ctr" eaLnBrk="1" hangingPunct="1"/>
              <a:t>36</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r>
              <a:rPr lang="en-US" altLang="en-US" dirty="0" smtClean="0">
                <a:cs typeface="Times New Roman" panose="02020603050405020304" pitchFamily="18" charset="0"/>
              </a:rPr>
              <a:t>Dithering</a:t>
            </a:r>
          </a:p>
        </p:txBody>
      </p:sp>
      <p:sp>
        <p:nvSpPr>
          <p:cNvPr id="62467" name="Rectangle 3"/>
          <p:cNvSpPr>
            <a:spLocks noGrp="1" noChangeArrowheads="1"/>
          </p:cNvSpPr>
          <p:nvPr>
            <p:ph type="body" idx="1"/>
          </p:nvPr>
        </p:nvSpPr>
        <p:spPr/>
        <p:txBody>
          <a:bodyPr/>
          <a:lstStyle/>
          <a:p>
            <a:pPr algn="just" eaLnBrk="1" hangingPunct="1">
              <a:lnSpc>
                <a:spcPct val="90000"/>
              </a:lnSpc>
            </a:pPr>
            <a:r>
              <a:rPr lang="en-US" altLang="en-US" dirty="0" smtClean="0">
                <a:cs typeface="Arial" panose="020B0604020202020204" pitchFamily="34" charset="0"/>
              </a:rPr>
              <a:t>which is a means of mixing pixels of the available colors together to give the appearance of other colors (though generally at the cost of some sharpness) .</a:t>
            </a:r>
          </a:p>
          <a:p>
            <a:pPr algn="just" eaLnBrk="1" hangingPunct="1">
              <a:lnSpc>
                <a:spcPct val="90000"/>
              </a:lnSpc>
            </a:pPr>
            <a:r>
              <a:rPr lang="en-US" altLang="en-US" dirty="0" smtClean="0">
                <a:cs typeface="Arial" panose="020B0604020202020204" pitchFamily="34" charset="0"/>
              </a:rPr>
              <a:t>When an image is printed, the basic strategy of </a:t>
            </a:r>
            <a:r>
              <a:rPr lang="en-US" altLang="en-US" b="1" dirty="0" smtClean="0">
                <a:cs typeface="Arial" panose="020B0604020202020204" pitchFamily="34" charset="0"/>
              </a:rPr>
              <a:t>dithering </a:t>
            </a:r>
            <a:r>
              <a:rPr lang="en-US" altLang="en-US" dirty="0" smtClean="0">
                <a:cs typeface="Arial" panose="020B0604020202020204" pitchFamily="34" charset="0"/>
              </a:rPr>
              <a:t>is used, which trades intensity resolution for spatial resolution to provide ability to print multi-level images on 2-level (1-bit) printers.</a:t>
            </a:r>
          </a:p>
        </p:txBody>
      </p:sp>
      <p:sp>
        <p:nvSpPr>
          <p:cNvPr id="13316" name="Slide Number Placeholder 5"/>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7DD0B03E-F10C-4CB4-BED5-2EA78E7AA05B}" type="slidenum">
              <a:rPr lang="ar-SA" altLang="en-US">
                <a:solidFill>
                  <a:srgbClr val="898989"/>
                </a:solidFill>
                <a:latin typeface="Calibri" panose="020F0502020204030204" pitchFamily="34" charset="0"/>
              </a:rPr>
              <a:pPr algn="ctr" eaLnBrk="1" hangingPunct="1"/>
              <a:t>37</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457200" y="692150"/>
            <a:ext cx="8229600" cy="5434013"/>
          </a:xfrm>
        </p:spPr>
        <p:txBody>
          <a:bodyPr/>
          <a:lstStyle/>
          <a:p>
            <a:pPr algn="just" eaLnBrk="1" hangingPunct="1">
              <a:buFont typeface="Wingdings" panose="05000000000000000000" pitchFamily="2" charset="2"/>
              <a:buNone/>
            </a:pPr>
            <a:r>
              <a:rPr lang="en-US" altLang="en-US" dirty="0" smtClean="0">
                <a:solidFill>
                  <a:srgbClr val="FFFF00"/>
                </a:solidFill>
                <a:cs typeface="Arial" panose="020B0604020202020204" pitchFamily="34" charset="0"/>
              </a:rPr>
              <a:t>    </a:t>
            </a:r>
          </a:p>
          <a:p>
            <a:pPr algn="just" eaLnBrk="1" hangingPunct="1">
              <a:buFont typeface="Wingdings" panose="05000000000000000000" pitchFamily="2" charset="2"/>
              <a:buNone/>
            </a:pPr>
            <a:r>
              <a:rPr lang="en-US" altLang="en-US" dirty="0" smtClean="0">
                <a:solidFill>
                  <a:srgbClr val="FFFF00"/>
                </a:solidFill>
                <a:cs typeface="Arial" panose="020B0604020202020204" pitchFamily="34" charset="0"/>
              </a:rPr>
              <a:t>   </a:t>
            </a:r>
            <a:r>
              <a:rPr lang="en-US" altLang="en-US" dirty="0" smtClean="0">
                <a:cs typeface="Arial" panose="020B0604020202020204" pitchFamily="34" charset="0"/>
              </a:rPr>
              <a:t>An </a:t>
            </a:r>
            <a:r>
              <a:rPr lang="en-US" altLang="en-US" b="1" dirty="0" smtClean="0">
                <a:cs typeface="Arial" panose="020B0604020202020204" pitchFamily="34" charset="0"/>
              </a:rPr>
              <a:t>ordered dither </a:t>
            </a:r>
            <a:r>
              <a:rPr lang="en-US" altLang="en-US" dirty="0" smtClean="0">
                <a:cs typeface="Arial" panose="020B0604020202020204" pitchFamily="34" charset="0"/>
              </a:rPr>
              <a:t>consists of turning on the printer output bit for a pixel if the intensity level is greater than the particular matrix element just at that pixel position.</a:t>
            </a:r>
          </a:p>
          <a:p>
            <a:pPr algn="just" eaLnBrk="1" hangingPunct="1">
              <a:buFont typeface="Wingdings" panose="05000000000000000000" pitchFamily="2" charset="2"/>
              <a:buNone/>
            </a:pPr>
            <a:endParaRPr lang="en-US" altLang="en-US" dirty="0" smtClean="0">
              <a:cs typeface="Arial" panose="020B0604020202020204" pitchFamily="34" charset="0"/>
            </a:endParaRPr>
          </a:p>
          <a:p>
            <a:pPr algn="just" eaLnBrk="1" hangingPunct="1">
              <a:buFont typeface="Wingdings" panose="05000000000000000000" pitchFamily="2" charset="2"/>
              <a:buNone/>
            </a:pPr>
            <a:endParaRPr lang="en-US" altLang="en-US" dirty="0" smtClean="0">
              <a:cs typeface="Arial" panose="020B0604020202020204" pitchFamily="34" charset="0"/>
            </a:endParaRPr>
          </a:p>
          <a:p>
            <a:pPr algn="just" eaLnBrk="1" hangingPunct="1">
              <a:buFont typeface="Wingdings" panose="05000000000000000000" pitchFamily="2" charset="2"/>
              <a:buNone/>
            </a:pPr>
            <a:r>
              <a:rPr lang="en-US" altLang="en-US" i="1" dirty="0" smtClean="0">
                <a:cs typeface="Arial" panose="020B0604020202020204" pitchFamily="34" charset="0"/>
              </a:rPr>
              <a:t>    </a:t>
            </a:r>
          </a:p>
          <a:p>
            <a:pPr algn="just" eaLnBrk="1" hangingPunct="1">
              <a:buFont typeface="Wingdings" panose="05000000000000000000" pitchFamily="2" charset="2"/>
              <a:buNone/>
            </a:pPr>
            <a:r>
              <a:rPr lang="en-US" altLang="en-US" dirty="0" smtClean="0">
                <a:cs typeface="Arial" panose="020B0604020202020204" pitchFamily="34" charset="0"/>
              </a:rPr>
              <a:t>Next</a:t>
            </a:r>
            <a:r>
              <a:rPr lang="en-US" altLang="en-US" i="1" dirty="0" smtClean="0">
                <a:cs typeface="Arial" panose="020B0604020202020204" pitchFamily="34" charset="0"/>
              </a:rPr>
              <a:t> </a:t>
            </a:r>
            <a:r>
              <a:rPr lang="en-US" altLang="en-US" dirty="0" smtClean="0">
                <a:cs typeface="Arial" panose="020B0604020202020204" pitchFamily="34" charset="0"/>
              </a:rPr>
              <a:t>Fig. (a) shows a grayscale image of "Lena". The ordered-dither version is shown as (b), with a detail of Lena's right eye in (c).</a:t>
            </a:r>
          </a:p>
          <a:p>
            <a:pPr algn="just" eaLnBrk="1" hangingPunct="1">
              <a:buFont typeface="Wingdings" panose="05000000000000000000" pitchFamily="2" charset="2"/>
              <a:buNone/>
            </a:pPr>
            <a:endParaRPr lang="en-US" altLang="en-US" dirty="0" smtClean="0">
              <a:solidFill>
                <a:srgbClr val="FFFF00"/>
              </a:solidFill>
              <a:cs typeface="Arial" panose="020B0604020202020204" pitchFamily="34" charset="0"/>
            </a:endParaRPr>
          </a:p>
        </p:txBody>
      </p:sp>
      <p:sp>
        <p:nvSpPr>
          <p:cNvPr id="14339" name="Slide Number Placeholder 4"/>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78791E6A-C101-4CAE-8D59-A60927716699}" type="slidenum">
              <a:rPr lang="ar-SA" altLang="en-US">
                <a:solidFill>
                  <a:srgbClr val="898989"/>
                </a:solidFill>
                <a:latin typeface="Calibri" panose="020F0502020204030204" pitchFamily="34" charset="0"/>
              </a:rPr>
              <a:pPr algn="ctr" eaLnBrk="1" hangingPunct="1"/>
              <a:t>38</a:t>
            </a:fld>
            <a:endParaRPr lang="en-US" altLang="en-US">
              <a:solidFill>
                <a:srgbClr val="898989"/>
              </a:solidFill>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2123728" y="3409156"/>
            <a:ext cx="4076700" cy="165735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457200" y="274638"/>
            <a:ext cx="8229600" cy="561975"/>
          </a:xfrm>
        </p:spPr>
        <p:txBody>
          <a:bodyPr rtlCol="0">
            <a:normAutofit fontScale="90000"/>
          </a:bodyPr>
          <a:lstStyle/>
          <a:p>
            <a:pPr eaLnBrk="1" fontAlgn="auto" hangingPunct="1">
              <a:spcAft>
                <a:spcPts val="0"/>
              </a:spcAft>
              <a:defRPr/>
            </a:pPr>
            <a:endParaRPr lang="en-US" sz="4000" smtClean="0"/>
          </a:p>
        </p:txBody>
      </p:sp>
      <p:pic>
        <p:nvPicPr>
          <p:cNvPr id="6451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052513"/>
            <a:ext cx="8229600" cy="3384550"/>
          </a:xfrm>
        </p:spPr>
      </p:pic>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581525"/>
            <a:ext cx="28479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5229225"/>
            <a:ext cx="5791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Slide Number Placeholder 7"/>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8CB259C3-59AE-4707-9DF5-C25B428B3D23}" type="slidenum">
              <a:rPr lang="ar-SA" altLang="en-US">
                <a:solidFill>
                  <a:srgbClr val="898989"/>
                </a:solidFill>
                <a:latin typeface="Calibri" panose="020F0502020204030204" pitchFamily="34" charset="0"/>
              </a:rPr>
              <a:pPr algn="ctr" eaLnBrk="1" hangingPunct="1"/>
              <a:t>39</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642938" y="214313"/>
            <a:ext cx="7772400" cy="1285875"/>
          </a:xfrm>
        </p:spPr>
        <p:txBody>
          <a:bodyPr/>
          <a:lstStyle/>
          <a:p>
            <a:pPr eaLnBrk="1" hangingPunct="1"/>
            <a:r>
              <a:rPr lang="en-US" altLang="en-US" b="1" u="sng" smtClean="0">
                <a:latin typeface="Times New Roman" panose="02020603050405020304" pitchFamily="18" charset="0"/>
                <a:cs typeface="Times New Roman" panose="02020603050405020304" pitchFamily="18" charset="0"/>
              </a:rPr>
              <a:t>Computer Vision</a:t>
            </a:r>
            <a:endParaRPr lang="ar-IQ" altLang="en-US" smtClean="0"/>
          </a:p>
        </p:txBody>
      </p:sp>
      <p:sp>
        <p:nvSpPr>
          <p:cNvPr id="3" name="Subtitle 2"/>
          <p:cNvSpPr>
            <a:spLocks noGrp="1"/>
          </p:cNvSpPr>
          <p:nvPr>
            <p:ph type="subTitle" idx="1"/>
          </p:nvPr>
        </p:nvSpPr>
        <p:spPr>
          <a:xfrm>
            <a:off x="428625" y="1500188"/>
            <a:ext cx="8501063" cy="4929187"/>
          </a:xfrm>
        </p:spPr>
        <p:txBody>
          <a:bodyPr rtlCol="1">
            <a:normAutofit/>
          </a:bodyPr>
          <a:lstStyle/>
          <a:p>
            <a:pPr algn="l" eaLnBrk="1" fontAlgn="auto" hangingPunct="1">
              <a:spcAft>
                <a:spcPts val="0"/>
              </a:spcAft>
              <a:defRPr/>
            </a:pPr>
            <a:r>
              <a:rPr lang="en-US" sz="2400" b="1" dirty="0" smtClean="0">
                <a:solidFill>
                  <a:srgbClr val="7030A0"/>
                </a:solidFill>
                <a:latin typeface="Times New Roman"/>
                <a:ea typeface="Times New Roman"/>
              </a:rPr>
              <a:t>Computer vision computer imaging where the application doses not involve a human being in visual loop.  One of the major </a:t>
            </a:r>
          </a:p>
          <a:p>
            <a:pPr algn="l" eaLnBrk="1" fontAlgn="auto" hangingPunct="1">
              <a:spcAft>
                <a:spcPts val="0"/>
              </a:spcAft>
              <a:defRPr/>
            </a:pPr>
            <a:r>
              <a:rPr lang="en-US" sz="2400" b="1" dirty="0" smtClean="0">
                <a:solidFill>
                  <a:srgbClr val="7030A0"/>
                </a:solidFill>
                <a:latin typeface="Times New Roman"/>
                <a:ea typeface="Times New Roman"/>
              </a:rPr>
              <a:t>topics within this field of computer vision is </a:t>
            </a:r>
            <a:r>
              <a:rPr lang="en-US" sz="2400" b="1" dirty="0" smtClean="0">
                <a:solidFill>
                  <a:srgbClr val="FF0000"/>
                </a:solidFill>
                <a:latin typeface="Times New Roman"/>
                <a:ea typeface="Times New Roman"/>
              </a:rPr>
              <a:t>image analysis</a:t>
            </a:r>
            <a:r>
              <a:rPr lang="en-US" sz="2400" b="1" dirty="0" smtClean="0">
                <a:solidFill>
                  <a:srgbClr val="7030A0"/>
                </a:solidFill>
                <a:latin typeface="Times New Roman"/>
                <a:ea typeface="Times New Roman"/>
              </a:rPr>
              <a:t>.</a:t>
            </a:r>
          </a:p>
          <a:p>
            <a:pPr algn="l" eaLnBrk="1" fontAlgn="auto" hangingPunct="1">
              <a:spcAft>
                <a:spcPts val="0"/>
              </a:spcAft>
              <a:defRPr/>
            </a:pPr>
            <a:r>
              <a:rPr lang="en-US" sz="2400" b="1" dirty="0" smtClean="0">
                <a:solidFill>
                  <a:srgbClr val="C00000"/>
                </a:solidFill>
              </a:rPr>
              <a:t>Image Analysis: involves the examination of the image data to facilitate solving vision problem.</a:t>
            </a:r>
          </a:p>
          <a:p>
            <a:pPr algn="l" eaLnBrk="1" fontAlgn="auto" hangingPunct="1">
              <a:spcAft>
                <a:spcPts val="0"/>
              </a:spcAft>
              <a:defRPr/>
            </a:pPr>
            <a:endParaRPr lang="en-US" sz="2400" b="1" dirty="0" smtClean="0">
              <a:solidFill>
                <a:srgbClr val="C00000"/>
              </a:solidFill>
            </a:endParaRPr>
          </a:p>
          <a:p>
            <a:pPr algn="l" eaLnBrk="1" fontAlgn="auto" hangingPunct="1">
              <a:spcAft>
                <a:spcPts val="0"/>
              </a:spcAft>
              <a:defRPr/>
            </a:pPr>
            <a:r>
              <a:rPr lang="en-US" sz="2400" b="1" dirty="0" smtClean="0">
                <a:solidFill>
                  <a:srgbClr val="0070C0"/>
                </a:solidFill>
              </a:rPr>
              <a:t>Computer vision systems are used in many and various types of environments, such as: </a:t>
            </a:r>
            <a:r>
              <a:rPr lang="en-US" sz="2400" b="1" dirty="0" smtClean="0">
                <a:solidFill>
                  <a:srgbClr val="C00000"/>
                </a:solidFill>
              </a:rPr>
              <a:t>Manufacturing Systems , </a:t>
            </a:r>
            <a:r>
              <a:rPr lang="en-US" sz="2400" b="1" dirty="0" smtClean="0">
                <a:solidFill>
                  <a:srgbClr val="00B050"/>
                </a:solidFill>
              </a:rPr>
              <a:t>Medical Community, </a:t>
            </a:r>
            <a:r>
              <a:rPr lang="en-US" sz="2400" b="1" dirty="0" smtClean="0">
                <a:solidFill>
                  <a:srgbClr val="002060"/>
                </a:solidFill>
              </a:rPr>
              <a:t>DNA analysis, </a:t>
            </a:r>
            <a:r>
              <a:rPr lang="en-US" sz="2400" b="1" dirty="0" smtClean="0">
                <a:solidFill>
                  <a:schemeClr val="accent6">
                    <a:lumMod val="75000"/>
                  </a:schemeClr>
                </a:solidFill>
              </a:rPr>
              <a:t>Satellites Orbiting, </a:t>
            </a:r>
            <a:r>
              <a:rPr lang="en-US" sz="2400" b="1" dirty="0" smtClean="0">
                <a:solidFill>
                  <a:schemeClr val="bg2">
                    <a:lumMod val="50000"/>
                  </a:schemeClr>
                </a:solidFill>
              </a:rPr>
              <a:t>Infrared Imaging</a:t>
            </a:r>
            <a:endParaRPr lang="ar-IQ" sz="2400" b="1" dirty="0" smtClean="0">
              <a:solidFill>
                <a:schemeClr val="tx1"/>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E8FB9E-17FB-4578-A5B1-241EFC18D808}" type="slidenum">
              <a:rPr lang="ar-IQ" altLang="en-US">
                <a:solidFill>
                  <a:srgbClr val="898989"/>
                </a:solidFill>
                <a:latin typeface="Calibri" panose="020F0502020204030204" pitchFamily="34" charset="0"/>
              </a:rPr>
              <a:pPr eaLnBrk="1" hangingPunct="1"/>
              <a:t>4</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Dithering examples</a:t>
            </a:r>
            <a:endParaRPr lang="en-US" dirty="0"/>
          </a:p>
        </p:txBody>
      </p:sp>
      <p:sp>
        <p:nvSpPr>
          <p:cNvPr id="4" name="Slide Number Placeholder 3"/>
          <p:cNvSpPr>
            <a:spLocks noGrp="1"/>
          </p:cNvSpPr>
          <p:nvPr>
            <p:ph type="sldNum" sz="quarter" idx="12"/>
          </p:nvPr>
        </p:nvSpPr>
        <p:spPr/>
        <p:txBody>
          <a:bodyPr/>
          <a:lstStyle/>
          <a:p>
            <a:fld id="{FC1AE6C6-6177-415A-9EA3-BCE7E41A6025}" type="slidenum">
              <a:rPr lang="en-US" altLang="en-US" smtClean="0"/>
              <a:pPr/>
              <a:t>40</a:t>
            </a:fld>
            <a:endParaRPr lang="en-US" altLang="en-US"/>
          </a:p>
        </p:txBody>
      </p:sp>
      <p:pic>
        <p:nvPicPr>
          <p:cNvPr id="5" name="Picture 4"/>
          <p:cNvPicPr>
            <a:picLocks noChangeAspect="1"/>
          </p:cNvPicPr>
          <p:nvPr/>
        </p:nvPicPr>
        <p:blipFill>
          <a:blip r:embed="rId2"/>
          <a:stretch>
            <a:fillRect/>
          </a:stretch>
        </p:blipFill>
        <p:spPr>
          <a:xfrm>
            <a:off x="1985962" y="2033587"/>
            <a:ext cx="6189142" cy="3339629"/>
          </a:xfrm>
          <a:prstGeom prst="rect">
            <a:avLst/>
          </a:prstGeom>
        </p:spPr>
      </p:pic>
    </p:spTree>
    <p:extLst>
      <p:ext uri="{BB962C8B-B14F-4D97-AF65-F5344CB8AC3E}">
        <p14:creationId xmlns:p14="http://schemas.microsoft.com/office/powerpoint/2010/main" val="890821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7381875" cy="2981325"/>
          </a:xfrm>
          <a:prstGeom prst="rect">
            <a:avLst/>
          </a:prstGeom>
        </p:spPr>
      </p:pic>
      <p:sp>
        <p:nvSpPr>
          <p:cNvPr id="4" name="Slide Number Placeholder 3"/>
          <p:cNvSpPr>
            <a:spLocks noGrp="1"/>
          </p:cNvSpPr>
          <p:nvPr>
            <p:ph type="sldNum" sz="quarter" idx="12"/>
          </p:nvPr>
        </p:nvSpPr>
        <p:spPr/>
        <p:txBody>
          <a:bodyPr/>
          <a:lstStyle/>
          <a:p>
            <a:fld id="{FC1AE6C6-6177-415A-9EA3-BCE7E41A6025}" type="slidenum">
              <a:rPr lang="en-US" altLang="en-US" smtClean="0"/>
              <a:pPr/>
              <a:t>41</a:t>
            </a:fld>
            <a:endParaRPr lang="en-US" altLang="en-US"/>
          </a:p>
        </p:txBody>
      </p:sp>
      <p:sp>
        <p:nvSpPr>
          <p:cNvPr id="7" name="Rectangle 6"/>
          <p:cNvSpPr/>
          <p:nvPr/>
        </p:nvSpPr>
        <p:spPr>
          <a:xfrm>
            <a:off x="467544" y="3237676"/>
            <a:ext cx="8064896" cy="2031325"/>
          </a:xfrm>
          <a:prstGeom prst="rect">
            <a:avLst/>
          </a:prstGeom>
        </p:spPr>
        <p:txBody>
          <a:bodyPr wrap="square">
            <a:spAutoFit/>
          </a:bodyPr>
          <a:lstStyle/>
          <a:p>
            <a:pPr algn="l" rtl="0">
              <a:buFont typeface="Arial" panose="020B0604020202020204" pitchFamily="34" charset="0"/>
              <a:buChar char="•"/>
            </a:pPr>
            <a:r>
              <a:rPr lang="en-US" b="1" dirty="0">
                <a:solidFill>
                  <a:srgbClr val="132738"/>
                </a:solidFill>
                <a:latin typeface="Sailec"/>
              </a:rPr>
              <a:t>The image on the left is the original. </a:t>
            </a:r>
            <a:endParaRPr lang="en-US" b="1" dirty="0" smtClean="0">
              <a:solidFill>
                <a:srgbClr val="132738"/>
              </a:solidFill>
              <a:latin typeface="Sailec"/>
            </a:endParaRPr>
          </a:p>
          <a:p>
            <a:pPr algn="l" rtl="0">
              <a:buFont typeface="Arial" panose="020B0604020202020204" pitchFamily="34" charset="0"/>
              <a:buChar char="•"/>
            </a:pPr>
            <a:endParaRPr lang="en-US" b="1" dirty="0">
              <a:solidFill>
                <a:srgbClr val="132738"/>
              </a:solidFill>
              <a:latin typeface="Sailec"/>
            </a:endParaRPr>
          </a:p>
          <a:p>
            <a:pPr algn="l" rtl="0">
              <a:buFont typeface="Arial" panose="020B0604020202020204" pitchFamily="34" charset="0"/>
              <a:buChar char="•"/>
            </a:pPr>
            <a:r>
              <a:rPr lang="en-US" b="1" dirty="0">
                <a:solidFill>
                  <a:srgbClr val="132738"/>
                </a:solidFill>
                <a:latin typeface="Sailec"/>
              </a:rPr>
              <a:t>The middle one is like taking those pristine files and dramatically reducing their bit depth. It’s pretty hard to recognize the image</a:t>
            </a:r>
            <a:r>
              <a:rPr lang="en-US" b="1" dirty="0" smtClean="0">
                <a:solidFill>
                  <a:srgbClr val="132738"/>
                </a:solidFill>
                <a:latin typeface="Sailec"/>
              </a:rPr>
              <a:t>.</a:t>
            </a:r>
          </a:p>
          <a:p>
            <a:pPr algn="l" rtl="0">
              <a:buFont typeface="Arial" panose="020B0604020202020204" pitchFamily="34" charset="0"/>
              <a:buChar char="•"/>
            </a:pPr>
            <a:endParaRPr lang="en-US" b="1" dirty="0">
              <a:solidFill>
                <a:srgbClr val="132738"/>
              </a:solidFill>
              <a:latin typeface="Sailec"/>
            </a:endParaRPr>
          </a:p>
          <a:p>
            <a:pPr algn="l" rtl="0">
              <a:buFont typeface="Arial" panose="020B0604020202020204" pitchFamily="34" charset="0"/>
              <a:buChar char="•"/>
            </a:pPr>
            <a:r>
              <a:rPr lang="en-US" b="1" dirty="0">
                <a:solidFill>
                  <a:srgbClr val="132738"/>
                </a:solidFill>
                <a:latin typeface="Sailec"/>
              </a:rPr>
              <a:t>The one on the right has been reduced the same amount, but this time with dither applied.</a:t>
            </a:r>
            <a:endParaRPr lang="en-US" b="1" i="0" dirty="0">
              <a:solidFill>
                <a:srgbClr val="132738"/>
              </a:solidFill>
              <a:effectLst/>
              <a:latin typeface="Sailec"/>
            </a:endParaRPr>
          </a:p>
        </p:txBody>
      </p:sp>
    </p:spTree>
    <p:extLst>
      <p:ext uri="{BB962C8B-B14F-4D97-AF65-F5344CB8AC3E}">
        <p14:creationId xmlns:p14="http://schemas.microsoft.com/office/powerpoint/2010/main" val="4031762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rtlCol="0">
            <a:normAutofit fontScale="90000"/>
          </a:bodyPr>
          <a:lstStyle/>
          <a:p>
            <a:pPr eaLnBrk="1" fontAlgn="auto" hangingPunct="1">
              <a:spcAft>
                <a:spcPts val="0"/>
              </a:spcAft>
              <a:defRPr/>
            </a:pPr>
            <a:r>
              <a:rPr lang="en-US" sz="4000" dirty="0" smtClean="0"/>
              <a:t>Color Image Data Types</a:t>
            </a:r>
            <a:r>
              <a:rPr lang="en-US" sz="4000" dirty="0" smtClean="0">
                <a:solidFill>
                  <a:srgbClr val="FFFF00"/>
                </a:solidFill>
              </a:rPr>
              <a:t/>
            </a:r>
            <a:br>
              <a:rPr lang="en-US" sz="4000" dirty="0" smtClean="0">
                <a:solidFill>
                  <a:srgbClr val="FFFF00"/>
                </a:solidFill>
              </a:rPr>
            </a:br>
            <a:endParaRPr lang="en-US" sz="4000" dirty="0" smtClean="0">
              <a:solidFill>
                <a:srgbClr val="FFFF00"/>
              </a:solidFill>
            </a:endParaRPr>
          </a:p>
        </p:txBody>
      </p:sp>
      <p:sp>
        <p:nvSpPr>
          <p:cNvPr id="65539" name="Rectangle 3"/>
          <p:cNvSpPr>
            <a:spLocks noGrp="1" noChangeArrowheads="1"/>
          </p:cNvSpPr>
          <p:nvPr>
            <p:ph type="body" idx="1"/>
          </p:nvPr>
        </p:nvSpPr>
        <p:spPr>
          <a:xfrm>
            <a:off x="250825" y="1196975"/>
            <a:ext cx="8435975" cy="5400675"/>
          </a:xfrm>
        </p:spPr>
        <p:txBody>
          <a:bodyPr/>
          <a:lstStyle/>
          <a:p>
            <a:pPr algn="just" eaLnBrk="1" hangingPunct="1">
              <a:lnSpc>
                <a:spcPct val="90000"/>
              </a:lnSpc>
            </a:pPr>
            <a:r>
              <a:rPr lang="en-US" altLang="en-US" sz="2800" dirty="0" smtClean="0">
                <a:cs typeface="Arial" panose="020B0604020202020204" pitchFamily="34" charset="0"/>
              </a:rPr>
              <a:t> The </a:t>
            </a:r>
            <a:r>
              <a:rPr lang="en-US" altLang="en-US" sz="2800" dirty="0" smtClean="0">
                <a:solidFill>
                  <a:srgbClr val="FF0000"/>
                </a:solidFill>
                <a:cs typeface="Arial" panose="020B0604020202020204" pitchFamily="34" charset="0"/>
              </a:rPr>
              <a:t>most common data types </a:t>
            </a:r>
            <a:r>
              <a:rPr lang="en-US" altLang="en-US" sz="2800" dirty="0" smtClean="0">
                <a:cs typeface="Arial" panose="020B0604020202020204" pitchFamily="34" charset="0"/>
              </a:rPr>
              <a:t>for graphics and image file formats ; </a:t>
            </a:r>
            <a:r>
              <a:rPr lang="en-US" altLang="en-US" sz="2800" dirty="0" smtClean="0">
                <a:solidFill>
                  <a:srgbClr val="FF0000"/>
                </a:solidFill>
                <a:cs typeface="Arial" panose="020B0604020202020204" pitchFamily="34" charset="0"/>
              </a:rPr>
              <a:t>24-bit color and 8-bit color</a:t>
            </a:r>
            <a:r>
              <a:rPr lang="en-US" altLang="en-US" sz="2800" dirty="0" smtClean="0">
                <a:cs typeface="Arial" panose="020B0604020202020204" pitchFamily="34" charset="0"/>
              </a:rPr>
              <a:t>.</a:t>
            </a:r>
          </a:p>
          <a:p>
            <a:pPr algn="just" eaLnBrk="1" hangingPunct="1">
              <a:lnSpc>
                <a:spcPct val="90000"/>
              </a:lnSpc>
            </a:pPr>
            <a:r>
              <a:rPr lang="en-US" altLang="en-US" sz="2800" i="1" dirty="0" smtClean="0">
                <a:cs typeface="Arial" panose="020B0604020202020204" pitchFamily="34" charset="0"/>
              </a:rPr>
              <a:t> </a:t>
            </a:r>
            <a:r>
              <a:rPr lang="en-US" altLang="en-US" sz="2800" dirty="0" smtClean="0">
                <a:cs typeface="Arial" panose="020B0604020202020204" pitchFamily="34" charset="0"/>
              </a:rPr>
              <a:t>Some formats are restricted to particular hardware/operating system platforms, while others are “</a:t>
            </a:r>
            <a:r>
              <a:rPr lang="en-US" altLang="en-US" sz="2800" dirty="0" smtClean="0">
                <a:solidFill>
                  <a:srgbClr val="FF0000"/>
                </a:solidFill>
                <a:cs typeface="Arial" panose="020B0604020202020204" pitchFamily="34" charset="0"/>
              </a:rPr>
              <a:t>cross-platform</a:t>
            </a:r>
            <a:r>
              <a:rPr lang="en-US" altLang="en-US" sz="2800" dirty="0" smtClean="0">
                <a:cs typeface="Arial" panose="020B0604020202020204" pitchFamily="34" charset="0"/>
              </a:rPr>
              <a:t>” formats.</a:t>
            </a:r>
          </a:p>
          <a:p>
            <a:pPr algn="just" eaLnBrk="1" hangingPunct="1">
              <a:lnSpc>
                <a:spcPct val="90000"/>
              </a:lnSpc>
            </a:pPr>
            <a:r>
              <a:rPr lang="en-US" altLang="en-US" sz="2800" i="1" dirty="0" smtClean="0">
                <a:cs typeface="Arial" panose="020B0604020202020204" pitchFamily="34" charset="0"/>
              </a:rPr>
              <a:t> </a:t>
            </a:r>
            <a:r>
              <a:rPr lang="en-US" altLang="en-US" sz="2800" dirty="0" smtClean="0">
                <a:cs typeface="Arial" panose="020B0604020202020204" pitchFamily="34" charset="0"/>
              </a:rPr>
              <a:t>Even if some formats are not cross-platform, </a:t>
            </a:r>
            <a:r>
              <a:rPr lang="en-US" altLang="en-US" sz="2800" dirty="0" smtClean="0">
                <a:solidFill>
                  <a:srgbClr val="FF0000"/>
                </a:solidFill>
                <a:cs typeface="Arial" panose="020B0604020202020204" pitchFamily="34" charset="0"/>
              </a:rPr>
              <a:t>there are conversion applications that will recognize and translate formats from one system to another.</a:t>
            </a:r>
          </a:p>
          <a:p>
            <a:pPr algn="just" eaLnBrk="1" hangingPunct="1">
              <a:lnSpc>
                <a:spcPct val="90000"/>
              </a:lnSpc>
            </a:pPr>
            <a:r>
              <a:rPr lang="en-US" altLang="en-US" sz="2800" i="1" dirty="0" smtClean="0">
                <a:cs typeface="Arial" panose="020B0604020202020204" pitchFamily="34" charset="0"/>
              </a:rPr>
              <a:t> </a:t>
            </a:r>
            <a:r>
              <a:rPr lang="en-US" altLang="en-US" sz="2800" dirty="0" smtClean="0">
                <a:cs typeface="Arial" panose="020B0604020202020204" pitchFamily="34" charset="0"/>
              </a:rPr>
              <a:t>Most image </a:t>
            </a:r>
            <a:r>
              <a:rPr lang="en-US" altLang="en-US" sz="2800" dirty="0" smtClean="0">
                <a:solidFill>
                  <a:srgbClr val="FF0000"/>
                </a:solidFill>
                <a:cs typeface="Arial" panose="020B0604020202020204" pitchFamily="34" charset="0"/>
              </a:rPr>
              <a:t>formats incorporate some variation of  </a:t>
            </a:r>
            <a:r>
              <a:rPr lang="en-US" altLang="en-US" sz="2800" b="1" dirty="0" smtClean="0">
                <a:solidFill>
                  <a:srgbClr val="FF0000"/>
                </a:solidFill>
                <a:cs typeface="Arial" panose="020B0604020202020204" pitchFamily="34" charset="0"/>
              </a:rPr>
              <a:t>compression </a:t>
            </a:r>
            <a:r>
              <a:rPr lang="en-US" altLang="en-US" sz="2800" dirty="0" smtClean="0">
                <a:solidFill>
                  <a:srgbClr val="FF0000"/>
                </a:solidFill>
                <a:cs typeface="Arial" panose="020B0604020202020204" pitchFamily="34" charset="0"/>
              </a:rPr>
              <a:t>technique </a:t>
            </a:r>
            <a:r>
              <a:rPr lang="en-US" altLang="en-US" sz="2800" dirty="0" smtClean="0">
                <a:cs typeface="Arial" panose="020B0604020202020204" pitchFamily="34" charset="0"/>
              </a:rPr>
              <a:t>due to the large storage size of image files. Compression techniques can be classified into either </a:t>
            </a:r>
            <a:r>
              <a:rPr lang="en-US" altLang="en-US" sz="2800" b="1" dirty="0" smtClean="0">
                <a:solidFill>
                  <a:srgbClr val="FF0000"/>
                </a:solidFill>
                <a:cs typeface="Arial" panose="020B0604020202020204" pitchFamily="34" charset="0"/>
              </a:rPr>
              <a:t>lossless</a:t>
            </a:r>
            <a:r>
              <a:rPr lang="en-US" altLang="en-US" sz="2800" b="1" dirty="0" smtClean="0">
                <a:cs typeface="Arial" panose="020B0604020202020204" pitchFamily="34" charset="0"/>
              </a:rPr>
              <a:t> </a:t>
            </a:r>
            <a:r>
              <a:rPr lang="en-US" altLang="en-US" sz="2800" dirty="0" smtClean="0">
                <a:cs typeface="Arial" panose="020B0604020202020204" pitchFamily="34" charset="0"/>
              </a:rPr>
              <a:t>or </a:t>
            </a:r>
            <a:r>
              <a:rPr lang="en-US" altLang="en-US" sz="2800" b="1" dirty="0" err="1" smtClean="0">
                <a:solidFill>
                  <a:srgbClr val="FF0000"/>
                </a:solidFill>
                <a:cs typeface="Arial" panose="020B0604020202020204" pitchFamily="34" charset="0"/>
              </a:rPr>
              <a:t>lossy</a:t>
            </a:r>
            <a:r>
              <a:rPr lang="en-US" altLang="en-US" sz="2800" dirty="0" smtClean="0">
                <a:cs typeface="Arial" panose="020B0604020202020204" pitchFamily="34" charset="0"/>
              </a:rPr>
              <a:t>.</a:t>
            </a:r>
          </a:p>
          <a:p>
            <a:pPr algn="just" eaLnBrk="1" hangingPunct="1">
              <a:lnSpc>
                <a:spcPct val="90000"/>
              </a:lnSpc>
              <a:buFont typeface="Wingdings" panose="05000000000000000000" pitchFamily="2" charset="2"/>
              <a:buNone/>
            </a:pPr>
            <a:endParaRPr lang="en-US" altLang="en-US" sz="2800" dirty="0" smtClean="0">
              <a:cs typeface="Arial" panose="020B0604020202020204" pitchFamily="34" charset="0"/>
            </a:endParaRPr>
          </a:p>
        </p:txBody>
      </p:sp>
      <p:sp>
        <p:nvSpPr>
          <p:cNvPr id="16388" name="Slide Number Placeholder 5"/>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8F9FFFCF-003F-4960-AD9C-F252E0FC9496}" type="slidenum">
              <a:rPr lang="ar-SA" altLang="en-US">
                <a:solidFill>
                  <a:srgbClr val="898989"/>
                </a:solidFill>
                <a:latin typeface="Calibri" panose="020F0502020204030204" pitchFamily="34" charset="0"/>
              </a:rPr>
              <a:pPr algn="ctr" eaLnBrk="1" hangingPunct="1"/>
              <a:t>42</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rtlCol="0">
            <a:normAutofit fontScale="90000"/>
          </a:bodyPr>
          <a:lstStyle/>
          <a:p>
            <a:pPr eaLnBrk="1" fontAlgn="auto" hangingPunct="1">
              <a:spcAft>
                <a:spcPts val="0"/>
              </a:spcAft>
              <a:defRPr/>
            </a:pPr>
            <a:r>
              <a:rPr lang="en-US" sz="4000" dirty="0" smtClean="0"/>
              <a:t>8-bit </a:t>
            </a:r>
            <a:r>
              <a:rPr lang="en-US" sz="4000" dirty="0" smtClean="0">
                <a:solidFill>
                  <a:srgbClr val="FF0000"/>
                </a:solidFill>
              </a:rPr>
              <a:t>Color Images</a:t>
            </a:r>
            <a:r>
              <a:rPr lang="en-US" sz="4000" dirty="0" smtClean="0">
                <a:solidFill>
                  <a:srgbClr val="FFFF00"/>
                </a:solidFill>
              </a:rPr>
              <a:t/>
            </a:r>
            <a:br>
              <a:rPr lang="en-US" sz="4000" dirty="0" smtClean="0">
                <a:solidFill>
                  <a:srgbClr val="FFFF00"/>
                </a:solidFill>
              </a:rPr>
            </a:br>
            <a:endParaRPr lang="en-US" sz="4000" dirty="0" smtClean="0">
              <a:solidFill>
                <a:srgbClr val="FFFF00"/>
              </a:solidFill>
            </a:endParaRPr>
          </a:p>
        </p:txBody>
      </p:sp>
      <p:sp>
        <p:nvSpPr>
          <p:cNvPr id="66563" name="Rectangle 3"/>
          <p:cNvSpPr>
            <a:spLocks noGrp="1" noChangeArrowheads="1"/>
          </p:cNvSpPr>
          <p:nvPr>
            <p:ph type="body" idx="1"/>
          </p:nvPr>
        </p:nvSpPr>
        <p:spPr>
          <a:xfrm>
            <a:off x="468313" y="1052513"/>
            <a:ext cx="8229600" cy="5289550"/>
          </a:xfrm>
        </p:spPr>
        <p:txBody>
          <a:bodyPr/>
          <a:lstStyle/>
          <a:p>
            <a:pPr algn="just" eaLnBrk="1" hangingPunct="1">
              <a:buFont typeface="Wingdings" panose="05000000000000000000" pitchFamily="2" charset="2"/>
              <a:buNone/>
            </a:pPr>
            <a:r>
              <a:rPr lang="en-US" altLang="en-US" sz="2800" dirty="0" smtClean="0">
                <a:solidFill>
                  <a:srgbClr val="FFFF00"/>
                </a:solidFill>
                <a:cs typeface="Arial" panose="020B0604020202020204" pitchFamily="34" charset="0"/>
              </a:rPr>
              <a:t>    </a:t>
            </a:r>
            <a:r>
              <a:rPr lang="en-US" altLang="en-US" sz="2800" dirty="0" smtClean="0">
                <a:cs typeface="Arial" panose="020B0604020202020204" pitchFamily="34" charset="0"/>
              </a:rPr>
              <a:t>Many systems can make use of </a:t>
            </a:r>
            <a:r>
              <a:rPr lang="en-US" altLang="en-US" sz="2800" dirty="0" smtClean="0">
                <a:solidFill>
                  <a:srgbClr val="FF0000"/>
                </a:solidFill>
                <a:cs typeface="Arial" panose="020B0604020202020204" pitchFamily="34" charset="0"/>
              </a:rPr>
              <a:t>8 bits </a:t>
            </a:r>
            <a:r>
              <a:rPr lang="en-US" altLang="en-US" sz="2800" dirty="0" smtClean="0">
                <a:cs typeface="Arial" panose="020B0604020202020204" pitchFamily="34" charset="0"/>
              </a:rPr>
              <a:t>of color information (</a:t>
            </a:r>
            <a:r>
              <a:rPr lang="en-US" altLang="en-US" sz="2800" dirty="0" smtClean="0">
                <a:solidFill>
                  <a:srgbClr val="FF0000"/>
                </a:solidFill>
                <a:cs typeface="Arial" panose="020B0604020202020204" pitchFamily="34" charset="0"/>
              </a:rPr>
              <a:t>the so-called “256 colors</a:t>
            </a:r>
            <a:r>
              <a:rPr lang="en-US" altLang="en-US" sz="2800" dirty="0" smtClean="0">
                <a:cs typeface="Arial" panose="020B0604020202020204" pitchFamily="34" charset="0"/>
              </a:rPr>
              <a:t>”) in producing a screen image.</a:t>
            </a:r>
          </a:p>
          <a:p>
            <a:pPr algn="just" eaLnBrk="1" hangingPunct="1">
              <a:buFont typeface="Wingdings" panose="05000000000000000000" pitchFamily="2" charset="2"/>
              <a:buNone/>
            </a:pPr>
            <a:r>
              <a:rPr lang="en-US" altLang="en-US" sz="2800" i="1" dirty="0" smtClean="0">
                <a:cs typeface="Arial" panose="020B0604020202020204" pitchFamily="34" charset="0"/>
              </a:rPr>
              <a:t>    </a:t>
            </a:r>
            <a:r>
              <a:rPr lang="en-US" altLang="en-US" sz="2800" dirty="0" smtClean="0">
                <a:cs typeface="Arial" panose="020B0604020202020204" pitchFamily="34" charset="0"/>
              </a:rPr>
              <a:t>Such image files use the concept of a </a:t>
            </a:r>
            <a:r>
              <a:rPr lang="en-US" altLang="en-US" sz="2800" b="1" dirty="0" smtClean="0">
                <a:cs typeface="Arial" panose="020B0604020202020204" pitchFamily="34" charset="0"/>
              </a:rPr>
              <a:t>lookup table </a:t>
            </a:r>
            <a:r>
              <a:rPr lang="en-US" altLang="en-US" sz="2800" dirty="0" smtClean="0">
                <a:cs typeface="Arial" panose="020B0604020202020204" pitchFamily="34" charset="0"/>
              </a:rPr>
              <a:t>to store color information.</a:t>
            </a:r>
          </a:p>
          <a:p>
            <a:pPr lvl="1" algn="just" eaLnBrk="1" hangingPunct="1">
              <a:buFont typeface="Wingdings" panose="05000000000000000000" pitchFamily="2" charset="2"/>
              <a:buNone/>
            </a:pPr>
            <a:r>
              <a:rPr lang="en-US" altLang="en-US" b="1" dirty="0" smtClean="0">
                <a:cs typeface="Arial" panose="020B0604020202020204" pitchFamily="34" charset="0"/>
              </a:rPr>
              <a:t>- </a:t>
            </a:r>
            <a:r>
              <a:rPr lang="en-US" altLang="en-US" dirty="0" smtClean="0">
                <a:cs typeface="Arial" panose="020B0604020202020204" pitchFamily="34" charset="0"/>
              </a:rPr>
              <a:t>Basically, the image </a:t>
            </a:r>
            <a:r>
              <a:rPr lang="en-US" altLang="en-US" dirty="0" smtClean="0">
                <a:solidFill>
                  <a:srgbClr val="FF0000"/>
                </a:solidFill>
                <a:cs typeface="Arial" panose="020B0604020202020204" pitchFamily="34" charset="0"/>
              </a:rPr>
              <a:t>stores not color</a:t>
            </a:r>
            <a:r>
              <a:rPr lang="en-US" altLang="en-US" dirty="0" smtClean="0">
                <a:cs typeface="Arial" panose="020B0604020202020204" pitchFamily="34" charset="0"/>
              </a:rPr>
              <a:t>, but </a:t>
            </a:r>
            <a:r>
              <a:rPr lang="en-US" altLang="en-US" dirty="0" smtClean="0">
                <a:solidFill>
                  <a:srgbClr val="FF0000"/>
                </a:solidFill>
                <a:cs typeface="Arial" panose="020B0604020202020204" pitchFamily="34" charset="0"/>
              </a:rPr>
              <a:t>instead just a set of bytes</a:t>
            </a:r>
            <a:r>
              <a:rPr lang="en-US" altLang="en-US" dirty="0" smtClean="0">
                <a:cs typeface="Arial" panose="020B0604020202020204" pitchFamily="34" charset="0"/>
              </a:rPr>
              <a:t>, each of which is actually an </a:t>
            </a:r>
            <a:r>
              <a:rPr lang="en-US" altLang="en-US" dirty="0" smtClean="0">
                <a:solidFill>
                  <a:srgbClr val="FF0000"/>
                </a:solidFill>
                <a:cs typeface="Arial" panose="020B0604020202020204" pitchFamily="34" charset="0"/>
              </a:rPr>
              <a:t>index into a table</a:t>
            </a:r>
            <a:r>
              <a:rPr lang="en-US" altLang="en-US" dirty="0" smtClean="0">
                <a:cs typeface="Arial" panose="020B0604020202020204" pitchFamily="34" charset="0"/>
              </a:rPr>
              <a:t> with </a:t>
            </a:r>
            <a:r>
              <a:rPr lang="en-US" altLang="en-US" dirty="0" smtClean="0">
                <a:solidFill>
                  <a:srgbClr val="FF0000"/>
                </a:solidFill>
                <a:cs typeface="Arial" panose="020B0604020202020204" pitchFamily="34" charset="0"/>
              </a:rPr>
              <a:t>3-byte values that specify the color for a pixel with that lookup table index.</a:t>
            </a:r>
          </a:p>
          <a:p>
            <a:pPr algn="just" eaLnBrk="1" hangingPunct="1">
              <a:buFont typeface="Wingdings" panose="05000000000000000000" pitchFamily="2" charset="2"/>
              <a:buNone/>
            </a:pPr>
            <a:r>
              <a:rPr lang="en-US" altLang="en-US" sz="2800" i="1" dirty="0" smtClean="0">
                <a:cs typeface="Arial" panose="020B0604020202020204" pitchFamily="34" charset="0"/>
              </a:rPr>
              <a:t> </a:t>
            </a:r>
            <a:endParaRPr lang="en-US" altLang="en-US" sz="2800" dirty="0" smtClean="0">
              <a:cs typeface="Arial" panose="020B0604020202020204" pitchFamily="34" charset="0"/>
            </a:endParaRPr>
          </a:p>
        </p:txBody>
      </p:sp>
      <p:sp>
        <p:nvSpPr>
          <p:cNvPr id="17412" name="Slide Number Placeholder 5"/>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9C528191-262D-47C5-8EBC-C62D107D3DA8}" type="slidenum">
              <a:rPr lang="ar-SA" altLang="en-US">
                <a:solidFill>
                  <a:srgbClr val="898989"/>
                </a:solidFill>
                <a:latin typeface="Calibri" panose="020F0502020204030204" pitchFamily="34" charset="0"/>
              </a:rPr>
              <a:pPr algn="ctr" eaLnBrk="1" hangingPunct="1"/>
              <a:t>43</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rtlCol="0">
            <a:normAutofit fontScale="90000"/>
          </a:bodyPr>
          <a:lstStyle/>
          <a:p>
            <a:pPr eaLnBrk="1" fontAlgn="auto" hangingPunct="1">
              <a:spcAft>
                <a:spcPts val="0"/>
              </a:spcAft>
              <a:defRPr/>
            </a:pPr>
            <a:r>
              <a:rPr lang="en-US" sz="4000" dirty="0" smtClean="0"/>
              <a:t>Color Look-up Tables (LUTs)</a:t>
            </a:r>
            <a:br>
              <a:rPr lang="en-US" sz="4000" dirty="0" smtClean="0"/>
            </a:br>
            <a:endParaRPr lang="en-US" sz="4000" dirty="0" smtClean="0"/>
          </a:p>
        </p:txBody>
      </p:sp>
      <p:sp>
        <p:nvSpPr>
          <p:cNvPr id="67587" name="Rectangle 3"/>
          <p:cNvSpPr>
            <a:spLocks noGrp="1" noChangeArrowheads="1"/>
          </p:cNvSpPr>
          <p:nvPr>
            <p:ph type="body" idx="1"/>
          </p:nvPr>
        </p:nvSpPr>
        <p:spPr>
          <a:xfrm>
            <a:off x="457200" y="1125538"/>
            <a:ext cx="8229600" cy="5000625"/>
          </a:xfrm>
        </p:spPr>
        <p:txBody>
          <a:bodyPr/>
          <a:lstStyle/>
          <a:p>
            <a:pPr algn="just" eaLnBrk="1" hangingPunct="1">
              <a:buFont typeface="Wingdings" panose="05000000000000000000" pitchFamily="2" charset="2"/>
              <a:buNone/>
            </a:pPr>
            <a:r>
              <a:rPr lang="en-US" altLang="en-US" sz="2800" dirty="0" smtClean="0">
                <a:solidFill>
                  <a:srgbClr val="FFFF00"/>
                </a:solidFill>
                <a:cs typeface="Arial" panose="020B0604020202020204" pitchFamily="34" charset="0"/>
              </a:rPr>
              <a:t>    </a:t>
            </a:r>
            <a:r>
              <a:rPr lang="en-US" altLang="en-US" sz="2800" dirty="0" smtClean="0">
                <a:cs typeface="Arial" panose="020B0604020202020204" pitchFamily="34" charset="0"/>
              </a:rPr>
              <a:t>The idea used in 8-bit color images is to store only the index, or code value, for each pixel. Then, e.g., if a pixel stores the value </a:t>
            </a:r>
            <a:r>
              <a:rPr lang="en-US" altLang="en-US" sz="2800" dirty="0" smtClean="0">
                <a:solidFill>
                  <a:srgbClr val="FF0000"/>
                </a:solidFill>
                <a:cs typeface="Arial" panose="020B0604020202020204" pitchFamily="34" charset="0"/>
              </a:rPr>
              <a:t>25, the meaning is to go to row 25 in a color look-up table (LUT</a:t>
            </a:r>
            <a:r>
              <a:rPr lang="en-US" altLang="en-US" sz="2800" dirty="0" smtClean="0">
                <a:cs typeface="Arial" panose="020B0604020202020204" pitchFamily="34" charset="0"/>
              </a:rPr>
              <a:t>).</a:t>
            </a:r>
          </a:p>
          <a:p>
            <a:pPr eaLnBrk="1" hangingPunct="1"/>
            <a:endParaRPr lang="en-US" altLang="en-US" sz="2800" dirty="0" smtClean="0">
              <a:solidFill>
                <a:srgbClr val="FFFF00"/>
              </a:solidFill>
              <a:cs typeface="Arial" panose="020B0604020202020204" pitchFamily="34" charset="0"/>
            </a:endParaRPr>
          </a:p>
        </p:txBody>
      </p:sp>
      <p:pic>
        <p:nvPicPr>
          <p:cNvPr id="67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213100"/>
            <a:ext cx="741680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5"/>
          <p:cNvSpPr>
            <a:spLocks noChangeArrowheads="1"/>
          </p:cNvSpPr>
          <p:nvPr/>
        </p:nvSpPr>
        <p:spPr bwMode="auto">
          <a:xfrm>
            <a:off x="1835150" y="5229225"/>
            <a:ext cx="1223963" cy="431800"/>
          </a:xfrm>
          <a:prstGeom prst="rect">
            <a:avLst/>
          </a:prstGeom>
          <a:solidFill>
            <a:schemeClr val="tx1"/>
          </a:solidFill>
          <a:ln w="9525">
            <a:solidFill>
              <a:schemeClr val="tx1"/>
            </a:solidFill>
            <a:miter lim="800000"/>
            <a:headEnd/>
            <a:tailEnd/>
          </a:ln>
        </p:spPr>
        <p:txBody>
          <a:bodyPr wrap="none" anchor="ctr"/>
          <a:lstStyle>
            <a:lvl1pPr algn="l" rtl="0"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l" rtl="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l" rtl="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8438" name="Slide Number Placeholder 7"/>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05CE8784-6443-4C1A-A118-2AC030CAC546}" type="slidenum">
              <a:rPr lang="ar-SA" altLang="en-US">
                <a:solidFill>
                  <a:srgbClr val="898989"/>
                </a:solidFill>
                <a:latin typeface="Calibri" panose="020F0502020204030204" pitchFamily="34" charset="0"/>
              </a:rPr>
              <a:pPr algn="ctr" eaLnBrk="1" hangingPunct="1"/>
              <a:t>44</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250825" y="620713"/>
            <a:ext cx="8229600" cy="431800"/>
          </a:xfrm>
        </p:spPr>
        <p:txBody>
          <a:bodyPr rtlCol="0">
            <a:normAutofit fontScale="90000"/>
          </a:bodyPr>
          <a:lstStyle/>
          <a:p>
            <a:pPr algn="l" eaLnBrk="1" fontAlgn="auto" hangingPunct="1">
              <a:spcAft>
                <a:spcPts val="0"/>
              </a:spcAft>
              <a:defRPr/>
            </a:pPr>
            <a:endParaRPr lang="en-US" sz="2800" smtClean="0">
              <a:solidFill>
                <a:srgbClr val="FFFF00"/>
              </a:solidFill>
            </a:endParaRPr>
          </a:p>
        </p:txBody>
      </p:sp>
      <p:pic>
        <p:nvPicPr>
          <p:cNvPr id="6861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79613" y="1844675"/>
            <a:ext cx="4752975" cy="3052763"/>
          </a:xfrm>
        </p:spPr>
      </p:pic>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5229225"/>
            <a:ext cx="3527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6"/>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456BEDC5-6F15-4F11-8E97-420D1648F5F5}" type="slidenum">
              <a:rPr lang="ar-SA" altLang="en-US">
                <a:solidFill>
                  <a:srgbClr val="898989"/>
                </a:solidFill>
                <a:latin typeface="Calibri" panose="020F0502020204030204" pitchFamily="34" charset="0"/>
              </a:rPr>
              <a:pPr algn="ctr" eaLnBrk="1" hangingPunct="1"/>
              <a:t>45</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468313" y="333375"/>
            <a:ext cx="8218487" cy="777875"/>
          </a:xfrm>
        </p:spPr>
        <p:txBody>
          <a:bodyPr rtlCol="0">
            <a:normAutofit fontScale="90000"/>
          </a:bodyPr>
          <a:lstStyle/>
          <a:p>
            <a:pPr eaLnBrk="1" fontAlgn="auto" hangingPunct="1">
              <a:spcAft>
                <a:spcPts val="0"/>
              </a:spcAft>
              <a:defRPr/>
            </a:pPr>
            <a:r>
              <a:rPr lang="en-US" sz="4000" dirty="0" smtClean="0"/>
              <a:t>24-bit Color Images</a:t>
            </a:r>
            <a:r>
              <a:rPr lang="en-US" sz="4000" dirty="0" smtClean="0">
                <a:solidFill>
                  <a:srgbClr val="FFFF00"/>
                </a:solidFill>
              </a:rPr>
              <a:t/>
            </a:r>
            <a:br>
              <a:rPr lang="en-US" sz="4000" dirty="0" smtClean="0">
                <a:solidFill>
                  <a:srgbClr val="FFFF00"/>
                </a:solidFill>
              </a:rPr>
            </a:br>
            <a:endParaRPr lang="en-US" sz="4000" dirty="0" smtClean="0">
              <a:solidFill>
                <a:srgbClr val="FFFF00"/>
              </a:solidFill>
            </a:endParaRPr>
          </a:p>
        </p:txBody>
      </p:sp>
      <p:sp>
        <p:nvSpPr>
          <p:cNvPr id="69635" name="Rectangle 3"/>
          <p:cNvSpPr>
            <a:spLocks noGrp="1" noChangeArrowheads="1"/>
          </p:cNvSpPr>
          <p:nvPr>
            <p:ph type="body" idx="1"/>
          </p:nvPr>
        </p:nvSpPr>
        <p:spPr>
          <a:xfrm>
            <a:off x="468313" y="1025525"/>
            <a:ext cx="8362950" cy="5211763"/>
          </a:xfrm>
        </p:spPr>
        <p:txBody>
          <a:bodyPr/>
          <a:lstStyle/>
          <a:p>
            <a:pPr algn="just" eaLnBrk="1" hangingPunct="1">
              <a:lnSpc>
                <a:spcPct val="80000"/>
              </a:lnSpc>
            </a:pPr>
            <a:r>
              <a:rPr lang="en-US" altLang="en-US" sz="2800" dirty="0" smtClean="0">
                <a:solidFill>
                  <a:srgbClr val="FFFF00"/>
                </a:solidFill>
                <a:cs typeface="Arial" panose="020B0604020202020204" pitchFamily="34" charset="0"/>
              </a:rPr>
              <a:t> </a:t>
            </a:r>
            <a:r>
              <a:rPr lang="en-US" altLang="en-US" sz="2800" dirty="0" smtClean="0">
                <a:cs typeface="Arial" panose="020B0604020202020204" pitchFamily="34" charset="0"/>
              </a:rPr>
              <a:t>In a color </a:t>
            </a:r>
            <a:r>
              <a:rPr lang="en-US" altLang="en-US" sz="2800" dirty="0" smtClean="0">
                <a:solidFill>
                  <a:srgbClr val="FF0000"/>
                </a:solidFill>
                <a:cs typeface="Arial" panose="020B0604020202020204" pitchFamily="34" charset="0"/>
              </a:rPr>
              <a:t>24-bit image</a:t>
            </a:r>
            <a:r>
              <a:rPr lang="en-US" altLang="en-US" sz="2800" dirty="0" smtClean="0">
                <a:cs typeface="Arial" panose="020B0604020202020204" pitchFamily="34" charset="0"/>
              </a:rPr>
              <a:t>, each pixel is represented by </a:t>
            </a:r>
            <a:r>
              <a:rPr lang="en-US" altLang="en-US" sz="2800" dirty="0" smtClean="0">
                <a:solidFill>
                  <a:srgbClr val="FF0000"/>
                </a:solidFill>
                <a:cs typeface="Arial" panose="020B0604020202020204" pitchFamily="34" charset="0"/>
              </a:rPr>
              <a:t>three bytes</a:t>
            </a:r>
            <a:r>
              <a:rPr lang="en-US" altLang="en-US" sz="2800" dirty="0" smtClean="0">
                <a:cs typeface="Arial" panose="020B0604020202020204" pitchFamily="34" charset="0"/>
              </a:rPr>
              <a:t>, usually representing </a:t>
            </a:r>
            <a:r>
              <a:rPr lang="en-US" altLang="en-US" sz="2800" dirty="0" smtClean="0">
                <a:solidFill>
                  <a:srgbClr val="FF0000"/>
                </a:solidFill>
                <a:cs typeface="Arial" panose="020B0604020202020204" pitchFamily="34" charset="0"/>
              </a:rPr>
              <a:t>RGB</a:t>
            </a:r>
            <a:r>
              <a:rPr lang="en-US" altLang="en-US" sz="2800" dirty="0" smtClean="0">
                <a:cs typeface="Arial" panose="020B0604020202020204" pitchFamily="34" charset="0"/>
              </a:rPr>
              <a:t>.</a:t>
            </a:r>
          </a:p>
          <a:p>
            <a:pPr lvl="1" algn="just" eaLnBrk="1" hangingPunct="1">
              <a:lnSpc>
                <a:spcPct val="80000"/>
              </a:lnSpc>
              <a:buFont typeface="Wingdings" panose="05000000000000000000" pitchFamily="2" charset="2"/>
              <a:buNone/>
            </a:pPr>
            <a:r>
              <a:rPr lang="en-US" altLang="en-US" b="1" dirty="0" smtClean="0">
                <a:cs typeface="Arial" panose="020B0604020202020204" pitchFamily="34" charset="0"/>
              </a:rPr>
              <a:t>- </a:t>
            </a:r>
            <a:r>
              <a:rPr lang="en-US" altLang="en-US" dirty="0" smtClean="0">
                <a:cs typeface="Arial" panose="020B0604020202020204" pitchFamily="34" charset="0"/>
              </a:rPr>
              <a:t>This format supports </a:t>
            </a:r>
            <a:r>
              <a:rPr lang="en-US" altLang="en-US" dirty="0" smtClean="0">
                <a:solidFill>
                  <a:srgbClr val="FF0000"/>
                </a:solidFill>
                <a:cs typeface="Arial" panose="020B0604020202020204" pitchFamily="34" charset="0"/>
              </a:rPr>
              <a:t>256*</a:t>
            </a:r>
            <a:r>
              <a:rPr lang="en-US" altLang="en-US" i="1" dirty="0" smtClean="0">
                <a:solidFill>
                  <a:srgbClr val="FF0000"/>
                </a:solidFill>
                <a:cs typeface="Arial" panose="020B0604020202020204" pitchFamily="34" charset="0"/>
              </a:rPr>
              <a:t> </a:t>
            </a:r>
            <a:r>
              <a:rPr lang="en-US" altLang="en-US" dirty="0" smtClean="0">
                <a:solidFill>
                  <a:srgbClr val="FF0000"/>
                </a:solidFill>
                <a:cs typeface="Arial" panose="020B0604020202020204" pitchFamily="34" charset="0"/>
              </a:rPr>
              <a:t>256*</a:t>
            </a:r>
            <a:r>
              <a:rPr lang="en-US" altLang="en-US" i="1" dirty="0" smtClean="0">
                <a:solidFill>
                  <a:srgbClr val="FF0000"/>
                </a:solidFill>
                <a:cs typeface="Arial" panose="020B0604020202020204" pitchFamily="34" charset="0"/>
              </a:rPr>
              <a:t> </a:t>
            </a:r>
            <a:r>
              <a:rPr lang="en-US" altLang="en-US" dirty="0" smtClean="0">
                <a:solidFill>
                  <a:srgbClr val="FF0000"/>
                </a:solidFill>
                <a:cs typeface="Arial" panose="020B0604020202020204" pitchFamily="34" charset="0"/>
              </a:rPr>
              <a:t>256 </a:t>
            </a:r>
            <a:r>
              <a:rPr lang="en-US" altLang="en-US" dirty="0" smtClean="0">
                <a:cs typeface="Arial" panose="020B0604020202020204" pitchFamily="34" charset="0"/>
              </a:rPr>
              <a:t>possible combined colors, or a total of </a:t>
            </a:r>
            <a:r>
              <a:rPr lang="en-US" altLang="en-US" dirty="0" smtClean="0">
                <a:solidFill>
                  <a:srgbClr val="FF0000"/>
                </a:solidFill>
                <a:cs typeface="Arial" panose="020B0604020202020204" pitchFamily="34" charset="0"/>
              </a:rPr>
              <a:t>16,777,216</a:t>
            </a:r>
            <a:r>
              <a:rPr lang="en-US" altLang="en-US" dirty="0" smtClean="0">
                <a:cs typeface="Arial" panose="020B0604020202020204" pitchFamily="34" charset="0"/>
              </a:rPr>
              <a:t> possible colors.</a:t>
            </a:r>
          </a:p>
          <a:p>
            <a:pPr lvl="1" algn="just" eaLnBrk="1" hangingPunct="1">
              <a:lnSpc>
                <a:spcPct val="80000"/>
              </a:lnSpc>
              <a:buFontTx/>
              <a:buNone/>
            </a:pPr>
            <a:r>
              <a:rPr lang="en-US" altLang="en-US" dirty="0" smtClean="0">
                <a:cs typeface="Arial" panose="020B0604020202020204" pitchFamily="34" charset="0"/>
              </a:rPr>
              <a:t>- However </a:t>
            </a:r>
            <a:r>
              <a:rPr lang="en-US" altLang="en-US" dirty="0" smtClean="0">
                <a:solidFill>
                  <a:srgbClr val="FF0000"/>
                </a:solidFill>
                <a:cs typeface="Arial" panose="020B0604020202020204" pitchFamily="34" charset="0"/>
              </a:rPr>
              <a:t>such flexibility does result in a storage penalty:</a:t>
            </a:r>
            <a:r>
              <a:rPr lang="en-US" altLang="en-US" dirty="0" smtClean="0">
                <a:cs typeface="Arial" panose="020B0604020202020204" pitchFamily="34" charset="0"/>
              </a:rPr>
              <a:t> A 640*480 24-bit color image would require 921.6 kB of storage without any compression.</a:t>
            </a:r>
          </a:p>
          <a:p>
            <a:pPr algn="just" eaLnBrk="1" hangingPunct="1">
              <a:lnSpc>
                <a:spcPct val="80000"/>
              </a:lnSpc>
            </a:pPr>
            <a:r>
              <a:rPr lang="en-US" altLang="zh-TW" sz="2800" dirty="0" smtClean="0">
                <a:cs typeface="Arial" panose="020B0604020202020204" pitchFamily="34" charset="0"/>
              </a:rPr>
              <a:t>Full-color photographs may contain an almost infinite range of color values. </a:t>
            </a:r>
            <a:r>
              <a:rPr lang="en-US" altLang="zh-TW" sz="2800" dirty="0" smtClean="0">
                <a:solidFill>
                  <a:srgbClr val="FF0000"/>
                </a:solidFill>
                <a:cs typeface="Arial" panose="020B0604020202020204" pitchFamily="34" charset="0"/>
              </a:rPr>
              <a:t>Dithering</a:t>
            </a:r>
            <a:r>
              <a:rPr lang="en-US" altLang="zh-TW" sz="2800" dirty="0" smtClean="0">
                <a:cs typeface="Arial" panose="020B0604020202020204" pitchFamily="34" charset="0"/>
              </a:rPr>
              <a:t> is the most common means of </a:t>
            </a:r>
            <a:r>
              <a:rPr lang="en-US" altLang="zh-TW" sz="2800" dirty="0" smtClean="0">
                <a:solidFill>
                  <a:srgbClr val="FF0000"/>
                </a:solidFill>
                <a:cs typeface="Arial" panose="020B0604020202020204" pitchFamily="34" charset="0"/>
              </a:rPr>
              <a:t>reducing the color range </a:t>
            </a:r>
            <a:r>
              <a:rPr lang="en-US" altLang="zh-TW" sz="2800" dirty="0" smtClean="0">
                <a:cs typeface="Arial" panose="020B0604020202020204" pitchFamily="34" charset="0"/>
              </a:rPr>
              <a:t>of images down to the 256 (or fewer) colors seen in </a:t>
            </a:r>
            <a:r>
              <a:rPr lang="en-US" altLang="zh-TW" sz="2800" dirty="0" smtClean="0">
                <a:solidFill>
                  <a:srgbClr val="FF0000"/>
                </a:solidFill>
                <a:cs typeface="Arial" panose="020B0604020202020204" pitchFamily="34" charset="0"/>
              </a:rPr>
              <a:t>8-bit GIF images</a:t>
            </a:r>
            <a:r>
              <a:rPr lang="en-US" altLang="zh-TW" sz="2800" dirty="0" smtClean="0">
                <a:cs typeface="Arial" panose="020B0604020202020204" pitchFamily="34" charset="0"/>
              </a:rPr>
              <a:t>.</a:t>
            </a:r>
          </a:p>
          <a:p>
            <a:pPr lvl="1" algn="just" eaLnBrk="1" hangingPunct="1">
              <a:lnSpc>
                <a:spcPct val="80000"/>
              </a:lnSpc>
              <a:buFontTx/>
              <a:buChar char="-"/>
            </a:pPr>
            <a:endParaRPr lang="en-US" altLang="en-US" dirty="0" smtClean="0">
              <a:cs typeface="Arial" panose="020B0604020202020204" pitchFamily="34" charset="0"/>
            </a:endParaRPr>
          </a:p>
          <a:p>
            <a:pPr algn="just" eaLnBrk="1" hangingPunct="1">
              <a:lnSpc>
                <a:spcPct val="80000"/>
              </a:lnSpc>
              <a:buFont typeface="Wingdings" panose="05000000000000000000" pitchFamily="2" charset="2"/>
              <a:buNone/>
            </a:pPr>
            <a:endParaRPr lang="en-US" altLang="en-US" sz="2800" dirty="0" smtClean="0">
              <a:solidFill>
                <a:srgbClr val="FFFF00"/>
              </a:solidFill>
              <a:cs typeface="Arial" panose="020B0604020202020204" pitchFamily="34" charset="0"/>
            </a:endParaRPr>
          </a:p>
        </p:txBody>
      </p:sp>
      <p:sp>
        <p:nvSpPr>
          <p:cNvPr id="20484" name="Slide Number Placeholder 5"/>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DB9609A0-28FC-4FA9-930B-E523BBEAEC71}" type="slidenum">
              <a:rPr lang="ar-SA" altLang="en-US">
                <a:solidFill>
                  <a:srgbClr val="898989"/>
                </a:solidFill>
                <a:latin typeface="Calibri" panose="020F0502020204030204" pitchFamily="34" charset="0"/>
              </a:rPr>
              <a:pPr algn="ctr" eaLnBrk="1" hangingPunct="1"/>
              <a:t>46</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a:xfrm>
            <a:off x="571500" y="1071563"/>
            <a:ext cx="7772400" cy="1470025"/>
          </a:xfrm>
        </p:spPr>
        <p:txBody>
          <a:bodyPr/>
          <a:lstStyle/>
          <a:p>
            <a:pPr eaLnBrk="1" hangingPunct="1"/>
            <a:r>
              <a:rPr lang="en-US" altLang="en-US" b="1" smtClean="0">
                <a:solidFill>
                  <a:srgbClr val="002060"/>
                </a:solidFill>
                <a:cs typeface="Times New Roman" panose="02020603050405020304" pitchFamily="18" charset="0"/>
              </a:rPr>
              <a:t>Chapter Two</a:t>
            </a:r>
            <a:endParaRPr lang="ar-IQ" altLang="en-US" b="1" smtClean="0">
              <a:solidFill>
                <a:srgbClr val="002060"/>
              </a:solidFill>
            </a:endParaRPr>
          </a:p>
        </p:txBody>
      </p:sp>
      <p:sp>
        <p:nvSpPr>
          <p:cNvPr id="3" name="Subtitle 2"/>
          <p:cNvSpPr>
            <a:spLocks noGrp="1"/>
          </p:cNvSpPr>
          <p:nvPr>
            <p:ph type="subTitle" idx="1"/>
          </p:nvPr>
        </p:nvSpPr>
        <p:spPr>
          <a:xfrm>
            <a:off x="1285875" y="2643188"/>
            <a:ext cx="6400800" cy="1752600"/>
          </a:xfrm>
        </p:spPr>
        <p:txBody>
          <a:bodyPr rtlCol="1">
            <a:normAutofit/>
          </a:bodyPr>
          <a:lstStyle/>
          <a:p>
            <a:pPr eaLnBrk="1" fontAlgn="auto" hangingPunct="1">
              <a:spcAft>
                <a:spcPts val="0"/>
              </a:spcAft>
              <a:defRPr/>
            </a:pPr>
            <a:r>
              <a:rPr lang="en-US" sz="5400" b="1" dirty="0" smtClean="0">
                <a:solidFill>
                  <a:srgbClr val="C00000"/>
                </a:solidFill>
              </a:rPr>
              <a:t>Image Analysis</a:t>
            </a:r>
          </a:p>
          <a:p>
            <a:pPr eaLnBrk="1" fontAlgn="auto" hangingPunct="1">
              <a:spcAft>
                <a:spcPts val="0"/>
              </a:spcAft>
              <a:defRPr/>
            </a:pPr>
            <a:endParaRPr lang="ar-IQ"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A306C6-6C55-453F-8FBD-C7F1DD6C42EF}" type="slidenum">
              <a:rPr lang="ar-IQ" altLang="en-US">
                <a:solidFill>
                  <a:srgbClr val="898989"/>
                </a:solidFill>
                <a:latin typeface="Calibri" panose="020F0502020204030204" pitchFamily="34" charset="0"/>
              </a:rPr>
              <a:pPr eaLnBrk="1" hangingPunct="1"/>
              <a:t>47</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ctrTitle"/>
          </p:nvPr>
        </p:nvSpPr>
        <p:spPr>
          <a:xfrm>
            <a:off x="642938" y="365125"/>
            <a:ext cx="7772400" cy="714375"/>
          </a:xfrm>
        </p:spPr>
        <p:txBody>
          <a:bodyPr/>
          <a:lstStyle/>
          <a:p>
            <a:pPr eaLnBrk="1" hangingPunct="1"/>
            <a:r>
              <a:rPr lang="en-US" altLang="en-US" sz="3600" b="1" u="sng" smtClean="0">
                <a:cs typeface="Times New Roman" panose="02020603050405020304" pitchFamily="18" charset="0"/>
              </a:rPr>
              <a:t>Image Analysis</a:t>
            </a:r>
            <a:r>
              <a:rPr lang="en-US" altLang="en-US" smtClean="0">
                <a:cs typeface="Times New Roman" panose="02020603050405020304" pitchFamily="18" charset="0"/>
              </a:rPr>
              <a:t/>
            </a:r>
            <a:br>
              <a:rPr lang="en-US" altLang="en-US" smtClean="0">
                <a:cs typeface="Times New Roman" panose="02020603050405020304" pitchFamily="18" charset="0"/>
              </a:rPr>
            </a:br>
            <a:endParaRPr lang="ar-IQ" altLang="en-US" smtClean="0"/>
          </a:p>
        </p:txBody>
      </p:sp>
      <p:sp>
        <p:nvSpPr>
          <p:cNvPr id="3" name="Subtitle 2"/>
          <p:cNvSpPr>
            <a:spLocks noGrp="1"/>
          </p:cNvSpPr>
          <p:nvPr>
            <p:ph type="subTitle" idx="1"/>
          </p:nvPr>
        </p:nvSpPr>
        <p:spPr>
          <a:xfrm>
            <a:off x="214313" y="1006475"/>
            <a:ext cx="8501062" cy="5786438"/>
          </a:xfrm>
        </p:spPr>
        <p:txBody>
          <a:bodyPr rtlCol="1">
            <a:normAutofit fontScale="92500" lnSpcReduction="20000"/>
          </a:bodyPr>
          <a:lstStyle/>
          <a:p>
            <a:pPr algn="l" eaLnBrk="1" fontAlgn="auto" hangingPunct="1">
              <a:spcAft>
                <a:spcPts val="0"/>
              </a:spcAft>
              <a:defRPr/>
            </a:pPr>
            <a:r>
              <a:rPr lang="en-US" sz="2800" b="1" dirty="0" smtClean="0">
                <a:solidFill>
                  <a:srgbClr val="FF0000"/>
                </a:solidFill>
              </a:rPr>
              <a:t>Image analysis involves manipulating the image data to determine exactly the information necessary to help solve a computer imaging problem</a:t>
            </a:r>
            <a:r>
              <a:rPr lang="en-US" sz="2800" b="1" dirty="0" smtClean="0">
                <a:solidFill>
                  <a:srgbClr val="7030A0"/>
                </a:solidFill>
              </a:rPr>
              <a:t>. This analysis is typically part of a larger process, is </a:t>
            </a:r>
            <a:r>
              <a:rPr lang="en-US" sz="2800" b="1" u="sng" dirty="0" smtClean="0">
                <a:solidFill>
                  <a:schemeClr val="accent4">
                    <a:lumMod val="75000"/>
                  </a:schemeClr>
                </a:solidFill>
              </a:rPr>
              <a:t>iterative in nature </a:t>
            </a:r>
            <a:r>
              <a:rPr lang="en-US" sz="2800" b="1" dirty="0" smtClean="0">
                <a:solidFill>
                  <a:srgbClr val="7030A0"/>
                </a:solidFill>
              </a:rPr>
              <a:t>and allows us to answer application specific equations: </a:t>
            </a:r>
            <a:r>
              <a:rPr lang="en-US" sz="2800" b="1" dirty="0" smtClean="0">
                <a:solidFill>
                  <a:schemeClr val="accent5">
                    <a:lumMod val="50000"/>
                  </a:schemeClr>
                </a:solidFill>
              </a:rPr>
              <a:t>Do we need </a:t>
            </a:r>
            <a:r>
              <a:rPr lang="en-US" sz="2800" b="1" dirty="0" smtClean="0">
                <a:solidFill>
                  <a:srgbClr val="FF0000"/>
                </a:solidFill>
              </a:rPr>
              <a:t>color information</a:t>
            </a:r>
            <a:r>
              <a:rPr lang="en-US" sz="2800" b="1" dirty="0" smtClean="0">
                <a:solidFill>
                  <a:schemeClr val="accent5">
                    <a:lumMod val="50000"/>
                  </a:schemeClr>
                </a:solidFill>
              </a:rPr>
              <a:t>? Do we need to transform the image data into the </a:t>
            </a:r>
            <a:r>
              <a:rPr lang="en-US" sz="2800" b="1" dirty="0" smtClean="0">
                <a:solidFill>
                  <a:srgbClr val="FF0000"/>
                </a:solidFill>
              </a:rPr>
              <a:t>frequency domain</a:t>
            </a:r>
            <a:r>
              <a:rPr lang="en-US" sz="2800" b="1" dirty="0" smtClean="0">
                <a:solidFill>
                  <a:schemeClr val="accent5">
                    <a:lumMod val="50000"/>
                  </a:schemeClr>
                </a:solidFill>
              </a:rPr>
              <a:t>? Do we need to </a:t>
            </a:r>
            <a:r>
              <a:rPr lang="en-US" sz="2800" b="1" dirty="0" smtClean="0">
                <a:solidFill>
                  <a:srgbClr val="FF0000"/>
                </a:solidFill>
              </a:rPr>
              <a:t>segment</a:t>
            </a:r>
            <a:r>
              <a:rPr lang="en-US" sz="2800" b="1" dirty="0" smtClean="0">
                <a:solidFill>
                  <a:schemeClr val="accent5">
                    <a:lumMod val="50000"/>
                  </a:schemeClr>
                </a:solidFill>
              </a:rPr>
              <a:t> the image to find object information</a:t>
            </a:r>
            <a:r>
              <a:rPr lang="en-US" sz="2800" b="1" dirty="0" smtClean="0">
                <a:solidFill>
                  <a:srgbClr val="7030A0"/>
                </a:solidFill>
              </a:rPr>
              <a:t>? </a:t>
            </a:r>
          </a:p>
          <a:p>
            <a:pPr algn="l" eaLnBrk="1" fontAlgn="auto" hangingPunct="1">
              <a:spcAft>
                <a:spcPts val="0"/>
              </a:spcAft>
              <a:defRPr/>
            </a:pPr>
            <a:r>
              <a:rPr lang="en-US" sz="2800" b="1" dirty="0" smtClean="0">
                <a:solidFill>
                  <a:srgbClr val="C00000"/>
                </a:solidFill>
              </a:rPr>
              <a:t>What are the </a:t>
            </a:r>
            <a:r>
              <a:rPr lang="en-US" sz="2800" b="1" dirty="0" smtClean="0">
                <a:solidFill>
                  <a:schemeClr val="accent1"/>
                </a:solidFill>
              </a:rPr>
              <a:t>important</a:t>
            </a:r>
            <a:r>
              <a:rPr lang="en-US" sz="2800" b="1" dirty="0" smtClean="0">
                <a:solidFill>
                  <a:srgbClr val="C00000"/>
                </a:solidFill>
              </a:rPr>
              <a:t> </a:t>
            </a:r>
            <a:r>
              <a:rPr lang="en-US" sz="2800" b="1" dirty="0" smtClean="0">
                <a:solidFill>
                  <a:schemeClr val="accent1"/>
                </a:solidFill>
              </a:rPr>
              <a:t>features</a:t>
            </a:r>
            <a:r>
              <a:rPr lang="en-US" sz="2800" b="1" dirty="0" smtClean="0">
                <a:solidFill>
                  <a:srgbClr val="C00000"/>
                </a:solidFill>
              </a:rPr>
              <a:t> of the image? </a:t>
            </a:r>
            <a:r>
              <a:rPr lang="en-US" sz="2800" b="1" dirty="0" smtClean="0">
                <a:solidFill>
                  <a:schemeClr val="accent1"/>
                </a:solidFill>
              </a:rPr>
              <a:t>Image analysis is primarily data reduction </a:t>
            </a:r>
            <a:r>
              <a:rPr lang="en-US" sz="2800" b="1" dirty="0" smtClean="0">
                <a:solidFill>
                  <a:srgbClr val="C00000"/>
                </a:solidFill>
              </a:rPr>
              <a:t>process. As we have seen, images contain enormous amount of data, typically on the order hundreds of kilobytes or even megabytes. Often much of this information is not necessary to solve a specific computer imaging problem, so primary part of the image analysis task is to determine exactly what information is necessary</a:t>
            </a:r>
            <a:r>
              <a:rPr lang="en-US" sz="2800" b="1" dirty="0" smtClean="0">
                <a:solidFill>
                  <a:srgbClr val="00B050"/>
                </a:solidFill>
              </a:rPr>
              <a:t>. Image analysis is used both computer vision and image processing. But it is different.</a:t>
            </a:r>
          </a:p>
          <a:p>
            <a:pPr algn="l" eaLnBrk="1" fontAlgn="auto" hangingPunct="1">
              <a:spcAft>
                <a:spcPts val="0"/>
              </a:spcAft>
              <a:defRPr/>
            </a:pPr>
            <a:endParaRPr lang="ar-IQ" sz="2400" b="1" dirty="0" smtClean="0">
              <a:solidFill>
                <a:schemeClr val="tx1"/>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2378CE-A58D-4125-A459-4F2821717EE1}" type="slidenum">
              <a:rPr lang="ar-IQ" altLang="en-US">
                <a:solidFill>
                  <a:srgbClr val="898989"/>
                </a:solidFill>
                <a:latin typeface="Calibri" panose="020F0502020204030204" pitchFamily="34" charset="0"/>
              </a:rPr>
              <a:pPr eaLnBrk="1" hangingPunct="1"/>
              <a:t>48</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ctrTitle"/>
          </p:nvPr>
        </p:nvSpPr>
        <p:spPr>
          <a:xfrm>
            <a:off x="642938" y="0"/>
            <a:ext cx="7772400" cy="1285875"/>
          </a:xfrm>
        </p:spPr>
        <p:txBody>
          <a:bodyPr/>
          <a:lstStyle/>
          <a:p>
            <a:pPr eaLnBrk="1" hangingPunct="1"/>
            <a:r>
              <a:rPr lang="en-US" altLang="en-US" b="1" u="sng" dirty="0" smtClean="0">
                <a:solidFill>
                  <a:srgbClr val="7030A0"/>
                </a:solidFill>
                <a:cs typeface="Times New Roman" panose="02020603050405020304" pitchFamily="18" charset="0"/>
              </a:rPr>
              <a:t>System Model</a:t>
            </a:r>
            <a:endParaRPr lang="ar-IQ" altLang="en-US" b="1" dirty="0" smtClean="0">
              <a:solidFill>
                <a:srgbClr val="7030A0"/>
              </a:solidFill>
            </a:endParaRPr>
          </a:p>
        </p:txBody>
      </p:sp>
      <p:sp>
        <p:nvSpPr>
          <p:cNvPr id="3" name="Subtitle 2"/>
          <p:cNvSpPr>
            <a:spLocks noGrp="1"/>
          </p:cNvSpPr>
          <p:nvPr>
            <p:ph type="subTitle" idx="1"/>
          </p:nvPr>
        </p:nvSpPr>
        <p:spPr>
          <a:xfrm>
            <a:off x="357188" y="1071563"/>
            <a:ext cx="8501062" cy="5143500"/>
          </a:xfrm>
        </p:spPr>
        <p:txBody>
          <a:bodyPr rtlCol="1">
            <a:normAutofit lnSpcReduction="10000"/>
          </a:bodyPr>
          <a:lstStyle/>
          <a:p>
            <a:pPr algn="l" eaLnBrk="1" fontAlgn="auto" hangingPunct="1">
              <a:spcAft>
                <a:spcPts val="0"/>
              </a:spcAft>
              <a:defRPr/>
            </a:pPr>
            <a:r>
              <a:rPr lang="en-US" sz="2400" b="1" dirty="0" smtClean="0">
                <a:solidFill>
                  <a:schemeClr val="accent2">
                    <a:lumMod val="75000"/>
                  </a:schemeClr>
                </a:solidFill>
              </a:rPr>
              <a:t>The </a:t>
            </a:r>
            <a:r>
              <a:rPr lang="en-US" sz="2400" b="1" dirty="0" smtClean="0">
                <a:solidFill>
                  <a:srgbClr val="FF0000"/>
                </a:solidFill>
              </a:rPr>
              <a:t>image analysis </a:t>
            </a:r>
            <a:r>
              <a:rPr lang="en-US" sz="2400" b="1" dirty="0" smtClean="0">
                <a:solidFill>
                  <a:schemeClr val="accent2">
                    <a:lumMod val="75000"/>
                  </a:schemeClr>
                </a:solidFill>
              </a:rPr>
              <a:t>process can be broken down into three primary stages</a:t>
            </a:r>
            <a:r>
              <a:rPr lang="en-US" sz="2400" b="1" dirty="0" smtClean="0">
                <a:solidFill>
                  <a:schemeClr val="accent3">
                    <a:lumMod val="50000"/>
                  </a:schemeClr>
                </a:solidFill>
              </a:rPr>
              <a:t>:</a:t>
            </a:r>
          </a:p>
          <a:p>
            <a:pPr algn="l" eaLnBrk="1" fontAlgn="auto" hangingPunct="1">
              <a:spcAft>
                <a:spcPts val="0"/>
              </a:spcAft>
              <a:defRPr/>
            </a:pPr>
            <a:r>
              <a:rPr lang="en-US" sz="2400" b="1" dirty="0" smtClean="0">
                <a:solidFill>
                  <a:schemeClr val="accent3">
                    <a:lumMod val="50000"/>
                  </a:schemeClr>
                </a:solidFill>
              </a:rPr>
              <a:t>1- Preprocessing.</a:t>
            </a:r>
          </a:p>
          <a:p>
            <a:pPr algn="l" eaLnBrk="1" fontAlgn="auto" hangingPunct="1">
              <a:spcAft>
                <a:spcPts val="0"/>
              </a:spcAft>
              <a:defRPr/>
            </a:pPr>
            <a:r>
              <a:rPr lang="en-US" sz="2400" b="1" dirty="0" smtClean="0">
                <a:solidFill>
                  <a:schemeClr val="accent3">
                    <a:lumMod val="50000"/>
                  </a:schemeClr>
                </a:solidFill>
              </a:rPr>
              <a:t>2- Data Reduction.</a:t>
            </a:r>
          </a:p>
          <a:p>
            <a:pPr algn="l" eaLnBrk="1" fontAlgn="auto" hangingPunct="1">
              <a:spcAft>
                <a:spcPts val="0"/>
              </a:spcAft>
              <a:defRPr/>
            </a:pPr>
            <a:r>
              <a:rPr lang="en-US" sz="2400" b="1" dirty="0" smtClean="0">
                <a:solidFill>
                  <a:schemeClr val="accent3">
                    <a:lumMod val="50000"/>
                  </a:schemeClr>
                </a:solidFill>
              </a:rPr>
              <a:t>3- Features Analysis. </a:t>
            </a:r>
          </a:p>
          <a:p>
            <a:pPr algn="l" eaLnBrk="1" fontAlgn="auto" hangingPunct="1">
              <a:spcAft>
                <a:spcPts val="0"/>
              </a:spcAft>
              <a:defRPr/>
            </a:pPr>
            <a:r>
              <a:rPr lang="en-US" sz="2400" b="1" i="1" u="sng" dirty="0" smtClean="0">
                <a:solidFill>
                  <a:srgbClr val="002060"/>
                </a:solidFill>
              </a:rPr>
              <a:t>Preprocessing:</a:t>
            </a:r>
          </a:p>
          <a:p>
            <a:pPr algn="l" eaLnBrk="1" fontAlgn="auto" hangingPunct="1">
              <a:spcAft>
                <a:spcPts val="0"/>
              </a:spcAft>
              <a:defRPr/>
            </a:pPr>
            <a:r>
              <a:rPr lang="en-US" sz="2400" b="1" dirty="0" smtClean="0">
                <a:solidFill>
                  <a:schemeClr val="accent4">
                    <a:lumMod val="75000"/>
                  </a:schemeClr>
                </a:solidFill>
              </a:rPr>
              <a:t>Is used to </a:t>
            </a:r>
            <a:r>
              <a:rPr lang="en-US" sz="2400" b="1" dirty="0" smtClean="0">
                <a:solidFill>
                  <a:srgbClr val="FF0000"/>
                </a:solidFill>
              </a:rPr>
              <a:t>remove noise </a:t>
            </a:r>
            <a:r>
              <a:rPr lang="en-US" sz="2400" b="1" dirty="0" smtClean="0">
                <a:solidFill>
                  <a:schemeClr val="accent4">
                    <a:lumMod val="75000"/>
                  </a:schemeClr>
                </a:solidFill>
              </a:rPr>
              <a:t>and </a:t>
            </a:r>
            <a:r>
              <a:rPr lang="en-US" sz="2400" b="1" dirty="0" smtClean="0">
                <a:solidFill>
                  <a:srgbClr val="FF0000"/>
                </a:solidFill>
              </a:rPr>
              <a:t>eliminate irrelevant</a:t>
            </a:r>
            <a:r>
              <a:rPr lang="en-US" sz="2400" b="1" dirty="0" smtClean="0">
                <a:solidFill>
                  <a:schemeClr val="accent4">
                    <a:lumMod val="75000"/>
                  </a:schemeClr>
                </a:solidFill>
              </a:rPr>
              <a:t>, </a:t>
            </a:r>
            <a:r>
              <a:rPr lang="en-US" sz="2400" b="1" dirty="0" smtClean="0">
                <a:solidFill>
                  <a:srgbClr val="FF0000"/>
                </a:solidFill>
              </a:rPr>
              <a:t>visually unnecessary information</a:t>
            </a:r>
            <a:r>
              <a:rPr lang="en-US" sz="2400" b="1" dirty="0" smtClean="0">
                <a:solidFill>
                  <a:schemeClr val="accent4">
                    <a:lumMod val="75000"/>
                  </a:schemeClr>
                </a:solidFill>
              </a:rPr>
              <a:t>. Noise is unwanted information that can result from the image acquisition process, other </a:t>
            </a:r>
            <a:r>
              <a:rPr lang="en-US" sz="2400" b="1" dirty="0" smtClean="0">
                <a:solidFill>
                  <a:srgbClr val="FF0000"/>
                </a:solidFill>
              </a:rPr>
              <a:t>preprocessing steps might include:</a:t>
            </a:r>
          </a:p>
          <a:p>
            <a:pPr algn="l" eaLnBrk="1" fontAlgn="auto" hangingPunct="1">
              <a:spcAft>
                <a:spcPts val="0"/>
              </a:spcAft>
              <a:defRPr/>
            </a:pPr>
            <a:r>
              <a:rPr lang="en-US" sz="2400" b="1" dirty="0" smtClean="0">
                <a:solidFill>
                  <a:srgbClr val="C00000"/>
                </a:solidFill>
              </a:rPr>
              <a:t>-</a:t>
            </a:r>
            <a:r>
              <a:rPr lang="en-US" sz="2400" b="1" dirty="0" smtClean="0">
                <a:solidFill>
                  <a:schemeClr val="tx2"/>
                </a:solidFill>
              </a:rPr>
              <a:t>Gray –level </a:t>
            </a:r>
            <a:r>
              <a:rPr lang="en-US" sz="2400" b="1" dirty="0" smtClean="0">
                <a:solidFill>
                  <a:srgbClr val="C00000"/>
                </a:solidFill>
              </a:rPr>
              <a:t>or </a:t>
            </a:r>
            <a:r>
              <a:rPr lang="en-US" sz="2400" b="1" dirty="0" smtClean="0">
                <a:solidFill>
                  <a:schemeClr val="tx2"/>
                </a:solidFill>
              </a:rPr>
              <a:t>spatial quantization </a:t>
            </a:r>
            <a:r>
              <a:rPr lang="en-US" sz="2400" b="1" dirty="0" smtClean="0">
                <a:solidFill>
                  <a:srgbClr val="C00000"/>
                </a:solidFill>
              </a:rPr>
              <a:t>(reducing the number of bits per pixel or the image size)</a:t>
            </a:r>
            <a:r>
              <a:rPr lang="en-US" sz="2400" b="1" dirty="0" smtClean="0">
                <a:solidFill>
                  <a:schemeClr val="accent4">
                    <a:lumMod val="75000"/>
                  </a:schemeClr>
                </a:solidFill>
              </a:rPr>
              <a:t>.</a:t>
            </a:r>
          </a:p>
          <a:p>
            <a:pPr algn="l" eaLnBrk="1" fontAlgn="auto" hangingPunct="1">
              <a:spcAft>
                <a:spcPts val="0"/>
              </a:spcAft>
              <a:defRPr/>
            </a:pPr>
            <a:r>
              <a:rPr lang="en-US" sz="2400" b="1" dirty="0" smtClean="0">
                <a:solidFill>
                  <a:schemeClr val="bg2">
                    <a:lumMod val="10000"/>
                  </a:schemeClr>
                </a:solidFill>
              </a:rPr>
              <a:t>-Finding </a:t>
            </a:r>
            <a:r>
              <a:rPr lang="en-US" sz="2400" b="1" dirty="0" smtClean="0">
                <a:solidFill>
                  <a:schemeClr val="tx2"/>
                </a:solidFill>
              </a:rPr>
              <a:t>regions of interest </a:t>
            </a:r>
            <a:r>
              <a:rPr lang="en-US" sz="2400" b="1" dirty="0" smtClean="0">
                <a:solidFill>
                  <a:schemeClr val="bg2">
                    <a:lumMod val="10000"/>
                  </a:schemeClr>
                </a:solidFill>
              </a:rPr>
              <a:t>for further processing.</a:t>
            </a:r>
          </a:p>
          <a:p>
            <a:pPr algn="l" eaLnBrk="1" fontAlgn="auto" hangingPunct="1">
              <a:spcAft>
                <a:spcPts val="0"/>
              </a:spcAft>
              <a:defRPr/>
            </a:pPr>
            <a:endParaRPr lang="ar-IQ" sz="2400" b="1" dirty="0" smtClean="0">
              <a:solidFill>
                <a:schemeClr val="accent3">
                  <a:lumMod val="50000"/>
                </a:schemeClr>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B7F01F-E0C0-4F79-AB4D-C37B418C43C3}" type="slidenum">
              <a:rPr lang="ar-IQ" altLang="en-US">
                <a:solidFill>
                  <a:srgbClr val="898989"/>
                </a:solidFill>
                <a:latin typeface="Calibri" panose="020F0502020204030204" pitchFamily="34" charset="0"/>
              </a:rPr>
              <a:pPr eaLnBrk="1" hangingPunct="1"/>
              <a:t>49</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642938" y="214313"/>
            <a:ext cx="7772400" cy="1285875"/>
          </a:xfrm>
        </p:spPr>
        <p:txBody>
          <a:bodyPr/>
          <a:lstStyle/>
          <a:p>
            <a:pPr eaLnBrk="1" hangingPunct="1"/>
            <a:r>
              <a:rPr lang="en-US" altLang="en-US" b="1" u="sng" smtClean="0">
                <a:cs typeface="Times New Roman" panose="02020603050405020304" pitchFamily="18" charset="0"/>
              </a:rPr>
              <a:t>Image Processing</a:t>
            </a:r>
            <a:endParaRPr lang="ar-IQ" altLang="en-US" smtClean="0"/>
          </a:p>
        </p:txBody>
      </p:sp>
      <p:sp>
        <p:nvSpPr>
          <p:cNvPr id="3" name="Subtitle 2"/>
          <p:cNvSpPr>
            <a:spLocks noGrp="1"/>
          </p:cNvSpPr>
          <p:nvPr>
            <p:ph type="subTitle" idx="1"/>
          </p:nvPr>
        </p:nvSpPr>
        <p:spPr>
          <a:xfrm>
            <a:off x="428625" y="1500188"/>
            <a:ext cx="8501063" cy="5572125"/>
          </a:xfrm>
        </p:spPr>
        <p:txBody>
          <a:bodyPr rtlCol="1">
            <a:normAutofit/>
          </a:bodyPr>
          <a:lstStyle/>
          <a:p>
            <a:pPr algn="l" eaLnBrk="1" fontAlgn="auto" hangingPunct="1">
              <a:spcAft>
                <a:spcPts val="0"/>
              </a:spcAft>
              <a:defRPr/>
            </a:pPr>
            <a:r>
              <a:rPr lang="en-US" sz="2400" b="1" dirty="0" smtClean="0">
                <a:solidFill>
                  <a:srgbClr val="7030A0"/>
                </a:solidFill>
                <a:latin typeface="Times New Roman"/>
                <a:ea typeface="Times New Roman"/>
              </a:rPr>
              <a:t>Computer Image processing is computer imaging where application involves a human being in the visual loop. In other words the image are to be examined and a acted upon by people.</a:t>
            </a:r>
          </a:p>
          <a:p>
            <a:pPr algn="l" eaLnBrk="1" fontAlgn="auto" hangingPunct="1">
              <a:spcAft>
                <a:spcPts val="0"/>
              </a:spcAft>
              <a:defRPr/>
            </a:pPr>
            <a:endParaRPr lang="en-US" sz="2400" b="1" dirty="0" smtClean="0">
              <a:solidFill>
                <a:srgbClr val="7030A0"/>
              </a:solidFill>
              <a:latin typeface="Times New Roman"/>
              <a:ea typeface="Times New Roman"/>
            </a:endParaRPr>
          </a:p>
          <a:p>
            <a:pPr algn="l" eaLnBrk="1" fontAlgn="auto" hangingPunct="1">
              <a:spcAft>
                <a:spcPts val="0"/>
              </a:spcAft>
              <a:defRPr/>
            </a:pPr>
            <a:r>
              <a:rPr lang="en-US" sz="2400" b="1" dirty="0" smtClean="0">
                <a:solidFill>
                  <a:srgbClr val="7030A0"/>
                </a:solidFill>
                <a:latin typeface="Times New Roman"/>
                <a:ea typeface="Times New Roman"/>
              </a:rPr>
              <a:t>The major topics within the field of image processing include:</a:t>
            </a:r>
          </a:p>
          <a:p>
            <a:pPr algn="l" eaLnBrk="1" fontAlgn="auto" hangingPunct="1">
              <a:spcAft>
                <a:spcPts val="0"/>
              </a:spcAft>
              <a:defRPr/>
            </a:pPr>
            <a:r>
              <a:rPr lang="en-US" sz="2400" b="1" dirty="0" smtClean="0">
                <a:solidFill>
                  <a:srgbClr val="FF0000"/>
                </a:solidFill>
                <a:latin typeface="Times New Roman"/>
                <a:ea typeface="Times New Roman"/>
              </a:rPr>
              <a:t>Image restoration.</a:t>
            </a:r>
          </a:p>
          <a:p>
            <a:pPr algn="l" eaLnBrk="1" fontAlgn="auto" hangingPunct="1">
              <a:spcAft>
                <a:spcPts val="0"/>
              </a:spcAft>
              <a:defRPr/>
            </a:pPr>
            <a:r>
              <a:rPr lang="en-US" sz="2400" b="1" dirty="0" smtClean="0">
                <a:solidFill>
                  <a:srgbClr val="002060"/>
                </a:solidFill>
                <a:latin typeface="Times New Roman"/>
                <a:ea typeface="Times New Roman"/>
              </a:rPr>
              <a:t>Image enhancement.</a:t>
            </a:r>
            <a:r>
              <a:rPr lang="en-US" sz="2400" b="1" dirty="0" smtClean="0">
                <a:solidFill>
                  <a:srgbClr val="7030A0"/>
                </a:solidFill>
                <a:latin typeface="Times New Roman"/>
                <a:ea typeface="Times New Roman"/>
              </a:rPr>
              <a:t> </a:t>
            </a:r>
          </a:p>
          <a:p>
            <a:pPr algn="l" eaLnBrk="1" fontAlgn="auto" hangingPunct="1">
              <a:spcAft>
                <a:spcPts val="0"/>
              </a:spcAft>
              <a:defRPr/>
            </a:pPr>
            <a:r>
              <a:rPr lang="en-US" sz="2400" b="1" dirty="0" smtClean="0">
                <a:solidFill>
                  <a:schemeClr val="accent3">
                    <a:lumMod val="50000"/>
                  </a:schemeClr>
                </a:solidFill>
                <a:latin typeface="Times New Roman"/>
                <a:ea typeface="Times New Roman"/>
              </a:rPr>
              <a:t>Image compression</a:t>
            </a:r>
            <a:endParaRPr lang="ar-IQ" sz="2400" b="1" dirty="0" smtClean="0">
              <a:solidFill>
                <a:schemeClr val="accent3">
                  <a:lumMod val="50000"/>
                </a:schemeClr>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5B8C13-98C1-4BCE-8166-85C9EAE9C8D5}" type="slidenum">
              <a:rPr lang="ar-IQ" altLang="en-US">
                <a:solidFill>
                  <a:srgbClr val="898989"/>
                </a:solidFill>
                <a:latin typeface="Calibri" panose="020F0502020204030204" pitchFamily="34" charset="0"/>
              </a:rPr>
              <a:pPr eaLnBrk="1" hangingPunct="1"/>
              <a:t>5</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a:xfrm>
            <a:off x="642938" y="0"/>
            <a:ext cx="7772400" cy="1285875"/>
          </a:xfrm>
        </p:spPr>
        <p:txBody>
          <a:bodyPr/>
          <a:lstStyle/>
          <a:p>
            <a:pPr eaLnBrk="1" hangingPunct="1"/>
            <a:r>
              <a:rPr lang="en-US" altLang="en-US" b="1" smtClean="0">
                <a:cs typeface="Times New Roman" panose="02020603050405020304" pitchFamily="18" charset="0"/>
              </a:rPr>
              <a:t>Data Reduction</a:t>
            </a:r>
            <a:endParaRPr lang="ar-IQ" altLang="en-US" smtClean="0"/>
          </a:p>
        </p:txBody>
      </p:sp>
      <p:sp>
        <p:nvSpPr>
          <p:cNvPr id="73731" name="Subtitle 2"/>
          <p:cNvSpPr>
            <a:spLocks noGrp="1"/>
          </p:cNvSpPr>
          <p:nvPr>
            <p:ph type="subTitle" idx="1"/>
          </p:nvPr>
        </p:nvSpPr>
        <p:spPr>
          <a:xfrm>
            <a:off x="571500" y="1285875"/>
            <a:ext cx="8572500" cy="5143500"/>
          </a:xfrm>
        </p:spPr>
        <p:txBody>
          <a:bodyPr/>
          <a:lstStyle/>
          <a:p>
            <a:pPr algn="l" eaLnBrk="1" hangingPunct="1"/>
            <a:r>
              <a:rPr lang="en-US" altLang="en-US" b="1" dirty="0" smtClean="0">
                <a:solidFill>
                  <a:srgbClr val="7030A0"/>
                </a:solidFill>
                <a:cs typeface="Arial" panose="020B0604020202020204" pitchFamily="34" charset="0"/>
              </a:rPr>
              <a:t>Involves either reducing the data in the </a:t>
            </a:r>
            <a:r>
              <a:rPr lang="en-US" altLang="en-US" b="1" dirty="0" smtClean="0">
                <a:solidFill>
                  <a:srgbClr val="FF0000"/>
                </a:solidFill>
                <a:cs typeface="Arial" panose="020B0604020202020204" pitchFamily="34" charset="0"/>
              </a:rPr>
              <a:t>spatial domain</a:t>
            </a:r>
            <a:r>
              <a:rPr lang="en-US" altLang="en-US" b="1" dirty="0" smtClean="0">
                <a:solidFill>
                  <a:srgbClr val="7030A0"/>
                </a:solidFill>
                <a:cs typeface="Arial" panose="020B0604020202020204" pitchFamily="34" charset="0"/>
              </a:rPr>
              <a:t> or transforming it into another domain called the </a:t>
            </a:r>
            <a:r>
              <a:rPr lang="en-US" altLang="en-US" b="1" dirty="0" smtClean="0">
                <a:solidFill>
                  <a:srgbClr val="FF0000"/>
                </a:solidFill>
                <a:cs typeface="Arial" panose="020B0604020202020204" pitchFamily="34" charset="0"/>
              </a:rPr>
              <a:t>frequency domain</a:t>
            </a:r>
            <a:r>
              <a:rPr lang="en-US" altLang="en-US" b="1" dirty="0" smtClean="0">
                <a:solidFill>
                  <a:srgbClr val="7030A0"/>
                </a:solidFill>
                <a:cs typeface="Arial" panose="020B0604020202020204" pitchFamily="34" charset="0"/>
              </a:rPr>
              <a:t>, and </a:t>
            </a:r>
            <a:r>
              <a:rPr lang="en-US" altLang="en-US" b="1" dirty="0" smtClean="0">
                <a:solidFill>
                  <a:srgbClr val="FF0000"/>
                </a:solidFill>
                <a:cs typeface="Arial" panose="020B0604020202020204" pitchFamily="34" charset="0"/>
              </a:rPr>
              <a:t>then extraction features for the analysis process.</a:t>
            </a:r>
          </a:p>
          <a:p>
            <a:pPr algn="l" eaLnBrk="1" hangingPunct="1"/>
            <a:endParaRPr lang="ar-IQ" altLang="en-US"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992F7D-5490-49E4-BB5D-D3B5418D2810}" type="slidenum">
              <a:rPr lang="ar-IQ" altLang="en-US">
                <a:solidFill>
                  <a:srgbClr val="898989"/>
                </a:solidFill>
                <a:latin typeface="Calibri" panose="020F0502020204030204" pitchFamily="34" charset="0"/>
              </a:rPr>
              <a:pPr eaLnBrk="1" hangingPunct="1"/>
              <a:t>50</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642938" y="-6350"/>
            <a:ext cx="7772400" cy="1285875"/>
          </a:xfrm>
        </p:spPr>
        <p:txBody>
          <a:bodyPr/>
          <a:lstStyle/>
          <a:p>
            <a:pPr eaLnBrk="1" hangingPunct="1"/>
            <a:r>
              <a:rPr lang="en-US" altLang="en-US" b="1" smtClean="0">
                <a:cs typeface="Times New Roman" panose="02020603050405020304" pitchFamily="18" charset="0"/>
              </a:rPr>
              <a:t>Features Analysis</a:t>
            </a:r>
            <a:endParaRPr lang="ar-IQ" altLang="en-US" smtClean="0"/>
          </a:p>
        </p:txBody>
      </p:sp>
      <p:sp>
        <p:nvSpPr>
          <p:cNvPr id="3" name="Subtitle 2"/>
          <p:cNvSpPr>
            <a:spLocks noGrp="1"/>
          </p:cNvSpPr>
          <p:nvPr>
            <p:ph type="subTitle" idx="1"/>
          </p:nvPr>
        </p:nvSpPr>
        <p:spPr>
          <a:xfrm>
            <a:off x="468313" y="1052513"/>
            <a:ext cx="8501062" cy="5322887"/>
          </a:xfrm>
        </p:spPr>
        <p:txBody>
          <a:bodyPr rtlCol="1">
            <a:normAutofit fontScale="92500" lnSpcReduction="20000"/>
          </a:bodyPr>
          <a:lstStyle/>
          <a:p>
            <a:pPr algn="l" eaLnBrk="1" fontAlgn="auto" hangingPunct="1">
              <a:spcAft>
                <a:spcPts val="0"/>
              </a:spcAft>
              <a:defRPr/>
            </a:pPr>
            <a:r>
              <a:rPr lang="ar-IQ" sz="3600" b="1" dirty="0" smtClean="0">
                <a:solidFill>
                  <a:srgbClr val="7030A0"/>
                </a:solidFill>
              </a:rPr>
              <a:t> </a:t>
            </a:r>
            <a:r>
              <a:rPr lang="en-US" sz="3600" b="1" dirty="0" smtClean="0">
                <a:solidFill>
                  <a:srgbClr val="7030A0"/>
                </a:solidFill>
              </a:rPr>
              <a:t>The </a:t>
            </a:r>
            <a:r>
              <a:rPr lang="en-US" sz="3600" b="1" dirty="0" smtClean="0">
                <a:solidFill>
                  <a:srgbClr val="FF0000"/>
                </a:solidFill>
              </a:rPr>
              <a:t>features extracted by the data reduction</a:t>
            </a:r>
            <a:r>
              <a:rPr lang="en-US" sz="3600" b="1" dirty="0" smtClean="0">
                <a:solidFill>
                  <a:srgbClr val="7030A0"/>
                </a:solidFill>
              </a:rPr>
              <a:t> process are </a:t>
            </a:r>
            <a:r>
              <a:rPr lang="en-US" sz="3600" b="1" dirty="0" smtClean="0">
                <a:solidFill>
                  <a:srgbClr val="FF0000"/>
                </a:solidFill>
              </a:rPr>
              <a:t>examine and evaluated </a:t>
            </a:r>
            <a:r>
              <a:rPr lang="en-US" sz="3600" b="1" dirty="0" smtClean="0">
                <a:solidFill>
                  <a:srgbClr val="7030A0"/>
                </a:solidFill>
              </a:rPr>
              <a:t>for their use in the application.</a:t>
            </a:r>
          </a:p>
          <a:p>
            <a:pPr algn="l" eaLnBrk="1" fontAlgn="auto" hangingPunct="1">
              <a:spcAft>
                <a:spcPts val="0"/>
              </a:spcAft>
              <a:defRPr/>
            </a:pPr>
            <a:r>
              <a:rPr lang="en-US" sz="3600" b="1" dirty="0" smtClean="0">
                <a:solidFill>
                  <a:srgbClr val="7030A0"/>
                </a:solidFill>
              </a:rPr>
              <a:t> </a:t>
            </a:r>
            <a:r>
              <a:rPr lang="en-US" sz="3600" b="1" dirty="0" smtClean="0">
                <a:solidFill>
                  <a:srgbClr val="C00000"/>
                </a:solidFill>
              </a:rPr>
              <a:t>After preprocessing we can perform segmentation on the image in the spatial domain or convert it into the </a:t>
            </a:r>
            <a:r>
              <a:rPr lang="en-US" sz="3600" b="1" dirty="0" smtClean="0">
                <a:solidFill>
                  <a:schemeClr val="accent1"/>
                </a:solidFill>
              </a:rPr>
              <a:t>frequency domain </a:t>
            </a:r>
            <a:r>
              <a:rPr lang="en-US" sz="3600" b="1" dirty="0" smtClean="0">
                <a:solidFill>
                  <a:srgbClr val="C00000"/>
                </a:solidFill>
              </a:rPr>
              <a:t>via a </a:t>
            </a:r>
            <a:r>
              <a:rPr lang="en-US" sz="3600" b="1" dirty="0" smtClean="0">
                <a:solidFill>
                  <a:schemeClr val="accent1"/>
                </a:solidFill>
              </a:rPr>
              <a:t>mathematical transform</a:t>
            </a:r>
            <a:r>
              <a:rPr lang="en-US" sz="3600" b="1" dirty="0" smtClean="0">
                <a:solidFill>
                  <a:srgbClr val="C00000"/>
                </a:solidFill>
              </a:rPr>
              <a:t>. After these processes we may choose to </a:t>
            </a:r>
            <a:r>
              <a:rPr lang="en-US" sz="3600" b="1" dirty="0" smtClean="0">
                <a:solidFill>
                  <a:schemeClr val="accent1"/>
                </a:solidFill>
              </a:rPr>
              <a:t>filter the image</a:t>
            </a:r>
            <a:r>
              <a:rPr lang="en-US" sz="3600" b="1" dirty="0" smtClean="0">
                <a:solidFill>
                  <a:srgbClr val="7030A0"/>
                </a:solidFill>
              </a:rPr>
              <a:t>. </a:t>
            </a:r>
            <a:r>
              <a:rPr lang="en-US" sz="3600" b="1" dirty="0" smtClean="0">
                <a:solidFill>
                  <a:schemeClr val="accent3">
                    <a:lumMod val="50000"/>
                  </a:schemeClr>
                </a:solidFill>
              </a:rPr>
              <a:t>This filtering process further reduces the data and allows us to extract the feature that we may require for analysis.</a:t>
            </a:r>
          </a:p>
          <a:p>
            <a:pPr algn="l" eaLnBrk="1" fontAlgn="auto" hangingPunct="1">
              <a:spcAft>
                <a:spcPts val="0"/>
              </a:spcAft>
              <a:defRPr/>
            </a:pPr>
            <a:r>
              <a:rPr lang="en-US" sz="3600" b="1" dirty="0" smtClean="0">
                <a:solidFill>
                  <a:srgbClr val="7030A0"/>
                </a:solidFill>
              </a:rPr>
              <a:t> </a:t>
            </a:r>
          </a:p>
          <a:p>
            <a:pPr algn="l" eaLnBrk="1" fontAlgn="auto" hangingPunct="1">
              <a:spcAft>
                <a:spcPts val="0"/>
              </a:spcAft>
              <a:defRPr/>
            </a:pPr>
            <a:endParaRPr lang="ar-IQ"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AB7131-0EF4-4CC1-A006-4D3DB5D5E29E}" type="slidenum">
              <a:rPr lang="ar-IQ" altLang="en-US">
                <a:solidFill>
                  <a:srgbClr val="898989"/>
                </a:solidFill>
                <a:latin typeface="Calibri" panose="020F0502020204030204" pitchFamily="34" charset="0"/>
              </a:rPr>
              <a:pPr eaLnBrk="1" hangingPunct="1"/>
              <a:t>51</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ctrTitle"/>
          </p:nvPr>
        </p:nvSpPr>
        <p:spPr>
          <a:xfrm>
            <a:off x="642938" y="-6350"/>
            <a:ext cx="7772400" cy="1058863"/>
          </a:xfrm>
        </p:spPr>
        <p:txBody>
          <a:bodyPr/>
          <a:lstStyle/>
          <a:p>
            <a:pPr eaLnBrk="1" hangingPunct="1"/>
            <a:r>
              <a:rPr lang="en-US" altLang="en-US" b="1" u="sng" smtClean="0">
                <a:cs typeface="Times New Roman" panose="02020603050405020304" pitchFamily="18" charset="0"/>
              </a:rPr>
              <a:t>Preprocessing</a:t>
            </a:r>
            <a:endParaRPr lang="ar-IQ" altLang="en-US" smtClean="0"/>
          </a:p>
        </p:txBody>
      </p:sp>
      <p:sp>
        <p:nvSpPr>
          <p:cNvPr id="3" name="Subtitle 2"/>
          <p:cNvSpPr>
            <a:spLocks noGrp="1"/>
          </p:cNvSpPr>
          <p:nvPr>
            <p:ph type="subTitle" idx="1"/>
          </p:nvPr>
        </p:nvSpPr>
        <p:spPr>
          <a:xfrm>
            <a:off x="250825" y="981075"/>
            <a:ext cx="8718550" cy="5688013"/>
          </a:xfrm>
        </p:spPr>
        <p:txBody>
          <a:bodyPr rtlCol="1">
            <a:normAutofit fontScale="62500" lnSpcReduction="20000"/>
          </a:bodyPr>
          <a:lstStyle/>
          <a:p>
            <a:pPr algn="l">
              <a:defRPr/>
            </a:pPr>
            <a:r>
              <a:rPr lang="ar-IQ" sz="3600" b="1" dirty="0" smtClean="0">
                <a:solidFill>
                  <a:srgbClr val="7030A0"/>
                </a:solidFill>
              </a:rPr>
              <a:t> </a:t>
            </a:r>
            <a:r>
              <a:rPr lang="en-US" sz="3600" b="1" dirty="0" smtClean="0">
                <a:solidFill>
                  <a:schemeClr val="accent2"/>
                </a:solidFill>
              </a:rPr>
              <a:t>preprocessing</a:t>
            </a:r>
            <a:r>
              <a:rPr lang="en-US" sz="3600" b="1" dirty="0" smtClean="0">
                <a:solidFill>
                  <a:srgbClr val="0070C0"/>
                </a:solidFill>
              </a:rPr>
              <a:t> algorithm, techniques and operators are used to perform initial processing that </a:t>
            </a:r>
            <a:r>
              <a:rPr lang="en-US" sz="3600" b="1" dirty="0" smtClean="0">
                <a:solidFill>
                  <a:schemeClr val="accent2"/>
                </a:solidFill>
              </a:rPr>
              <a:t>makes the primary data reduction and analysis task easier</a:t>
            </a:r>
            <a:r>
              <a:rPr lang="en-US" sz="3600" b="1" dirty="0" smtClean="0">
                <a:solidFill>
                  <a:srgbClr val="0070C0"/>
                </a:solidFill>
              </a:rPr>
              <a:t>. They </a:t>
            </a:r>
            <a:r>
              <a:rPr lang="en-US" sz="3600" b="1" dirty="0" smtClean="0">
                <a:solidFill>
                  <a:schemeClr val="accent2"/>
                </a:solidFill>
              </a:rPr>
              <a:t>include operations related </a:t>
            </a:r>
            <a:r>
              <a:rPr lang="en-US" sz="3600" b="1" dirty="0" smtClean="0">
                <a:solidFill>
                  <a:srgbClr val="0070C0"/>
                </a:solidFill>
              </a:rPr>
              <a:t>to:</a:t>
            </a:r>
          </a:p>
          <a:p>
            <a:pPr algn="l">
              <a:defRPr/>
            </a:pPr>
            <a:r>
              <a:rPr lang="en-US" sz="3600" b="1" dirty="0" smtClean="0">
                <a:solidFill>
                  <a:schemeClr val="tx1">
                    <a:lumMod val="95000"/>
                    <a:lumOff val="5000"/>
                  </a:schemeClr>
                </a:solidFill>
              </a:rPr>
              <a:t>-Extracting regions of interest.</a:t>
            </a:r>
          </a:p>
          <a:p>
            <a:pPr algn="l">
              <a:defRPr/>
            </a:pPr>
            <a:r>
              <a:rPr lang="en-US" sz="3600" b="1" dirty="0" smtClean="0">
                <a:solidFill>
                  <a:srgbClr val="FF0000"/>
                </a:solidFill>
              </a:rPr>
              <a:t>-Performing basic algebraic operation on image.</a:t>
            </a:r>
          </a:p>
          <a:p>
            <a:pPr algn="l">
              <a:defRPr/>
            </a:pPr>
            <a:r>
              <a:rPr lang="en-US" sz="3600" b="1" dirty="0" smtClean="0">
                <a:solidFill>
                  <a:srgbClr val="00B050"/>
                </a:solidFill>
              </a:rPr>
              <a:t>-Enhancing specific image features.</a:t>
            </a:r>
          </a:p>
          <a:p>
            <a:pPr algn="l">
              <a:defRPr/>
            </a:pPr>
            <a:r>
              <a:rPr lang="en-US" sz="3600" b="1" dirty="0" smtClean="0">
                <a:solidFill>
                  <a:srgbClr val="0070C0"/>
                </a:solidFill>
              </a:rPr>
              <a:t>-</a:t>
            </a:r>
            <a:r>
              <a:rPr lang="en-US" sz="3600" b="1" dirty="0" smtClean="0">
                <a:solidFill>
                  <a:schemeClr val="bg2">
                    <a:lumMod val="25000"/>
                  </a:schemeClr>
                </a:solidFill>
              </a:rPr>
              <a:t>Reducing data in resolution and brightness.</a:t>
            </a:r>
          </a:p>
          <a:p>
            <a:pPr algn="l">
              <a:defRPr/>
            </a:pPr>
            <a:r>
              <a:rPr lang="en-US" sz="3600" b="1" dirty="0" smtClean="0">
                <a:solidFill>
                  <a:srgbClr val="7030A0"/>
                </a:solidFill>
              </a:rPr>
              <a:t>Preprocessing is a stage where the requirements are typically obvious and simple, such as </a:t>
            </a:r>
            <a:r>
              <a:rPr lang="en-US" sz="3600" b="1" dirty="0" smtClean="0">
                <a:solidFill>
                  <a:srgbClr val="FF0000"/>
                </a:solidFill>
              </a:rPr>
              <a:t>removal of artifacts from images or eliminating of image information that is not required </a:t>
            </a:r>
            <a:r>
              <a:rPr lang="en-US" sz="3600" b="1" dirty="0" smtClean="0">
                <a:solidFill>
                  <a:srgbClr val="7030A0"/>
                </a:solidFill>
              </a:rPr>
              <a:t>for the application</a:t>
            </a:r>
            <a:r>
              <a:rPr lang="en-US" sz="3600" b="1" dirty="0" smtClean="0">
                <a:solidFill>
                  <a:schemeClr val="accent6">
                    <a:lumMod val="50000"/>
                  </a:schemeClr>
                </a:solidFill>
              </a:rPr>
              <a:t>. For example, in one application we needed to </a:t>
            </a:r>
            <a:r>
              <a:rPr lang="en-US" sz="3600" b="1" dirty="0" smtClean="0">
                <a:solidFill>
                  <a:srgbClr val="FF0000"/>
                </a:solidFill>
              </a:rPr>
              <a:t>eliminate borders from the images that have been digitized from film</a:t>
            </a:r>
            <a:r>
              <a:rPr lang="en-US" sz="3600" b="1" dirty="0" smtClean="0">
                <a:solidFill>
                  <a:schemeClr val="accent6">
                    <a:lumMod val="50000"/>
                  </a:schemeClr>
                </a:solidFill>
              </a:rPr>
              <a:t>. Another example of preprocessing step involves a robotics gripper that needs to pick and place an object ; for this we reduce a </a:t>
            </a:r>
            <a:r>
              <a:rPr lang="en-US" sz="3600" b="1" dirty="0" smtClean="0">
                <a:solidFill>
                  <a:srgbClr val="FF0000"/>
                </a:solidFill>
              </a:rPr>
              <a:t>gray-level image to binary (two-valued) image that contains all the information necessary to discern the object ‘s outlines.</a:t>
            </a:r>
          </a:p>
          <a:p>
            <a:pPr>
              <a:defRPr/>
            </a:pPr>
            <a:r>
              <a:rPr lang="en-US" sz="3600" dirty="0" smtClean="0"/>
              <a:t> </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18A177-1AED-4A5B-A6E5-269750B7F5CD}" type="slidenum">
              <a:rPr lang="ar-IQ" altLang="en-US">
                <a:solidFill>
                  <a:srgbClr val="898989"/>
                </a:solidFill>
                <a:latin typeface="Calibri" panose="020F0502020204030204" pitchFamily="34" charset="0"/>
              </a:rPr>
              <a:pPr eaLnBrk="1" hangingPunct="1"/>
              <a:t>52</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ctrTitle"/>
          </p:nvPr>
        </p:nvSpPr>
        <p:spPr>
          <a:xfrm>
            <a:off x="642938" y="-6350"/>
            <a:ext cx="7772400" cy="1285875"/>
          </a:xfrm>
        </p:spPr>
        <p:txBody>
          <a:bodyPr/>
          <a:lstStyle/>
          <a:p>
            <a:pPr eaLnBrk="1" hangingPunct="1"/>
            <a:r>
              <a:rPr lang="en-US" altLang="en-US" sz="3600" b="1" smtClean="0">
                <a:cs typeface="Times New Roman" panose="02020603050405020304" pitchFamily="18" charset="0"/>
              </a:rPr>
              <a:t>Region –of-Interest Image Geometry</a:t>
            </a:r>
            <a:endParaRPr lang="ar-IQ" altLang="en-US" sz="3600" b="1" smtClean="0"/>
          </a:p>
        </p:txBody>
      </p:sp>
      <p:sp>
        <p:nvSpPr>
          <p:cNvPr id="3" name="Subtitle 2"/>
          <p:cNvSpPr>
            <a:spLocks noGrp="1"/>
          </p:cNvSpPr>
          <p:nvPr>
            <p:ph type="subTitle" idx="1"/>
          </p:nvPr>
        </p:nvSpPr>
        <p:spPr>
          <a:xfrm>
            <a:off x="428625" y="1249363"/>
            <a:ext cx="8501063" cy="5251450"/>
          </a:xfrm>
        </p:spPr>
        <p:txBody>
          <a:bodyPr rtlCol="1">
            <a:normAutofit fontScale="70000" lnSpcReduction="20000"/>
          </a:bodyPr>
          <a:lstStyle/>
          <a:p>
            <a:pPr algn="l" eaLnBrk="1" fontAlgn="auto" hangingPunct="1">
              <a:spcAft>
                <a:spcPts val="0"/>
              </a:spcAft>
              <a:defRPr/>
            </a:pPr>
            <a:r>
              <a:rPr lang="ar-IQ" sz="3600" b="1" dirty="0" smtClean="0">
                <a:solidFill>
                  <a:srgbClr val="7030A0"/>
                </a:solidFill>
              </a:rPr>
              <a:t> </a:t>
            </a:r>
            <a:r>
              <a:rPr lang="en-US" sz="3600" b="1" dirty="0" smtClean="0">
                <a:solidFill>
                  <a:schemeClr val="accent3">
                    <a:lumMod val="50000"/>
                  </a:schemeClr>
                </a:solidFill>
              </a:rPr>
              <a:t>Often, for image analysis we want to investigate more closely a specific area within the image, called </a:t>
            </a:r>
            <a:r>
              <a:rPr lang="en-US" sz="3600" b="1" dirty="0" smtClean="0">
                <a:solidFill>
                  <a:srgbClr val="FF0000"/>
                </a:solidFill>
              </a:rPr>
              <a:t>region of interest (ROI). </a:t>
            </a:r>
            <a:r>
              <a:rPr lang="en-US" sz="3600" b="1" dirty="0" smtClean="0">
                <a:solidFill>
                  <a:schemeClr val="accent3">
                    <a:lumMod val="50000"/>
                  </a:schemeClr>
                </a:solidFill>
              </a:rPr>
              <a:t>To do this we need </a:t>
            </a:r>
          </a:p>
          <a:p>
            <a:pPr algn="l" eaLnBrk="1" fontAlgn="auto" hangingPunct="1">
              <a:spcAft>
                <a:spcPts val="0"/>
              </a:spcAft>
              <a:defRPr/>
            </a:pPr>
            <a:r>
              <a:rPr lang="en-US" sz="3600" b="1" dirty="0" smtClean="0">
                <a:solidFill>
                  <a:srgbClr val="7030A0"/>
                </a:solidFill>
              </a:rPr>
              <a:t>operation that modifies the spatial coordinates of the image, and these are categorized as </a:t>
            </a:r>
            <a:r>
              <a:rPr lang="en-US" sz="3600" b="1" dirty="0" smtClean="0">
                <a:solidFill>
                  <a:srgbClr val="FF0000"/>
                </a:solidFill>
              </a:rPr>
              <a:t>image geometry operations</a:t>
            </a:r>
            <a:r>
              <a:rPr lang="en-US" sz="3600" b="1" dirty="0" smtClean="0">
                <a:solidFill>
                  <a:srgbClr val="7030A0"/>
                </a:solidFill>
              </a:rPr>
              <a:t>. The image geometry operations discussed here </a:t>
            </a:r>
            <a:r>
              <a:rPr lang="en-US" sz="3600" b="1" dirty="0" smtClean="0">
                <a:solidFill>
                  <a:srgbClr val="FF0000"/>
                </a:solidFill>
              </a:rPr>
              <a:t>include</a:t>
            </a:r>
            <a:r>
              <a:rPr lang="en-US" sz="3600" b="1" dirty="0" smtClean="0">
                <a:solidFill>
                  <a:srgbClr val="7030A0"/>
                </a:solidFill>
              </a:rPr>
              <a:t>: </a:t>
            </a:r>
          </a:p>
          <a:p>
            <a:pPr algn="l" eaLnBrk="1" fontAlgn="auto" hangingPunct="1">
              <a:spcAft>
                <a:spcPts val="0"/>
              </a:spcAft>
              <a:defRPr/>
            </a:pPr>
            <a:r>
              <a:rPr lang="en-US" sz="3600" b="1" dirty="0" smtClean="0">
                <a:solidFill>
                  <a:srgbClr val="FF0000"/>
                </a:solidFill>
              </a:rPr>
              <a:t>Crop </a:t>
            </a:r>
            <a:r>
              <a:rPr lang="ar-IQ" sz="3600" b="1" dirty="0" smtClean="0">
                <a:solidFill>
                  <a:srgbClr val="FF0000"/>
                </a:solidFill>
              </a:rPr>
              <a:t>, </a:t>
            </a:r>
            <a:r>
              <a:rPr lang="en-US" sz="3600" b="1" dirty="0" smtClean="0">
                <a:solidFill>
                  <a:srgbClr val="FF0000"/>
                </a:solidFill>
              </a:rPr>
              <a:t>Zoom, enlarge , shrink, translate and rotate.</a:t>
            </a:r>
          </a:p>
          <a:p>
            <a:pPr algn="l" eaLnBrk="1" fontAlgn="auto" hangingPunct="1">
              <a:spcAft>
                <a:spcPts val="0"/>
              </a:spcAft>
              <a:defRPr/>
            </a:pPr>
            <a:r>
              <a:rPr lang="en-US" sz="3600" b="1" dirty="0" smtClean="0">
                <a:solidFill>
                  <a:srgbClr val="7030A0"/>
                </a:solidFill>
              </a:rPr>
              <a:t> 	The image crop process is the process of selecting a small portion of the image, a sub image and cutting it away from the rest of the image. After we have cropped a sub image from the original image we can zoom in on it by enlarge it. The </a:t>
            </a:r>
            <a:r>
              <a:rPr lang="en-US" sz="3600" b="1" dirty="0" smtClean="0">
                <a:solidFill>
                  <a:srgbClr val="FF0000"/>
                </a:solidFill>
              </a:rPr>
              <a:t>zoom process </a:t>
            </a:r>
            <a:r>
              <a:rPr lang="en-US" sz="3600" b="1" dirty="0" smtClean="0">
                <a:solidFill>
                  <a:srgbClr val="7030A0"/>
                </a:solidFill>
              </a:rPr>
              <a:t>can be done in numerous ways:</a:t>
            </a:r>
          </a:p>
          <a:p>
            <a:pPr algn="l" eaLnBrk="1" fontAlgn="auto" hangingPunct="1">
              <a:spcAft>
                <a:spcPts val="0"/>
              </a:spcAft>
              <a:defRPr/>
            </a:pPr>
            <a:r>
              <a:rPr lang="en-US" sz="3600" b="1" dirty="0" smtClean="0">
                <a:solidFill>
                  <a:srgbClr val="7030A0"/>
                </a:solidFill>
              </a:rPr>
              <a:t> </a:t>
            </a:r>
            <a:r>
              <a:rPr lang="en-US" sz="3600" b="1" dirty="0" smtClean="0">
                <a:solidFill>
                  <a:srgbClr val="C00000"/>
                </a:solidFill>
              </a:rPr>
              <a:t>1-     Zero-Order Hold.</a:t>
            </a:r>
          </a:p>
          <a:p>
            <a:pPr algn="l" eaLnBrk="1" fontAlgn="auto" hangingPunct="1">
              <a:spcAft>
                <a:spcPts val="0"/>
              </a:spcAft>
              <a:defRPr/>
            </a:pPr>
            <a:r>
              <a:rPr lang="en-US" sz="3600" b="1" dirty="0" smtClean="0">
                <a:solidFill>
                  <a:srgbClr val="C00000"/>
                </a:solidFill>
              </a:rPr>
              <a:t>	</a:t>
            </a:r>
            <a:r>
              <a:rPr lang="ar-IQ" sz="3600" b="1" dirty="0" smtClean="0">
                <a:solidFill>
                  <a:srgbClr val="C00000"/>
                </a:solidFill>
              </a:rPr>
              <a:t>     </a:t>
            </a:r>
            <a:r>
              <a:rPr lang="en-US" sz="3600" b="1" dirty="0" smtClean="0">
                <a:solidFill>
                  <a:srgbClr val="C00000"/>
                </a:solidFill>
              </a:rPr>
              <a:t>2-       First _Order Hold.      </a:t>
            </a:r>
          </a:p>
          <a:p>
            <a:pPr algn="l" eaLnBrk="1" fontAlgn="auto" hangingPunct="1">
              <a:spcAft>
                <a:spcPts val="0"/>
              </a:spcAft>
              <a:defRPr/>
            </a:pPr>
            <a:r>
              <a:rPr lang="en-US" sz="3600" b="1" dirty="0" smtClean="0">
                <a:solidFill>
                  <a:srgbClr val="C00000"/>
                </a:solidFill>
              </a:rPr>
              <a:t>3-        Convolution</a:t>
            </a:r>
            <a:r>
              <a:rPr lang="en-US" sz="3600" b="1" dirty="0" smtClean="0">
                <a:solidFill>
                  <a:srgbClr val="7030A0"/>
                </a:solidFill>
              </a:rPr>
              <a:t>.</a:t>
            </a:r>
          </a:p>
          <a:p>
            <a:pPr algn="l" eaLnBrk="1" fontAlgn="auto" hangingPunct="1">
              <a:spcAft>
                <a:spcPts val="0"/>
              </a:spcAft>
              <a:defRPr/>
            </a:pPr>
            <a:endParaRPr lang="ar-IQ"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F1F67B-34FE-4877-8B47-B1E85732D132}" type="slidenum">
              <a:rPr lang="ar-IQ" altLang="en-US">
                <a:solidFill>
                  <a:srgbClr val="898989"/>
                </a:solidFill>
                <a:latin typeface="Calibri" panose="020F0502020204030204" pitchFamily="34" charset="0"/>
              </a:rPr>
              <a:pPr eaLnBrk="1" hangingPunct="1"/>
              <a:t>53</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ctrTitle"/>
          </p:nvPr>
        </p:nvSpPr>
        <p:spPr>
          <a:xfrm>
            <a:off x="642938" y="-6350"/>
            <a:ext cx="7772400" cy="1285875"/>
          </a:xfrm>
        </p:spPr>
        <p:txBody>
          <a:bodyPr/>
          <a:lstStyle/>
          <a:p>
            <a:pPr eaLnBrk="1" hangingPunct="1"/>
            <a:r>
              <a:rPr lang="en-GB" altLang="en-US" b="1" smtClean="0">
                <a:cs typeface="Times New Roman" panose="02020603050405020304" pitchFamily="18" charset="0"/>
              </a:rPr>
              <a:t>Zero-Order hold</a:t>
            </a:r>
            <a:endParaRPr lang="ar-IQ" altLang="en-US" smtClean="0"/>
          </a:p>
        </p:txBody>
      </p:sp>
      <p:sp>
        <p:nvSpPr>
          <p:cNvPr id="3" name="Subtitle 2"/>
          <p:cNvSpPr>
            <a:spLocks noGrp="1"/>
          </p:cNvSpPr>
          <p:nvPr>
            <p:ph type="subTitle" idx="1"/>
          </p:nvPr>
        </p:nvSpPr>
        <p:spPr>
          <a:xfrm>
            <a:off x="357188" y="1500188"/>
            <a:ext cx="8501062" cy="2214562"/>
          </a:xfrm>
        </p:spPr>
        <p:txBody>
          <a:bodyPr rtlCol="1">
            <a:normAutofit fontScale="47500" lnSpcReduction="20000"/>
          </a:bodyPr>
          <a:lstStyle/>
          <a:p>
            <a:pPr algn="l" eaLnBrk="1" fontAlgn="auto" hangingPunct="1">
              <a:spcAft>
                <a:spcPts val="0"/>
              </a:spcAft>
              <a:defRPr/>
            </a:pPr>
            <a:r>
              <a:rPr lang="ar-IQ" sz="3600" b="1" dirty="0" smtClean="0">
                <a:solidFill>
                  <a:srgbClr val="7030A0"/>
                </a:solidFill>
              </a:rPr>
              <a:t> </a:t>
            </a:r>
            <a:r>
              <a:rPr lang="en-US" sz="5800" b="1" dirty="0" smtClean="0">
                <a:solidFill>
                  <a:srgbClr val="7030A0"/>
                </a:solidFill>
              </a:rPr>
              <a:t>is performed by </a:t>
            </a:r>
            <a:r>
              <a:rPr lang="en-US" sz="5800" b="1" dirty="0" smtClean="0">
                <a:solidFill>
                  <a:srgbClr val="FF0000"/>
                </a:solidFill>
              </a:rPr>
              <a:t>repeating previous pixel values</a:t>
            </a:r>
            <a:r>
              <a:rPr lang="en-US" sz="5800" b="1" dirty="0" smtClean="0">
                <a:solidFill>
                  <a:srgbClr val="7030A0"/>
                </a:solidFill>
              </a:rPr>
              <a:t>, thus creating a </a:t>
            </a:r>
            <a:r>
              <a:rPr lang="en-US" sz="5800" b="1" dirty="0" smtClean="0">
                <a:solidFill>
                  <a:srgbClr val="FF0000"/>
                </a:solidFill>
              </a:rPr>
              <a:t>blocky effect </a:t>
            </a:r>
            <a:r>
              <a:rPr lang="en-US" sz="5800" b="1" dirty="0" smtClean="0">
                <a:solidFill>
                  <a:srgbClr val="7030A0"/>
                </a:solidFill>
              </a:rPr>
              <a:t>as in the following figure</a:t>
            </a:r>
            <a:r>
              <a:rPr lang="en-US" sz="3600" b="1" dirty="0" smtClean="0">
                <a:solidFill>
                  <a:srgbClr val="7030A0"/>
                </a:solidFill>
              </a:rPr>
              <a:t>:</a:t>
            </a:r>
          </a:p>
          <a:p>
            <a:pPr algn="l" eaLnBrk="1" fontAlgn="auto" hangingPunct="1">
              <a:spcAft>
                <a:spcPts val="0"/>
              </a:spcAft>
              <a:defRPr/>
            </a:pPr>
            <a:endParaRPr lang="en-GB" sz="3600" dirty="0" smtClean="0"/>
          </a:p>
          <a:p>
            <a:pPr>
              <a:lnSpc>
                <a:spcPct val="150000"/>
              </a:lnSpc>
              <a:spcAft>
                <a:spcPts val="0"/>
              </a:spcAft>
              <a:defRPr/>
            </a:pPr>
            <a:endParaRPr lang="en-GB" sz="3600" dirty="0" smtClean="0">
              <a:latin typeface="Times New Roman"/>
              <a:ea typeface="Times New Roman"/>
            </a:endParaRPr>
          </a:p>
          <a:p>
            <a:pPr algn="l" eaLnBrk="1" fontAlgn="auto" hangingPunct="1">
              <a:spcAft>
                <a:spcPts val="0"/>
              </a:spcAft>
              <a:defRPr/>
            </a:pPr>
            <a:r>
              <a:rPr lang="en-US" sz="3600" b="1" dirty="0" smtClean="0">
                <a:solidFill>
                  <a:srgbClr val="7030A0"/>
                </a:solidFill>
              </a:rPr>
              <a:t> </a:t>
            </a:r>
          </a:p>
          <a:p>
            <a:pPr algn="l" eaLnBrk="1" fontAlgn="auto" hangingPunct="1">
              <a:spcAft>
                <a:spcPts val="0"/>
              </a:spcAft>
              <a:defRPr/>
            </a:pPr>
            <a:endParaRPr lang="ar-IQ"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4E8B00-D52D-4254-8166-A986B05329F2}" type="slidenum">
              <a:rPr lang="ar-IQ" altLang="en-US">
                <a:solidFill>
                  <a:srgbClr val="898989"/>
                </a:solidFill>
                <a:latin typeface="Calibri" panose="020F0502020204030204" pitchFamily="34" charset="0"/>
              </a:rPr>
              <a:pPr eaLnBrk="1" hangingPunct="1"/>
              <a:t>54</a:t>
            </a:fld>
            <a:endParaRPr lang="ar-IQ" altLang="en-US">
              <a:solidFill>
                <a:srgbClr val="898989"/>
              </a:solidFill>
              <a:latin typeface="Calibri" panose="020F0502020204030204" pitchFamily="34" charset="0"/>
            </a:endParaRPr>
          </a:p>
        </p:txBody>
      </p:sp>
      <p:sp>
        <p:nvSpPr>
          <p:cNvPr id="7782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graphicFrame>
        <p:nvGraphicFramePr>
          <p:cNvPr id="77830" name="Object 2"/>
          <p:cNvGraphicFramePr>
            <a:graphicFrameLocks noChangeAspect="1"/>
          </p:cNvGraphicFramePr>
          <p:nvPr/>
        </p:nvGraphicFramePr>
        <p:xfrm>
          <a:off x="857250" y="4214813"/>
          <a:ext cx="1914525" cy="1524000"/>
        </p:xfrm>
        <a:graphic>
          <a:graphicData uri="http://schemas.openxmlformats.org/presentationml/2006/ole">
            <mc:AlternateContent xmlns:mc="http://schemas.openxmlformats.org/markup-compatibility/2006">
              <mc:Choice xmlns:v="urn:schemas-microsoft-com:vml" Requires="v">
                <p:oleObj spid="_x0000_s77909" name="Bitmap Image" r:id="rId3" imgW="1914286" imgH="1523810" progId="Paint.Picture">
                  <p:embed/>
                </p:oleObj>
              </mc:Choice>
              <mc:Fallback>
                <p:oleObj name="Bitmap Image" r:id="rId3" imgW="1914286" imgH="152381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4214813"/>
                        <a:ext cx="19145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graphicFrame>
        <p:nvGraphicFramePr>
          <p:cNvPr id="77832" name="Object 3"/>
          <p:cNvGraphicFramePr>
            <a:graphicFrameLocks noChangeAspect="1"/>
          </p:cNvGraphicFramePr>
          <p:nvPr/>
        </p:nvGraphicFramePr>
        <p:xfrm>
          <a:off x="4357688" y="3286125"/>
          <a:ext cx="3552825" cy="2905125"/>
        </p:xfrm>
        <a:graphic>
          <a:graphicData uri="http://schemas.openxmlformats.org/presentationml/2006/ole">
            <mc:AlternateContent xmlns:mc="http://schemas.openxmlformats.org/markup-compatibility/2006">
              <mc:Choice xmlns:v="urn:schemas-microsoft-com:vml" Requires="v">
                <p:oleObj spid="_x0000_s77910" name="Bitmap Image" r:id="rId5" imgW="3552381" imgH="2905531" progId="Paint.Picture">
                  <p:embed/>
                </p:oleObj>
              </mc:Choice>
              <mc:Fallback>
                <p:oleObj name="Bitmap Image" r:id="rId5" imgW="3552381" imgH="2905531"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688" y="3286125"/>
                        <a:ext cx="35528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ctrTitle"/>
          </p:nvPr>
        </p:nvSpPr>
        <p:spPr>
          <a:xfrm>
            <a:off x="642938" y="-6350"/>
            <a:ext cx="7772400" cy="1006475"/>
          </a:xfrm>
        </p:spPr>
        <p:txBody>
          <a:bodyPr/>
          <a:lstStyle/>
          <a:p>
            <a:pPr eaLnBrk="1" hangingPunct="1"/>
            <a:r>
              <a:rPr lang="en-GB" altLang="en-US" b="1" smtClean="0">
                <a:cs typeface="Times New Roman" panose="02020603050405020304" pitchFamily="18" charset="0"/>
              </a:rPr>
              <a:t>First _Order Hold</a:t>
            </a:r>
            <a:endParaRPr lang="ar-IQ" altLang="en-US" smtClean="0"/>
          </a:p>
        </p:txBody>
      </p:sp>
      <p:sp>
        <p:nvSpPr>
          <p:cNvPr id="3" name="Subtitle 2"/>
          <p:cNvSpPr>
            <a:spLocks noGrp="1"/>
          </p:cNvSpPr>
          <p:nvPr>
            <p:ph type="subTitle" idx="1"/>
          </p:nvPr>
        </p:nvSpPr>
        <p:spPr>
          <a:xfrm>
            <a:off x="357188" y="1500188"/>
            <a:ext cx="8501062" cy="1785937"/>
          </a:xfrm>
        </p:spPr>
        <p:txBody>
          <a:bodyPr rtlCol="1">
            <a:normAutofit fontScale="32500" lnSpcReduction="20000"/>
          </a:bodyPr>
          <a:lstStyle/>
          <a:p>
            <a:pPr algn="l" eaLnBrk="1" fontAlgn="auto" hangingPunct="1">
              <a:spcAft>
                <a:spcPts val="0"/>
              </a:spcAft>
              <a:defRPr/>
            </a:pPr>
            <a:r>
              <a:rPr lang="ar-IQ" sz="3600" b="1" dirty="0" smtClean="0">
                <a:solidFill>
                  <a:srgbClr val="7030A0"/>
                </a:solidFill>
              </a:rPr>
              <a:t> </a:t>
            </a:r>
            <a:r>
              <a:rPr lang="en-US" sz="8600" b="1" dirty="0" smtClean="0">
                <a:solidFill>
                  <a:srgbClr val="7030A0"/>
                </a:solidFill>
              </a:rPr>
              <a:t>is performed by finding </a:t>
            </a:r>
            <a:r>
              <a:rPr lang="en-US" sz="8600" b="1" dirty="0" smtClean="0">
                <a:solidFill>
                  <a:srgbClr val="FF0000"/>
                </a:solidFill>
              </a:rPr>
              <a:t>linear interpolation </a:t>
            </a:r>
            <a:r>
              <a:rPr lang="en-US" sz="8600" b="1" dirty="0" smtClean="0">
                <a:solidFill>
                  <a:srgbClr val="7030A0"/>
                </a:solidFill>
              </a:rPr>
              <a:t>between a adjacent pixels, i.e., finding the </a:t>
            </a:r>
            <a:r>
              <a:rPr lang="en-US" sz="8600" b="1" dirty="0" smtClean="0">
                <a:solidFill>
                  <a:srgbClr val="FF0000"/>
                </a:solidFill>
              </a:rPr>
              <a:t>average value between two pixels</a:t>
            </a:r>
            <a:r>
              <a:rPr lang="en-US" sz="8600" b="1" dirty="0" smtClean="0">
                <a:solidFill>
                  <a:srgbClr val="7030A0"/>
                </a:solidFill>
              </a:rPr>
              <a:t> and use that as the pixel value between those two, we can do this for the rows first as follows</a:t>
            </a:r>
            <a:endParaRPr lang="en-GB" sz="8600" dirty="0" smtClean="0">
              <a:latin typeface="Times New Roman"/>
              <a:ea typeface="Times New Roman"/>
            </a:endParaRPr>
          </a:p>
          <a:p>
            <a:pPr algn="l" eaLnBrk="1" fontAlgn="auto" hangingPunct="1">
              <a:spcAft>
                <a:spcPts val="0"/>
              </a:spcAft>
              <a:defRPr/>
            </a:pPr>
            <a:r>
              <a:rPr lang="en-US" sz="3600" b="1" dirty="0" smtClean="0">
                <a:solidFill>
                  <a:srgbClr val="7030A0"/>
                </a:solidFill>
              </a:rPr>
              <a:t> </a:t>
            </a:r>
          </a:p>
          <a:p>
            <a:pPr algn="l" eaLnBrk="1" fontAlgn="auto" hangingPunct="1">
              <a:spcAft>
                <a:spcPts val="0"/>
              </a:spcAft>
              <a:defRPr/>
            </a:pPr>
            <a:endParaRPr lang="ar-IQ"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CBBECF-3442-4418-A244-D3D013A9F4E6}" type="slidenum">
              <a:rPr lang="ar-IQ" altLang="en-US">
                <a:solidFill>
                  <a:srgbClr val="898989"/>
                </a:solidFill>
                <a:latin typeface="Calibri" panose="020F0502020204030204" pitchFamily="34" charset="0"/>
              </a:rPr>
              <a:pPr eaLnBrk="1" hangingPunct="1"/>
              <a:t>55</a:t>
            </a:fld>
            <a:endParaRPr lang="ar-IQ" altLang="en-US">
              <a:solidFill>
                <a:srgbClr val="898989"/>
              </a:solidFill>
              <a:latin typeface="Calibri" panose="020F0502020204030204" pitchFamily="34" charset="0"/>
            </a:endParaRPr>
          </a:p>
        </p:txBody>
      </p:sp>
      <p:sp>
        <p:nvSpPr>
          <p:cNvPr id="7885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
        <p:nvSpPr>
          <p:cNvPr id="7885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EF5DBC-677A-4989-841F-55DACBBD0DDB}" type="slidenum">
              <a:rPr lang="ar-IQ" altLang="en-US">
                <a:solidFill>
                  <a:srgbClr val="898989"/>
                </a:solidFill>
                <a:latin typeface="Calibri" panose="020F0502020204030204" pitchFamily="34" charset="0"/>
              </a:rPr>
              <a:pPr eaLnBrk="1" hangingPunct="1"/>
              <a:t>56</a:t>
            </a:fld>
            <a:endParaRPr lang="ar-IQ" altLang="en-US">
              <a:solidFill>
                <a:srgbClr val="898989"/>
              </a:solidFill>
              <a:latin typeface="Calibri" panose="020F0502020204030204" pitchFamily="34" charset="0"/>
            </a:endParaRPr>
          </a:p>
        </p:txBody>
      </p:sp>
      <p:pic>
        <p:nvPicPr>
          <p:cNvPr id="79875" name="Picture 2" descr="picturee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0"/>
            <a:ext cx="14430376" cy="728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184F8D-E275-4E78-8208-8A08E0593A80}" type="slidenum">
              <a:rPr lang="ar-IQ" altLang="en-US">
                <a:solidFill>
                  <a:srgbClr val="898989"/>
                </a:solidFill>
                <a:latin typeface="Calibri" panose="020F0502020204030204" pitchFamily="34" charset="0"/>
              </a:rPr>
              <a:pPr eaLnBrk="1" hangingPunct="1"/>
              <a:t>57</a:t>
            </a:fld>
            <a:endParaRPr lang="ar-IQ" altLang="en-US">
              <a:solidFill>
                <a:srgbClr val="898989"/>
              </a:solidFill>
              <a:latin typeface="Calibri" panose="020F0502020204030204" pitchFamily="34" charset="0"/>
            </a:endParaRPr>
          </a:p>
        </p:txBody>
      </p:sp>
      <p:sp>
        <p:nvSpPr>
          <p:cNvPr id="8089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graphicFrame>
        <p:nvGraphicFramePr>
          <p:cNvPr id="80900" name="Object 2"/>
          <p:cNvGraphicFramePr>
            <a:graphicFrameLocks noChangeAspect="1"/>
          </p:cNvGraphicFramePr>
          <p:nvPr/>
        </p:nvGraphicFramePr>
        <p:xfrm>
          <a:off x="2786063" y="2071688"/>
          <a:ext cx="1228725" cy="914400"/>
        </p:xfrm>
        <a:graphic>
          <a:graphicData uri="http://schemas.openxmlformats.org/presentationml/2006/ole">
            <mc:AlternateContent xmlns:mc="http://schemas.openxmlformats.org/markup-compatibility/2006">
              <mc:Choice xmlns:v="urn:schemas-microsoft-com:vml" Requires="v">
                <p:oleObj spid="_x0000_s80978" name="Bitmap Image" r:id="rId3" imgW="1228571" imgH="914286" progId="Paint.Picture">
                  <p:embed/>
                </p:oleObj>
              </mc:Choice>
              <mc:Fallback>
                <p:oleObj name="Bitmap Image" r:id="rId3" imgW="1228571" imgH="914286"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2071688"/>
                        <a:ext cx="1228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90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graphicFrame>
        <p:nvGraphicFramePr>
          <p:cNvPr id="80902" name="Object 3"/>
          <p:cNvGraphicFramePr>
            <a:graphicFrameLocks noChangeAspect="1"/>
          </p:cNvGraphicFramePr>
          <p:nvPr/>
        </p:nvGraphicFramePr>
        <p:xfrm>
          <a:off x="4214813" y="1643063"/>
          <a:ext cx="2390775" cy="1781175"/>
        </p:xfrm>
        <a:graphic>
          <a:graphicData uri="http://schemas.openxmlformats.org/presentationml/2006/ole">
            <mc:AlternateContent xmlns:mc="http://schemas.openxmlformats.org/markup-compatibility/2006">
              <mc:Choice xmlns:v="urn:schemas-microsoft-com:vml" Requires="v">
                <p:oleObj spid="_x0000_s80979" name="Bitmap Image" r:id="rId5" imgW="2381582" imgH="1781424" progId="Paint.Picture">
                  <p:embed/>
                </p:oleObj>
              </mc:Choice>
              <mc:Fallback>
                <p:oleObj name="Bitmap Image" r:id="rId5" imgW="2381582" imgH="1781424"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3" y="1643063"/>
                        <a:ext cx="2390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903" name="Rectangle 6"/>
          <p:cNvSpPr>
            <a:spLocks noChangeArrowheads="1"/>
          </p:cNvSpPr>
          <p:nvPr/>
        </p:nvSpPr>
        <p:spPr bwMode="auto">
          <a:xfrm>
            <a:off x="2143125" y="3857625"/>
            <a:ext cx="471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GB" altLang="en-US" sz="2400" b="1">
                <a:solidFill>
                  <a:srgbClr val="000000"/>
                </a:solidFill>
                <a:latin typeface="Arial" panose="020B0604020202020204" pitchFamily="34" charset="0"/>
              </a:rPr>
              <a:t>First _Order Hold Method</a:t>
            </a:r>
            <a:endParaRPr lang="ar-IQ" altLang="en-US" sz="24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ctrTitle"/>
          </p:nvPr>
        </p:nvSpPr>
        <p:spPr>
          <a:xfrm>
            <a:off x="642938" y="-6350"/>
            <a:ext cx="7772400" cy="1006475"/>
          </a:xfrm>
        </p:spPr>
        <p:txBody>
          <a:bodyPr/>
          <a:lstStyle/>
          <a:p>
            <a:pPr eaLnBrk="1" hangingPunct="1"/>
            <a:r>
              <a:rPr lang="en-GB" altLang="en-US" b="1" smtClean="0">
                <a:cs typeface="Times New Roman" panose="02020603050405020304" pitchFamily="18" charset="0"/>
              </a:rPr>
              <a:t>Convolution</a:t>
            </a:r>
            <a:endParaRPr lang="ar-IQ" altLang="en-US" smtClean="0"/>
          </a:p>
        </p:txBody>
      </p:sp>
      <p:sp>
        <p:nvSpPr>
          <p:cNvPr id="3" name="Subtitle 2"/>
          <p:cNvSpPr>
            <a:spLocks noGrp="1"/>
          </p:cNvSpPr>
          <p:nvPr>
            <p:ph type="subTitle" idx="1"/>
          </p:nvPr>
        </p:nvSpPr>
        <p:spPr>
          <a:xfrm>
            <a:off x="357188" y="1500188"/>
            <a:ext cx="8501062" cy="3071812"/>
          </a:xfrm>
        </p:spPr>
        <p:txBody>
          <a:bodyPr rtlCol="1">
            <a:normAutofit fontScale="32500" lnSpcReduction="20000"/>
          </a:bodyPr>
          <a:lstStyle/>
          <a:p>
            <a:pPr algn="l" eaLnBrk="1" fontAlgn="auto" hangingPunct="1">
              <a:spcAft>
                <a:spcPts val="0"/>
              </a:spcAft>
              <a:defRPr/>
            </a:pPr>
            <a:r>
              <a:rPr lang="ar-IQ" sz="3600" b="1" dirty="0" smtClean="0">
                <a:solidFill>
                  <a:srgbClr val="7030A0"/>
                </a:solidFill>
              </a:rPr>
              <a:t> </a:t>
            </a:r>
            <a:r>
              <a:rPr lang="en-US" sz="8600" b="1" dirty="0" smtClean="0">
                <a:solidFill>
                  <a:srgbClr val="7030A0"/>
                </a:solidFill>
              </a:rPr>
              <a:t> </a:t>
            </a:r>
            <a:r>
              <a:rPr lang="en-US" sz="9800" b="1" dirty="0" smtClean="0">
                <a:solidFill>
                  <a:srgbClr val="7030A0"/>
                </a:solidFill>
              </a:rPr>
              <a:t>this process requires a mathematical process to enlarge an image. This method required two steps:</a:t>
            </a:r>
          </a:p>
          <a:p>
            <a:pPr algn="l" eaLnBrk="1" fontAlgn="auto" hangingPunct="1">
              <a:spcAft>
                <a:spcPts val="0"/>
              </a:spcAft>
              <a:defRPr/>
            </a:pPr>
            <a:r>
              <a:rPr lang="en-US" sz="9800" b="1" dirty="0" smtClean="0">
                <a:solidFill>
                  <a:schemeClr val="accent3">
                    <a:lumMod val="50000"/>
                  </a:schemeClr>
                </a:solidFill>
              </a:rPr>
              <a:t>1-  Extend the image by adding rows and columns of zeros between the existing rows and columns</a:t>
            </a:r>
            <a:endParaRPr lang="en-GB" sz="9800" dirty="0" smtClean="0">
              <a:solidFill>
                <a:schemeClr val="accent3">
                  <a:lumMod val="50000"/>
                </a:schemeClr>
              </a:solidFill>
              <a:latin typeface="Times New Roman"/>
              <a:ea typeface="Times New Roman"/>
            </a:endParaRPr>
          </a:p>
          <a:p>
            <a:pPr algn="l" eaLnBrk="1" fontAlgn="auto" hangingPunct="1">
              <a:spcAft>
                <a:spcPts val="0"/>
              </a:spcAft>
              <a:defRPr/>
            </a:pPr>
            <a:r>
              <a:rPr lang="en-US" sz="9800" b="1" dirty="0" smtClean="0">
                <a:solidFill>
                  <a:srgbClr val="BE128D"/>
                </a:solidFill>
              </a:rPr>
              <a:t>2-  Perform the convolution</a:t>
            </a:r>
            <a:r>
              <a:rPr lang="en-US" sz="9800" b="1" dirty="0" smtClean="0">
                <a:solidFill>
                  <a:srgbClr val="7030A0"/>
                </a:solidFill>
              </a:rPr>
              <a:t> </a:t>
            </a:r>
            <a:r>
              <a:rPr lang="en-US" sz="3600" b="1" dirty="0" smtClean="0">
                <a:solidFill>
                  <a:srgbClr val="7030A0"/>
                </a:solidFill>
              </a:rPr>
              <a:t> </a:t>
            </a:r>
          </a:p>
          <a:p>
            <a:pPr algn="l" eaLnBrk="1" fontAlgn="auto" hangingPunct="1">
              <a:spcAft>
                <a:spcPts val="0"/>
              </a:spcAft>
              <a:defRPr/>
            </a:pPr>
            <a:endParaRPr lang="ar-IQ"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557141-1BA9-4B97-994F-11B4599F409B}" type="slidenum">
              <a:rPr lang="ar-IQ" altLang="en-US">
                <a:solidFill>
                  <a:srgbClr val="898989"/>
                </a:solidFill>
                <a:latin typeface="Calibri" panose="020F0502020204030204" pitchFamily="34" charset="0"/>
              </a:rPr>
              <a:pPr eaLnBrk="1" hangingPunct="1"/>
              <a:t>58</a:t>
            </a:fld>
            <a:endParaRPr lang="ar-IQ" altLang="en-US">
              <a:solidFill>
                <a:srgbClr val="898989"/>
              </a:solidFill>
              <a:latin typeface="Calibri" panose="020F0502020204030204" pitchFamily="34" charset="0"/>
            </a:endParaRPr>
          </a:p>
        </p:txBody>
      </p:sp>
      <p:sp>
        <p:nvSpPr>
          <p:cNvPr id="8192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
        <p:nvSpPr>
          <p:cNvPr id="8192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BE4250-B82C-4D50-81FA-FD1074B4099E}" type="slidenum">
              <a:rPr lang="ar-IQ" altLang="en-US">
                <a:solidFill>
                  <a:srgbClr val="898989"/>
                </a:solidFill>
                <a:latin typeface="Calibri" panose="020F0502020204030204" pitchFamily="34" charset="0"/>
              </a:rPr>
              <a:pPr eaLnBrk="1" hangingPunct="1"/>
              <a:t>59</a:t>
            </a:fld>
            <a:endParaRPr lang="ar-IQ" altLang="en-US">
              <a:solidFill>
                <a:srgbClr val="898989"/>
              </a:solidFill>
              <a:latin typeface="Calibri" panose="020F0502020204030204" pitchFamily="34" charset="0"/>
            </a:endParaRPr>
          </a:p>
        </p:txBody>
      </p:sp>
      <p:pic>
        <p:nvPicPr>
          <p:cNvPr id="82947" name="Picture 2" descr="pp33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0"/>
            <a:ext cx="12072938"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642938" y="0"/>
            <a:ext cx="7772400" cy="1285875"/>
          </a:xfrm>
        </p:spPr>
        <p:txBody>
          <a:bodyPr/>
          <a:lstStyle/>
          <a:p>
            <a:pPr eaLnBrk="1" hangingPunct="1"/>
            <a:r>
              <a:rPr lang="en-US" altLang="en-US" b="1" u="sng" smtClean="0">
                <a:cs typeface="Times New Roman" panose="02020603050405020304" pitchFamily="18" charset="0"/>
              </a:rPr>
              <a:t>Image Restoration</a:t>
            </a:r>
            <a:endParaRPr lang="ar-IQ" altLang="en-US" smtClean="0"/>
          </a:p>
        </p:txBody>
      </p:sp>
      <p:sp>
        <p:nvSpPr>
          <p:cNvPr id="35843" name="Subtitle 2"/>
          <p:cNvSpPr>
            <a:spLocks noGrp="1"/>
          </p:cNvSpPr>
          <p:nvPr>
            <p:ph type="subTitle" idx="1"/>
          </p:nvPr>
        </p:nvSpPr>
        <p:spPr>
          <a:xfrm>
            <a:off x="468313" y="981075"/>
            <a:ext cx="8572500" cy="5143500"/>
          </a:xfrm>
        </p:spPr>
        <p:txBody>
          <a:bodyPr/>
          <a:lstStyle/>
          <a:p>
            <a:pPr algn="l" eaLnBrk="1" hangingPunct="1"/>
            <a:r>
              <a:rPr lang="en-US" altLang="en-US" sz="2400" b="1" dirty="0" smtClean="0">
                <a:solidFill>
                  <a:srgbClr val="7030A0"/>
                </a:solidFill>
                <a:cs typeface="Arial" panose="020B0604020202020204" pitchFamily="34" charset="0"/>
              </a:rPr>
              <a:t>Is the process of taking an image with some known, or estimated </a:t>
            </a:r>
            <a:r>
              <a:rPr lang="en-US" altLang="en-US" sz="2400" b="1" dirty="0" smtClean="0">
                <a:solidFill>
                  <a:srgbClr val="FF0000"/>
                </a:solidFill>
                <a:cs typeface="Arial" panose="020B0604020202020204" pitchFamily="34" charset="0"/>
              </a:rPr>
              <a:t>degradation</a:t>
            </a:r>
            <a:r>
              <a:rPr lang="en-US" altLang="en-US" sz="2400" b="1" dirty="0" smtClean="0">
                <a:solidFill>
                  <a:srgbClr val="7030A0"/>
                </a:solidFill>
                <a:cs typeface="Arial" panose="020B0604020202020204" pitchFamily="34" charset="0"/>
              </a:rPr>
              <a:t>, and </a:t>
            </a:r>
            <a:r>
              <a:rPr lang="en-US" altLang="en-US" sz="2400" b="1" dirty="0" smtClean="0">
                <a:solidFill>
                  <a:srgbClr val="FF0000"/>
                </a:solidFill>
                <a:cs typeface="Arial" panose="020B0604020202020204" pitchFamily="34" charset="0"/>
              </a:rPr>
              <a:t>restoring it to its original appearance</a:t>
            </a:r>
            <a:r>
              <a:rPr lang="en-US" altLang="en-US" sz="2400" b="1" dirty="0" smtClean="0">
                <a:solidFill>
                  <a:srgbClr val="7030A0"/>
                </a:solidFill>
                <a:cs typeface="Arial" panose="020B0604020202020204" pitchFamily="34" charset="0"/>
              </a:rPr>
              <a:t>. Image restoration is often </a:t>
            </a:r>
            <a:r>
              <a:rPr lang="en-US" altLang="en-US" sz="2400" b="1" dirty="0" smtClean="0">
                <a:solidFill>
                  <a:srgbClr val="FF0000"/>
                </a:solidFill>
                <a:cs typeface="Arial" panose="020B0604020202020204" pitchFamily="34" charset="0"/>
              </a:rPr>
              <a:t>used in the field of photography or publishing </a:t>
            </a:r>
            <a:r>
              <a:rPr lang="en-US" altLang="en-US" sz="2400" b="1" dirty="0" smtClean="0">
                <a:solidFill>
                  <a:srgbClr val="7030A0"/>
                </a:solidFill>
                <a:cs typeface="Arial" panose="020B0604020202020204" pitchFamily="34" charset="0"/>
              </a:rPr>
              <a:t>where an image was somehow degraded but needs to be   improved before it can be printed</a:t>
            </a:r>
            <a:endParaRPr lang="ar-IQ" altLang="en-US" sz="24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8065B5-155C-4491-B35E-7BE6AA0027D2}" type="slidenum">
              <a:rPr lang="ar-IQ" altLang="en-US">
                <a:solidFill>
                  <a:srgbClr val="898989"/>
                </a:solidFill>
                <a:latin typeface="Calibri" panose="020F0502020204030204" pitchFamily="34" charset="0"/>
              </a:rPr>
              <a:pPr eaLnBrk="1" hangingPunct="1"/>
              <a:t>6</a:t>
            </a:fld>
            <a:endParaRPr lang="ar-IQ" altLang="en-US">
              <a:solidFill>
                <a:srgbClr val="898989"/>
              </a:solidFill>
              <a:latin typeface="Calibri" panose="020F0502020204030204" pitchFamily="34" charset="0"/>
            </a:endParaRPr>
          </a:p>
        </p:txBody>
      </p:sp>
      <p:pic>
        <p:nvPicPr>
          <p:cNvPr id="358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213100"/>
            <a:ext cx="29527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213100"/>
            <a:ext cx="287972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ctrTitle"/>
          </p:nvPr>
        </p:nvSpPr>
        <p:spPr>
          <a:xfrm>
            <a:off x="642938" y="-171450"/>
            <a:ext cx="7772400" cy="434975"/>
          </a:xfrm>
        </p:spPr>
        <p:txBody>
          <a:bodyPr/>
          <a:lstStyle/>
          <a:p>
            <a:pPr eaLnBrk="1" hangingPunct="1"/>
            <a:r>
              <a:rPr lang="en-US" altLang="en-US" dirty="0" smtClean="0"/>
              <a:t>+</a:t>
            </a:r>
            <a:endParaRPr lang="ar-IQ" altLang="en-US" dirty="0" smtClean="0"/>
          </a:p>
        </p:txBody>
      </p:sp>
      <p:sp>
        <p:nvSpPr>
          <p:cNvPr id="3" name="Subtitle 2"/>
          <p:cNvSpPr>
            <a:spLocks noGrp="1"/>
          </p:cNvSpPr>
          <p:nvPr>
            <p:ph type="subTitle" idx="1"/>
          </p:nvPr>
        </p:nvSpPr>
        <p:spPr>
          <a:xfrm>
            <a:off x="44450" y="384175"/>
            <a:ext cx="9144000" cy="6429375"/>
          </a:xfrm>
        </p:spPr>
        <p:txBody>
          <a:bodyPr rtlCol="1">
            <a:normAutofit fontScale="25000" lnSpcReduction="20000"/>
          </a:bodyPr>
          <a:lstStyle/>
          <a:p>
            <a:pPr algn="l" rtl="0">
              <a:defRPr/>
            </a:pPr>
            <a:r>
              <a:rPr lang="ar-IQ" sz="3600" b="1" dirty="0" smtClean="0">
                <a:solidFill>
                  <a:srgbClr val="7030A0"/>
                </a:solidFill>
              </a:rPr>
              <a:t> </a:t>
            </a:r>
            <a:r>
              <a:rPr lang="en-US" sz="8600" b="1" dirty="0" smtClean="0">
                <a:solidFill>
                  <a:srgbClr val="7030A0"/>
                </a:solidFill>
              </a:rPr>
              <a:t> </a:t>
            </a:r>
            <a:r>
              <a:rPr lang="en-US" sz="9800" b="1" dirty="0" smtClean="0">
                <a:solidFill>
                  <a:srgbClr val="7030A0"/>
                </a:solidFill>
              </a:rPr>
              <a:t> </a:t>
            </a:r>
            <a:r>
              <a:rPr lang="en-US" sz="9600" b="1" dirty="0" smtClean="0">
                <a:solidFill>
                  <a:srgbClr val="FF0000"/>
                </a:solidFill>
              </a:rPr>
              <a:t>The convolution process requires us to overlay the mask on the image, multiply the coincident values and sum all these results. This is equivalent to finding the vector inner product of the mask with underlying sub image. The vector inner product is found by overlaying mask on sub image. Multiplying coincident terms, and summing the resulting products For example</a:t>
            </a:r>
            <a:r>
              <a:rPr lang="en-US" sz="9600" b="1" dirty="0" smtClean="0">
                <a:solidFill>
                  <a:schemeClr val="accent5">
                    <a:lumMod val="50000"/>
                  </a:schemeClr>
                </a:solidFill>
              </a:rPr>
              <a:t>, </a:t>
            </a:r>
            <a:r>
              <a:rPr lang="en-US" sz="9600" b="1" dirty="0" smtClean="0">
                <a:solidFill>
                  <a:srgbClr val="0070C0"/>
                </a:solidFill>
              </a:rPr>
              <a:t>if we put the mask over the upper-left corner of the image, we obtain (from right to left, and top to bottom)</a:t>
            </a:r>
            <a:r>
              <a:rPr lang="en-US" sz="9600" b="1" dirty="0" smtClean="0">
                <a:solidFill>
                  <a:schemeClr val="accent5">
                    <a:lumMod val="50000"/>
                  </a:schemeClr>
                </a:solidFill>
              </a:rPr>
              <a:t>: </a:t>
            </a:r>
          </a:p>
          <a:p>
            <a:pPr algn="l">
              <a:defRPr/>
            </a:pPr>
            <a:r>
              <a:rPr lang="en-US" sz="9600" b="1" dirty="0" smtClean="0">
                <a:solidFill>
                  <a:schemeClr val="accent2">
                    <a:lumMod val="50000"/>
                  </a:schemeClr>
                </a:solidFill>
              </a:rPr>
              <a:t>1/4(0) +1/2(0) +1/4(0) +1/2(0) +1(3) +1/2(0) + 1/4(0) +1/2(0) +1/4(0) =</a:t>
            </a:r>
            <a:r>
              <a:rPr lang="en-US" sz="9600" b="1" dirty="0" smtClean="0">
                <a:solidFill>
                  <a:srgbClr val="FF0000"/>
                </a:solidFill>
              </a:rPr>
              <a:t>3</a:t>
            </a:r>
          </a:p>
          <a:p>
            <a:pPr algn="l">
              <a:defRPr/>
            </a:pPr>
            <a:r>
              <a:rPr lang="en-US" sz="9600" b="1" dirty="0" smtClean="0">
                <a:solidFill>
                  <a:schemeClr val="accent2">
                    <a:lumMod val="50000"/>
                  </a:schemeClr>
                </a:solidFill>
              </a:rPr>
              <a:t> </a:t>
            </a:r>
            <a:r>
              <a:rPr lang="en-US" sz="9600" b="1" dirty="0" smtClean="0">
                <a:solidFill>
                  <a:srgbClr val="FF0000"/>
                </a:solidFill>
              </a:rPr>
              <a:t>Note that the existing image values do not change</a:t>
            </a:r>
            <a:r>
              <a:rPr lang="en-US" sz="9600" b="1" dirty="0" smtClean="0">
                <a:solidFill>
                  <a:schemeClr val="accent2">
                    <a:lumMod val="50000"/>
                  </a:schemeClr>
                </a:solidFill>
              </a:rPr>
              <a:t>. The </a:t>
            </a:r>
            <a:r>
              <a:rPr lang="en-US" sz="9600" b="1" dirty="0" smtClean="0">
                <a:solidFill>
                  <a:srgbClr val="FF0000"/>
                </a:solidFill>
              </a:rPr>
              <a:t>next step </a:t>
            </a:r>
            <a:r>
              <a:rPr lang="en-US" sz="9600" b="1" dirty="0" smtClean="0">
                <a:solidFill>
                  <a:schemeClr val="accent2">
                    <a:lumMod val="50000"/>
                  </a:schemeClr>
                </a:solidFill>
              </a:rPr>
              <a:t>is to </a:t>
            </a:r>
            <a:r>
              <a:rPr lang="en-US" sz="9600" b="1" dirty="0" smtClean="0">
                <a:solidFill>
                  <a:srgbClr val="FF0000"/>
                </a:solidFill>
              </a:rPr>
              <a:t>slide the mask </a:t>
            </a:r>
            <a:r>
              <a:rPr lang="en-US" sz="9600" b="1" dirty="0" smtClean="0">
                <a:solidFill>
                  <a:schemeClr val="accent2">
                    <a:lumMod val="50000"/>
                  </a:schemeClr>
                </a:solidFill>
              </a:rPr>
              <a:t>over by </a:t>
            </a:r>
            <a:r>
              <a:rPr lang="en-US" sz="9600" b="1" dirty="0" smtClean="0">
                <a:solidFill>
                  <a:srgbClr val="FF0000"/>
                </a:solidFill>
              </a:rPr>
              <a:t>one pixel </a:t>
            </a:r>
            <a:r>
              <a:rPr lang="en-US" sz="9600" b="1" dirty="0" smtClean="0">
                <a:solidFill>
                  <a:schemeClr val="accent2">
                    <a:lumMod val="50000"/>
                  </a:schemeClr>
                </a:solidFill>
              </a:rPr>
              <a:t>and </a:t>
            </a:r>
            <a:r>
              <a:rPr lang="en-US" sz="9600" b="1" dirty="0" smtClean="0">
                <a:solidFill>
                  <a:srgbClr val="FF0000"/>
                </a:solidFill>
              </a:rPr>
              <a:t>repeat the process</a:t>
            </a:r>
            <a:r>
              <a:rPr lang="en-US" sz="9600" b="1" dirty="0" smtClean="0">
                <a:solidFill>
                  <a:schemeClr val="accent2">
                    <a:lumMod val="50000"/>
                  </a:schemeClr>
                </a:solidFill>
              </a:rPr>
              <a:t>, as follows:</a:t>
            </a:r>
          </a:p>
          <a:p>
            <a:pPr algn="l">
              <a:defRPr/>
            </a:pPr>
            <a:r>
              <a:rPr lang="en-US" sz="9600" b="1" dirty="0" smtClean="0">
                <a:solidFill>
                  <a:schemeClr val="accent2">
                    <a:lumMod val="50000"/>
                  </a:schemeClr>
                </a:solidFill>
              </a:rPr>
              <a:t>1/4(0) +1/2(0) +1/4(0) +1/2(3) +1(0) +1/2(5) + 1/4(0) +1/2(0) +1/4(0) =</a:t>
            </a:r>
            <a:r>
              <a:rPr lang="en-US" sz="9600" b="1" dirty="0" smtClean="0">
                <a:solidFill>
                  <a:srgbClr val="FF0000"/>
                </a:solidFill>
              </a:rPr>
              <a:t>4</a:t>
            </a:r>
          </a:p>
          <a:p>
            <a:pPr algn="l">
              <a:defRPr/>
            </a:pPr>
            <a:r>
              <a:rPr lang="en-US" sz="9600" b="1" dirty="0" smtClean="0">
                <a:solidFill>
                  <a:schemeClr val="accent2">
                    <a:lumMod val="50000"/>
                  </a:schemeClr>
                </a:solidFill>
              </a:rPr>
              <a:t>Note this is the </a:t>
            </a:r>
            <a:r>
              <a:rPr lang="en-US" sz="9600" b="1" dirty="0" smtClean="0">
                <a:solidFill>
                  <a:srgbClr val="FF0000"/>
                </a:solidFill>
              </a:rPr>
              <a:t>average</a:t>
            </a:r>
            <a:r>
              <a:rPr lang="en-US" sz="9600" b="1" dirty="0" smtClean="0">
                <a:solidFill>
                  <a:schemeClr val="accent2">
                    <a:lumMod val="50000"/>
                  </a:schemeClr>
                </a:solidFill>
              </a:rPr>
              <a:t> of the two existing neighbors. This process continues </a:t>
            </a:r>
            <a:r>
              <a:rPr lang="en-US" sz="9600" b="1" dirty="0" smtClean="0">
                <a:solidFill>
                  <a:srgbClr val="FF0000"/>
                </a:solidFill>
              </a:rPr>
              <a:t>until we get to the end of the row</a:t>
            </a:r>
            <a:r>
              <a:rPr lang="en-US" sz="9600" b="1" dirty="0" smtClean="0">
                <a:solidFill>
                  <a:schemeClr val="accent2">
                    <a:lumMod val="50000"/>
                  </a:schemeClr>
                </a:solidFill>
              </a:rPr>
              <a:t>, </a:t>
            </a:r>
            <a:r>
              <a:rPr lang="en-US" sz="9600" b="1" dirty="0" smtClean="0">
                <a:solidFill>
                  <a:srgbClr val="FF0000"/>
                </a:solidFill>
              </a:rPr>
              <a:t>each time placing the result of the operation in  location corresponding to center of  mask</a:t>
            </a:r>
            <a:r>
              <a:rPr lang="en-US" sz="9600" b="1" dirty="0" smtClean="0">
                <a:solidFill>
                  <a:schemeClr val="accent2">
                    <a:lumMod val="50000"/>
                  </a:schemeClr>
                </a:solidFill>
              </a:rPr>
              <a:t>.</a:t>
            </a:r>
          </a:p>
          <a:p>
            <a:pPr algn="l">
              <a:defRPr/>
            </a:pPr>
            <a:r>
              <a:rPr lang="en-US" sz="9600" b="1" dirty="0" smtClean="0">
                <a:solidFill>
                  <a:srgbClr val="FF0000"/>
                </a:solidFill>
              </a:rPr>
              <a:t>When the end of the row is reached, the mask is moved down one row</a:t>
            </a:r>
            <a:r>
              <a:rPr lang="en-US" sz="9600" b="1" dirty="0" smtClean="0">
                <a:solidFill>
                  <a:schemeClr val="accent2">
                    <a:lumMod val="50000"/>
                  </a:schemeClr>
                </a:solidFill>
              </a:rPr>
              <a:t>, and </a:t>
            </a:r>
            <a:r>
              <a:rPr lang="en-US" sz="9600" b="1" dirty="0" smtClean="0">
                <a:solidFill>
                  <a:srgbClr val="FF0000"/>
                </a:solidFill>
              </a:rPr>
              <a:t>the process is repeated row by row</a:t>
            </a:r>
            <a:r>
              <a:rPr lang="en-US" sz="9600" b="1" dirty="0" smtClean="0">
                <a:solidFill>
                  <a:schemeClr val="accent2">
                    <a:lumMod val="50000"/>
                  </a:schemeClr>
                </a:solidFill>
              </a:rPr>
              <a:t>. This procedure has been performed on the entire image, </a:t>
            </a:r>
            <a:r>
              <a:rPr lang="en-US" sz="9600" b="1" dirty="0" smtClean="0">
                <a:solidFill>
                  <a:srgbClr val="0070C0"/>
                </a:solidFill>
              </a:rPr>
              <a:t>the process of sliding, multiplying and summing is called </a:t>
            </a:r>
            <a:r>
              <a:rPr lang="en-US" sz="9600" b="1" i="1" dirty="0" smtClean="0">
                <a:solidFill>
                  <a:srgbClr val="C00000"/>
                </a:solidFill>
              </a:rPr>
              <a:t>convolution.</a:t>
            </a:r>
          </a:p>
          <a:p>
            <a:pPr algn="l" eaLnBrk="1" fontAlgn="auto" hangingPunct="1">
              <a:spcAft>
                <a:spcPts val="0"/>
              </a:spcAft>
              <a:defRPr/>
            </a:pPr>
            <a:r>
              <a:rPr lang="en-US" sz="9800" b="1" dirty="0" smtClean="0">
                <a:solidFill>
                  <a:srgbClr val="7030A0"/>
                </a:solidFill>
              </a:rPr>
              <a:t>. </a:t>
            </a:r>
            <a:r>
              <a:rPr lang="en-US" sz="3600" b="1" dirty="0" smtClean="0">
                <a:solidFill>
                  <a:srgbClr val="7030A0"/>
                </a:solidFill>
              </a:rPr>
              <a:t> </a:t>
            </a:r>
          </a:p>
          <a:p>
            <a:pPr algn="l" eaLnBrk="1" fontAlgn="auto" hangingPunct="1">
              <a:spcAft>
                <a:spcPts val="0"/>
              </a:spcAft>
              <a:defRPr/>
            </a:pPr>
            <a:endParaRPr lang="ar-IQ"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77DB4D-BEFB-4958-9ABC-B28EC690FD44}" type="slidenum">
              <a:rPr lang="ar-IQ" altLang="en-US">
                <a:solidFill>
                  <a:srgbClr val="898989"/>
                </a:solidFill>
                <a:latin typeface="Calibri" panose="020F0502020204030204" pitchFamily="34" charset="0"/>
              </a:rPr>
              <a:pPr eaLnBrk="1" hangingPunct="1"/>
              <a:t>60</a:t>
            </a:fld>
            <a:endParaRPr lang="ar-IQ" altLang="en-US">
              <a:solidFill>
                <a:srgbClr val="898989"/>
              </a:solidFill>
              <a:latin typeface="Calibri" panose="020F0502020204030204" pitchFamily="34" charset="0"/>
            </a:endParaRPr>
          </a:p>
        </p:txBody>
      </p:sp>
      <p:sp>
        <p:nvSpPr>
          <p:cNvPr id="8397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
        <p:nvSpPr>
          <p:cNvPr id="839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856661-2F71-4567-B8D3-8497EE71268A}" type="slidenum">
              <a:rPr lang="ar-IQ" altLang="en-US">
                <a:solidFill>
                  <a:srgbClr val="898989"/>
                </a:solidFill>
                <a:latin typeface="Calibri" panose="020F0502020204030204" pitchFamily="34" charset="0"/>
              </a:rPr>
              <a:pPr eaLnBrk="1" hangingPunct="1"/>
              <a:t>61</a:t>
            </a:fld>
            <a:endParaRPr lang="ar-IQ" altLang="en-US">
              <a:solidFill>
                <a:srgbClr val="898989"/>
              </a:solidFill>
              <a:latin typeface="Calibri" panose="020F0502020204030204" pitchFamily="34" charset="0"/>
            </a:endParaRPr>
          </a:p>
        </p:txBody>
      </p:sp>
      <p:pic>
        <p:nvPicPr>
          <p:cNvPr id="84995" name="Picture 2" descr="pp444.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3144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ctrTitle"/>
          </p:nvPr>
        </p:nvSpPr>
        <p:spPr>
          <a:xfrm>
            <a:off x="714375" y="714375"/>
            <a:ext cx="7772400" cy="1006475"/>
          </a:xfrm>
        </p:spPr>
        <p:txBody>
          <a:bodyPr/>
          <a:lstStyle/>
          <a:p>
            <a:pPr eaLnBrk="1" hangingPunct="1"/>
            <a:r>
              <a:rPr lang="en-US" altLang="en-US" sz="3200" b="1" i="1" dirty="0" smtClean="0">
                <a:solidFill>
                  <a:srgbClr val="C00000"/>
                </a:solidFill>
                <a:cs typeface="Times New Roman" panose="02020603050405020304" pitchFamily="18" charset="0"/>
              </a:rPr>
              <a:t>what if we want to enlarge an image by something other than a factor of (2N-1)?</a:t>
            </a:r>
            <a:r>
              <a:rPr lang="en-US" altLang="en-US" dirty="0" smtClean="0">
                <a:cs typeface="Times New Roman" panose="02020603050405020304" pitchFamily="18" charset="0"/>
              </a:rPr>
              <a:t/>
            </a:r>
            <a:br>
              <a:rPr lang="en-US" altLang="en-US" dirty="0" smtClean="0">
                <a:cs typeface="Times New Roman" panose="02020603050405020304" pitchFamily="18" charset="0"/>
              </a:rPr>
            </a:br>
            <a:endParaRPr lang="ar-IQ" altLang="en-US" dirty="0" smtClean="0"/>
          </a:p>
        </p:txBody>
      </p:sp>
      <p:sp>
        <p:nvSpPr>
          <p:cNvPr id="3" name="Subtitle 2"/>
          <p:cNvSpPr>
            <a:spLocks noGrp="1"/>
          </p:cNvSpPr>
          <p:nvPr>
            <p:ph type="subTitle" idx="1"/>
          </p:nvPr>
        </p:nvSpPr>
        <p:spPr>
          <a:xfrm>
            <a:off x="428625" y="1785938"/>
            <a:ext cx="8501063" cy="4857750"/>
          </a:xfrm>
        </p:spPr>
        <p:txBody>
          <a:bodyPr rtlCol="1">
            <a:normAutofit fontScale="77500" lnSpcReduction="20000"/>
          </a:bodyPr>
          <a:lstStyle/>
          <a:p>
            <a:pPr algn="l" eaLnBrk="1" fontAlgn="auto" hangingPunct="1">
              <a:spcAft>
                <a:spcPts val="0"/>
              </a:spcAft>
              <a:defRPr/>
            </a:pPr>
            <a:r>
              <a:rPr lang="en-US" sz="3600" b="1" dirty="0" smtClean="0">
                <a:solidFill>
                  <a:srgbClr val="BE128D"/>
                </a:solidFill>
              </a:rPr>
              <a:t>To do this we need to apply a more general method. We take two adjacent values and linearly interpolate more than one value between them. This is done by define an </a:t>
            </a:r>
            <a:r>
              <a:rPr lang="en-US" sz="3600" b="1" dirty="0" smtClean="0">
                <a:solidFill>
                  <a:srgbClr val="FF0000"/>
                </a:solidFill>
              </a:rPr>
              <a:t>enlargement number k </a:t>
            </a:r>
            <a:r>
              <a:rPr lang="en-US" sz="3600" b="1" dirty="0" smtClean="0">
                <a:solidFill>
                  <a:srgbClr val="BE128D"/>
                </a:solidFill>
              </a:rPr>
              <a:t>and then following this process:</a:t>
            </a:r>
          </a:p>
          <a:p>
            <a:pPr algn="l" eaLnBrk="1" fontAlgn="auto" hangingPunct="1">
              <a:spcAft>
                <a:spcPts val="0"/>
              </a:spcAft>
              <a:defRPr/>
            </a:pPr>
            <a:r>
              <a:rPr lang="en-US" sz="3600" b="1" dirty="0" smtClean="0">
                <a:solidFill>
                  <a:schemeClr val="accent1">
                    <a:lumMod val="75000"/>
                  </a:schemeClr>
                </a:solidFill>
              </a:rPr>
              <a:t>1- Subtract the result by k.</a:t>
            </a:r>
          </a:p>
          <a:p>
            <a:pPr algn="l" eaLnBrk="1" fontAlgn="auto" hangingPunct="1">
              <a:spcAft>
                <a:spcPts val="0"/>
              </a:spcAft>
              <a:defRPr/>
            </a:pPr>
            <a:r>
              <a:rPr lang="en-US" sz="3600" b="1" dirty="0" smtClean="0">
                <a:solidFill>
                  <a:schemeClr val="accent3">
                    <a:lumMod val="50000"/>
                  </a:schemeClr>
                </a:solidFill>
              </a:rPr>
              <a:t>2- Divide the result by k</a:t>
            </a:r>
            <a:r>
              <a:rPr lang="en-US" sz="3600" b="1" dirty="0" smtClean="0">
                <a:solidFill>
                  <a:srgbClr val="BE128D"/>
                </a:solidFill>
              </a:rPr>
              <a:t>.</a:t>
            </a:r>
          </a:p>
          <a:p>
            <a:pPr algn="l" eaLnBrk="1" fontAlgn="auto" hangingPunct="1">
              <a:spcAft>
                <a:spcPts val="0"/>
              </a:spcAft>
              <a:defRPr/>
            </a:pPr>
            <a:r>
              <a:rPr lang="en-US" sz="3600" b="1" dirty="0" smtClean="0">
                <a:solidFill>
                  <a:schemeClr val="bg2">
                    <a:lumMod val="25000"/>
                  </a:schemeClr>
                </a:solidFill>
              </a:rPr>
              <a:t>3- Add the result to the smaller value, and keep adding the result from the second step in a running total until all (k-1) intermediate pixel locations are filled.</a:t>
            </a:r>
          </a:p>
          <a:p>
            <a:pPr algn="l" eaLnBrk="1" fontAlgn="auto" hangingPunct="1">
              <a:spcAft>
                <a:spcPts val="0"/>
              </a:spcAft>
              <a:defRPr/>
            </a:pPr>
            <a:r>
              <a:rPr lang="en-US" sz="3600" b="1" dirty="0" smtClean="0">
                <a:solidFill>
                  <a:srgbClr val="BE128D"/>
                </a:solidFill>
              </a:rPr>
              <a:t> </a:t>
            </a:r>
          </a:p>
          <a:p>
            <a:pPr algn="l" eaLnBrk="1" fontAlgn="auto" hangingPunct="1">
              <a:spcAft>
                <a:spcPts val="0"/>
              </a:spcAft>
              <a:defRPr/>
            </a:pPr>
            <a:endParaRPr lang="ar-IQ"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A4C3A3-8C9D-4C34-A4DE-72D8874D90D6}" type="slidenum">
              <a:rPr lang="ar-IQ" altLang="en-US">
                <a:solidFill>
                  <a:srgbClr val="898989"/>
                </a:solidFill>
                <a:latin typeface="Calibri" panose="020F0502020204030204" pitchFamily="34" charset="0"/>
              </a:rPr>
              <a:pPr eaLnBrk="1" hangingPunct="1"/>
              <a:t>62</a:t>
            </a:fld>
            <a:endParaRPr lang="ar-IQ" altLang="en-US">
              <a:solidFill>
                <a:srgbClr val="898989"/>
              </a:solidFill>
              <a:latin typeface="Calibri" panose="020F0502020204030204" pitchFamily="34" charset="0"/>
            </a:endParaRPr>
          </a:p>
        </p:txBody>
      </p:sp>
      <p:sp>
        <p:nvSpPr>
          <p:cNvPr id="8602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
        <p:nvSpPr>
          <p:cNvPr id="8602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ctrTitle"/>
          </p:nvPr>
        </p:nvSpPr>
        <p:spPr>
          <a:xfrm>
            <a:off x="642938" y="-171450"/>
            <a:ext cx="7772400" cy="434975"/>
          </a:xfrm>
        </p:spPr>
        <p:txBody>
          <a:bodyPr/>
          <a:lstStyle/>
          <a:p>
            <a:pPr eaLnBrk="1" hangingPunct="1"/>
            <a:endParaRPr lang="ar-IQ" altLang="en-US" dirty="0" smtClean="0"/>
          </a:p>
        </p:txBody>
      </p:sp>
      <p:sp>
        <p:nvSpPr>
          <p:cNvPr id="3" name="Subtitle 2"/>
          <p:cNvSpPr>
            <a:spLocks noGrp="1"/>
          </p:cNvSpPr>
          <p:nvPr>
            <p:ph type="subTitle" idx="1"/>
          </p:nvPr>
        </p:nvSpPr>
        <p:spPr>
          <a:xfrm>
            <a:off x="0" y="428625"/>
            <a:ext cx="8929688" cy="6429375"/>
          </a:xfrm>
        </p:spPr>
        <p:txBody>
          <a:bodyPr rtlCol="1">
            <a:normAutofit fontScale="25000" lnSpcReduction="20000"/>
          </a:bodyPr>
          <a:lstStyle/>
          <a:p>
            <a:pPr algn="l">
              <a:defRPr/>
            </a:pPr>
            <a:r>
              <a:rPr lang="ar-IQ" sz="3600" b="1" dirty="0" smtClean="0">
                <a:solidFill>
                  <a:srgbClr val="7030A0"/>
                </a:solidFill>
              </a:rPr>
              <a:t> </a:t>
            </a:r>
            <a:r>
              <a:rPr lang="en-US" sz="8600" b="1" dirty="0" smtClean="0">
                <a:solidFill>
                  <a:srgbClr val="7030A0"/>
                </a:solidFill>
              </a:rPr>
              <a:t> </a:t>
            </a:r>
            <a:r>
              <a:rPr lang="en-US" sz="9800" b="1" dirty="0" smtClean="0">
                <a:solidFill>
                  <a:srgbClr val="7030A0"/>
                </a:solidFill>
              </a:rPr>
              <a:t> </a:t>
            </a:r>
            <a:r>
              <a:rPr lang="en-US" sz="9600" b="1" u="sng" dirty="0" smtClean="0">
                <a:solidFill>
                  <a:srgbClr val="4F8802"/>
                </a:solidFill>
              </a:rPr>
              <a:t>Example</a:t>
            </a:r>
            <a:r>
              <a:rPr lang="en-US" sz="9600" b="1" u="sng" dirty="0" smtClean="0">
                <a:solidFill>
                  <a:srgbClr val="88026E"/>
                </a:solidFill>
              </a:rPr>
              <a:t>:</a:t>
            </a:r>
            <a:r>
              <a:rPr lang="en-US" sz="9600" b="1" dirty="0" smtClean="0">
                <a:solidFill>
                  <a:srgbClr val="88026E"/>
                </a:solidFill>
              </a:rPr>
              <a:t> we want to enlarge an image to </a:t>
            </a:r>
            <a:r>
              <a:rPr lang="en-US" sz="9600" b="1" dirty="0" smtClean="0">
                <a:solidFill>
                  <a:srgbClr val="FF0000"/>
                </a:solidFill>
              </a:rPr>
              <a:t>three times </a:t>
            </a:r>
            <a:r>
              <a:rPr lang="en-US" sz="9600" b="1" dirty="0" smtClean="0">
                <a:solidFill>
                  <a:srgbClr val="88026E"/>
                </a:solidFill>
              </a:rPr>
              <a:t>its original size, and we have two adjacent </a:t>
            </a:r>
            <a:r>
              <a:rPr lang="en-US" sz="9600" b="1" dirty="0" smtClean="0">
                <a:solidFill>
                  <a:srgbClr val="FF0000"/>
                </a:solidFill>
              </a:rPr>
              <a:t>pixel values 125 and 140</a:t>
            </a:r>
            <a:r>
              <a:rPr lang="en-US" sz="9600" b="1" dirty="0" smtClean="0">
                <a:solidFill>
                  <a:srgbClr val="88026E"/>
                </a:solidFill>
              </a:rPr>
              <a:t>. </a:t>
            </a:r>
          </a:p>
          <a:p>
            <a:pPr algn="l">
              <a:defRPr/>
            </a:pPr>
            <a:r>
              <a:rPr lang="en-US" sz="9600" b="1" dirty="0" smtClean="0">
                <a:solidFill>
                  <a:srgbClr val="14008A"/>
                </a:solidFill>
              </a:rPr>
              <a:t>Find the difference between the two values,   140-125 =</a:t>
            </a:r>
            <a:r>
              <a:rPr lang="en-US" sz="9600" b="1" dirty="0" smtClean="0">
                <a:solidFill>
                  <a:srgbClr val="FF0000"/>
                </a:solidFill>
              </a:rPr>
              <a:t>15</a:t>
            </a:r>
            <a:r>
              <a:rPr lang="en-US" sz="9600" b="1" dirty="0" smtClean="0">
                <a:solidFill>
                  <a:srgbClr val="14008A"/>
                </a:solidFill>
              </a:rPr>
              <a:t>.</a:t>
            </a:r>
          </a:p>
          <a:p>
            <a:pPr algn="l">
              <a:defRPr/>
            </a:pPr>
            <a:r>
              <a:rPr lang="en-US" sz="9600" b="1" dirty="0" smtClean="0">
                <a:solidFill>
                  <a:srgbClr val="14008A"/>
                </a:solidFill>
              </a:rPr>
              <a:t>The desired enlargement is k=</a:t>
            </a:r>
            <a:r>
              <a:rPr lang="en-US" sz="9600" b="1" dirty="0" smtClean="0">
                <a:solidFill>
                  <a:srgbClr val="FF0000"/>
                </a:solidFill>
              </a:rPr>
              <a:t>3</a:t>
            </a:r>
            <a:r>
              <a:rPr lang="en-US" sz="9600" b="1" dirty="0" smtClean="0">
                <a:solidFill>
                  <a:srgbClr val="14008A"/>
                </a:solidFill>
              </a:rPr>
              <a:t>, so we get 15/3=</a:t>
            </a:r>
            <a:r>
              <a:rPr lang="en-US" sz="9600" b="1" dirty="0" smtClean="0">
                <a:solidFill>
                  <a:srgbClr val="FF0000"/>
                </a:solidFill>
              </a:rPr>
              <a:t>5</a:t>
            </a:r>
            <a:r>
              <a:rPr lang="en-US" sz="9600" b="1" dirty="0" smtClean="0">
                <a:solidFill>
                  <a:srgbClr val="14008A"/>
                </a:solidFill>
              </a:rPr>
              <a:t>.</a:t>
            </a:r>
          </a:p>
          <a:p>
            <a:pPr algn="l">
              <a:defRPr/>
            </a:pPr>
            <a:r>
              <a:rPr lang="en-US" sz="9600" b="1" dirty="0" smtClean="0">
                <a:solidFill>
                  <a:srgbClr val="14008A"/>
                </a:solidFill>
              </a:rPr>
              <a:t>next determine how many intermediate pixel values .we need : </a:t>
            </a:r>
          </a:p>
          <a:p>
            <a:pPr algn="l">
              <a:defRPr/>
            </a:pPr>
            <a:r>
              <a:rPr lang="en-US" sz="9600" b="1" dirty="0" smtClean="0">
                <a:solidFill>
                  <a:srgbClr val="14008A"/>
                </a:solidFill>
              </a:rPr>
              <a:t>            K-1=3-1=</a:t>
            </a:r>
            <a:r>
              <a:rPr lang="en-US" sz="9600" b="1" dirty="0" smtClean="0">
                <a:solidFill>
                  <a:srgbClr val="FF0000"/>
                </a:solidFill>
              </a:rPr>
              <a:t>2</a:t>
            </a:r>
            <a:r>
              <a:rPr lang="en-US" sz="9600" b="1" dirty="0" smtClean="0">
                <a:solidFill>
                  <a:srgbClr val="14008A"/>
                </a:solidFill>
              </a:rPr>
              <a:t>. The two </a:t>
            </a:r>
            <a:r>
              <a:rPr lang="en-US" sz="9600" b="1" dirty="0" smtClean="0">
                <a:solidFill>
                  <a:srgbClr val="FF0000"/>
                </a:solidFill>
              </a:rPr>
              <a:t>pixel values between the 125 and 140 </a:t>
            </a:r>
            <a:r>
              <a:rPr lang="en-US" sz="9600" b="1" dirty="0" smtClean="0">
                <a:solidFill>
                  <a:srgbClr val="14008A"/>
                </a:solidFill>
              </a:rPr>
              <a:t>are </a:t>
            </a:r>
          </a:p>
          <a:p>
            <a:pPr algn="l">
              <a:defRPr/>
            </a:pPr>
            <a:r>
              <a:rPr lang="en-US" sz="9600" b="1" dirty="0" smtClean="0">
                <a:solidFill>
                  <a:srgbClr val="14008A"/>
                </a:solidFill>
              </a:rPr>
              <a:t>           125+5=</a:t>
            </a:r>
            <a:r>
              <a:rPr lang="en-US" sz="9600" b="1" dirty="0" smtClean="0">
                <a:solidFill>
                  <a:srgbClr val="FF0000"/>
                </a:solidFill>
              </a:rPr>
              <a:t>130</a:t>
            </a:r>
            <a:r>
              <a:rPr lang="en-US" sz="9600" b="1" dirty="0" smtClean="0">
                <a:solidFill>
                  <a:srgbClr val="14008A"/>
                </a:solidFill>
              </a:rPr>
              <a:t> and 125+2*5 = </a:t>
            </a:r>
            <a:r>
              <a:rPr lang="en-US" sz="9600" b="1" dirty="0" smtClean="0">
                <a:solidFill>
                  <a:srgbClr val="FF0000"/>
                </a:solidFill>
              </a:rPr>
              <a:t>135</a:t>
            </a:r>
            <a:r>
              <a:rPr lang="en-US" sz="9600" b="1" dirty="0" smtClean="0">
                <a:solidFill>
                  <a:srgbClr val="14008A"/>
                </a:solidFill>
              </a:rPr>
              <a:t>.</a:t>
            </a:r>
          </a:p>
          <a:p>
            <a:pPr algn="l">
              <a:defRPr/>
            </a:pPr>
            <a:r>
              <a:rPr lang="en-US" sz="9600" b="1" dirty="0" smtClean="0">
                <a:solidFill>
                  <a:srgbClr val="14008A"/>
                </a:solidFill>
              </a:rPr>
              <a:t>We do this for every pair of adjacent pixels .</a:t>
            </a:r>
            <a:r>
              <a:rPr lang="en-US" sz="9600" b="1" dirty="0" smtClean="0">
                <a:solidFill>
                  <a:srgbClr val="FF0000"/>
                </a:solidFill>
              </a:rPr>
              <a:t>first along the rows and then along the columns</a:t>
            </a:r>
            <a:r>
              <a:rPr lang="en-US" sz="9600" b="1" dirty="0" smtClean="0">
                <a:solidFill>
                  <a:srgbClr val="14008A"/>
                </a:solidFill>
              </a:rPr>
              <a:t>. This will allows us to enlarge the image by any factor of K (N-1) +1 where K is an integer and N×N is the image size.</a:t>
            </a:r>
          </a:p>
          <a:p>
            <a:pPr algn="l">
              <a:defRPr/>
            </a:pPr>
            <a:r>
              <a:rPr lang="en-US" sz="9600" b="1" dirty="0" smtClean="0">
                <a:solidFill>
                  <a:srgbClr val="FF0000"/>
                </a:solidFill>
              </a:rPr>
              <a:t>To process </a:t>
            </a:r>
            <a:r>
              <a:rPr lang="en-US" sz="9600" b="1" dirty="0" smtClean="0">
                <a:solidFill>
                  <a:schemeClr val="accent1"/>
                </a:solidFill>
              </a:rPr>
              <a:t>opposite to enlarging </a:t>
            </a:r>
            <a:r>
              <a:rPr lang="en-US" sz="9600" b="1" dirty="0" smtClean="0">
                <a:solidFill>
                  <a:srgbClr val="FF0000"/>
                </a:solidFill>
              </a:rPr>
              <a:t>an image is </a:t>
            </a:r>
            <a:r>
              <a:rPr lang="en-US" sz="9600" b="1" dirty="0" smtClean="0">
                <a:solidFill>
                  <a:schemeClr val="accent1"/>
                </a:solidFill>
              </a:rPr>
              <a:t>shrinking</a:t>
            </a:r>
            <a:r>
              <a:rPr lang="en-US" sz="9600" b="1" dirty="0" smtClean="0">
                <a:solidFill>
                  <a:srgbClr val="FF0000"/>
                </a:solidFill>
              </a:rPr>
              <a:t>. This process is done by reducing the amount of data that need to be processed. </a:t>
            </a:r>
          </a:p>
          <a:p>
            <a:pPr algn="l">
              <a:defRPr/>
            </a:pPr>
            <a:r>
              <a:rPr lang="en-US" sz="9600" b="1" dirty="0" smtClean="0">
                <a:solidFill>
                  <a:srgbClr val="5B362F"/>
                </a:solidFill>
              </a:rPr>
              <a:t>Two other </a:t>
            </a:r>
            <a:r>
              <a:rPr lang="en-US" sz="9600" b="1" dirty="0" smtClean="0">
                <a:solidFill>
                  <a:srgbClr val="FF0000"/>
                </a:solidFill>
              </a:rPr>
              <a:t>operations</a:t>
            </a:r>
            <a:r>
              <a:rPr lang="en-US" sz="9600" b="1" dirty="0" smtClean="0">
                <a:solidFill>
                  <a:srgbClr val="5B362F"/>
                </a:solidFill>
              </a:rPr>
              <a:t> of interest </a:t>
            </a:r>
            <a:r>
              <a:rPr lang="en-US" sz="9600" b="1" dirty="0" smtClean="0">
                <a:solidFill>
                  <a:srgbClr val="FF0000"/>
                </a:solidFill>
              </a:rPr>
              <a:t>image geometry </a:t>
            </a:r>
            <a:r>
              <a:rPr lang="en-US" sz="9600" b="1" dirty="0" smtClean="0">
                <a:solidFill>
                  <a:srgbClr val="5B362F"/>
                </a:solidFill>
              </a:rPr>
              <a:t>are: </a:t>
            </a:r>
            <a:r>
              <a:rPr lang="en-US" sz="9600" b="1" dirty="0" smtClean="0">
                <a:solidFill>
                  <a:srgbClr val="FF0000"/>
                </a:solidFill>
              </a:rPr>
              <a:t>Translation</a:t>
            </a:r>
            <a:r>
              <a:rPr lang="en-US" sz="9600" b="1" dirty="0" smtClean="0">
                <a:solidFill>
                  <a:srgbClr val="5B362F"/>
                </a:solidFill>
              </a:rPr>
              <a:t> and </a:t>
            </a:r>
            <a:r>
              <a:rPr lang="en-US" sz="9600" b="1" dirty="0" smtClean="0">
                <a:solidFill>
                  <a:srgbClr val="FF0000"/>
                </a:solidFill>
              </a:rPr>
              <a:t>Rotation</a:t>
            </a:r>
            <a:r>
              <a:rPr lang="en-US" sz="9600" b="1" dirty="0" smtClean="0">
                <a:solidFill>
                  <a:srgbClr val="5B362F"/>
                </a:solidFill>
              </a:rPr>
              <a:t>. These processes may be performed for many application specific reasons, for example to </a:t>
            </a:r>
            <a:r>
              <a:rPr lang="en-US" sz="9600" b="1" dirty="0" smtClean="0">
                <a:solidFill>
                  <a:srgbClr val="FF0000"/>
                </a:solidFill>
              </a:rPr>
              <a:t>align</a:t>
            </a:r>
            <a:r>
              <a:rPr lang="en-US" sz="9600" b="1" dirty="0" smtClean="0">
                <a:solidFill>
                  <a:srgbClr val="5B362F"/>
                </a:solidFill>
              </a:rPr>
              <a:t> an image with a known </a:t>
            </a:r>
            <a:r>
              <a:rPr lang="en-US" sz="9600" b="1" dirty="0" smtClean="0">
                <a:solidFill>
                  <a:srgbClr val="FF0000"/>
                </a:solidFill>
              </a:rPr>
              <a:t>template</a:t>
            </a:r>
            <a:r>
              <a:rPr lang="en-US" sz="9600" b="1" dirty="0" smtClean="0">
                <a:solidFill>
                  <a:srgbClr val="5B362F"/>
                </a:solidFill>
              </a:rPr>
              <a:t> in </a:t>
            </a:r>
            <a:r>
              <a:rPr lang="en-US" sz="9600" b="1" dirty="0" smtClean="0">
                <a:solidFill>
                  <a:srgbClr val="FF0000"/>
                </a:solidFill>
              </a:rPr>
              <a:t>pattern matching </a:t>
            </a:r>
            <a:r>
              <a:rPr lang="en-US" sz="9600" b="1" dirty="0" smtClean="0">
                <a:solidFill>
                  <a:srgbClr val="5B362F"/>
                </a:solidFill>
              </a:rPr>
              <a:t>process or make certain image details easer to see</a:t>
            </a:r>
            <a:r>
              <a:rPr lang="en-US" sz="9800" b="1" dirty="0" smtClean="0">
                <a:solidFill>
                  <a:srgbClr val="5B362F"/>
                </a:solidFill>
              </a:rPr>
              <a:t>. </a:t>
            </a:r>
            <a:r>
              <a:rPr lang="en-US" sz="3600" b="1" dirty="0" smtClean="0">
                <a:solidFill>
                  <a:srgbClr val="5B362F"/>
                </a:solidFill>
              </a:rPr>
              <a:t> </a:t>
            </a:r>
          </a:p>
          <a:p>
            <a:pPr algn="l" eaLnBrk="1" fontAlgn="auto" hangingPunct="1">
              <a:spcAft>
                <a:spcPts val="0"/>
              </a:spcAft>
              <a:defRPr/>
            </a:pPr>
            <a:endParaRPr lang="ar-IQ"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BCFB04-BFC2-4AC2-AB4A-14223685FD8D}" type="slidenum">
              <a:rPr lang="ar-IQ" altLang="en-US">
                <a:solidFill>
                  <a:srgbClr val="898989"/>
                </a:solidFill>
                <a:latin typeface="Calibri" panose="020F0502020204030204" pitchFamily="34" charset="0"/>
              </a:rPr>
              <a:pPr eaLnBrk="1" hangingPunct="1"/>
              <a:t>63</a:t>
            </a:fld>
            <a:endParaRPr lang="ar-IQ" altLang="en-US">
              <a:solidFill>
                <a:srgbClr val="898989"/>
              </a:solidFill>
              <a:latin typeface="Calibri" panose="020F0502020204030204" pitchFamily="34" charset="0"/>
            </a:endParaRPr>
          </a:p>
        </p:txBody>
      </p:sp>
      <p:sp>
        <p:nvSpPr>
          <p:cNvPr id="8704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
        <p:nvSpPr>
          <p:cNvPr id="8704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ctrTitle"/>
          </p:nvPr>
        </p:nvSpPr>
        <p:spPr>
          <a:xfrm>
            <a:off x="714375" y="0"/>
            <a:ext cx="7772400" cy="642938"/>
          </a:xfrm>
        </p:spPr>
        <p:txBody>
          <a:bodyPr/>
          <a:lstStyle/>
          <a:p>
            <a:pPr algn="l"/>
            <a:r>
              <a:rPr lang="en-US" altLang="en-US" sz="3200" b="1" i="1" smtClean="0">
                <a:solidFill>
                  <a:srgbClr val="870352"/>
                </a:solidFill>
                <a:cs typeface="Times New Roman" panose="02020603050405020304" pitchFamily="18" charset="0"/>
              </a:rPr>
              <a:t>Example of  Enlarge image 5 times</a:t>
            </a:r>
            <a:endParaRPr lang="ar-IQ" altLang="en-US" sz="3200" b="1" i="1" smtClean="0">
              <a:solidFill>
                <a:srgbClr val="870352"/>
              </a:solidFill>
            </a:endParaRPr>
          </a:p>
        </p:txBody>
      </p:sp>
      <p:sp>
        <p:nvSpPr>
          <p:cNvPr id="41987" name="Subtitle 2"/>
          <p:cNvSpPr>
            <a:spLocks noGrp="1"/>
          </p:cNvSpPr>
          <p:nvPr>
            <p:ph type="subTitle" idx="1"/>
          </p:nvPr>
        </p:nvSpPr>
        <p:spPr>
          <a:xfrm>
            <a:off x="642938" y="642938"/>
            <a:ext cx="8001000" cy="5857875"/>
          </a:xfrm>
        </p:spPr>
        <p:txBody>
          <a:bodyPr/>
          <a:lstStyle/>
          <a:p>
            <a:pPr algn="l">
              <a:defRPr/>
            </a:pPr>
            <a:r>
              <a:rPr lang="en-GB" sz="2400" b="1" u="sng" dirty="0" smtClean="0">
                <a:solidFill>
                  <a:srgbClr val="008000"/>
                </a:solidFill>
              </a:rPr>
              <a:t>Example:</a:t>
            </a:r>
            <a:endParaRPr lang="en-US" sz="2400" b="1" dirty="0" smtClean="0">
              <a:solidFill>
                <a:srgbClr val="008000"/>
              </a:solidFill>
            </a:endParaRPr>
          </a:p>
          <a:p>
            <a:pPr algn="l">
              <a:defRPr/>
            </a:pPr>
            <a:r>
              <a:rPr lang="en-US" sz="2400" b="1" dirty="0" smtClean="0">
                <a:solidFill>
                  <a:srgbClr val="008000"/>
                </a:solidFill>
              </a:rPr>
              <a:t>                Given an image has two adjacent pixel values of 210 and 240. Enlarge the image </a:t>
            </a:r>
            <a:r>
              <a:rPr lang="en-US" sz="2400" b="1" dirty="0" smtClean="0">
                <a:solidFill>
                  <a:srgbClr val="FF0000"/>
                </a:solidFill>
              </a:rPr>
              <a:t>five times</a:t>
            </a:r>
            <a:r>
              <a:rPr lang="en-US" sz="2400" b="1" dirty="0" smtClean="0">
                <a:solidFill>
                  <a:srgbClr val="008000"/>
                </a:solidFill>
              </a:rPr>
              <a:t>.</a:t>
            </a:r>
          </a:p>
          <a:p>
            <a:pPr algn="l">
              <a:defRPr/>
            </a:pPr>
            <a:endParaRPr lang="en-US" sz="1600" dirty="0" smtClean="0"/>
          </a:p>
          <a:p>
            <a:pPr algn="l">
              <a:defRPr/>
            </a:pPr>
            <a:endParaRPr lang="en-US" sz="1600" dirty="0" smtClean="0"/>
          </a:p>
          <a:p>
            <a:pPr algn="l">
              <a:defRPr/>
            </a:pPr>
            <a:r>
              <a:rPr lang="en-US" sz="2400" b="1" dirty="0" smtClean="0">
                <a:solidFill>
                  <a:srgbClr val="003399"/>
                </a:solidFill>
              </a:rPr>
              <a:t>1.         240-210  = 30 ( differences of  color  value 	between the two adjacent pixels)</a:t>
            </a:r>
          </a:p>
          <a:p>
            <a:pPr algn="l">
              <a:defRPr/>
            </a:pPr>
            <a:r>
              <a:rPr lang="en-US" sz="2400" b="1" dirty="0" smtClean="0">
                <a:solidFill>
                  <a:srgbClr val="003399"/>
                </a:solidFill>
              </a:rPr>
              <a:t>2.        K = 5   ----</a:t>
            </a:r>
            <a:r>
              <a:rPr lang="en-US" sz="2400" b="1" dirty="0" smtClean="0">
                <a:solidFill>
                  <a:srgbClr val="003399"/>
                </a:solidFill>
                <a:sym typeface="Wingdings" pitchFamily="2" charset="2"/>
              </a:rPr>
              <a:t>   30/</a:t>
            </a:r>
            <a:r>
              <a:rPr lang="en-US" sz="2400" b="1" dirty="0" smtClean="0">
                <a:solidFill>
                  <a:srgbClr val="FF0000"/>
                </a:solidFill>
                <a:sym typeface="Wingdings" pitchFamily="2" charset="2"/>
              </a:rPr>
              <a:t>5</a:t>
            </a:r>
            <a:r>
              <a:rPr lang="en-US" sz="2400" b="1" dirty="0" smtClean="0">
                <a:solidFill>
                  <a:srgbClr val="003399"/>
                </a:solidFill>
                <a:sym typeface="Wingdings" pitchFamily="2" charset="2"/>
              </a:rPr>
              <a:t> = </a:t>
            </a:r>
            <a:r>
              <a:rPr lang="en-US" sz="2400" b="1" dirty="0" smtClean="0">
                <a:solidFill>
                  <a:srgbClr val="FF0000"/>
                </a:solidFill>
                <a:sym typeface="Wingdings" pitchFamily="2" charset="2"/>
              </a:rPr>
              <a:t>6</a:t>
            </a:r>
            <a:r>
              <a:rPr lang="en-US" sz="2400" b="1" dirty="0" smtClean="0">
                <a:solidFill>
                  <a:srgbClr val="003399"/>
                </a:solidFill>
                <a:sym typeface="Wingdings" pitchFamily="2" charset="2"/>
              </a:rPr>
              <a:t> </a:t>
            </a:r>
          </a:p>
          <a:p>
            <a:pPr marL="457200" indent="-457200" algn="l">
              <a:defRPr/>
            </a:pPr>
            <a:r>
              <a:rPr lang="en-US" sz="2400" b="1" dirty="0" smtClean="0">
                <a:solidFill>
                  <a:srgbClr val="003399"/>
                </a:solidFill>
                <a:sym typeface="Wingdings" pitchFamily="2" charset="2"/>
              </a:rPr>
              <a:t>3.       K-1  =  5-1 = 4</a:t>
            </a:r>
          </a:p>
          <a:p>
            <a:pPr marL="457200" indent="-457200" algn="l">
              <a:defRPr/>
            </a:pPr>
            <a:r>
              <a:rPr lang="en-US" sz="2400" b="1" dirty="0" smtClean="0">
                <a:solidFill>
                  <a:srgbClr val="003399"/>
                </a:solidFill>
                <a:sym typeface="Wingdings" pitchFamily="2" charset="2"/>
              </a:rPr>
              <a:t> 4.     K = 1 -  210 + 6*1 = 216</a:t>
            </a:r>
          </a:p>
          <a:p>
            <a:pPr marL="457200" indent="-457200" algn="l">
              <a:defRPr/>
            </a:pPr>
            <a:r>
              <a:rPr lang="en-US" sz="2400" b="1" dirty="0" smtClean="0">
                <a:solidFill>
                  <a:srgbClr val="003399"/>
                </a:solidFill>
                <a:sym typeface="Wingdings" pitchFamily="2" charset="2"/>
              </a:rPr>
              <a:t> 5.    K = 2 -   210 + 6*2 = 222</a:t>
            </a:r>
          </a:p>
          <a:p>
            <a:pPr marL="457200" indent="-457200" algn="l">
              <a:defRPr/>
            </a:pPr>
            <a:r>
              <a:rPr lang="en-US" sz="2400" b="1" dirty="0" smtClean="0">
                <a:solidFill>
                  <a:srgbClr val="003399"/>
                </a:solidFill>
                <a:sym typeface="Wingdings" pitchFamily="2" charset="2"/>
              </a:rPr>
              <a:t>6.       K=3 -   210 + 6*3 = 228</a:t>
            </a:r>
          </a:p>
          <a:p>
            <a:pPr marL="457200" indent="-457200" algn="l">
              <a:defRPr/>
            </a:pPr>
            <a:r>
              <a:rPr lang="en-US" sz="2400" b="1" dirty="0" smtClean="0">
                <a:solidFill>
                  <a:srgbClr val="003399"/>
                </a:solidFill>
                <a:sym typeface="Wingdings" pitchFamily="2" charset="2"/>
              </a:rPr>
              <a:t> 7.      K= 4  -   210 + 6* 4 = 234 </a:t>
            </a:r>
            <a:endParaRPr lang="ar-IQ" sz="2400" b="1" dirty="0" smtClean="0">
              <a:solidFill>
                <a:srgbClr val="003399"/>
              </a:solidFill>
            </a:endParaRPr>
          </a:p>
        </p:txBody>
      </p:sp>
      <p:sp>
        <p:nvSpPr>
          <p:cNvPr id="43012"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A0D1D0-61C6-4475-A808-9CAAEE84C914}" type="slidenum">
              <a:rPr lang="en-US" altLang="en-US">
                <a:solidFill>
                  <a:srgbClr val="898989"/>
                </a:solidFill>
                <a:latin typeface="Calibri" panose="020F0502020204030204" pitchFamily="34" charset="0"/>
              </a:rPr>
              <a:pPr eaLnBrk="1" hangingPunct="1"/>
              <a:t>64</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smtClean="0">
                <a:cs typeface="Times New Roman" panose="02020603050405020304" pitchFamily="18" charset="0"/>
              </a:rPr>
              <a:t>Nearest neighbor interpolation</a:t>
            </a:r>
          </a:p>
        </p:txBody>
      </p:sp>
      <p:sp>
        <p:nvSpPr>
          <p:cNvPr id="89091" name="Text Box 3"/>
          <p:cNvSpPr txBox="1">
            <a:spLocks noChangeArrowheads="1"/>
          </p:cNvSpPr>
          <p:nvPr/>
        </p:nvSpPr>
        <p:spPr bwMode="auto">
          <a:xfrm>
            <a:off x="228600" y="0"/>
            <a:ext cx="8915400" cy="376238"/>
          </a:xfrm>
          <a:prstGeom prst="rect">
            <a:avLst/>
          </a:prstGeom>
          <a:solidFill>
            <a:schemeClr val="accent1">
              <a:alpha val="30196"/>
            </a:schemeClr>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FontTx/>
              <a:buNone/>
            </a:pPr>
            <a:r>
              <a:rPr lang="en-US" altLang="en-US" sz="1800">
                <a:solidFill>
                  <a:srgbClr val="000000"/>
                </a:solidFill>
                <a:latin typeface="Arial" panose="020B0604020202020204" pitchFamily="34" charset="0"/>
              </a:rPr>
              <a:t>Ch2, lesson2: Zooming and shrinking</a:t>
            </a:r>
          </a:p>
        </p:txBody>
      </p:sp>
      <p:sp>
        <p:nvSpPr>
          <p:cNvPr id="89092" name="Rectangle 4"/>
          <p:cNvSpPr>
            <a:spLocks noChangeArrowheads="1"/>
          </p:cNvSpPr>
          <p:nvPr/>
        </p:nvSpPr>
        <p:spPr bwMode="auto">
          <a:xfrm>
            <a:off x="304800" y="1447800"/>
            <a:ext cx="8839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1400" dirty="0">
                <a:solidFill>
                  <a:srgbClr val="FF3300"/>
                </a:solidFill>
                <a:latin typeface="Arial" panose="020B0604020202020204" pitchFamily="34" charset="0"/>
                <a:cs typeface="Tahoma" panose="020B0604030504040204" pitchFamily="34" charset="0"/>
              </a:rPr>
              <a:t>Example:</a:t>
            </a:r>
          </a:p>
          <a:p>
            <a:pPr algn="l" rtl="0" eaLnBrk="1" hangingPunct="1">
              <a:spcBef>
                <a:spcPct val="0"/>
              </a:spcBef>
              <a:buFontTx/>
              <a:buNone/>
            </a:pPr>
            <a:r>
              <a:rPr lang="en-US" altLang="en-US" sz="1400" dirty="0">
                <a:solidFill>
                  <a:srgbClr val="000000"/>
                </a:solidFill>
                <a:latin typeface="Arial" panose="020B0604020202020204" pitchFamily="34" charset="0"/>
                <a:cs typeface="Tahoma" panose="020B0604030504040204" pitchFamily="34" charset="0"/>
              </a:rPr>
              <a:t>Suppose  A 2x2 pixels image will be enlarged 2 times by the nearest neighbor method:</a:t>
            </a:r>
          </a:p>
          <a:p>
            <a:pPr algn="l" rtl="0" eaLnBrk="1" hangingPunct="1">
              <a:spcBef>
                <a:spcPct val="0"/>
              </a:spcBef>
              <a:buFontTx/>
              <a:buNone/>
            </a:pPr>
            <a:endParaRPr lang="en-US" altLang="en-US" sz="1400" dirty="0">
              <a:solidFill>
                <a:srgbClr val="000000"/>
              </a:solidFill>
              <a:latin typeface="Arial" panose="020B0604020202020204" pitchFamily="34" charset="0"/>
              <a:cs typeface="Tahoma" panose="020B0604030504040204" pitchFamily="34" charset="0"/>
            </a:endParaRPr>
          </a:p>
          <a:p>
            <a:pPr algn="l" rtl="0" eaLnBrk="1" hangingPunct="1">
              <a:spcBef>
                <a:spcPct val="0"/>
              </a:spcBef>
              <a:buFontTx/>
              <a:buAutoNum type="arabicPeriod"/>
            </a:pPr>
            <a:r>
              <a:rPr lang="en-US" altLang="en-US" sz="1400" dirty="0">
                <a:solidFill>
                  <a:srgbClr val="000000"/>
                </a:solidFill>
                <a:latin typeface="Arial" panose="020B0604020202020204" pitchFamily="34" charset="0"/>
                <a:cs typeface="Tahoma" panose="020B0604030504040204" pitchFamily="34" charset="0"/>
              </a:rPr>
              <a:t>Lay an imaginary 4*4 grid over the original image..</a:t>
            </a:r>
          </a:p>
          <a:p>
            <a:pPr algn="l" rtl="0" eaLnBrk="1" hangingPunct="1">
              <a:spcBef>
                <a:spcPct val="0"/>
              </a:spcBef>
              <a:buFontTx/>
              <a:buNone/>
            </a:pPr>
            <a:r>
              <a:rPr lang="en-US" altLang="en-US" sz="1400" dirty="0">
                <a:solidFill>
                  <a:srgbClr val="000000"/>
                </a:solidFill>
                <a:latin typeface="Arial" panose="020B0604020202020204" pitchFamily="34" charset="0"/>
                <a:cs typeface="Tahoma" panose="020B0604030504040204" pitchFamily="34" charset="0"/>
              </a:rPr>
              <a:t>2. For any point in the overlay, look for the closest pixel in the original image, and assign its gray level to the new pixel in the grid. (copy)</a:t>
            </a:r>
          </a:p>
          <a:p>
            <a:pPr algn="l" rtl="0" eaLnBrk="1" hangingPunct="1">
              <a:spcBef>
                <a:spcPct val="0"/>
              </a:spcBef>
              <a:buFontTx/>
              <a:buNone/>
            </a:pPr>
            <a:r>
              <a:rPr lang="en-US" altLang="en-US" sz="1400" dirty="0">
                <a:solidFill>
                  <a:srgbClr val="000000"/>
                </a:solidFill>
                <a:latin typeface="Arial" panose="020B0604020202020204" pitchFamily="34" charset="0"/>
                <a:cs typeface="Tahoma" panose="020B0604030504040204" pitchFamily="34" charset="0"/>
              </a:rPr>
              <a:t>3. When all the new pixels are assigned values, expand the overlay grid to the original specified size to obtain the zoomed image.</a:t>
            </a:r>
          </a:p>
          <a:p>
            <a:pPr algn="l" rtl="0" eaLnBrk="1" hangingPunct="1">
              <a:spcBef>
                <a:spcPct val="0"/>
              </a:spcBef>
              <a:buFontTx/>
              <a:buNone/>
            </a:pPr>
            <a:endParaRPr lang="en-US" altLang="en-US" sz="1400" dirty="0">
              <a:solidFill>
                <a:srgbClr val="000000"/>
              </a:solidFill>
              <a:latin typeface="Arial" panose="020B0604020202020204" pitchFamily="34" charset="0"/>
              <a:cs typeface="Tahoma" panose="020B0604030504040204" pitchFamily="34" charset="0"/>
            </a:endParaRPr>
          </a:p>
          <a:p>
            <a:pPr algn="l" rtl="0" eaLnBrk="1" hangingPunct="1">
              <a:spcBef>
                <a:spcPct val="0"/>
              </a:spcBef>
              <a:buFontTx/>
              <a:buChar char="•"/>
            </a:pPr>
            <a:r>
              <a:rPr lang="en-US" altLang="en-US" sz="1400" u="sng" dirty="0">
                <a:solidFill>
                  <a:srgbClr val="EEECE1"/>
                </a:solidFill>
                <a:latin typeface="Arial" panose="020B0604020202020204" pitchFamily="34" charset="0"/>
                <a:cs typeface="Tahoma" panose="020B0604030504040204" pitchFamily="34" charset="0"/>
              </a:rPr>
              <a:t>Pixel replication</a:t>
            </a:r>
            <a:r>
              <a:rPr lang="en-US" altLang="en-US" sz="1400" dirty="0">
                <a:solidFill>
                  <a:srgbClr val="EEECE1"/>
                </a:solidFill>
                <a:latin typeface="Arial" panose="020B0604020202020204" pitchFamily="34" charset="0"/>
                <a:cs typeface="Tahoma" panose="020B0604030504040204" pitchFamily="34" charset="0"/>
              </a:rPr>
              <a:t> (re sampling) is a special case that is applicable when the size of the image needs to be increased an integer number of times (like 2 times not 1.5 for example).</a:t>
            </a:r>
            <a:r>
              <a:rPr lang="en-US" altLang="en-US" sz="1400" dirty="0">
                <a:solidFill>
                  <a:srgbClr val="000000"/>
                </a:solidFill>
                <a:latin typeface="Arial" panose="020B0604020202020204" pitchFamily="34" charset="0"/>
                <a:cs typeface="Tahoma" panose="020B0604030504040204" pitchFamily="34" charset="0"/>
              </a:rPr>
              <a:t> </a:t>
            </a:r>
          </a:p>
        </p:txBody>
      </p:sp>
      <p:sp>
        <p:nvSpPr>
          <p:cNvPr id="89093" name="Rectangle 5"/>
          <p:cNvSpPr>
            <a:spLocks noChangeArrowheads="1"/>
          </p:cNvSpPr>
          <p:nvPr/>
        </p:nvSpPr>
        <p:spPr bwMode="auto">
          <a:xfrm>
            <a:off x="5562600" y="4038600"/>
            <a:ext cx="3352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0"/>
              </a:spcBef>
              <a:buFontTx/>
              <a:buNone/>
            </a:pPr>
            <a:r>
              <a:rPr lang="en-US" altLang="en-US" sz="1200" dirty="0">
                <a:solidFill>
                  <a:srgbClr val="000000"/>
                </a:solidFill>
                <a:latin typeface="Arial" panose="020B0604020202020204" pitchFamily="34" charset="0"/>
              </a:rPr>
              <a:t>+ </a:t>
            </a:r>
            <a:r>
              <a:rPr lang="en-US" altLang="en-US" sz="1200" dirty="0" err="1">
                <a:solidFill>
                  <a:srgbClr val="000000"/>
                </a:solidFill>
                <a:latin typeface="Arial" panose="020B0604020202020204" pitchFamily="34" charset="0"/>
              </a:rPr>
              <a:t>ve</a:t>
            </a:r>
            <a:r>
              <a:rPr lang="en-US" altLang="en-US" sz="1200" dirty="0">
                <a:solidFill>
                  <a:srgbClr val="000000"/>
                </a:solidFill>
                <a:latin typeface="Arial" panose="020B0604020202020204" pitchFamily="34" charset="0"/>
              </a:rPr>
              <a:t> : Nearest neighbor is </a:t>
            </a:r>
            <a:r>
              <a:rPr lang="en-US" altLang="en-US" sz="1200" dirty="0">
                <a:solidFill>
                  <a:srgbClr val="FF0000"/>
                </a:solidFill>
                <a:latin typeface="Arial" panose="020B0604020202020204" pitchFamily="34" charset="0"/>
              </a:rPr>
              <a:t>fast</a:t>
            </a:r>
          </a:p>
          <a:p>
            <a:pPr algn="l" eaLnBrk="1" hangingPunct="1">
              <a:spcBef>
                <a:spcPct val="0"/>
              </a:spcBef>
              <a:buFontTx/>
              <a:buNone/>
            </a:pPr>
            <a:r>
              <a:rPr lang="en-US" altLang="en-US" sz="1200" dirty="0">
                <a:solidFill>
                  <a:srgbClr val="000000"/>
                </a:solidFill>
                <a:latin typeface="Arial" panose="020B0604020202020204" pitchFamily="34" charset="0"/>
              </a:rPr>
              <a:t> -</a:t>
            </a:r>
            <a:r>
              <a:rPr lang="en-US" altLang="en-US" sz="1200" dirty="0" err="1">
                <a:solidFill>
                  <a:srgbClr val="000000"/>
                </a:solidFill>
                <a:latin typeface="Arial" panose="020B0604020202020204" pitchFamily="34" charset="0"/>
              </a:rPr>
              <a:t>ve</a:t>
            </a:r>
            <a:r>
              <a:rPr lang="en-US" altLang="en-US" sz="1200" dirty="0">
                <a:solidFill>
                  <a:srgbClr val="000000"/>
                </a:solidFill>
                <a:latin typeface="Arial" panose="020B0604020202020204" pitchFamily="34" charset="0"/>
              </a:rPr>
              <a:t>:  it produces a </a:t>
            </a:r>
            <a:r>
              <a:rPr lang="en-US" altLang="en-US" sz="1200" dirty="0">
                <a:solidFill>
                  <a:srgbClr val="FF0000"/>
                </a:solidFill>
                <a:latin typeface="Arial" panose="020B0604020202020204" pitchFamily="34" charset="0"/>
              </a:rPr>
              <a:t>checkerboard</a:t>
            </a:r>
            <a:r>
              <a:rPr lang="en-US" altLang="en-US" sz="1200" dirty="0">
                <a:solidFill>
                  <a:srgbClr val="000000"/>
                </a:solidFill>
                <a:latin typeface="Arial" panose="020B0604020202020204" pitchFamily="34" charset="0"/>
              </a:rPr>
              <a:t> effect like this!</a:t>
            </a:r>
          </a:p>
        </p:txBody>
      </p:sp>
      <p:pic>
        <p:nvPicPr>
          <p:cNvPr id="890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938588"/>
            <a:ext cx="4160838"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648200"/>
            <a:ext cx="6445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Line 8"/>
          <p:cNvSpPr>
            <a:spLocks noChangeShapeType="1"/>
          </p:cNvSpPr>
          <p:nvPr/>
        </p:nvSpPr>
        <p:spPr bwMode="auto">
          <a:xfrm>
            <a:off x="6172200" y="4572000"/>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C9C2EA-AB41-4AD6-88AA-E5CD71391CAB}" type="slidenum">
              <a:rPr lang="ar-IQ" altLang="en-US">
                <a:solidFill>
                  <a:srgbClr val="898989"/>
                </a:solidFill>
                <a:latin typeface="Calibri" panose="020F0502020204030204" pitchFamily="34" charset="0"/>
              </a:rPr>
              <a:pPr eaLnBrk="1" hangingPunct="1"/>
              <a:t>65</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ctrTitle"/>
          </p:nvPr>
        </p:nvSpPr>
        <p:spPr>
          <a:xfrm>
            <a:off x="642938" y="-6350"/>
            <a:ext cx="7772400" cy="1285875"/>
          </a:xfrm>
        </p:spPr>
        <p:txBody>
          <a:bodyPr/>
          <a:lstStyle/>
          <a:p>
            <a:pPr eaLnBrk="1" hangingPunct="1"/>
            <a:r>
              <a:rPr lang="en-US" altLang="en-US" sz="4000" b="1" u="sng" smtClean="0">
                <a:solidFill>
                  <a:srgbClr val="4F8802"/>
                </a:solidFill>
                <a:cs typeface="Times New Roman" panose="02020603050405020304" pitchFamily="18" charset="0"/>
              </a:rPr>
              <a:t>Image Algebra</a:t>
            </a:r>
            <a:endParaRPr lang="ar-IQ" altLang="en-US" sz="4000" smtClean="0">
              <a:solidFill>
                <a:srgbClr val="4F8802"/>
              </a:solidFill>
            </a:endParaRPr>
          </a:p>
        </p:txBody>
      </p:sp>
      <p:sp>
        <p:nvSpPr>
          <p:cNvPr id="3" name="Subtitle 2"/>
          <p:cNvSpPr>
            <a:spLocks noGrp="1"/>
          </p:cNvSpPr>
          <p:nvPr>
            <p:ph type="subTitle" idx="1"/>
          </p:nvPr>
        </p:nvSpPr>
        <p:spPr>
          <a:xfrm>
            <a:off x="428625" y="1249363"/>
            <a:ext cx="8501063" cy="5608637"/>
          </a:xfrm>
        </p:spPr>
        <p:txBody>
          <a:bodyPr rtlCol="1">
            <a:normAutofit fontScale="92500" lnSpcReduction="20000"/>
          </a:bodyPr>
          <a:lstStyle/>
          <a:p>
            <a:pPr algn="l">
              <a:defRPr/>
            </a:pPr>
            <a:r>
              <a:rPr lang="en-US" sz="3600" b="1" dirty="0" smtClean="0">
                <a:solidFill>
                  <a:srgbClr val="002060"/>
                </a:solidFill>
              </a:rPr>
              <a:t>There are two primary categories of </a:t>
            </a:r>
            <a:r>
              <a:rPr lang="en-US" sz="3600" b="1" dirty="0" smtClean="0">
                <a:solidFill>
                  <a:srgbClr val="FF0000"/>
                </a:solidFill>
              </a:rPr>
              <a:t>algebraic operations </a:t>
            </a:r>
            <a:r>
              <a:rPr lang="en-US" sz="3600" b="1" dirty="0" smtClean="0">
                <a:solidFill>
                  <a:srgbClr val="002060"/>
                </a:solidFill>
              </a:rPr>
              <a:t>applied to image:</a:t>
            </a:r>
          </a:p>
          <a:p>
            <a:pPr algn="l">
              <a:defRPr/>
            </a:pPr>
            <a:r>
              <a:rPr lang="en-US" sz="3600" b="1" dirty="0" smtClean="0">
                <a:solidFill>
                  <a:srgbClr val="002060"/>
                </a:solidFill>
              </a:rPr>
              <a:t>1-  Arithmetic operations.</a:t>
            </a:r>
          </a:p>
          <a:p>
            <a:pPr algn="l">
              <a:defRPr/>
            </a:pPr>
            <a:r>
              <a:rPr lang="en-US" sz="3600" b="1" dirty="0" smtClean="0">
                <a:solidFill>
                  <a:srgbClr val="002060"/>
                </a:solidFill>
              </a:rPr>
              <a:t>2-  Logic operations</a:t>
            </a:r>
          </a:p>
          <a:p>
            <a:pPr algn="l">
              <a:defRPr/>
            </a:pPr>
            <a:r>
              <a:rPr lang="en-US" sz="3600" b="1" dirty="0" smtClean="0">
                <a:solidFill>
                  <a:srgbClr val="88026E"/>
                </a:solidFill>
              </a:rPr>
              <a:t> </a:t>
            </a:r>
          </a:p>
          <a:p>
            <a:pPr algn="l">
              <a:defRPr/>
            </a:pPr>
            <a:r>
              <a:rPr lang="en-US" sz="3600" b="1" dirty="0" smtClean="0">
                <a:solidFill>
                  <a:srgbClr val="FF0000"/>
                </a:solidFill>
              </a:rPr>
              <a:t>Addition, subtraction, division and multiplications</a:t>
            </a:r>
            <a:r>
              <a:rPr lang="en-US" sz="3600" b="1" dirty="0" smtClean="0">
                <a:solidFill>
                  <a:srgbClr val="88026E"/>
                </a:solidFill>
              </a:rPr>
              <a:t> comprise the </a:t>
            </a:r>
            <a:r>
              <a:rPr lang="en-US" sz="3600" b="1" dirty="0" smtClean="0">
                <a:solidFill>
                  <a:srgbClr val="FF0000"/>
                </a:solidFill>
              </a:rPr>
              <a:t>arithmetic</a:t>
            </a:r>
            <a:r>
              <a:rPr lang="en-US" sz="3600" b="1" dirty="0" smtClean="0">
                <a:solidFill>
                  <a:srgbClr val="88026E"/>
                </a:solidFill>
              </a:rPr>
              <a:t> operations, while </a:t>
            </a:r>
            <a:r>
              <a:rPr lang="en-US" sz="3600" b="1" dirty="0" smtClean="0">
                <a:solidFill>
                  <a:srgbClr val="FF0000"/>
                </a:solidFill>
              </a:rPr>
              <a:t>AND, OR and NOT </a:t>
            </a:r>
            <a:r>
              <a:rPr lang="en-US" sz="3600" b="1" dirty="0" smtClean="0">
                <a:solidFill>
                  <a:srgbClr val="88026E"/>
                </a:solidFill>
              </a:rPr>
              <a:t>makeup the </a:t>
            </a:r>
            <a:r>
              <a:rPr lang="en-US" sz="3600" b="1" dirty="0" smtClean="0">
                <a:solidFill>
                  <a:srgbClr val="FF0000"/>
                </a:solidFill>
              </a:rPr>
              <a:t>logic</a:t>
            </a:r>
            <a:r>
              <a:rPr lang="en-US" sz="3600" b="1" dirty="0" smtClean="0">
                <a:solidFill>
                  <a:srgbClr val="88026E"/>
                </a:solidFill>
              </a:rPr>
              <a:t> operations. These operations which require only one image, and are done on a pixel –by-pixel basis.</a:t>
            </a:r>
          </a:p>
          <a:p>
            <a:pPr algn="l">
              <a:defRPr/>
            </a:pPr>
            <a:r>
              <a:rPr lang="en-US" sz="3600" dirty="0" smtClean="0"/>
              <a:t> </a:t>
            </a:r>
          </a:p>
          <a:p>
            <a:pPr algn="l" eaLnBrk="1" fontAlgn="auto" hangingPunct="1">
              <a:spcAft>
                <a:spcPts val="0"/>
              </a:spcAft>
              <a:defRPr/>
            </a:pPr>
            <a:endParaRPr lang="ar-IQ"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041393-2805-472C-B182-31528DBD7B0E}" type="slidenum">
              <a:rPr lang="ar-IQ" altLang="en-US">
                <a:solidFill>
                  <a:srgbClr val="898989"/>
                </a:solidFill>
                <a:latin typeface="Calibri" panose="020F0502020204030204" pitchFamily="34" charset="0"/>
              </a:rPr>
              <a:pPr eaLnBrk="1" hangingPunct="1"/>
              <a:t>66</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ctrTitle"/>
          </p:nvPr>
        </p:nvSpPr>
        <p:spPr>
          <a:xfrm>
            <a:off x="642938" y="-171450"/>
            <a:ext cx="7772400" cy="434975"/>
          </a:xfrm>
        </p:spPr>
        <p:txBody>
          <a:bodyPr/>
          <a:lstStyle/>
          <a:p>
            <a:pPr eaLnBrk="1" hangingPunct="1"/>
            <a:endParaRPr lang="ar-IQ" altLang="en-US" smtClean="0"/>
          </a:p>
        </p:txBody>
      </p:sp>
      <p:sp>
        <p:nvSpPr>
          <p:cNvPr id="91139" name="Subtitle 2"/>
          <p:cNvSpPr>
            <a:spLocks noGrp="1"/>
          </p:cNvSpPr>
          <p:nvPr>
            <p:ph type="subTitle" idx="1"/>
          </p:nvPr>
        </p:nvSpPr>
        <p:spPr>
          <a:xfrm>
            <a:off x="0" y="-500063"/>
            <a:ext cx="8929688" cy="6929438"/>
          </a:xfrm>
        </p:spPr>
        <p:txBody>
          <a:bodyPr/>
          <a:lstStyle/>
          <a:p>
            <a:pPr algn="l"/>
            <a:r>
              <a:rPr lang="en-US" altLang="en-US" sz="3600" b="1" smtClean="0">
                <a:solidFill>
                  <a:srgbClr val="5B362F"/>
                </a:solidFill>
                <a:cs typeface="Arial" panose="020B0604020202020204" pitchFamily="34" charset="0"/>
              </a:rPr>
              <a:t> </a:t>
            </a:r>
          </a:p>
          <a:p>
            <a:pPr algn="l" eaLnBrk="1" hangingPunct="1"/>
            <a:endParaRPr lang="ar-IQ" altLang="en-US" sz="3600" b="1"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267D90-3DAD-47F9-B378-4AC448066271}" type="slidenum">
              <a:rPr lang="ar-IQ" altLang="en-US">
                <a:solidFill>
                  <a:srgbClr val="898989"/>
                </a:solidFill>
                <a:latin typeface="Calibri" panose="020F0502020204030204" pitchFamily="34" charset="0"/>
              </a:rPr>
              <a:pPr eaLnBrk="1" hangingPunct="1"/>
              <a:t>67</a:t>
            </a:fld>
            <a:endParaRPr lang="ar-IQ" altLang="en-US">
              <a:solidFill>
                <a:srgbClr val="898989"/>
              </a:solidFill>
              <a:latin typeface="Calibri" panose="020F0502020204030204" pitchFamily="34" charset="0"/>
            </a:endParaRPr>
          </a:p>
        </p:txBody>
      </p:sp>
      <p:sp>
        <p:nvSpPr>
          <p:cNvPr id="9114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
        <p:nvSpPr>
          <p:cNvPr id="9114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pic>
        <p:nvPicPr>
          <p:cNvPr id="91143" name="Picture 7" descr="tttttttt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00063"/>
            <a:ext cx="9144000" cy="599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ctrTitle"/>
          </p:nvPr>
        </p:nvSpPr>
        <p:spPr>
          <a:xfrm>
            <a:off x="642938" y="-171450"/>
            <a:ext cx="7772400" cy="434975"/>
          </a:xfrm>
        </p:spPr>
        <p:txBody>
          <a:bodyPr/>
          <a:lstStyle/>
          <a:p>
            <a:pPr eaLnBrk="1" hangingPunct="1"/>
            <a:endParaRPr lang="ar-IQ" altLang="en-US" smtClean="0"/>
          </a:p>
        </p:txBody>
      </p:sp>
      <p:sp>
        <p:nvSpPr>
          <p:cNvPr id="3" name="Subtitle 2"/>
          <p:cNvSpPr>
            <a:spLocks noGrp="1"/>
          </p:cNvSpPr>
          <p:nvPr>
            <p:ph type="subTitle" idx="1"/>
          </p:nvPr>
        </p:nvSpPr>
        <p:spPr>
          <a:xfrm>
            <a:off x="214313" y="428625"/>
            <a:ext cx="8929687" cy="6429375"/>
          </a:xfrm>
        </p:spPr>
        <p:txBody>
          <a:bodyPr rtlCol="1">
            <a:normAutofit fontScale="32500" lnSpcReduction="20000"/>
          </a:bodyPr>
          <a:lstStyle/>
          <a:p>
            <a:pPr algn="l">
              <a:defRPr/>
            </a:pPr>
            <a:r>
              <a:rPr lang="en-US" sz="9600" b="1" dirty="0" smtClean="0">
                <a:solidFill>
                  <a:srgbClr val="14008A"/>
                </a:solidFill>
              </a:rPr>
              <a:t>Subtraction of two images is often used to detect motion consider the case where nothing has changed in a sense; the image resulting from subtraction of two sequential image is filled with zero-a black image. If something has moved in the scene, subtraction produces a nonzero result at the location of movement. </a:t>
            </a:r>
            <a:r>
              <a:rPr lang="en-US" sz="9600" b="1" dirty="0" smtClean="0">
                <a:solidFill>
                  <a:srgbClr val="FF0000"/>
                </a:solidFill>
              </a:rPr>
              <a:t>Applications include Object tracking , Medical imaging,  Law enforcement and Military applications</a:t>
            </a:r>
          </a:p>
          <a:p>
            <a:pPr algn="l">
              <a:defRPr/>
            </a:pPr>
            <a:r>
              <a:rPr lang="en-US" sz="9600" b="1" dirty="0" smtClean="0">
                <a:solidFill>
                  <a:schemeClr val="tx2"/>
                </a:solidFill>
              </a:rPr>
              <a:t>Multiplication </a:t>
            </a:r>
            <a:r>
              <a:rPr lang="en-US" sz="9600" b="1" dirty="0" smtClean="0">
                <a:solidFill>
                  <a:srgbClr val="88022B"/>
                </a:solidFill>
              </a:rPr>
              <a:t>and </a:t>
            </a:r>
            <a:r>
              <a:rPr lang="en-US" sz="9600" b="1" dirty="0" smtClean="0">
                <a:solidFill>
                  <a:schemeClr val="tx2"/>
                </a:solidFill>
              </a:rPr>
              <a:t>Division</a:t>
            </a:r>
            <a:r>
              <a:rPr lang="en-US" sz="9600" b="1" dirty="0" smtClean="0">
                <a:solidFill>
                  <a:srgbClr val="88022B"/>
                </a:solidFill>
              </a:rPr>
              <a:t> are used to </a:t>
            </a:r>
            <a:r>
              <a:rPr lang="en-US" sz="9600" b="1" dirty="0" smtClean="0">
                <a:solidFill>
                  <a:schemeClr val="tx2"/>
                </a:solidFill>
              </a:rPr>
              <a:t>adjust the brightness of an image</a:t>
            </a:r>
            <a:r>
              <a:rPr lang="en-US" sz="9600" b="1" dirty="0" smtClean="0">
                <a:solidFill>
                  <a:srgbClr val="88022B"/>
                </a:solidFill>
              </a:rPr>
              <a:t>. One image typically consists of a constant number greater than one. Multiplication of the pixel values by a number greater than one will darken the image (</a:t>
            </a:r>
            <a:r>
              <a:rPr lang="en-US" sz="9600" b="1" dirty="0" smtClean="0">
                <a:solidFill>
                  <a:schemeClr val="tx2"/>
                </a:solidFill>
              </a:rPr>
              <a:t>Brightness</a:t>
            </a:r>
            <a:r>
              <a:rPr lang="en-US" sz="9600" b="1" dirty="0" smtClean="0">
                <a:solidFill>
                  <a:srgbClr val="88022B"/>
                </a:solidFill>
              </a:rPr>
              <a:t> adjustment is often used as a processing step in </a:t>
            </a:r>
            <a:r>
              <a:rPr lang="en-US" sz="9600" b="1" dirty="0" smtClean="0">
                <a:solidFill>
                  <a:schemeClr val="tx2"/>
                </a:solidFill>
              </a:rPr>
              <a:t>image enhancement).</a:t>
            </a:r>
          </a:p>
          <a:p>
            <a:pPr algn="l">
              <a:defRPr/>
            </a:pPr>
            <a:endParaRPr lang="ar-IQ"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173ED3-7628-4785-A7B6-4C0E17DD4564}" type="slidenum">
              <a:rPr lang="ar-IQ" altLang="en-US">
                <a:solidFill>
                  <a:srgbClr val="898989"/>
                </a:solidFill>
                <a:latin typeface="Calibri" panose="020F0502020204030204" pitchFamily="34" charset="0"/>
              </a:rPr>
              <a:pPr eaLnBrk="1" hangingPunct="1"/>
              <a:t>68</a:t>
            </a:fld>
            <a:endParaRPr lang="ar-IQ" altLang="en-US">
              <a:solidFill>
                <a:srgbClr val="898989"/>
              </a:solidFill>
              <a:latin typeface="Calibri" panose="020F0502020204030204" pitchFamily="34" charset="0"/>
            </a:endParaRPr>
          </a:p>
        </p:txBody>
      </p:sp>
      <p:sp>
        <p:nvSpPr>
          <p:cNvPr id="9216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
        <p:nvSpPr>
          <p:cNvPr id="9216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ctrTitle"/>
          </p:nvPr>
        </p:nvSpPr>
        <p:spPr>
          <a:xfrm>
            <a:off x="642938" y="-171450"/>
            <a:ext cx="7772400" cy="434975"/>
          </a:xfrm>
        </p:spPr>
        <p:txBody>
          <a:bodyPr/>
          <a:lstStyle/>
          <a:p>
            <a:pPr eaLnBrk="1" hangingPunct="1"/>
            <a:endParaRPr lang="ar-IQ" altLang="en-US" smtClean="0"/>
          </a:p>
        </p:txBody>
      </p:sp>
      <p:sp>
        <p:nvSpPr>
          <p:cNvPr id="93187" name="Subtitle 2"/>
          <p:cNvSpPr>
            <a:spLocks noGrp="1"/>
          </p:cNvSpPr>
          <p:nvPr>
            <p:ph type="subTitle" idx="1"/>
          </p:nvPr>
        </p:nvSpPr>
        <p:spPr>
          <a:xfrm>
            <a:off x="0" y="-500063"/>
            <a:ext cx="8929688" cy="6929438"/>
          </a:xfrm>
        </p:spPr>
        <p:txBody>
          <a:bodyPr/>
          <a:lstStyle/>
          <a:p>
            <a:pPr algn="l"/>
            <a:r>
              <a:rPr lang="en-US" altLang="en-US" sz="3600" b="1" smtClean="0">
                <a:solidFill>
                  <a:srgbClr val="5B362F"/>
                </a:solidFill>
                <a:cs typeface="Arial" panose="020B0604020202020204" pitchFamily="34" charset="0"/>
              </a:rPr>
              <a:t> </a:t>
            </a:r>
          </a:p>
          <a:p>
            <a:pPr algn="l" eaLnBrk="1" hangingPunct="1"/>
            <a:endParaRPr lang="ar-IQ" altLang="en-US" sz="3600" b="1"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1F29D2-642F-4ED6-867F-EDBB3CF8C1C3}" type="slidenum">
              <a:rPr lang="ar-IQ" altLang="en-US">
                <a:solidFill>
                  <a:srgbClr val="898989"/>
                </a:solidFill>
                <a:latin typeface="Calibri" panose="020F0502020204030204" pitchFamily="34" charset="0"/>
              </a:rPr>
              <a:pPr eaLnBrk="1" hangingPunct="1"/>
              <a:t>69</a:t>
            </a:fld>
            <a:endParaRPr lang="ar-IQ" altLang="en-US">
              <a:solidFill>
                <a:srgbClr val="898989"/>
              </a:solidFill>
              <a:latin typeface="Calibri" panose="020F0502020204030204" pitchFamily="34" charset="0"/>
            </a:endParaRPr>
          </a:p>
        </p:txBody>
      </p:sp>
      <p:sp>
        <p:nvSpPr>
          <p:cNvPr id="9318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
        <p:nvSpPr>
          <p:cNvPr id="9319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pic>
        <p:nvPicPr>
          <p:cNvPr id="93191" name="Picture 10" descr="dddd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72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642938" y="-6350"/>
            <a:ext cx="7772400" cy="1285875"/>
          </a:xfrm>
        </p:spPr>
        <p:txBody>
          <a:bodyPr/>
          <a:lstStyle/>
          <a:p>
            <a:pPr eaLnBrk="1" hangingPunct="1"/>
            <a:r>
              <a:rPr lang="en-US" altLang="en-US" b="1" u="sng" smtClean="0">
                <a:cs typeface="Times New Roman" panose="02020603050405020304" pitchFamily="18" charset="0"/>
              </a:rPr>
              <a:t>Image Enhancemnet</a:t>
            </a:r>
            <a:endParaRPr lang="ar-IQ" altLang="en-US" smtClean="0"/>
          </a:p>
        </p:txBody>
      </p:sp>
      <p:sp>
        <p:nvSpPr>
          <p:cNvPr id="3" name="Subtitle 2"/>
          <p:cNvSpPr>
            <a:spLocks noGrp="1"/>
          </p:cNvSpPr>
          <p:nvPr>
            <p:ph type="subTitle" idx="1"/>
          </p:nvPr>
        </p:nvSpPr>
        <p:spPr>
          <a:xfrm>
            <a:off x="428625" y="1249363"/>
            <a:ext cx="8501063" cy="5608637"/>
          </a:xfrm>
        </p:spPr>
        <p:txBody>
          <a:bodyPr rtlCol="1">
            <a:normAutofit fontScale="77500" lnSpcReduction="20000"/>
          </a:bodyPr>
          <a:lstStyle/>
          <a:p>
            <a:pPr algn="l" eaLnBrk="1" fontAlgn="auto" hangingPunct="1">
              <a:spcAft>
                <a:spcPts val="0"/>
              </a:spcAft>
              <a:defRPr/>
            </a:pPr>
            <a:r>
              <a:rPr lang="en-US" sz="3600" b="1" dirty="0" smtClean="0">
                <a:solidFill>
                  <a:srgbClr val="7030A0"/>
                </a:solidFill>
              </a:rPr>
              <a:t>Involves taking an image and improving it visually, typically by taking advantages of human Visual Systems responses. One of the simplest enhancement techniques is to </a:t>
            </a:r>
            <a:r>
              <a:rPr lang="en-US" sz="3600" b="1" i="1" dirty="0" smtClean="0">
                <a:solidFill>
                  <a:srgbClr val="FF0000"/>
                </a:solidFill>
              </a:rPr>
              <a:t>simply stretch the contrast of an image</a:t>
            </a:r>
            <a:r>
              <a:rPr lang="en-US" sz="3600" b="1" dirty="0" smtClean="0">
                <a:solidFill>
                  <a:srgbClr val="7030A0"/>
                </a:solidFill>
              </a:rPr>
              <a:t>.</a:t>
            </a:r>
          </a:p>
          <a:p>
            <a:pPr algn="l" eaLnBrk="1" fontAlgn="auto" hangingPunct="1">
              <a:spcAft>
                <a:spcPts val="0"/>
              </a:spcAft>
              <a:defRPr/>
            </a:pPr>
            <a:r>
              <a:rPr lang="en-US" sz="3600" b="1" dirty="0" smtClean="0">
                <a:solidFill>
                  <a:srgbClr val="7030A0"/>
                </a:solidFill>
              </a:rPr>
              <a:t>Enhancement methods tend to be </a:t>
            </a:r>
            <a:r>
              <a:rPr lang="en-US" sz="3600" b="1" dirty="0" smtClean="0">
                <a:solidFill>
                  <a:srgbClr val="FF0000"/>
                </a:solidFill>
              </a:rPr>
              <a:t>problem specific</a:t>
            </a:r>
            <a:r>
              <a:rPr lang="en-US" sz="3600" b="1" dirty="0" smtClean="0">
                <a:solidFill>
                  <a:srgbClr val="7030A0"/>
                </a:solidFill>
              </a:rPr>
              <a:t>. For example, a method that is used </a:t>
            </a:r>
            <a:r>
              <a:rPr lang="en-US" sz="3600" b="1" dirty="0" smtClean="0">
                <a:solidFill>
                  <a:srgbClr val="FF0000"/>
                </a:solidFill>
              </a:rPr>
              <a:t>to enhance satellite images</a:t>
            </a:r>
            <a:r>
              <a:rPr lang="en-US" sz="3600" b="1" dirty="0" smtClean="0">
                <a:solidFill>
                  <a:srgbClr val="7030A0"/>
                </a:solidFill>
              </a:rPr>
              <a:t> may not suitable for enhancing </a:t>
            </a:r>
            <a:r>
              <a:rPr lang="en-US" sz="3600" b="1" dirty="0" smtClean="0">
                <a:solidFill>
                  <a:srgbClr val="FF0000"/>
                </a:solidFill>
              </a:rPr>
              <a:t>medical images</a:t>
            </a:r>
            <a:r>
              <a:rPr lang="en-US" sz="3600" b="1" dirty="0" smtClean="0">
                <a:solidFill>
                  <a:srgbClr val="7030A0"/>
                </a:solidFill>
              </a:rPr>
              <a:t>.</a:t>
            </a:r>
          </a:p>
          <a:p>
            <a:pPr algn="l" eaLnBrk="1" fontAlgn="auto" hangingPunct="1">
              <a:spcAft>
                <a:spcPts val="0"/>
              </a:spcAft>
              <a:defRPr/>
            </a:pPr>
            <a:r>
              <a:rPr lang="en-US" sz="3600" b="1" dirty="0" smtClean="0">
                <a:solidFill>
                  <a:srgbClr val="7030A0"/>
                </a:solidFill>
              </a:rPr>
              <a:t>Although </a:t>
            </a:r>
            <a:r>
              <a:rPr lang="en-US" sz="3600" b="1" dirty="0" smtClean="0">
                <a:solidFill>
                  <a:srgbClr val="FF0000"/>
                </a:solidFill>
              </a:rPr>
              <a:t>enhancement</a:t>
            </a:r>
            <a:r>
              <a:rPr lang="en-US" sz="3600" b="1" dirty="0" smtClean="0">
                <a:solidFill>
                  <a:srgbClr val="7030A0"/>
                </a:solidFill>
              </a:rPr>
              <a:t> and </a:t>
            </a:r>
            <a:r>
              <a:rPr lang="en-US" sz="3600" b="1" dirty="0" smtClean="0">
                <a:solidFill>
                  <a:srgbClr val="FF0000"/>
                </a:solidFill>
              </a:rPr>
              <a:t>restoration</a:t>
            </a:r>
            <a:r>
              <a:rPr lang="en-US" sz="3600" b="1" dirty="0" smtClean="0">
                <a:solidFill>
                  <a:srgbClr val="7030A0"/>
                </a:solidFill>
              </a:rPr>
              <a:t> are </a:t>
            </a:r>
            <a:r>
              <a:rPr lang="en-US" sz="3600" b="1" dirty="0" smtClean="0">
                <a:solidFill>
                  <a:srgbClr val="FF0000"/>
                </a:solidFill>
              </a:rPr>
              <a:t>similar in aim</a:t>
            </a:r>
            <a:r>
              <a:rPr lang="en-US" sz="3600" b="1" dirty="0" smtClean="0">
                <a:solidFill>
                  <a:srgbClr val="7030A0"/>
                </a:solidFill>
              </a:rPr>
              <a:t>, to make an image look better. They differ in how they approach the problem. </a:t>
            </a:r>
            <a:r>
              <a:rPr lang="en-US" sz="3600" b="1" i="1" dirty="0" smtClean="0">
                <a:solidFill>
                  <a:srgbClr val="FF0000"/>
                </a:solidFill>
              </a:rPr>
              <a:t>Restoration method attempt to model the distortion to the image and reverse the degradation</a:t>
            </a:r>
            <a:r>
              <a:rPr lang="en-US" sz="3600" b="1" dirty="0" smtClean="0">
                <a:solidFill>
                  <a:srgbClr val="7030A0"/>
                </a:solidFill>
              </a:rPr>
              <a:t>, where enhancement methods use knowledge of the human visual systems responses </a:t>
            </a:r>
            <a:r>
              <a:rPr lang="en-US" sz="3600" b="1" i="1" dirty="0" smtClean="0">
                <a:solidFill>
                  <a:srgbClr val="FF0000"/>
                </a:solidFill>
              </a:rPr>
              <a:t>to improve an image visually</a:t>
            </a:r>
            <a:r>
              <a:rPr lang="en-US" sz="3600" b="1" dirty="0" smtClean="0">
                <a:solidFill>
                  <a:srgbClr val="7030A0"/>
                </a:solidFill>
              </a:rPr>
              <a:t>.</a:t>
            </a:r>
          </a:p>
          <a:p>
            <a:pPr algn="l" eaLnBrk="1" fontAlgn="auto" hangingPunct="1">
              <a:spcAft>
                <a:spcPts val="0"/>
              </a:spcAft>
              <a:defRPr/>
            </a:pPr>
            <a:endParaRPr lang="ar-IQ"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5D2A44-E973-434F-B269-A8865EEE5D9E}" type="slidenum">
              <a:rPr lang="ar-IQ" altLang="en-US">
                <a:solidFill>
                  <a:srgbClr val="898989"/>
                </a:solidFill>
                <a:latin typeface="Calibri" panose="020F0502020204030204" pitchFamily="34" charset="0"/>
              </a:rPr>
              <a:pPr eaLnBrk="1" hangingPunct="1"/>
              <a:t>7</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ctrTitle"/>
          </p:nvPr>
        </p:nvSpPr>
        <p:spPr>
          <a:xfrm>
            <a:off x="642938" y="-171450"/>
            <a:ext cx="7772400" cy="434975"/>
          </a:xfrm>
        </p:spPr>
        <p:txBody>
          <a:bodyPr/>
          <a:lstStyle/>
          <a:p>
            <a:pPr eaLnBrk="1" hangingPunct="1"/>
            <a:endParaRPr lang="ar-IQ" altLang="en-US"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E88C78-CD6B-4D22-B7E0-EFE5E4023B33}" type="slidenum">
              <a:rPr lang="ar-IQ" altLang="en-US">
                <a:solidFill>
                  <a:srgbClr val="898989"/>
                </a:solidFill>
                <a:latin typeface="Calibri" panose="020F0502020204030204" pitchFamily="34" charset="0"/>
              </a:rPr>
              <a:pPr eaLnBrk="1" hangingPunct="1"/>
              <a:t>70</a:t>
            </a:fld>
            <a:endParaRPr lang="ar-IQ" altLang="en-US">
              <a:solidFill>
                <a:srgbClr val="898989"/>
              </a:solidFill>
              <a:latin typeface="Calibri" panose="020F0502020204030204" pitchFamily="34" charset="0"/>
            </a:endParaRPr>
          </a:p>
        </p:txBody>
      </p:sp>
      <p:sp>
        <p:nvSpPr>
          <p:cNvPr id="9421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
        <p:nvSpPr>
          <p:cNvPr id="942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grpSp>
        <p:nvGrpSpPr>
          <p:cNvPr id="94214" name="Group 2"/>
          <p:cNvGrpSpPr>
            <a:grpSpLocks noGrp="1" noChangeAspect="1"/>
          </p:cNvGrpSpPr>
          <p:nvPr/>
        </p:nvGrpSpPr>
        <p:grpSpPr bwMode="auto">
          <a:xfrm>
            <a:off x="0" y="-500063"/>
            <a:ext cx="8929688" cy="6929438"/>
            <a:chOff x="1800" y="5873"/>
            <a:chExt cx="9180" cy="3966"/>
          </a:xfrm>
        </p:grpSpPr>
        <p:sp>
          <p:nvSpPr>
            <p:cNvPr id="94216" name="AutoShape 3"/>
            <p:cNvSpPr>
              <a:spLocks noChangeAspect="1" noChangeArrowheads="1"/>
            </p:cNvSpPr>
            <p:nvPr/>
          </p:nvSpPr>
          <p:spPr bwMode="auto">
            <a:xfrm>
              <a:off x="1800" y="5873"/>
              <a:ext cx="9180" cy="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pic>
          <p:nvPicPr>
            <p:cNvPr id="94217" name="Picture 4" descr="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 y="5873"/>
              <a:ext cx="2653" cy="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8" name="Picture 5" descr="fi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 y="5873"/>
              <a:ext cx="2653" cy="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9" name="Picture 6" descr="fig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7" y="5873"/>
              <a:ext cx="2653" cy="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0" name="Text Box 7"/>
            <p:cNvSpPr txBox="1">
              <a:spLocks noChangeArrowheads="1"/>
            </p:cNvSpPr>
            <p:nvPr/>
          </p:nvSpPr>
          <p:spPr bwMode="auto">
            <a:xfrm>
              <a:off x="2121" y="9104"/>
              <a:ext cx="185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607" tIns="28804" rIns="57607" bIns="2880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ts val="1000"/>
                </a:spcAft>
                <a:buFontTx/>
                <a:buNone/>
              </a:pPr>
              <a:r>
                <a:rPr lang="en-US" altLang="en-US" sz="1100">
                  <a:solidFill>
                    <a:srgbClr val="000000"/>
                  </a:solidFill>
                </a:rPr>
                <a:t>a. Original image</a:t>
              </a:r>
              <a:endParaRPr lang="ar-IQ" altLang="en-US" sz="1800">
                <a:solidFill>
                  <a:srgbClr val="000000"/>
                </a:solidFill>
                <a:latin typeface="Arial" panose="020B0604020202020204" pitchFamily="34" charset="0"/>
              </a:endParaRPr>
            </a:p>
          </p:txBody>
        </p:sp>
        <p:sp>
          <p:nvSpPr>
            <p:cNvPr id="94221" name="Text Box 8"/>
            <p:cNvSpPr txBox="1">
              <a:spLocks noChangeArrowheads="1"/>
            </p:cNvSpPr>
            <p:nvPr/>
          </p:nvSpPr>
          <p:spPr bwMode="auto">
            <a:xfrm>
              <a:off x="4680" y="9113"/>
              <a:ext cx="293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607" tIns="28804" rIns="57607" bIns="2880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ts val="1000"/>
                </a:spcAft>
                <a:buFontTx/>
                <a:buNone/>
              </a:pPr>
              <a:r>
                <a:rPr lang="en-US" altLang="en-US" sz="1100">
                  <a:solidFill>
                    <a:srgbClr val="000000"/>
                  </a:solidFill>
                </a:rPr>
                <a:t>b. Image divided by value&lt;1 </a:t>
              </a:r>
              <a:endParaRPr lang="ar-IQ" altLang="en-US" sz="1800">
                <a:solidFill>
                  <a:srgbClr val="000000"/>
                </a:solidFill>
                <a:latin typeface="Arial" panose="020B0604020202020204" pitchFamily="34" charset="0"/>
              </a:endParaRPr>
            </a:p>
          </p:txBody>
        </p:sp>
        <p:sp>
          <p:nvSpPr>
            <p:cNvPr id="94222" name="Text Box 9"/>
            <p:cNvSpPr txBox="1">
              <a:spLocks noChangeArrowheads="1"/>
            </p:cNvSpPr>
            <p:nvPr/>
          </p:nvSpPr>
          <p:spPr bwMode="auto">
            <a:xfrm>
              <a:off x="7545" y="9119"/>
              <a:ext cx="339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607" tIns="28804" rIns="57607" bIns="28804"/>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ts val="1000"/>
                </a:spcAft>
                <a:buFontTx/>
                <a:buNone/>
              </a:pPr>
              <a:r>
                <a:rPr lang="en-US" altLang="en-US" sz="1100">
                  <a:solidFill>
                    <a:srgbClr val="000000"/>
                  </a:solidFill>
                </a:rPr>
                <a:t>  c. Image divided by value &gt;1</a:t>
              </a:r>
              <a:endParaRPr lang="ar-IQ" altLang="en-US" sz="1800">
                <a:solidFill>
                  <a:srgbClr val="000000"/>
                </a:solidFill>
                <a:latin typeface="Arial" panose="020B0604020202020204" pitchFamily="34" charset="0"/>
              </a:endParaRPr>
            </a:p>
          </p:txBody>
        </p:sp>
      </p:grpSp>
      <p:sp>
        <p:nvSpPr>
          <p:cNvPr id="94215" name="Rectangle 15"/>
          <p:cNvSpPr>
            <a:spLocks noChangeArrowheads="1"/>
          </p:cNvSpPr>
          <p:nvPr/>
        </p:nvSpPr>
        <p:spPr bwMode="auto">
          <a:xfrm>
            <a:off x="3143250" y="5715000"/>
            <a:ext cx="187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GB" altLang="en-US" sz="1800" b="1">
                <a:solidFill>
                  <a:srgbClr val="000000"/>
                </a:solidFill>
                <a:latin typeface="Arial" panose="020B0604020202020204" pitchFamily="34" charset="0"/>
              </a:rPr>
              <a:t>Image Division.</a:t>
            </a:r>
            <a:endParaRPr lang="ar-IQ" altLang="en-US" sz="18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ctrTitle"/>
          </p:nvPr>
        </p:nvSpPr>
        <p:spPr>
          <a:xfrm>
            <a:off x="642938" y="-6350"/>
            <a:ext cx="7772400" cy="1006475"/>
          </a:xfrm>
        </p:spPr>
        <p:txBody>
          <a:bodyPr/>
          <a:lstStyle/>
          <a:p>
            <a:pPr eaLnBrk="1" hangingPunct="1"/>
            <a:r>
              <a:rPr lang="en-US" altLang="en-US" b="1" smtClean="0">
                <a:solidFill>
                  <a:srgbClr val="4F8802"/>
                </a:solidFill>
                <a:cs typeface="Times New Roman" panose="02020603050405020304" pitchFamily="18" charset="0"/>
              </a:rPr>
              <a:t>Logic operations</a:t>
            </a:r>
            <a:endParaRPr lang="ar-IQ" altLang="en-US" b="1" smtClean="0">
              <a:solidFill>
                <a:srgbClr val="4F8802"/>
              </a:solidFill>
            </a:endParaRPr>
          </a:p>
        </p:txBody>
      </p:sp>
      <p:sp>
        <p:nvSpPr>
          <p:cNvPr id="3" name="Subtitle 2"/>
          <p:cNvSpPr>
            <a:spLocks noGrp="1"/>
          </p:cNvSpPr>
          <p:nvPr>
            <p:ph type="subTitle" idx="1"/>
          </p:nvPr>
        </p:nvSpPr>
        <p:spPr>
          <a:xfrm>
            <a:off x="428625" y="857250"/>
            <a:ext cx="8501063" cy="2571750"/>
          </a:xfrm>
        </p:spPr>
        <p:txBody>
          <a:bodyPr rtlCol="1">
            <a:normAutofit fontScale="70000" lnSpcReduction="20000"/>
          </a:bodyPr>
          <a:lstStyle/>
          <a:p>
            <a:pPr algn="l" eaLnBrk="1" fontAlgn="auto" hangingPunct="1">
              <a:spcAft>
                <a:spcPts val="0"/>
              </a:spcAft>
              <a:defRPr/>
            </a:pPr>
            <a:r>
              <a:rPr lang="en-US" sz="3600" b="1" dirty="0" smtClean="0">
                <a:solidFill>
                  <a:srgbClr val="7030A0"/>
                </a:solidFill>
              </a:rPr>
              <a:t> </a:t>
            </a:r>
          </a:p>
          <a:p>
            <a:pPr algn="l" eaLnBrk="1" fontAlgn="auto" hangingPunct="1">
              <a:spcAft>
                <a:spcPts val="0"/>
              </a:spcAft>
              <a:defRPr/>
            </a:pPr>
            <a:r>
              <a:rPr lang="en-US" sz="3600" b="1" dirty="0" smtClean="0">
                <a:solidFill>
                  <a:srgbClr val="7030A0"/>
                </a:solidFill>
              </a:rPr>
              <a:t>logic operations AND, OR and NOT form a complete set, meaning that any other logic operation (XOR, NOR, NAND) can be created by a combination of these basic elements.  They operate in a bit-wise fashion on pixel data.</a:t>
            </a:r>
          </a:p>
          <a:p>
            <a:pPr algn="l" eaLnBrk="1" fontAlgn="auto" hangingPunct="1">
              <a:spcAft>
                <a:spcPts val="0"/>
              </a:spcAft>
              <a:defRPr/>
            </a:pPr>
            <a:r>
              <a:rPr lang="en-US" sz="3600" b="1" dirty="0" smtClean="0">
                <a:solidFill>
                  <a:srgbClr val="7030A0"/>
                </a:solidFill>
              </a:rPr>
              <a:t> </a:t>
            </a:r>
          </a:p>
          <a:p>
            <a:pPr algn="l" eaLnBrk="1" fontAlgn="auto" hangingPunct="1">
              <a:spcAft>
                <a:spcPts val="0"/>
              </a:spcAft>
              <a:defRPr/>
            </a:pPr>
            <a:r>
              <a:rPr lang="en-US" sz="3600" b="1" dirty="0" smtClean="0">
                <a:solidFill>
                  <a:srgbClr val="7030A0"/>
                </a:solidFill>
              </a:rPr>
              <a:t> </a:t>
            </a:r>
          </a:p>
          <a:p>
            <a:pPr algn="l" eaLnBrk="1" fontAlgn="auto" hangingPunct="1">
              <a:spcAft>
                <a:spcPts val="0"/>
              </a:spcAft>
              <a:defRPr/>
            </a:pPr>
            <a:endParaRPr lang="ar-IQ"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2F0AE9-267C-4FB6-A8B9-1AB25B8CDD56}" type="slidenum">
              <a:rPr lang="ar-IQ" altLang="en-US">
                <a:solidFill>
                  <a:srgbClr val="898989"/>
                </a:solidFill>
                <a:latin typeface="Calibri" panose="020F0502020204030204" pitchFamily="34" charset="0"/>
              </a:rPr>
              <a:pPr eaLnBrk="1" hangingPunct="1"/>
              <a:t>71</a:t>
            </a:fld>
            <a:endParaRPr lang="ar-IQ" altLang="en-US">
              <a:solidFill>
                <a:srgbClr val="898989"/>
              </a:solidFill>
              <a:latin typeface="Calibri" panose="020F0502020204030204" pitchFamily="34" charset="0"/>
            </a:endParaRPr>
          </a:p>
        </p:txBody>
      </p:sp>
      <p:sp>
        <p:nvSpPr>
          <p:cNvPr id="9523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
        <p:nvSpPr>
          <p:cNvPr id="9523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ctrTitle"/>
          </p:nvPr>
        </p:nvSpPr>
        <p:spPr>
          <a:xfrm>
            <a:off x="642938" y="-171450"/>
            <a:ext cx="7772400" cy="434975"/>
          </a:xfrm>
        </p:spPr>
        <p:txBody>
          <a:bodyPr/>
          <a:lstStyle/>
          <a:p>
            <a:pPr eaLnBrk="1" hangingPunct="1"/>
            <a:endParaRPr lang="ar-IQ" altLang="en-US" smtClean="0"/>
          </a:p>
        </p:txBody>
      </p:sp>
      <p:sp>
        <p:nvSpPr>
          <p:cNvPr id="3" name="Subtitle 2"/>
          <p:cNvSpPr>
            <a:spLocks noGrp="1"/>
          </p:cNvSpPr>
          <p:nvPr>
            <p:ph type="subTitle" idx="1"/>
          </p:nvPr>
        </p:nvSpPr>
        <p:spPr>
          <a:xfrm>
            <a:off x="1000125" y="357188"/>
            <a:ext cx="7572375" cy="5786437"/>
          </a:xfrm>
        </p:spPr>
        <p:txBody>
          <a:bodyPr rtlCol="1">
            <a:normAutofit fontScale="62500" lnSpcReduction="20000"/>
          </a:bodyPr>
          <a:lstStyle/>
          <a:p>
            <a:pPr algn="l">
              <a:defRPr/>
            </a:pPr>
            <a:r>
              <a:rPr lang="en-US" sz="4000" b="1" dirty="0" smtClean="0">
                <a:solidFill>
                  <a:srgbClr val="003399"/>
                </a:solidFill>
              </a:rPr>
              <a:t>Example:  A logic AND is performed on two images, suppose the two corresponding pixel values are (111)10 is one image and (88)10 in the second image. The corresponding bit strings are:</a:t>
            </a:r>
          </a:p>
          <a:p>
            <a:pPr algn="l">
              <a:defRPr/>
            </a:pPr>
            <a:r>
              <a:rPr lang="en-US" sz="4000" b="1" dirty="0" smtClean="0">
                <a:solidFill>
                  <a:srgbClr val="7030A0"/>
                </a:solidFill>
              </a:rPr>
              <a:t>		 			 (111)</a:t>
            </a:r>
            <a:r>
              <a:rPr lang="en-US" sz="4000" b="1" dirty="0" smtClean="0">
                <a:solidFill>
                  <a:srgbClr val="00B050"/>
                </a:solidFill>
              </a:rPr>
              <a:t>10</a:t>
            </a:r>
            <a:r>
              <a:rPr lang="en-US" sz="4000" b="1" dirty="0" smtClean="0">
                <a:solidFill>
                  <a:srgbClr val="7030A0"/>
                </a:solidFill>
              </a:rPr>
              <a:t>    01101111</a:t>
            </a:r>
            <a:r>
              <a:rPr lang="en-US" sz="4000" b="1" dirty="0" smtClean="0">
                <a:solidFill>
                  <a:srgbClr val="00B050"/>
                </a:solidFill>
              </a:rPr>
              <a:t>2</a:t>
            </a:r>
            <a:endParaRPr lang="ar-IQ" sz="4000" b="1" dirty="0" smtClean="0">
              <a:solidFill>
                <a:srgbClr val="00B050"/>
              </a:solidFill>
            </a:endParaRPr>
          </a:p>
          <a:p>
            <a:pPr algn="l">
              <a:defRPr/>
            </a:pPr>
            <a:r>
              <a:rPr lang="ar-IQ" sz="4000" b="1" dirty="0" smtClean="0">
                <a:solidFill>
                  <a:srgbClr val="7030A0"/>
                </a:solidFill>
              </a:rPr>
              <a:t>    </a:t>
            </a:r>
            <a:r>
              <a:rPr lang="en-US" sz="4000" b="1" dirty="0" smtClean="0">
                <a:solidFill>
                  <a:srgbClr val="7030A0"/>
                </a:solidFill>
              </a:rPr>
              <a:t>       AND</a:t>
            </a:r>
            <a:r>
              <a:rPr lang="ar-IQ" sz="4000" b="1" dirty="0" smtClean="0">
                <a:solidFill>
                  <a:srgbClr val="7030A0"/>
                </a:solidFill>
              </a:rPr>
              <a:t> </a:t>
            </a:r>
            <a:r>
              <a:rPr lang="en-US" sz="4000" b="1" dirty="0" smtClean="0">
                <a:solidFill>
                  <a:srgbClr val="7030A0"/>
                </a:solidFill>
              </a:rPr>
              <a:t>     01011000</a:t>
            </a:r>
            <a:r>
              <a:rPr lang="en-US" sz="4000" b="1" dirty="0" smtClean="0">
                <a:solidFill>
                  <a:srgbClr val="00B050"/>
                </a:solidFill>
              </a:rPr>
              <a:t>2</a:t>
            </a:r>
            <a:r>
              <a:rPr lang="ar-IQ" sz="4000" b="1" dirty="0" smtClean="0">
                <a:solidFill>
                  <a:srgbClr val="7030A0"/>
                </a:solidFill>
              </a:rPr>
              <a:t>  </a:t>
            </a:r>
            <a:r>
              <a:rPr lang="en-US" sz="4000" b="1" dirty="0" smtClean="0">
                <a:solidFill>
                  <a:srgbClr val="7030A0"/>
                </a:solidFill>
              </a:rPr>
              <a:t>(88)</a:t>
            </a:r>
            <a:r>
              <a:rPr lang="en-US" sz="4000" b="1" dirty="0" smtClean="0">
                <a:solidFill>
                  <a:srgbClr val="00B050"/>
                </a:solidFill>
              </a:rPr>
              <a:t>10</a:t>
            </a:r>
          </a:p>
          <a:p>
            <a:pPr algn="l">
              <a:defRPr/>
            </a:pPr>
            <a:r>
              <a:rPr lang="en-US" sz="4000" b="1" dirty="0" smtClean="0">
                <a:solidFill>
                  <a:srgbClr val="7030A0"/>
                </a:solidFill>
              </a:rPr>
              <a:t>                  ---------------------------</a:t>
            </a:r>
          </a:p>
          <a:p>
            <a:pPr algn="l">
              <a:defRPr/>
            </a:pPr>
            <a:r>
              <a:rPr lang="en-US" sz="4000" b="1" dirty="0" smtClean="0">
                <a:solidFill>
                  <a:srgbClr val="7030A0"/>
                </a:solidFill>
              </a:rPr>
              <a:t>                     01001000</a:t>
            </a:r>
          </a:p>
          <a:p>
            <a:pPr algn="l">
              <a:defRPr/>
            </a:pPr>
            <a:r>
              <a:rPr lang="en-US" sz="4000" b="1" dirty="0" smtClean="0">
                <a:solidFill>
                  <a:srgbClr val="076103"/>
                </a:solidFill>
              </a:rPr>
              <a:t>The </a:t>
            </a:r>
            <a:r>
              <a:rPr lang="en-US" sz="4000" b="1" dirty="0" smtClean="0">
                <a:solidFill>
                  <a:srgbClr val="FF0000"/>
                </a:solidFill>
              </a:rPr>
              <a:t>logic  operation AND </a:t>
            </a:r>
            <a:r>
              <a:rPr lang="en-US" sz="4000" b="1" dirty="0" err="1" smtClean="0">
                <a:solidFill>
                  <a:srgbClr val="FF0000"/>
                </a:solidFill>
              </a:rPr>
              <a:t>and</a:t>
            </a:r>
            <a:r>
              <a:rPr lang="en-US" sz="4000" b="1" dirty="0" smtClean="0">
                <a:solidFill>
                  <a:srgbClr val="FF0000"/>
                </a:solidFill>
              </a:rPr>
              <a:t> OR </a:t>
            </a:r>
            <a:r>
              <a:rPr lang="en-US" sz="4000" b="1" dirty="0" smtClean="0">
                <a:solidFill>
                  <a:srgbClr val="076103"/>
                </a:solidFill>
              </a:rPr>
              <a:t>are used to combine the information in two images. They may be done for special effects, but a more useful </a:t>
            </a:r>
            <a:r>
              <a:rPr lang="en-US" sz="4000" b="1" dirty="0" smtClean="0">
                <a:solidFill>
                  <a:srgbClr val="FF0000"/>
                </a:solidFill>
              </a:rPr>
              <a:t>application for image analysis is to perform a masking operation</a:t>
            </a:r>
            <a:r>
              <a:rPr lang="en-US" sz="4000" b="1" dirty="0" smtClean="0">
                <a:solidFill>
                  <a:srgbClr val="076103"/>
                </a:solidFill>
              </a:rPr>
              <a:t>. Use AND </a:t>
            </a:r>
            <a:r>
              <a:rPr lang="en-US" sz="4000" b="1" dirty="0" err="1" smtClean="0">
                <a:solidFill>
                  <a:srgbClr val="076103"/>
                </a:solidFill>
              </a:rPr>
              <a:t>and</a:t>
            </a:r>
            <a:r>
              <a:rPr lang="en-US" sz="4000" b="1" dirty="0" smtClean="0">
                <a:solidFill>
                  <a:srgbClr val="076103"/>
                </a:solidFill>
              </a:rPr>
              <a:t> OR as a simple method to extract a </a:t>
            </a:r>
            <a:r>
              <a:rPr lang="en-US" sz="4000" b="1" dirty="0" smtClean="0">
                <a:solidFill>
                  <a:srgbClr val="FF0000"/>
                </a:solidFill>
              </a:rPr>
              <a:t>Region of Interest</a:t>
            </a:r>
            <a:r>
              <a:rPr lang="en-US" sz="4000" b="1" dirty="0" smtClean="0">
                <a:solidFill>
                  <a:srgbClr val="076103"/>
                </a:solidFill>
              </a:rPr>
              <a:t> from an image, if more sophisticated graphical methods are not available</a:t>
            </a:r>
            <a:r>
              <a:rPr lang="en-US" sz="3600" b="1" dirty="0" smtClean="0">
                <a:solidFill>
                  <a:srgbClr val="7030A0"/>
                </a:solidFill>
              </a:rPr>
              <a:t>.</a:t>
            </a:r>
          </a:p>
          <a:p>
            <a:pPr algn="l">
              <a:defRPr/>
            </a:pPr>
            <a:r>
              <a:rPr lang="en-US" sz="3600" b="1" dirty="0" smtClean="0">
                <a:solidFill>
                  <a:srgbClr val="7030A0"/>
                </a:solidFill>
              </a:rPr>
              <a:t> </a:t>
            </a:r>
          </a:p>
          <a:p>
            <a:pPr algn="l" eaLnBrk="1" fontAlgn="auto" hangingPunct="1">
              <a:spcAft>
                <a:spcPts val="0"/>
              </a:spcAft>
              <a:defRPr/>
            </a:pPr>
            <a:endParaRPr lang="ar-IQ"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BD9C1D-6ACA-4AA8-BD92-2D0CA6796CB9}" type="slidenum">
              <a:rPr lang="ar-IQ" altLang="en-US">
                <a:solidFill>
                  <a:srgbClr val="898989"/>
                </a:solidFill>
                <a:latin typeface="Calibri" panose="020F0502020204030204" pitchFamily="34" charset="0"/>
              </a:rPr>
              <a:pPr eaLnBrk="1" hangingPunct="1"/>
              <a:t>72</a:t>
            </a:fld>
            <a:endParaRPr lang="ar-IQ" altLang="en-US">
              <a:solidFill>
                <a:srgbClr val="898989"/>
              </a:solidFill>
              <a:latin typeface="Calibri" panose="020F0502020204030204" pitchFamily="34" charset="0"/>
            </a:endParaRPr>
          </a:p>
        </p:txBody>
      </p:sp>
      <p:sp>
        <p:nvSpPr>
          <p:cNvPr id="9626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
        <p:nvSpPr>
          <p:cNvPr id="9626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ctrTitle"/>
          </p:nvPr>
        </p:nvSpPr>
        <p:spPr>
          <a:xfrm>
            <a:off x="642938" y="-171450"/>
            <a:ext cx="7772400" cy="434975"/>
          </a:xfrm>
        </p:spPr>
        <p:txBody>
          <a:bodyPr/>
          <a:lstStyle/>
          <a:p>
            <a:pPr eaLnBrk="1" hangingPunct="1"/>
            <a:endParaRPr lang="ar-IQ" altLang="en-US" smtClean="0"/>
          </a:p>
        </p:txBody>
      </p:sp>
      <p:sp>
        <p:nvSpPr>
          <p:cNvPr id="3" name="Subtitle 2"/>
          <p:cNvSpPr>
            <a:spLocks noGrp="1"/>
          </p:cNvSpPr>
          <p:nvPr>
            <p:ph type="subTitle" idx="1"/>
          </p:nvPr>
        </p:nvSpPr>
        <p:spPr>
          <a:xfrm>
            <a:off x="1000125" y="357188"/>
            <a:ext cx="7572375" cy="5786437"/>
          </a:xfrm>
        </p:spPr>
        <p:txBody>
          <a:bodyPr rtlCol="1">
            <a:normAutofit fontScale="85000" lnSpcReduction="20000"/>
          </a:bodyPr>
          <a:lstStyle/>
          <a:p>
            <a:pPr algn="l">
              <a:defRPr/>
            </a:pPr>
            <a:r>
              <a:rPr lang="en-US" sz="3600" b="1" dirty="0" smtClean="0">
                <a:solidFill>
                  <a:srgbClr val="FF0000"/>
                </a:solidFill>
              </a:rPr>
              <a:t>Example</a:t>
            </a:r>
            <a:r>
              <a:rPr lang="en-US" sz="3600" b="1" dirty="0" smtClean="0">
                <a:solidFill>
                  <a:srgbClr val="7030A0"/>
                </a:solidFill>
              </a:rPr>
              <a:t>: A </a:t>
            </a:r>
            <a:r>
              <a:rPr lang="en-US" sz="3600" b="1" dirty="0" smtClean="0">
                <a:solidFill>
                  <a:srgbClr val="FF0000"/>
                </a:solidFill>
              </a:rPr>
              <a:t>white square </a:t>
            </a:r>
            <a:r>
              <a:rPr lang="en-US" sz="3600" b="1" dirty="0" err="1" smtClean="0">
                <a:solidFill>
                  <a:srgbClr val="FF0000"/>
                </a:solidFill>
              </a:rPr>
              <a:t>ANDed</a:t>
            </a:r>
            <a:r>
              <a:rPr lang="en-US" sz="3600" b="1" dirty="0" smtClean="0">
                <a:solidFill>
                  <a:srgbClr val="FF0000"/>
                </a:solidFill>
              </a:rPr>
              <a:t> with an image</a:t>
            </a:r>
            <a:r>
              <a:rPr lang="en-US" sz="3600" b="1" dirty="0" smtClean="0">
                <a:solidFill>
                  <a:srgbClr val="7030A0"/>
                </a:solidFill>
              </a:rPr>
              <a:t> will allow only the portion of the image coincident with the square   to appear in the output image with the background turned black; </a:t>
            </a:r>
            <a:r>
              <a:rPr lang="en-US" sz="3600" b="1" dirty="0" smtClean="0">
                <a:solidFill>
                  <a:srgbClr val="FF0000"/>
                </a:solidFill>
              </a:rPr>
              <a:t>and a black square </a:t>
            </a:r>
            <a:r>
              <a:rPr lang="en-US" sz="3600" b="1" dirty="0" err="1" smtClean="0">
                <a:solidFill>
                  <a:srgbClr val="FF0000"/>
                </a:solidFill>
              </a:rPr>
              <a:t>ORd</a:t>
            </a:r>
            <a:r>
              <a:rPr lang="en-US" sz="3600" b="1" dirty="0" smtClean="0">
                <a:solidFill>
                  <a:srgbClr val="FF0000"/>
                </a:solidFill>
              </a:rPr>
              <a:t> with an image </a:t>
            </a:r>
            <a:r>
              <a:rPr lang="en-US" sz="3600" b="1" dirty="0" smtClean="0">
                <a:solidFill>
                  <a:srgbClr val="7030A0"/>
                </a:solidFill>
              </a:rPr>
              <a:t>will allow only the part of the image corresponding to the black square to in the output image but will turn the rest of the image white.</a:t>
            </a:r>
          </a:p>
          <a:p>
            <a:pPr algn="l">
              <a:defRPr/>
            </a:pPr>
            <a:r>
              <a:rPr lang="en-US" sz="3600" b="1" dirty="0" smtClean="0">
                <a:solidFill>
                  <a:srgbClr val="7030A0"/>
                </a:solidFill>
              </a:rPr>
              <a:t> </a:t>
            </a:r>
            <a:r>
              <a:rPr lang="en-US" sz="3600" b="1" dirty="0" smtClean="0">
                <a:solidFill>
                  <a:srgbClr val="5B362F"/>
                </a:solidFill>
              </a:rPr>
              <a:t>This process is called </a:t>
            </a:r>
            <a:r>
              <a:rPr lang="en-US" sz="3600" b="1" dirty="0" smtClean="0">
                <a:solidFill>
                  <a:srgbClr val="FF0000"/>
                </a:solidFill>
              </a:rPr>
              <a:t>image masking</a:t>
            </a:r>
            <a:r>
              <a:rPr lang="en-US" sz="3600" b="1" dirty="0" smtClean="0">
                <a:solidFill>
                  <a:srgbClr val="5B362F"/>
                </a:solidFill>
              </a:rPr>
              <a:t>. The </a:t>
            </a:r>
            <a:r>
              <a:rPr lang="en-US" sz="3600" b="1" dirty="0" smtClean="0">
                <a:solidFill>
                  <a:srgbClr val="FF0000"/>
                </a:solidFill>
              </a:rPr>
              <a:t>NOT operation </a:t>
            </a:r>
            <a:r>
              <a:rPr lang="en-US" sz="3600" b="1" dirty="0" smtClean="0">
                <a:solidFill>
                  <a:srgbClr val="5B362F"/>
                </a:solidFill>
              </a:rPr>
              <a:t>creates a </a:t>
            </a:r>
            <a:r>
              <a:rPr lang="en-US" sz="3600" b="1" dirty="0" smtClean="0">
                <a:solidFill>
                  <a:srgbClr val="FF0000"/>
                </a:solidFill>
              </a:rPr>
              <a:t>negative</a:t>
            </a:r>
            <a:r>
              <a:rPr lang="en-US" sz="3600" b="1" dirty="0" smtClean="0">
                <a:solidFill>
                  <a:srgbClr val="5B362F"/>
                </a:solidFill>
              </a:rPr>
              <a:t> of the original image, by </a:t>
            </a:r>
            <a:r>
              <a:rPr lang="en-US" sz="3600" b="1" dirty="0" smtClean="0">
                <a:solidFill>
                  <a:srgbClr val="FF0000"/>
                </a:solidFill>
              </a:rPr>
              <a:t>inverting each bit </a:t>
            </a:r>
            <a:r>
              <a:rPr lang="en-US" sz="3600" b="1" dirty="0" smtClean="0">
                <a:solidFill>
                  <a:srgbClr val="5B362F"/>
                </a:solidFill>
              </a:rPr>
              <a:t>within each pixel value</a:t>
            </a:r>
            <a:r>
              <a:rPr lang="en-US" sz="3600" b="1" dirty="0" smtClean="0">
                <a:solidFill>
                  <a:srgbClr val="7030A0"/>
                </a:solidFill>
              </a:rPr>
              <a:t>.</a:t>
            </a:r>
          </a:p>
          <a:p>
            <a:pPr algn="l">
              <a:defRPr/>
            </a:pPr>
            <a:r>
              <a:rPr lang="en-US" sz="3600" b="1" dirty="0" smtClean="0">
                <a:solidFill>
                  <a:srgbClr val="7030A0"/>
                </a:solidFill>
              </a:rPr>
              <a:t> </a:t>
            </a:r>
          </a:p>
          <a:p>
            <a:pPr algn="l" eaLnBrk="1" fontAlgn="auto" hangingPunct="1">
              <a:spcAft>
                <a:spcPts val="0"/>
              </a:spcAft>
              <a:defRPr/>
            </a:pPr>
            <a:endParaRPr lang="ar-IQ"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3C0528-B2BC-4CE4-8C86-24CBF6193723}" type="slidenum">
              <a:rPr lang="ar-IQ" altLang="en-US">
                <a:solidFill>
                  <a:srgbClr val="898989"/>
                </a:solidFill>
                <a:latin typeface="Calibri" panose="020F0502020204030204" pitchFamily="34" charset="0"/>
              </a:rPr>
              <a:pPr eaLnBrk="1" hangingPunct="1"/>
              <a:t>73</a:t>
            </a:fld>
            <a:endParaRPr lang="ar-IQ" altLang="en-US">
              <a:solidFill>
                <a:srgbClr val="898989"/>
              </a:solidFill>
              <a:latin typeface="Calibri" panose="020F0502020204030204" pitchFamily="34" charset="0"/>
            </a:endParaRPr>
          </a:p>
        </p:txBody>
      </p:sp>
      <p:sp>
        <p:nvSpPr>
          <p:cNvPr id="9728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
        <p:nvSpPr>
          <p:cNvPr id="9728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en-US" sz="18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86406E-6345-4FC4-AA69-45ACDDDB507C}" type="slidenum">
              <a:rPr lang="ar-IQ" altLang="en-US">
                <a:solidFill>
                  <a:srgbClr val="898989"/>
                </a:solidFill>
                <a:latin typeface="Calibri" panose="020F0502020204030204" pitchFamily="34" charset="0"/>
              </a:rPr>
              <a:pPr eaLnBrk="1" hangingPunct="1"/>
              <a:t>74</a:t>
            </a:fld>
            <a:endParaRPr lang="ar-IQ" altLang="en-US">
              <a:solidFill>
                <a:srgbClr val="898989"/>
              </a:solidFill>
              <a:latin typeface="Calibri" panose="020F0502020204030204" pitchFamily="34" charset="0"/>
            </a:endParaRPr>
          </a:p>
        </p:txBody>
      </p:sp>
      <p:pic>
        <p:nvPicPr>
          <p:cNvPr id="98307" name="Picture 2" descr="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571500"/>
            <a:ext cx="1495425"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3" descr="fi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571500"/>
            <a:ext cx="1482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4" descr="fig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8" y="571500"/>
            <a:ext cx="1482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5" descr="fig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75" y="642938"/>
            <a:ext cx="14827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6" descr="fig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500" y="642938"/>
            <a:ext cx="14827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Picture 7" descr="fig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 y="3429000"/>
            <a:ext cx="2276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Picture 8" descr="fig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6438" y="3286125"/>
            <a:ext cx="2276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4" name="Text Box 9"/>
          <p:cNvSpPr txBox="1">
            <a:spLocks noChangeArrowheads="1"/>
          </p:cNvSpPr>
          <p:nvPr/>
        </p:nvSpPr>
        <p:spPr bwMode="auto">
          <a:xfrm>
            <a:off x="-19050" y="1857375"/>
            <a:ext cx="170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436" tIns="29718" rIns="59436" bIns="2971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ts val="1000"/>
              </a:spcAft>
              <a:buFontTx/>
              <a:buNone/>
            </a:pPr>
            <a:r>
              <a:rPr lang="en-US" altLang="en-US" sz="1200" b="1">
                <a:solidFill>
                  <a:srgbClr val="000000"/>
                </a:solidFill>
                <a:latin typeface="Arial" panose="020B0604020202020204" pitchFamily="34" charset="0"/>
              </a:rPr>
              <a:t>A. </a:t>
            </a:r>
            <a:r>
              <a:rPr lang="en-US" altLang="en-US" sz="1800" b="1">
                <a:solidFill>
                  <a:srgbClr val="000000"/>
                </a:solidFill>
              </a:rPr>
              <a:t>Original image</a:t>
            </a:r>
            <a:endParaRPr lang="ar-IQ" altLang="en-US" sz="1800" b="1">
              <a:solidFill>
                <a:srgbClr val="000000"/>
              </a:solidFill>
              <a:latin typeface="Arial" panose="020B0604020202020204" pitchFamily="34" charset="0"/>
            </a:endParaRPr>
          </a:p>
        </p:txBody>
      </p:sp>
      <p:sp>
        <p:nvSpPr>
          <p:cNvPr id="98315" name="Text Box 10"/>
          <p:cNvSpPr txBox="1">
            <a:spLocks noChangeArrowheads="1"/>
          </p:cNvSpPr>
          <p:nvPr/>
        </p:nvSpPr>
        <p:spPr bwMode="auto">
          <a:xfrm>
            <a:off x="1928813" y="1857375"/>
            <a:ext cx="16954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9436" tIns="29718" rIns="59436" bIns="2971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ts val="1000"/>
              </a:spcAft>
              <a:buFontTx/>
              <a:buNone/>
            </a:pPr>
            <a:r>
              <a:rPr lang="en-US" altLang="en-US" sz="1400" b="1">
                <a:solidFill>
                  <a:srgbClr val="000000"/>
                </a:solidFill>
                <a:latin typeface="Arial" panose="020B0604020202020204" pitchFamily="34" charset="0"/>
              </a:rPr>
              <a:t>b. Image mask (AND)</a:t>
            </a:r>
            <a:r>
              <a:rPr lang="en-US" altLang="en-US" sz="1400" b="1">
                <a:solidFill>
                  <a:srgbClr val="FFFFFF"/>
                </a:solidFill>
                <a:latin typeface="Arial" panose="020B0604020202020204" pitchFamily="34" charset="0"/>
              </a:rPr>
              <a:t>)) </a:t>
            </a:r>
            <a:endParaRPr lang="ar-IQ" altLang="en-US" sz="1400" b="1">
              <a:solidFill>
                <a:srgbClr val="000000"/>
              </a:solidFill>
              <a:latin typeface="Arial" panose="020B0604020202020204" pitchFamily="34" charset="0"/>
            </a:endParaRPr>
          </a:p>
        </p:txBody>
      </p:sp>
      <p:sp>
        <p:nvSpPr>
          <p:cNvPr id="98316" name="Text Box 11"/>
          <p:cNvSpPr txBox="1">
            <a:spLocks noChangeArrowheads="1"/>
          </p:cNvSpPr>
          <p:nvPr/>
        </p:nvSpPr>
        <p:spPr bwMode="auto">
          <a:xfrm>
            <a:off x="4143375" y="1928813"/>
            <a:ext cx="1500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9436" tIns="29718" rIns="59436" bIns="2971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ts val="1000"/>
              </a:spcAft>
              <a:buFontTx/>
              <a:buNone/>
            </a:pPr>
            <a:r>
              <a:rPr lang="en-US" altLang="en-US" sz="1400" b="1">
                <a:solidFill>
                  <a:srgbClr val="000000"/>
                </a:solidFill>
                <a:latin typeface="Arial" panose="020B0604020202020204" pitchFamily="34" charset="0"/>
              </a:rPr>
              <a:t>c. ANDing a and b</a:t>
            </a:r>
            <a:endParaRPr lang="ar-IQ" altLang="en-US" sz="1400" b="1">
              <a:solidFill>
                <a:srgbClr val="000000"/>
              </a:solidFill>
              <a:latin typeface="Arial" panose="020B0604020202020204" pitchFamily="34" charset="0"/>
            </a:endParaRPr>
          </a:p>
        </p:txBody>
      </p:sp>
      <p:sp>
        <p:nvSpPr>
          <p:cNvPr id="98317" name="Text Box 12"/>
          <p:cNvSpPr txBox="1">
            <a:spLocks noChangeArrowheads="1"/>
          </p:cNvSpPr>
          <p:nvPr/>
        </p:nvSpPr>
        <p:spPr bwMode="auto">
          <a:xfrm>
            <a:off x="5857875" y="2000250"/>
            <a:ext cx="136366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9436" tIns="29718" rIns="59436" bIns="2971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ts val="1000"/>
              </a:spcAft>
              <a:buFontTx/>
              <a:buNone/>
            </a:pPr>
            <a:r>
              <a:rPr lang="en-US" altLang="en-US" sz="1400" b="1">
                <a:solidFill>
                  <a:srgbClr val="000000"/>
                </a:solidFill>
                <a:latin typeface="Arial" panose="020B0604020202020204" pitchFamily="34" charset="0"/>
              </a:rPr>
              <a:t>d. Image mask (OR)</a:t>
            </a:r>
            <a:endParaRPr lang="ar-IQ" altLang="en-US" sz="1400" b="1">
              <a:solidFill>
                <a:srgbClr val="000000"/>
              </a:solidFill>
              <a:latin typeface="Arial" panose="020B0604020202020204" pitchFamily="34" charset="0"/>
            </a:endParaRPr>
          </a:p>
        </p:txBody>
      </p:sp>
      <p:sp>
        <p:nvSpPr>
          <p:cNvPr id="98318" name="Text Box 13"/>
          <p:cNvSpPr txBox="1">
            <a:spLocks noChangeArrowheads="1"/>
          </p:cNvSpPr>
          <p:nvPr/>
        </p:nvSpPr>
        <p:spPr bwMode="auto">
          <a:xfrm>
            <a:off x="7500938" y="2071688"/>
            <a:ext cx="1643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9436" tIns="29718" rIns="59436" bIns="2971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ts val="1000"/>
              </a:spcAft>
              <a:buFontTx/>
              <a:buNone/>
            </a:pPr>
            <a:r>
              <a:rPr lang="en-US" altLang="en-US" sz="1400" b="1">
                <a:solidFill>
                  <a:srgbClr val="000000"/>
                </a:solidFill>
                <a:latin typeface="Arial" panose="020B0604020202020204" pitchFamily="34" charset="0"/>
              </a:rPr>
              <a:t>e. ORing a and d </a:t>
            </a:r>
            <a:endParaRPr lang="ar-IQ" altLang="en-US" sz="1400" b="1">
              <a:solidFill>
                <a:srgbClr val="000000"/>
              </a:solidFill>
              <a:latin typeface="Arial" panose="020B0604020202020204" pitchFamily="34" charset="0"/>
            </a:endParaRPr>
          </a:p>
        </p:txBody>
      </p:sp>
      <p:sp>
        <p:nvSpPr>
          <p:cNvPr id="98319" name="Rectangle 14"/>
          <p:cNvSpPr>
            <a:spLocks noChangeArrowheads="1"/>
          </p:cNvSpPr>
          <p:nvPr/>
        </p:nvSpPr>
        <p:spPr bwMode="auto">
          <a:xfrm>
            <a:off x="2873375" y="2428875"/>
            <a:ext cx="2406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GB" altLang="en-US" sz="2400" b="1" i="1">
                <a:solidFill>
                  <a:srgbClr val="C00000"/>
                </a:solidFill>
                <a:latin typeface="Arial" panose="020B0604020202020204" pitchFamily="34" charset="0"/>
              </a:rPr>
              <a:t>Image masking</a:t>
            </a:r>
            <a:endParaRPr lang="ar-IQ" altLang="en-US" sz="2400" i="1">
              <a:solidFill>
                <a:srgbClr val="C00000"/>
              </a:solidFill>
              <a:latin typeface="Arial" panose="020B0604020202020204" pitchFamily="34" charset="0"/>
            </a:endParaRPr>
          </a:p>
        </p:txBody>
      </p:sp>
      <p:sp>
        <p:nvSpPr>
          <p:cNvPr id="98320" name="Rectangle 15"/>
          <p:cNvSpPr>
            <a:spLocks noChangeArrowheads="1"/>
          </p:cNvSpPr>
          <p:nvPr/>
        </p:nvSpPr>
        <p:spPr bwMode="auto">
          <a:xfrm>
            <a:off x="2357438" y="5000625"/>
            <a:ext cx="3024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400" b="1" i="1">
                <a:solidFill>
                  <a:srgbClr val="14008A"/>
                </a:solidFill>
                <a:latin typeface="Arial" panose="020B0604020202020204" pitchFamily="34" charset="0"/>
              </a:rPr>
              <a:t>Complement Image</a:t>
            </a:r>
            <a:endParaRPr lang="ar-IQ" altLang="en-US" sz="2400" i="1">
              <a:solidFill>
                <a:srgbClr val="14008A"/>
              </a:solidFill>
              <a:latin typeface="Arial" panose="020B0604020202020204" pitchFamily="34" charset="0"/>
            </a:endParaRPr>
          </a:p>
        </p:txBody>
      </p:sp>
      <p:sp>
        <p:nvSpPr>
          <p:cNvPr id="98321" name="Rectangle 16"/>
          <p:cNvSpPr>
            <a:spLocks noChangeArrowheads="1"/>
          </p:cNvSpPr>
          <p:nvPr/>
        </p:nvSpPr>
        <p:spPr bwMode="auto">
          <a:xfrm>
            <a:off x="241300" y="5786438"/>
            <a:ext cx="210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GB" altLang="en-US" sz="1800" b="1">
                <a:solidFill>
                  <a:srgbClr val="4F8802"/>
                </a:solidFill>
                <a:latin typeface="Arial" panose="020B0604020202020204" pitchFamily="34" charset="0"/>
              </a:rPr>
              <a:t>a. Original image </a:t>
            </a:r>
            <a:endParaRPr lang="ar-IQ" altLang="en-US" sz="1800" b="1">
              <a:solidFill>
                <a:srgbClr val="4F8802"/>
              </a:solidFill>
              <a:latin typeface="Arial" panose="020B0604020202020204" pitchFamily="34" charset="0"/>
            </a:endParaRPr>
          </a:p>
        </p:txBody>
      </p:sp>
      <p:sp>
        <p:nvSpPr>
          <p:cNvPr id="98322" name="Rectangle 17"/>
          <p:cNvSpPr>
            <a:spLocks noChangeArrowheads="1"/>
          </p:cNvSpPr>
          <p:nvPr/>
        </p:nvSpPr>
        <p:spPr bwMode="auto">
          <a:xfrm>
            <a:off x="5186363" y="5643563"/>
            <a:ext cx="341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GB" altLang="en-US" sz="1800" b="1">
                <a:solidFill>
                  <a:srgbClr val="953735"/>
                </a:solidFill>
                <a:latin typeface="Arial" panose="020B0604020202020204" pitchFamily="34" charset="0"/>
              </a:rPr>
              <a:t>b. Image after NOT operation</a:t>
            </a:r>
            <a:r>
              <a:rPr lang="en-GB" altLang="en-US" sz="1800">
                <a:solidFill>
                  <a:srgbClr val="000000"/>
                </a:solidFill>
                <a:latin typeface="Arial" panose="020B0604020202020204" pitchFamily="34" charset="0"/>
              </a:rPr>
              <a:t>.</a:t>
            </a:r>
            <a:endParaRPr lang="ar-IQ" altLang="en-US" sz="18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428604"/>
            <a:ext cx="8229600" cy="6429396"/>
          </a:xfrm>
          <a:ln>
            <a:miter lim="800000"/>
            <a:headEnd/>
            <a:tailEnd/>
          </a:ln>
          <a:extLst/>
        </p:spPr>
        <p:txBody>
          <a:bodyPr/>
          <a:lstStyle/>
          <a:p>
            <a:pPr marL="0" indent="0" algn="l">
              <a:buNone/>
              <a:defRPr/>
            </a:pPr>
            <a:r>
              <a:rPr lang="en-US" sz="2800" b="1" u="sng" dirty="0" smtClean="0">
                <a:solidFill>
                  <a:srgbClr val="C00000"/>
                </a:solidFill>
              </a:rPr>
              <a:t>Image Restoration:</a:t>
            </a:r>
            <a:r>
              <a:rPr lang="en-US" sz="2800" b="1" dirty="0" smtClean="0">
                <a:solidFill>
                  <a:srgbClr val="C00000"/>
                </a:solidFill>
              </a:rPr>
              <a:t> </a:t>
            </a:r>
            <a:r>
              <a:rPr lang="en-US" sz="2800" b="1" dirty="0" smtClean="0">
                <a:solidFill>
                  <a:srgbClr val="003399"/>
                </a:solidFill>
              </a:rPr>
              <a:t>Image </a:t>
            </a:r>
            <a:r>
              <a:rPr lang="en-US" sz="2800" b="1" dirty="0" smtClean="0">
                <a:solidFill>
                  <a:srgbClr val="FF0000"/>
                </a:solidFill>
              </a:rPr>
              <a:t>restoration</a:t>
            </a:r>
            <a:r>
              <a:rPr lang="en-US" sz="2800" b="1" dirty="0" smtClean="0">
                <a:solidFill>
                  <a:srgbClr val="003399"/>
                </a:solidFill>
              </a:rPr>
              <a:t> methods are used </a:t>
            </a:r>
            <a:r>
              <a:rPr lang="en-US" sz="2800" b="1" dirty="0" smtClean="0">
                <a:solidFill>
                  <a:srgbClr val="FF0000"/>
                </a:solidFill>
              </a:rPr>
              <a:t>to improve the appearance of an image </a:t>
            </a:r>
            <a:r>
              <a:rPr lang="en-US" sz="2800" b="1" dirty="0" smtClean="0">
                <a:solidFill>
                  <a:srgbClr val="003399"/>
                </a:solidFill>
              </a:rPr>
              <a:t>by application of a restoration process that use mathematical model for image degradation</a:t>
            </a:r>
            <a:r>
              <a:rPr lang="en-US" sz="2800" dirty="0" smtClean="0"/>
              <a:t>.</a:t>
            </a:r>
          </a:p>
          <a:p>
            <a:pPr marL="3657600" lvl="8" indent="0" algn="l">
              <a:buNone/>
              <a:defRPr/>
            </a:pPr>
            <a:endParaRPr lang="ar-IQ" sz="1200" b="1" dirty="0" smtClean="0"/>
          </a:p>
          <a:p>
            <a:pPr marL="0" indent="0" algn="l">
              <a:buNone/>
              <a:defRPr/>
            </a:pPr>
            <a:r>
              <a:rPr lang="en-US" b="1" dirty="0" smtClean="0">
                <a:solidFill>
                  <a:schemeClr val="accent3">
                    <a:lumMod val="50000"/>
                  </a:schemeClr>
                </a:solidFill>
              </a:rPr>
              <a:t>Example of the type of degradation:</a:t>
            </a:r>
          </a:p>
          <a:p>
            <a:pPr marL="0" indent="0" algn="l">
              <a:buNone/>
              <a:defRPr/>
            </a:pPr>
            <a:r>
              <a:rPr lang="en-US" sz="2800" b="1" dirty="0" smtClean="0">
                <a:solidFill>
                  <a:schemeClr val="accent5">
                    <a:lumMod val="50000"/>
                  </a:schemeClr>
                </a:solidFill>
              </a:rPr>
              <a:t>1- </a:t>
            </a:r>
            <a:r>
              <a:rPr lang="en-US" sz="2800" b="1" dirty="0" smtClean="0">
                <a:solidFill>
                  <a:srgbClr val="FF0000"/>
                </a:solidFill>
              </a:rPr>
              <a:t>Blurring</a:t>
            </a:r>
            <a:r>
              <a:rPr lang="en-US" sz="2800" b="1" dirty="0" smtClean="0">
                <a:solidFill>
                  <a:schemeClr val="accent5">
                    <a:lumMod val="50000"/>
                  </a:schemeClr>
                </a:solidFill>
              </a:rPr>
              <a:t> caused by </a:t>
            </a:r>
            <a:r>
              <a:rPr lang="en-US" sz="2800" b="1" dirty="0" smtClean="0">
                <a:solidFill>
                  <a:srgbClr val="FF0000"/>
                </a:solidFill>
              </a:rPr>
              <a:t>motion</a:t>
            </a:r>
            <a:r>
              <a:rPr lang="en-US" sz="2800" b="1" dirty="0" smtClean="0">
                <a:solidFill>
                  <a:schemeClr val="accent5">
                    <a:lumMod val="50000"/>
                  </a:schemeClr>
                </a:solidFill>
              </a:rPr>
              <a:t> or </a:t>
            </a:r>
            <a:r>
              <a:rPr lang="en-US" sz="2800" b="1" dirty="0" smtClean="0">
                <a:solidFill>
                  <a:srgbClr val="FF0000"/>
                </a:solidFill>
              </a:rPr>
              <a:t>atmospheric</a:t>
            </a:r>
            <a:r>
              <a:rPr lang="en-US" sz="2800" b="1" dirty="0" smtClean="0">
                <a:solidFill>
                  <a:schemeClr val="accent5">
                    <a:lumMod val="50000"/>
                  </a:schemeClr>
                </a:solidFill>
              </a:rPr>
              <a:t> </a:t>
            </a:r>
            <a:r>
              <a:rPr lang="en-US" sz="2800" b="1" dirty="0" smtClean="0">
                <a:solidFill>
                  <a:srgbClr val="FF0000"/>
                </a:solidFill>
              </a:rPr>
              <a:t>disturbance</a:t>
            </a:r>
            <a:r>
              <a:rPr lang="en-US" sz="2800" b="1" dirty="0" smtClean="0">
                <a:solidFill>
                  <a:schemeClr val="accent5">
                    <a:lumMod val="50000"/>
                  </a:schemeClr>
                </a:solidFill>
              </a:rPr>
              <a:t>.</a:t>
            </a:r>
          </a:p>
          <a:p>
            <a:pPr marL="0" indent="0" algn="l">
              <a:buNone/>
              <a:defRPr/>
            </a:pPr>
            <a:r>
              <a:rPr lang="en-US" sz="2800" b="1" dirty="0" smtClean="0">
                <a:solidFill>
                  <a:schemeClr val="accent5">
                    <a:lumMod val="50000"/>
                  </a:schemeClr>
                </a:solidFill>
              </a:rPr>
              <a:t>2-  </a:t>
            </a:r>
            <a:r>
              <a:rPr lang="en-US" sz="2800" b="1" dirty="0" smtClean="0">
                <a:solidFill>
                  <a:srgbClr val="FF0000"/>
                </a:solidFill>
              </a:rPr>
              <a:t>Geometrics distortion </a:t>
            </a:r>
            <a:r>
              <a:rPr lang="en-US" sz="2800" b="1" dirty="0" smtClean="0">
                <a:solidFill>
                  <a:schemeClr val="accent5">
                    <a:lumMod val="50000"/>
                  </a:schemeClr>
                </a:solidFill>
              </a:rPr>
              <a:t>caused by </a:t>
            </a:r>
            <a:r>
              <a:rPr lang="en-US" sz="2800" b="1" dirty="0" smtClean="0">
                <a:solidFill>
                  <a:srgbClr val="FF0000"/>
                </a:solidFill>
              </a:rPr>
              <a:t>imperfect lenses</a:t>
            </a:r>
            <a:r>
              <a:rPr lang="en-US" sz="2800" b="1" dirty="0" smtClean="0">
                <a:solidFill>
                  <a:schemeClr val="accent5">
                    <a:lumMod val="50000"/>
                  </a:schemeClr>
                </a:solidFill>
              </a:rPr>
              <a:t>.</a:t>
            </a:r>
          </a:p>
          <a:p>
            <a:pPr marL="0" indent="0" algn="l">
              <a:buNone/>
              <a:defRPr/>
            </a:pPr>
            <a:r>
              <a:rPr lang="en-US" sz="2800" b="1" dirty="0" smtClean="0">
                <a:solidFill>
                  <a:schemeClr val="accent5">
                    <a:lumMod val="50000"/>
                  </a:schemeClr>
                </a:solidFill>
              </a:rPr>
              <a:t>3-  Superimposed </a:t>
            </a:r>
            <a:r>
              <a:rPr lang="en-US" sz="2800" b="1" dirty="0">
                <a:solidFill>
                  <a:srgbClr val="FF0000"/>
                </a:solidFill>
              </a:rPr>
              <a:t>interference patterns </a:t>
            </a:r>
            <a:r>
              <a:rPr lang="en-US" sz="2800" b="1" dirty="0" smtClean="0">
                <a:solidFill>
                  <a:schemeClr val="accent5">
                    <a:lumMod val="50000"/>
                  </a:schemeClr>
                </a:solidFill>
              </a:rPr>
              <a:t>caused by </a:t>
            </a:r>
            <a:r>
              <a:rPr lang="en-US" sz="2800" b="1" dirty="0" smtClean="0">
                <a:solidFill>
                  <a:srgbClr val="FF0000"/>
                </a:solidFill>
              </a:rPr>
              <a:t>mechanical systems</a:t>
            </a:r>
            <a:r>
              <a:rPr lang="en-US" sz="2800" b="1" dirty="0" smtClean="0">
                <a:solidFill>
                  <a:schemeClr val="accent5">
                    <a:lumMod val="50000"/>
                  </a:schemeClr>
                </a:solidFill>
              </a:rPr>
              <a:t>.</a:t>
            </a:r>
          </a:p>
          <a:p>
            <a:pPr marL="0" indent="0" algn="l">
              <a:buNone/>
              <a:defRPr/>
            </a:pPr>
            <a:r>
              <a:rPr lang="en-US" sz="2800" b="1" dirty="0" smtClean="0">
                <a:solidFill>
                  <a:schemeClr val="accent5">
                    <a:lumMod val="50000"/>
                  </a:schemeClr>
                </a:solidFill>
              </a:rPr>
              <a:t>4- </a:t>
            </a:r>
            <a:r>
              <a:rPr lang="en-US" sz="2800" b="1" dirty="0" smtClean="0">
                <a:solidFill>
                  <a:srgbClr val="FF0000"/>
                </a:solidFill>
              </a:rPr>
              <a:t>Noise</a:t>
            </a:r>
            <a:r>
              <a:rPr lang="en-US" sz="2800" b="1" dirty="0" smtClean="0">
                <a:solidFill>
                  <a:schemeClr val="accent5">
                    <a:lumMod val="50000"/>
                  </a:schemeClr>
                </a:solidFill>
              </a:rPr>
              <a:t> from </a:t>
            </a:r>
            <a:r>
              <a:rPr lang="en-US" sz="2800" b="1" dirty="0" smtClean="0">
                <a:solidFill>
                  <a:srgbClr val="FF0000"/>
                </a:solidFill>
              </a:rPr>
              <a:t>electronic source</a:t>
            </a:r>
            <a:endParaRPr lang="ar-IQ" sz="2800" b="1" dirty="0">
              <a:solidFill>
                <a:srgbClr val="FF000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AB9AF5-F59D-4152-9D21-4441A438EBFE}" type="slidenum">
              <a:rPr lang="ar-IQ" altLang="en-US">
                <a:solidFill>
                  <a:srgbClr val="898989"/>
                </a:solidFill>
                <a:latin typeface="Calibri" panose="020F0502020204030204" pitchFamily="34" charset="0"/>
              </a:rPr>
              <a:pPr eaLnBrk="1" hangingPunct="1"/>
              <a:t>75</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ctrTitle"/>
          </p:nvPr>
        </p:nvSpPr>
        <p:spPr>
          <a:xfrm>
            <a:off x="642938" y="-6350"/>
            <a:ext cx="7772400" cy="1285875"/>
          </a:xfrm>
        </p:spPr>
        <p:txBody>
          <a:bodyPr/>
          <a:lstStyle/>
          <a:p>
            <a:pPr eaLnBrk="1" hangingPunct="1"/>
            <a:r>
              <a:rPr lang="en-US" altLang="en-US" sz="4000" b="1" u="sng" smtClean="0">
                <a:cs typeface="Times New Roman" panose="02020603050405020304" pitchFamily="18" charset="0"/>
              </a:rPr>
              <a:t>What is noise?</a:t>
            </a:r>
            <a:endParaRPr lang="ar-IQ" altLang="en-US" sz="4000" smtClean="0">
              <a:solidFill>
                <a:srgbClr val="4F8802"/>
              </a:solidFill>
            </a:endParaRPr>
          </a:p>
        </p:txBody>
      </p:sp>
      <p:sp>
        <p:nvSpPr>
          <p:cNvPr id="3" name="Subtitle 2"/>
          <p:cNvSpPr>
            <a:spLocks noGrp="1"/>
          </p:cNvSpPr>
          <p:nvPr>
            <p:ph type="subTitle" idx="1"/>
          </p:nvPr>
        </p:nvSpPr>
        <p:spPr>
          <a:xfrm>
            <a:off x="428625" y="1249363"/>
            <a:ext cx="8501063" cy="5608637"/>
          </a:xfrm>
        </p:spPr>
        <p:txBody>
          <a:bodyPr rtlCol="1">
            <a:normAutofit fontScale="92500"/>
          </a:bodyPr>
          <a:lstStyle/>
          <a:p>
            <a:pPr algn="l">
              <a:defRPr/>
            </a:pPr>
            <a:r>
              <a:rPr lang="en-US" sz="2800" b="1" dirty="0" smtClean="0">
                <a:solidFill>
                  <a:srgbClr val="BE128D"/>
                </a:solidFill>
              </a:rPr>
              <a:t> </a:t>
            </a:r>
            <a:r>
              <a:rPr lang="en-US" sz="2800" b="1" dirty="0" smtClean="0">
                <a:solidFill>
                  <a:srgbClr val="14008A"/>
                </a:solidFill>
              </a:rPr>
              <a:t>Noise is any undesired information that contaminates an image. Noise appears in image from a variety of source. The </a:t>
            </a:r>
            <a:r>
              <a:rPr lang="en-US" sz="2800" b="1" dirty="0" smtClean="0">
                <a:solidFill>
                  <a:srgbClr val="FF0000"/>
                </a:solidFill>
              </a:rPr>
              <a:t>digital image a acquisition </a:t>
            </a:r>
            <a:r>
              <a:rPr lang="en-US" sz="2800" b="1" dirty="0" smtClean="0">
                <a:solidFill>
                  <a:srgbClr val="14008A"/>
                </a:solidFill>
              </a:rPr>
              <a:t>process, which </a:t>
            </a:r>
            <a:r>
              <a:rPr lang="en-US" sz="2800" b="1" dirty="0" smtClean="0">
                <a:solidFill>
                  <a:srgbClr val="FF0000"/>
                </a:solidFill>
              </a:rPr>
              <a:t>converts</a:t>
            </a:r>
            <a:r>
              <a:rPr lang="en-US" sz="2800" b="1" dirty="0" smtClean="0">
                <a:solidFill>
                  <a:srgbClr val="14008A"/>
                </a:solidFill>
              </a:rPr>
              <a:t> an </a:t>
            </a:r>
            <a:r>
              <a:rPr lang="en-US" sz="2800" b="1" dirty="0" smtClean="0">
                <a:solidFill>
                  <a:srgbClr val="FF0000"/>
                </a:solidFill>
              </a:rPr>
              <a:t>optical image </a:t>
            </a:r>
            <a:r>
              <a:rPr lang="en-US" sz="2800" b="1" dirty="0" smtClean="0">
                <a:solidFill>
                  <a:srgbClr val="14008A"/>
                </a:solidFill>
              </a:rPr>
              <a:t>into a </a:t>
            </a:r>
            <a:r>
              <a:rPr lang="en-US" sz="2800" b="1" dirty="0" smtClean="0">
                <a:solidFill>
                  <a:srgbClr val="FF0000"/>
                </a:solidFill>
              </a:rPr>
              <a:t>continuous electrical signal </a:t>
            </a:r>
            <a:r>
              <a:rPr lang="en-US" sz="2800" b="1" dirty="0" smtClean="0">
                <a:solidFill>
                  <a:srgbClr val="14008A"/>
                </a:solidFill>
              </a:rPr>
              <a:t>that is </a:t>
            </a:r>
            <a:r>
              <a:rPr lang="en-US" sz="2800" b="1" dirty="0" smtClean="0">
                <a:solidFill>
                  <a:srgbClr val="FF0000"/>
                </a:solidFill>
              </a:rPr>
              <a:t>then</a:t>
            </a:r>
            <a:r>
              <a:rPr lang="en-US" sz="2800" b="1" dirty="0" smtClean="0">
                <a:solidFill>
                  <a:srgbClr val="14008A"/>
                </a:solidFill>
              </a:rPr>
              <a:t> </a:t>
            </a:r>
            <a:r>
              <a:rPr lang="en-US" sz="2800" b="1" dirty="0" smtClean="0">
                <a:solidFill>
                  <a:srgbClr val="FF0000"/>
                </a:solidFill>
              </a:rPr>
              <a:t>sampled</a:t>
            </a:r>
            <a:r>
              <a:rPr lang="en-US" sz="2800" b="1" dirty="0" smtClean="0">
                <a:solidFill>
                  <a:srgbClr val="14008A"/>
                </a:solidFill>
              </a:rPr>
              <a:t> is the primary process by which noise appears in digital images</a:t>
            </a:r>
            <a:r>
              <a:rPr lang="en-US" sz="2800" b="1" dirty="0" smtClean="0">
                <a:solidFill>
                  <a:srgbClr val="BE128D"/>
                </a:solidFill>
              </a:rPr>
              <a:t>. </a:t>
            </a:r>
          </a:p>
          <a:p>
            <a:pPr algn="l">
              <a:defRPr/>
            </a:pPr>
            <a:r>
              <a:rPr lang="en-US" sz="2800" b="1" dirty="0">
                <a:solidFill>
                  <a:srgbClr val="0C5A02"/>
                </a:solidFill>
              </a:rPr>
              <a:t>At every step in the process there are </a:t>
            </a:r>
            <a:r>
              <a:rPr lang="en-US" sz="2800" b="1" dirty="0" smtClean="0">
                <a:solidFill>
                  <a:srgbClr val="FF0000"/>
                </a:solidFill>
              </a:rPr>
              <a:t>fluctuations</a:t>
            </a:r>
            <a:r>
              <a:rPr lang="en-US" sz="2800" b="1" dirty="0" smtClean="0">
                <a:solidFill>
                  <a:srgbClr val="0C5A02"/>
                </a:solidFill>
              </a:rPr>
              <a:t> caused </a:t>
            </a:r>
            <a:r>
              <a:rPr lang="en-US" sz="2800" b="1" dirty="0">
                <a:solidFill>
                  <a:srgbClr val="0C5A02"/>
                </a:solidFill>
              </a:rPr>
              <a:t>by natural phenomena that </a:t>
            </a:r>
            <a:r>
              <a:rPr lang="en-US" sz="2800" b="1" dirty="0">
                <a:solidFill>
                  <a:srgbClr val="FF0000"/>
                </a:solidFill>
              </a:rPr>
              <a:t>add a random value </a:t>
            </a:r>
            <a:r>
              <a:rPr lang="en-US" sz="2800" b="1" dirty="0">
                <a:solidFill>
                  <a:srgbClr val="0C5A02"/>
                </a:solidFill>
              </a:rPr>
              <a:t>to </a:t>
            </a:r>
            <a:r>
              <a:rPr lang="en-US" sz="2800" b="1" dirty="0" smtClean="0">
                <a:solidFill>
                  <a:srgbClr val="0C5A02"/>
                </a:solidFill>
              </a:rPr>
              <a:t>exact </a:t>
            </a:r>
            <a:r>
              <a:rPr lang="en-US" sz="2800" b="1" dirty="0" smtClean="0">
                <a:solidFill>
                  <a:srgbClr val="FF0000"/>
                </a:solidFill>
              </a:rPr>
              <a:t>brightness value</a:t>
            </a:r>
            <a:r>
              <a:rPr lang="en-US" sz="2800" b="1" dirty="0" smtClean="0">
                <a:solidFill>
                  <a:srgbClr val="0C5A02"/>
                </a:solidFill>
              </a:rPr>
              <a:t> </a:t>
            </a:r>
            <a:r>
              <a:rPr lang="en-US" sz="2800" b="1" dirty="0">
                <a:solidFill>
                  <a:srgbClr val="0C5A02"/>
                </a:solidFill>
              </a:rPr>
              <a:t>for a given pixel. In typical image the </a:t>
            </a:r>
            <a:r>
              <a:rPr lang="en-US" sz="2800" b="1" dirty="0">
                <a:solidFill>
                  <a:srgbClr val="FF0000"/>
                </a:solidFill>
              </a:rPr>
              <a:t>noise can be modeled </a:t>
            </a:r>
            <a:r>
              <a:rPr lang="en-US" sz="2800" b="1" dirty="0" smtClean="0">
                <a:solidFill>
                  <a:srgbClr val="0C5A02"/>
                </a:solidFill>
              </a:rPr>
              <a:t>with one </a:t>
            </a:r>
            <a:r>
              <a:rPr lang="en-US" sz="2800" b="1" dirty="0">
                <a:solidFill>
                  <a:srgbClr val="0C5A02"/>
                </a:solidFill>
              </a:rPr>
              <a:t>of the following distribution</a:t>
            </a:r>
            <a:r>
              <a:rPr lang="en-US" sz="2800" b="1" dirty="0" smtClean="0">
                <a:solidFill>
                  <a:srgbClr val="0C5A02"/>
                </a:solidFill>
              </a:rPr>
              <a:t>:</a:t>
            </a:r>
            <a:endParaRPr lang="en-US" sz="2800" b="1" dirty="0" smtClean="0">
              <a:solidFill>
                <a:srgbClr val="006600"/>
              </a:solidFill>
            </a:endParaRPr>
          </a:p>
          <a:p>
            <a:pPr algn="l">
              <a:defRPr/>
            </a:pPr>
            <a:r>
              <a:rPr lang="en-US" sz="2800" b="1" dirty="0" smtClean="0">
                <a:solidFill>
                  <a:srgbClr val="BE128D"/>
                </a:solidFill>
              </a:rPr>
              <a:t>1-  Gaussian (“normal”) distribution.</a:t>
            </a:r>
          </a:p>
          <a:p>
            <a:pPr algn="l">
              <a:defRPr/>
            </a:pPr>
            <a:r>
              <a:rPr lang="en-US" sz="2800" b="1" dirty="0" smtClean="0">
                <a:solidFill>
                  <a:srgbClr val="BE128D"/>
                </a:solidFill>
              </a:rPr>
              <a:t>2-  Uniform distribution.</a:t>
            </a:r>
          </a:p>
          <a:p>
            <a:pPr algn="l">
              <a:defRPr/>
            </a:pPr>
            <a:r>
              <a:rPr lang="en-US" sz="2800" b="1" dirty="0" smtClean="0">
                <a:solidFill>
                  <a:srgbClr val="BE128D"/>
                </a:solidFill>
              </a:rPr>
              <a:t>3-  Salt _and _pepper distribution</a:t>
            </a:r>
            <a:r>
              <a:rPr lang="en-US" sz="2600" b="1" dirty="0" smtClean="0">
                <a:solidFill>
                  <a:schemeClr val="accent3">
                    <a:lumMod val="50000"/>
                  </a:schemeClr>
                </a:solidFill>
              </a:rPr>
              <a:t>.</a:t>
            </a:r>
          </a:p>
          <a:p>
            <a:pPr algn="l">
              <a:defRPr/>
            </a:pPr>
            <a:endParaRPr lang="en-US" sz="2600" dirty="0" smtClean="0"/>
          </a:p>
          <a:p>
            <a:pPr algn="l" eaLnBrk="1" fontAlgn="auto" hangingPunct="1">
              <a:spcAft>
                <a:spcPts val="0"/>
              </a:spcAft>
              <a:defRPr/>
            </a:pPr>
            <a:endParaRPr lang="ar-IQ" sz="3600" b="1" dirty="0" smtClean="0">
              <a:solidFill>
                <a:srgbClr val="7030A0"/>
              </a:solidFill>
            </a:endParaRPr>
          </a:p>
        </p:txBody>
      </p:sp>
      <p:sp>
        <p:nvSpPr>
          <p:cNvPr id="4" name="Slide Number Placeholder 3"/>
          <p:cNvSpPr>
            <a:spLocks noGrp="1"/>
          </p:cNvSpPr>
          <p:nvPr>
            <p:ph type="sldNum" sz="quarter" idx="12"/>
          </p:nvPr>
        </p:nvSpPr>
        <p:spPr>
          <a:xfrm>
            <a:off x="6286500" y="628650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9291B9-FCD3-4460-A40E-AACE7C51E46F}" type="slidenum">
              <a:rPr lang="ar-IQ" altLang="en-US">
                <a:solidFill>
                  <a:srgbClr val="898989"/>
                </a:solidFill>
                <a:latin typeface="Calibri" panose="020F0502020204030204" pitchFamily="34" charset="0"/>
              </a:rPr>
              <a:pPr eaLnBrk="1" hangingPunct="1"/>
              <a:t>76</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A3179F-CB53-4C31-8569-EE2C10AB195D}" type="slidenum">
              <a:rPr lang="ar-IQ" altLang="en-US">
                <a:solidFill>
                  <a:srgbClr val="898989"/>
                </a:solidFill>
                <a:latin typeface="Calibri" panose="020F0502020204030204" pitchFamily="34" charset="0"/>
              </a:rPr>
              <a:pPr eaLnBrk="1" hangingPunct="1"/>
              <a:t>77</a:t>
            </a:fld>
            <a:endParaRPr lang="ar-IQ" altLang="en-US">
              <a:solidFill>
                <a:srgbClr val="898989"/>
              </a:solidFill>
              <a:latin typeface="Calibri" panose="020F0502020204030204" pitchFamily="34" charset="0"/>
            </a:endParaRPr>
          </a:p>
        </p:txBody>
      </p:sp>
      <p:pic>
        <p:nvPicPr>
          <p:cNvPr id="1013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0"/>
            <a:ext cx="52006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643188"/>
            <a:ext cx="27717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Rectangle 1"/>
          <p:cNvSpPr>
            <a:spLocks noChangeArrowheads="1"/>
          </p:cNvSpPr>
          <p:nvPr/>
        </p:nvSpPr>
        <p:spPr bwMode="auto">
          <a:xfrm>
            <a:off x="3286125" y="2571750"/>
            <a:ext cx="5500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r>
              <a:rPr lang="en-GB" altLang="en-US" sz="1400" b="1">
                <a:solidFill>
                  <a:srgbClr val="000000"/>
                </a:solidFill>
                <a:latin typeface="Arial" panose="020B0604020202020204" pitchFamily="34" charset="0"/>
                <a:cs typeface="Times New Roman" panose="02020603050405020304" pitchFamily="18" charset="0"/>
              </a:rPr>
              <a:t> Image Noise.</a:t>
            </a:r>
            <a:endParaRPr lang="en-GB" altLang="en-US" sz="18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ctrTitle"/>
          </p:nvPr>
        </p:nvSpPr>
        <p:spPr>
          <a:xfrm>
            <a:off x="642938" y="-6350"/>
            <a:ext cx="7772400" cy="1285875"/>
          </a:xfrm>
        </p:spPr>
        <p:txBody>
          <a:bodyPr/>
          <a:lstStyle/>
          <a:p>
            <a:pPr eaLnBrk="1" hangingPunct="1"/>
            <a:r>
              <a:rPr lang="en-US" altLang="en-US" sz="4000" b="1" smtClean="0">
                <a:solidFill>
                  <a:srgbClr val="14008A"/>
                </a:solidFill>
                <a:cs typeface="Times New Roman" panose="02020603050405020304" pitchFamily="18" charset="0"/>
              </a:rPr>
              <a:t>Noise Removal using Spatial Filters</a:t>
            </a:r>
            <a:endParaRPr lang="ar-IQ" altLang="en-US" sz="4000" smtClean="0">
              <a:solidFill>
                <a:srgbClr val="4F8802"/>
              </a:solidFill>
            </a:endParaRPr>
          </a:p>
        </p:txBody>
      </p:sp>
      <p:sp>
        <p:nvSpPr>
          <p:cNvPr id="3" name="Subtitle 2"/>
          <p:cNvSpPr>
            <a:spLocks noGrp="1"/>
          </p:cNvSpPr>
          <p:nvPr>
            <p:ph type="subTitle" idx="1"/>
          </p:nvPr>
        </p:nvSpPr>
        <p:spPr>
          <a:xfrm>
            <a:off x="428625" y="1249363"/>
            <a:ext cx="8501063" cy="5180012"/>
          </a:xfrm>
        </p:spPr>
        <p:txBody>
          <a:bodyPr rtlCol="1">
            <a:normAutofit/>
          </a:bodyPr>
          <a:lstStyle/>
          <a:p>
            <a:pPr algn="l">
              <a:defRPr/>
            </a:pPr>
            <a:r>
              <a:rPr lang="en-US" sz="2800" b="1" dirty="0" smtClean="0">
                <a:solidFill>
                  <a:schemeClr val="tx2"/>
                </a:solidFill>
              </a:rPr>
              <a:t>Spatial filtering </a:t>
            </a:r>
            <a:r>
              <a:rPr lang="en-US" sz="2800" b="1" dirty="0" smtClean="0">
                <a:solidFill>
                  <a:srgbClr val="890118"/>
                </a:solidFill>
              </a:rPr>
              <a:t>is typically done for:</a:t>
            </a:r>
          </a:p>
          <a:p>
            <a:pPr algn="l">
              <a:defRPr/>
            </a:pPr>
            <a:r>
              <a:rPr lang="en-US" sz="2800" b="1" dirty="0" smtClean="0">
                <a:solidFill>
                  <a:schemeClr val="tx2"/>
                </a:solidFill>
              </a:rPr>
              <a:t>Remove</a:t>
            </a:r>
            <a:r>
              <a:rPr lang="en-US" sz="2800" b="1" dirty="0" smtClean="0">
                <a:solidFill>
                  <a:srgbClr val="890118"/>
                </a:solidFill>
              </a:rPr>
              <a:t> various types of </a:t>
            </a:r>
            <a:r>
              <a:rPr lang="en-US" sz="2800" b="1" dirty="0" smtClean="0">
                <a:solidFill>
                  <a:schemeClr val="tx2"/>
                </a:solidFill>
              </a:rPr>
              <a:t>noise</a:t>
            </a:r>
            <a:r>
              <a:rPr lang="en-US" sz="2800" b="1" dirty="0" smtClean="0">
                <a:solidFill>
                  <a:srgbClr val="890118"/>
                </a:solidFill>
              </a:rPr>
              <a:t> in digital images.</a:t>
            </a:r>
          </a:p>
          <a:p>
            <a:pPr algn="l">
              <a:defRPr/>
            </a:pPr>
            <a:r>
              <a:rPr lang="en-US" sz="2800" b="1" dirty="0" smtClean="0">
                <a:solidFill>
                  <a:srgbClr val="890118"/>
                </a:solidFill>
              </a:rPr>
              <a:t>Perform some type of </a:t>
            </a:r>
            <a:r>
              <a:rPr lang="en-US" sz="2800" b="1" dirty="0" smtClean="0">
                <a:solidFill>
                  <a:schemeClr val="tx2"/>
                </a:solidFill>
              </a:rPr>
              <a:t>image enhancement</a:t>
            </a:r>
            <a:r>
              <a:rPr lang="en-US" sz="2800" b="1" dirty="0" smtClean="0">
                <a:solidFill>
                  <a:srgbClr val="890118"/>
                </a:solidFill>
              </a:rPr>
              <a:t>.</a:t>
            </a:r>
          </a:p>
          <a:p>
            <a:pPr algn="l">
              <a:defRPr/>
            </a:pPr>
            <a:r>
              <a:rPr lang="en-US" sz="2800" b="1" dirty="0" smtClean="0">
                <a:solidFill>
                  <a:srgbClr val="890118"/>
                </a:solidFill>
              </a:rPr>
              <a:t>[These filters are called </a:t>
            </a:r>
            <a:r>
              <a:rPr lang="en-US" sz="2800" b="1" dirty="0" smtClean="0">
                <a:solidFill>
                  <a:schemeClr val="tx2"/>
                </a:solidFill>
              </a:rPr>
              <a:t>spatial filter </a:t>
            </a:r>
            <a:r>
              <a:rPr lang="en-US" sz="2800" b="1" dirty="0" smtClean="0">
                <a:solidFill>
                  <a:srgbClr val="890118"/>
                </a:solidFill>
              </a:rPr>
              <a:t>to distinguish them from </a:t>
            </a:r>
            <a:r>
              <a:rPr lang="en-US" sz="2800" b="1" dirty="0" smtClean="0">
                <a:solidFill>
                  <a:schemeClr val="tx2"/>
                </a:solidFill>
              </a:rPr>
              <a:t>frequency domain filter</a:t>
            </a:r>
            <a:r>
              <a:rPr lang="en-US" sz="2800" b="1" dirty="0" smtClean="0">
                <a:solidFill>
                  <a:srgbClr val="890118"/>
                </a:solidFill>
              </a:rPr>
              <a:t>].</a:t>
            </a:r>
          </a:p>
          <a:p>
            <a:pPr algn="l">
              <a:defRPr/>
            </a:pPr>
            <a:r>
              <a:rPr lang="en-US" sz="2800" b="1" dirty="0" smtClean="0">
                <a:solidFill>
                  <a:srgbClr val="890118"/>
                </a:solidFill>
              </a:rPr>
              <a:t>The three types of filters are:</a:t>
            </a:r>
          </a:p>
          <a:p>
            <a:pPr algn="l">
              <a:defRPr/>
            </a:pPr>
            <a:r>
              <a:rPr lang="en-US" sz="2800" b="1" dirty="0" smtClean="0">
                <a:solidFill>
                  <a:schemeClr val="tx2"/>
                </a:solidFill>
              </a:rPr>
              <a:t>Mean</a:t>
            </a:r>
            <a:r>
              <a:rPr lang="en-US" sz="2800" b="1" dirty="0" smtClean="0">
                <a:solidFill>
                  <a:srgbClr val="890118"/>
                </a:solidFill>
              </a:rPr>
              <a:t> filters </a:t>
            </a:r>
          </a:p>
          <a:p>
            <a:pPr algn="l">
              <a:defRPr/>
            </a:pPr>
            <a:r>
              <a:rPr lang="en-US" sz="2800" b="1" dirty="0" smtClean="0">
                <a:solidFill>
                  <a:schemeClr val="tx2"/>
                </a:solidFill>
              </a:rPr>
              <a:t>Median</a:t>
            </a:r>
            <a:r>
              <a:rPr lang="en-US" sz="2800" b="1" dirty="0" smtClean="0">
                <a:solidFill>
                  <a:srgbClr val="890118"/>
                </a:solidFill>
              </a:rPr>
              <a:t> filters (</a:t>
            </a:r>
            <a:r>
              <a:rPr lang="en-US" sz="2800" b="1" dirty="0" smtClean="0">
                <a:solidFill>
                  <a:schemeClr val="tx2"/>
                </a:solidFill>
              </a:rPr>
              <a:t>order</a:t>
            </a:r>
            <a:r>
              <a:rPr lang="en-US" sz="2800" b="1" dirty="0" smtClean="0">
                <a:solidFill>
                  <a:srgbClr val="890118"/>
                </a:solidFill>
              </a:rPr>
              <a:t> filter)</a:t>
            </a:r>
          </a:p>
          <a:p>
            <a:pPr algn="l">
              <a:defRPr/>
            </a:pPr>
            <a:r>
              <a:rPr lang="en-US" sz="2800" b="1" dirty="0" smtClean="0">
                <a:solidFill>
                  <a:srgbClr val="890118"/>
                </a:solidFill>
              </a:rPr>
              <a:t>Enhancement filters</a:t>
            </a:r>
          </a:p>
          <a:p>
            <a:pPr algn="l">
              <a:defRPr/>
            </a:pPr>
            <a:endParaRPr lang="en-US" sz="2600" b="1" dirty="0" smtClean="0">
              <a:solidFill>
                <a:schemeClr val="accent3">
                  <a:lumMod val="50000"/>
                </a:schemeClr>
              </a:solidFill>
            </a:endParaRPr>
          </a:p>
          <a:p>
            <a:pPr algn="l">
              <a:defRPr/>
            </a:pPr>
            <a:endParaRPr lang="en-US" sz="2600" dirty="0" smtClean="0"/>
          </a:p>
          <a:p>
            <a:pPr algn="l" eaLnBrk="1" fontAlgn="auto" hangingPunct="1">
              <a:spcAft>
                <a:spcPts val="0"/>
              </a:spcAft>
              <a:defRPr/>
            </a:pPr>
            <a:endParaRPr lang="ar-IQ" sz="3600" b="1" dirty="0" smtClean="0">
              <a:solidFill>
                <a:srgbClr val="7030A0"/>
              </a:solidFill>
            </a:endParaRPr>
          </a:p>
        </p:txBody>
      </p:sp>
      <p:sp>
        <p:nvSpPr>
          <p:cNvPr id="4" name="Slide Number Placeholder 3"/>
          <p:cNvSpPr>
            <a:spLocks noGrp="1"/>
          </p:cNvSpPr>
          <p:nvPr>
            <p:ph type="sldNum" sz="quarter" idx="12"/>
          </p:nvPr>
        </p:nvSpPr>
        <p:spPr>
          <a:xfrm>
            <a:off x="6286500" y="628650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88E32E-4768-4EEC-8336-EC6B7ED71001}" type="slidenum">
              <a:rPr lang="ar-IQ" altLang="en-US">
                <a:solidFill>
                  <a:srgbClr val="898989"/>
                </a:solidFill>
                <a:latin typeface="Calibri" panose="020F0502020204030204" pitchFamily="34" charset="0"/>
              </a:rPr>
              <a:pPr eaLnBrk="1" hangingPunct="1"/>
              <a:t>78</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ctrTitle"/>
          </p:nvPr>
        </p:nvSpPr>
        <p:spPr>
          <a:xfrm>
            <a:off x="642938" y="-6350"/>
            <a:ext cx="7772400" cy="434975"/>
          </a:xfrm>
        </p:spPr>
        <p:txBody>
          <a:bodyPr/>
          <a:lstStyle/>
          <a:p>
            <a:pPr eaLnBrk="1" hangingPunct="1"/>
            <a:endParaRPr lang="ar-IQ" altLang="en-US" sz="4000" smtClean="0">
              <a:solidFill>
                <a:srgbClr val="4F8802"/>
              </a:solidFill>
            </a:endParaRPr>
          </a:p>
        </p:txBody>
      </p:sp>
      <p:sp>
        <p:nvSpPr>
          <p:cNvPr id="3" name="Subtitle 2"/>
          <p:cNvSpPr>
            <a:spLocks noGrp="1"/>
          </p:cNvSpPr>
          <p:nvPr>
            <p:ph type="subTitle" idx="1"/>
          </p:nvPr>
        </p:nvSpPr>
        <p:spPr>
          <a:xfrm>
            <a:off x="428625" y="571500"/>
            <a:ext cx="8501063" cy="5857875"/>
          </a:xfrm>
        </p:spPr>
        <p:txBody>
          <a:bodyPr rtlCol="1">
            <a:normAutofit fontScale="92500" lnSpcReduction="10000"/>
          </a:bodyPr>
          <a:lstStyle/>
          <a:p>
            <a:pPr algn="l">
              <a:defRPr/>
            </a:pPr>
            <a:endParaRPr lang="en-US" sz="2600" dirty="0" smtClean="0"/>
          </a:p>
          <a:p>
            <a:pPr algn="l" eaLnBrk="1" fontAlgn="auto" hangingPunct="1">
              <a:spcAft>
                <a:spcPts val="0"/>
              </a:spcAft>
              <a:defRPr/>
            </a:pPr>
            <a:r>
              <a:rPr lang="en-US" sz="3600" b="1" dirty="0" smtClean="0">
                <a:solidFill>
                  <a:srgbClr val="3D04CC"/>
                </a:solidFill>
              </a:rPr>
              <a:t>Mean and median filters are used primarily to conceal or remove noise, although they may also be used for special applications. For instance, a </a:t>
            </a:r>
            <a:r>
              <a:rPr lang="en-US" sz="3600" b="1" dirty="0" smtClean="0">
                <a:solidFill>
                  <a:srgbClr val="FF0000"/>
                </a:solidFill>
              </a:rPr>
              <a:t>mean</a:t>
            </a:r>
            <a:r>
              <a:rPr lang="en-US" sz="3600" b="1" dirty="0" smtClean="0">
                <a:solidFill>
                  <a:srgbClr val="3D04CC"/>
                </a:solidFill>
              </a:rPr>
              <a:t> filter adds “</a:t>
            </a:r>
            <a:r>
              <a:rPr lang="en-US" sz="3600" b="1" dirty="0" smtClean="0">
                <a:solidFill>
                  <a:srgbClr val="FF0000"/>
                </a:solidFill>
              </a:rPr>
              <a:t>softer</a:t>
            </a:r>
            <a:r>
              <a:rPr lang="en-US" sz="3600" b="1" dirty="0" smtClean="0">
                <a:solidFill>
                  <a:srgbClr val="3D04CC"/>
                </a:solidFill>
              </a:rPr>
              <a:t>” look to an image</a:t>
            </a:r>
            <a:r>
              <a:rPr lang="en-US" sz="3600" b="1" dirty="0" smtClean="0">
                <a:solidFill>
                  <a:srgbClr val="7030A0"/>
                </a:solidFill>
              </a:rPr>
              <a:t>. </a:t>
            </a:r>
            <a:r>
              <a:rPr lang="en-US" sz="3600" b="1" dirty="0" smtClean="0">
                <a:solidFill>
                  <a:srgbClr val="CE0224"/>
                </a:solidFill>
              </a:rPr>
              <a:t>The enhancement filter high lights edges and details within the image.</a:t>
            </a:r>
          </a:p>
          <a:p>
            <a:pPr algn="l" eaLnBrk="1" fontAlgn="auto" hangingPunct="1">
              <a:spcAft>
                <a:spcPts val="0"/>
              </a:spcAft>
              <a:defRPr/>
            </a:pPr>
            <a:r>
              <a:rPr lang="en-US" sz="3600" b="1" dirty="0" smtClean="0">
                <a:solidFill>
                  <a:srgbClr val="CE0224"/>
                </a:solidFill>
              </a:rPr>
              <a:t>Spatial filters are implemented with convolution masks</a:t>
            </a:r>
            <a:r>
              <a:rPr lang="en-US" sz="3600" b="1" dirty="0" smtClean="0">
                <a:solidFill>
                  <a:srgbClr val="7030A0"/>
                </a:solidFill>
              </a:rPr>
              <a:t>. Because convolution mask operation provides a result that is </a:t>
            </a:r>
            <a:r>
              <a:rPr lang="en-US" sz="3600" b="1" dirty="0" smtClean="0">
                <a:solidFill>
                  <a:srgbClr val="FF0000"/>
                </a:solidFill>
              </a:rPr>
              <a:t>weighted sum of the values of a pixel and its neighbors</a:t>
            </a:r>
            <a:r>
              <a:rPr lang="en-US" sz="3600" b="1" dirty="0" smtClean="0">
                <a:solidFill>
                  <a:srgbClr val="7030A0"/>
                </a:solidFill>
              </a:rPr>
              <a:t>, it is </a:t>
            </a:r>
            <a:r>
              <a:rPr lang="en-US" sz="3600" b="1" dirty="0" smtClean="0">
                <a:solidFill>
                  <a:srgbClr val="FF0000"/>
                </a:solidFill>
              </a:rPr>
              <a:t>called a linear </a:t>
            </a:r>
            <a:r>
              <a:rPr lang="en-US" sz="3600" b="1" dirty="0" smtClean="0">
                <a:solidFill>
                  <a:srgbClr val="7030A0"/>
                </a:solidFill>
              </a:rPr>
              <a:t>filter.</a:t>
            </a:r>
          </a:p>
          <a:p>
            <a:pPr algn="l" eaLnBrk="1" fontAlgn="auto" hangingPunct="1">
              <a:spcAft>
                <a:spcPts val="0"/>
              </a:spcAft>
              <a:defRPr/>
            </a:pPr>
            <a:endParaRPr lang="ar-IQ" sz="3600" b="1" dirty="0" smtClean="0">
              <a:solidFill>
                <a:srgbClr val="7030A0"/>
              </a:solidFill>
            </a:endParaRPr>
          </a:p>
        </p:txBody>
      </p:sp>
      <p:sp>
        <p:nvSpPr>
          <p:cNvPr id="4" name="Slide Number Placeholder 3"/>
          <p:cNvSpPr>
            <a:spLocks noGrp="1"/>
          </p:cNvSpPr>
          <p:nvPr>
            <p:ph type="sldNum" sz="quarter" idx="12"/>
          </p:nvPr>
        </p:nvSpPr>
        <p:spPr>
          <a:xfrm>
            <a:off x="6286500" y="628650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F63ADA-71EB-4121-8071-80719948BB96}" type="slidenum">
              <a:rPr lang="ar-IQ" altLang="en-US">
                <a:solidFill>
                  <a:srgbClr val="898989"/>
                </a:solidFill>
                <a:latin typeface="Calibri" panose="020F0502020204030204" pitchFamily="34" charset="0"/>
              </a:rPr>
              <a:pPr eaLnBrk="1" hangingPunct="1"/>
              <a:t>79</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A534E7-4A3B-4594-85DD-7CED38A3D059}" type="slidenum">
              <a:rPr lang="ar-IQ" altLang="en-US">
                <a:solidFill>
                  <a:srgbClr val="898989"/>
                </a:solidFill>
                <a:latin typeface="Calibri" panose="020F0502020204030204" pitchFamily="34" charset="0"/>
              </a:rPr>
              <a:pPr eaLnBrk="1" hangingPunct="1"/>
              <a:t>8</a:t>
            </a:fld>
            <a:endParaRPr lang="ar-IQ" altLang="en-US">
              <a:solidFill>
                <a:srgbClr val="898989"/>
              </a:solidFill>
              <a:latin typeface="Calibri" panose="020F0502020204030204" pitchFamily="34" charset="0"/>
            </a:endParaRPr>
          </a:p>
        </p:txBody>
      </p:sp>
      <p:pic>
        <p:nvPicPr>
          <p:cNvPr id="37891" name="Picture 5" descr="bfly_quant4"/>
          <p:cNvPicPr>
            <a:picLocks noChangeAspect="1" noChangeArrowheads="1"/>
          </p:cNvPicPr>
          <p:nvPr/>
        </p:nvPicPr>
        <p:blipFill>
          <a:blip r:embed="rId2" cstate="print">
            <a:lum bright="12000" contrast="24000"/>
            <a:extLst>
              <a:ext uri="{28A0092B-C50C-407E-A947-70E740481C1C}">
                <a14:useLocalDpi xmlns:a14="http://schemas.microsoft.com/office/drawing/2010/main" val="0"/>
              </a:ext>
            </a:extLst>
          </a:blip>
          <a:srcRect/>
          <a:stretch>
            <a:fillRect/>
          </a:stretch>
        </p:blipFill>
        <p:spPr bwMode="auto">
          <a:xfrm>
            <a:off x="6000750" y="714375"/>
            <a:ext cx="2159000" cy="2159000"/>
          </a:xfrm>
          <a:prstGeom prst="rect">
            <a:avLst/>
          </a:prstGeom>
          <a:solidFill>
            <a:srgbClr val="003300">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7892" name="Picture 6" descr="bfly"/>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1714500" y="785813"/>
            <a:ext cx="21209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4"/>
          <p:cNvSpPr>
            <a:spLocks noChangeArrowheads="1"/>
          </p:cNvSpPr>
          <p:nvPr/>
        </p:nvSpPr>
        <p:spPr bwMode="auto">
          <a:xfrm>
            <a:off x="428625" y="3214688"/>
            <a:ext cx="9231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a:spcBef>
                <a:spcPct val="0"/>
              </a:spcBef>
              <a:buFontTx/>
              <a:buNone/>
            </a:pPr>
            <a:r>
              <a:rPr lang="en-US" altLang="en-US" sz="1400" b="1">
                <a:latin typeface="Arial" panose="020B0604020202020204" pitchFamily="34" charset="0"/>
                <a:cs typeface="Times New Roman" panose="02020603050405020304" pitchFamily="18" charset="0"/>
              </a:rPr>
              <a:t>		</a:t>
            </a:r>
            <a:endParaRPr lang="en-US" altLang="en-US" sz="800">
              <a:latin typeface="Arial" panose="020B0604020202020204" pitchFamily="34" charset="0"/>
            </a:endParaRPr>
          </a:p>
        </p:txBody>
      </p:sp>
      <p:sp>
        <p:nvSpPr>
          <p:cNvPr id="37894" name="Rectangle 9"/>
          <p:cNvSpPr>
            <a:spLocks noChangeArrowheads="1"/>
          </p:cNvSpPr>
          <p:nvPr/>
        </p:nvSpPr>
        <p:spPr bwMode="auto">
          <a:xfrm>
            <a:off x="3071813" y="4500563"/>
            <a:ext cx="249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cs typeface="Times New Roman" panose="02020603050405020304" pitchFamily="18" charset="0"/>
              </a:rPr>
              <a:t> Image Enhancement</a:t>
            </a:r>
            <a:endParaRPr lang="ar-IQ" altLang="en-US" sz="1800">
              <a:latin typeface="Arial" panose="020B0604020202020204" pitchFamily="34" charset="0"/>
            </a:endParaRPr>
          </a:p>
        </p:txBody>
      </p:sp>
      <p:sp>
        <p:nvSpPr>
          <p:cNvPr id="37895" name="Rectangle 10"/>
          <p:cNvSpPr>
            <a:spLocks noChangeArrowheads="1"/>
          </p:cNvSpPr>
          <p:nvPr/>
        </p:nvSpPr>
        <p:spPr bwMode="auto">
          <a:xfrm>
            <a:off x="1143000" y="314325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cs typeface="Times New Roman" panose="02020603050405020304" pitchFamily="18" charset="0"/>
              </a:rPr>
              <a:t>a. image with poor contrast</a:t>
            </a:r>
            <a:endParaRPr lang="ar-IQ" altLang="en-US" sz="1800">
              <a:latin typeface="Arial" panose="020B0604020202020204" pitchFamily="34" charset="0"/>
            </a:endParaRPr>
          </a:p>
        </p:txBody>
      </p:sp>
      <p:sp>
        <p:nvSpPr>
          <p:cNvPr id="37896" name="Rectangle 11"/>
          <p:cNvSpPr>
            <a:spLocks noChangeArrowheads="1"/>
          </p:cNvSpPr>
          <p:nvPr/>
        </p:nvSpPr>
        <p:spPr bwMode="auto">
          <a:xfrm>
            <a:off x="4572000" y="300037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a:spcBef>
                <a:spcPct val="0"/>
              </a:spcBef>
              <a:buFontTx/>
              <a:buNone/>
            </a:pPr>
            <a:r>
              <a:rPr lang="en-US" altLang="en-US" sz="1800" b="1">
                <a:latin typeface="Arial" panose="020B0604020202020204" pitchFamily="34" charset="0"/>
                <a:cs typeface="Times New Roman" panose="02020603050405020304" pitchFamily="18" charset="0"/>
              </a:rPr>
              <a:t>Image enhancement by</a:t>
            </a:r>
            <a:r>
              <a:rPr lang="ar-IQ" altLang="en-US" sz="1800" b="1">
                <a:latin typeface="Arial" panose="020B0604020202020204" pitchFamily="34" charset="0"/>
                <a:cs typeface="Times New Roman" panose="02020603050405020304" pitchFamily="18" charset="0"/>
              </a:rPr>
              <a:t> </a:t>
            </a:r>
            <a:r>
              <a:rPr lang="en-US" altLang="en-US" sz="1800" b="1">
                <a:latin typeface="Arial" panose="020B0604020202020204" pitchFamily="34" charset="0"/>
                <a:cs typeface="Times New Roman" panose="02020603050405020304" pitchFamily="18" charset="0"/>
              </a:rPr>
              <a:t>b.</a:t>
            </a:r>
            <a:endParaRPr lang="en-US" altLang="en-US" sz="1000">
              <a:latin typeface="Arial" panose="020B0604020202020204" pitchFamily="34" charset="0"/>
            </a:endParaRPr>
          </a:p>
          <a:p>
            <a:pPr algn="justLow" rtl="0">
              <a:spcBef>
                <a:spcPct val="0"/>
              </a:spcBef>
              <a:buFontTx/>
              <a:buNone/>
            </a:pPr>
            <a:r>
              <a:rPr lang="en-US" altLang="en-US" sz="1800" b="1">
                <a:latin typeface="Arial" panose="020B0604020202020204" pitchFamily="34" charset="0"/>
                <a:cs typeface="Times New Roman" panose="02020603050405020304" pitchFamily="18" charset="0"/>
              </a:rPr>
              <a:t>                                                                           	contrast stretching                                </a:t>
            </a:r>
            <a:endParaRPr lang="en-US" altLang="en-US" sz="1000">
              <a:latin typeface="Arial" panose="020B0604020202020204"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body" idx="1"/>
          </p:nvPr>
        </p:nvSpPr>
        <p:spPr/>
        <p:txBody>
          <a:bodyPr/>
          <a:lstStyle/>
          <a:p>
            <a:pPr marL="0" indent="0" algn="l" eaLnBrk="1" hangingPunct="1">
              <a:buNone/>
            </a:pPr>
            <a:r>
              <a:rPr lang="en-US" altLang="en-US" i="1" dirty="0" smtClean="0">
                <a:solidFill>
                  <a:srgbClr val="FF0000"/>
                </a:solidFill>
                <a:cs typeface="Arial" panose="020B0604020202020204" pitchFamily="34" charset="0"/>
              </a:rPr>
              <a:t>Enhancement</a:t>
            </a:r>
            <a:r>
              <a:rPr lang="en-US" altLang="en-US" dirty="0" smtClean="0">
                <a:solidFill>
                  <a:srgbClr val="FF0000"/>
                </a:solidFill>
                <a:cs typeface="Arial" panose="020B0604020202020204" pitchFamily="34" charset="0"/>
              </a:rPr>
              <a:t> </a:t>
            </a:r>
            <a:r>
              <a:rPr lang="en-US" altLang="en-US" dirty="0" smtClean="0">
                <a:cs typeface="Arial" panose="020B0604020202020204" pitchFamily="34" charset="0"/>
              </a:rPr>
              <a:t>techniques are employed essentially to </a:t>
            </a:r>
            <a:r>
              <a:rPr lang="en-US" altLang="en-US" dirty="0" smtClean="0">
                <a:solidFill>
                  <a:srgbClr val="FF0000"/>
                </a:solidFill>
                <a:cs typeface="Arial" panose="020B0604020202020204" pitchFamily="34" charset="0"/>
              </a:rPr>
              <a:t>get better quality picture </a:t>
            </a:r>
            <a:r>
              <a:rPr lang="en-US" altLang="en-US" dirty="0" smtClean="0">
                <a:cs typeface="Arial" panose="020B0604020202020204" pitchFamily="34" charset="0"/>
              </a:rPr>
              <a:t>and </a:t>
            </a:r>
            <a:r>
              <a:rPr lang="en-US" altLang="en-US" dirty="0" smtClean="0">
                <a:solidFill>
                  <a:srgbClr val="FF0000"/>
                </a:solidFill>
                <a:cs typeface="Arial" panose="020B0604020202020204" pitchFamily="34" charset="0"/>
              </a:rPr>
              <a:t>not necessarily the original object</a:t>
            </a:r>
            <a:r>
              <a:rPr lang="en-US" altLang="en-US" dirty="0" smtClean="0">
                <a:cs typeface="Arial" panose="020B0604020202020204" pitchFamily="34" charset="0"/>
              </a:rPr>
              <a:t> from the degraded scene like </a:t>
            </a:r>
            <a:r>
              <a:rPr lang="en-US" altLang="en-US" i="1" dirty="0" smtClean="0">
                <a:solidFill>
                  <a:srgbClr val="FF0000"/>
                </a:solidFill>
                <a:cs typeface="Arial" panose="020B0604020202020204" pitchFamily="34" charset="0"/>
              </a:rPr>
              <a:t>Restoration</a:t>
            </a:r>
            <a:r>
              <a:rPr lang="en-US" altLang="en-US" dirty="0" smtClean="0">
                <a:solidFill>
                  <a:srgbClr val="FF0000"/>
                </a:solidFill>
                <a:cs typeface="Arial" panose="020B0604020202020204" pitchFamily="34" charset="0"/>
              </a:rPr>
              <a:t> techniques</a:t>
            </a:r>
            <a:r>
              <a:rPr lang="en-US" altLang="en-US" dirty="0" smtClean="0">
                <a:cs typeface="Arial" panose="020B0604020202020204" pitchFamily="34" charset="0"/>
              </a:rPr>
              <a:t>.</a:t>
            </a:r>
          </a:p>
        </p:txBody>
      </p:sp>
      <p:sp>
        <p:nvSpPr>
          <p:cNvPr id="104451" name="Rectangle 4"/>
          <p:cNvSpPr>
            <a:spLocks noGrp="1" noChangeArrowheads="1"/>
          </p:cNvSpPr>
          <p:nvPr>
            <p:ph type="title"/>
          </p:nvPr>
        </p:nvSpPr>
        <p:spPr>
          <a:xfrm>
            <a:off x="228600" y="228600"/>
            <a:ext cx="8686800" cy="762000"/>
          </a:xfrm>
          <a:noFill/>
        </p:spPr>
        <p:txBody>
          <a:bodyPr/>
          <a:lstStyle/>
          <a:p>
            <a:pPr eaLnBrk="1" hangingPunct="1"/>
            <a:r>
              <a:rPr lang="en-US" altLang="en-US" sz="4000" b="1" smtClean="0">
                <a:cs typeface="Times New Roman" panose="02020603050405020304" pitchFamily="18" charset="0"/>
              </a:rPr>
              <a:t>Image Enhancement &amp; Restoration</a:t>
            </a:r>
          </a:p>
        </p:txBody>
      </p:sp>
      <p:sp>
        <p:nvSpPr>
          <p:cNvPr id="4403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32EBE2-6523-4541-949B-234542DD20CD}" type="slidenum">
              <a:rPr lang="en-US" altLang="en-US">
                <a:solidFill>
                  <a:srgbClr val="898989"/>
                </a:solidFill>
                <a:latin typeface="Calibri" panose="020F0502020204030204" pitchFamily="34" charset="0"/>
              </a:rPr>
              <a:pPr eaLnBrk="1" hangingPunct="1"/>
              <a:t>80</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8600" y="228600"/>
            <a:ext cx="8686800" cy="762000"/>
          </a:xfrm>
        </p:spPr>
        <p:txBody>
          <a:bodyPr/>
          <a:lstStyle/>
          <a:p>
            <a:pPr eaLnBrk="1" hangingPunct="1"/>
            <a:r>
              <a:rPr lang="en-US" altLang="en-US" sz="4000" b="1" smtClean="0"/>
              <a:t>Image Enhancement &amp; Restoration</a:t>
            </a:r>
          </a:p>
        </p:txBody>
      </p:sp>
      <p:sp>
        <p:nvSpPr>
          <p:cNvPr id="105475" name="Rectangle 3"/>
          <p:cNvSpPr>
            <a:spLocks noGrp="1" noChangeArrowheads="1"/>
          </p:cNvSpPr>
          <p:nvPr>
            <p:ph type="body" idx="1"/>
          </p:nvPr>
        </p:nvSpPr>
        <p:spPr/>
        <p:txBody>
          <a:bodyPr/>
          <a:lstStyle/>
          <a:p>
            <a:pPr eaLnBrk="1" hangingPunct="1"/>
            <a:r>
              <a:rPr lang="en-US" altLang="en-US" b="1" dirty="0" smtClean="0"/>
              <a:t>Spatial image enhancement techniques (</a:t>
            </a:r>
            <a:r>
              <a:rPr lang="en-US" altLang="en-US" b="1" i="1" dirty="0" smtClean="0"/>
              <a:t>noise reduction</a:t>
            </a:r>
            <a:r>
              <a:rPr lang="en-US" altLang="en-US" b="1" dirty="0" smtClean="0"/>
              <a:t>)</a:t>
            </a:r>
          </a:p>
          <a:p>
            <a:pPr lvl="1" eaLnBrk="1" hangingPunct="1"/>
            <a:r>
              <a:rPr lang="en-US" altLang="en-US" dirty="0" smtClean="0"/>
              <a:t>Spatial </a:t>
            </a:r>
            <a:r>
              <a:rPr lang="en-US" altLang="en-US" dirty="0" smtClean="0">
                <a:solidFill>
                  <a:srgbClr val="FF0000"/>
                </a:solidFill>
              </a:rPr>
              <a:t>low-pass</a:t>
            </a:r>
            <a:r>
              <a:rPr lang="en-US" altLang="en-US" dirty="0" smtClean="0"/>
              <a:t>, </a:t>
            </a:r>
            <a:r>
              <a:rPr lang="en-US" altLang="en-US" dirty="0" smtClean="0">
                <a:solidFill>
                  <a:srgbClr val="FF0000"/>
                </a:solidFill>
              </a:rPr>
              <a:t>high-pass</a:t>
            </a:r>
            <a:r>
              <a:rPr lang="en-US" altLang="en-US" dirty="0" smtClean="0"/>
              <a:t> &amp; </a:t>
            </a:r>
            <a:r>
              <a:rPr lang="en-US" altLang="en-US" dirty="0" smtClean="0">
                <a:solidFill>
                  <a:srgbClr val="FF0000"/>
                </a:solidFill>
              </a:rPr>
              <a:t>band-pass</a:t>
            </a:r>
            <a:r>
              <a:rPr lang="en-US" altLang="en-US" dirty="0" smtClean="0"/>
              <a:t> filtering</a:t>
            </a:r>
          </a:p>
          <a:p>
            <a:pPr lvl="1" eaLnBrk="1" hangingPunct="1"/>
            <a:r>
              <a:rPr lang="en-US" altLang="en-US" dirty="0" smtClean="0">
                <a:solidFill>
                  <a:srgbClr val="FF0000"/>
                </a:solidFill>
              </a:rPr>
              <a:t>Unsharp </a:t>
            </a:r>
            <a:r>
              <a:rPr lang="en-US" altLang="en-US" dirty="0" smtClean="0"/>
              <a:t>masking &amp; </a:t>
            </a:r>
            <a:r>
              <a:rPr lang="en-US" altLang="en-US" dirty="0" smtClean="0">
                <a:solidFill>
                  <a:srgbClr val="FF0000"/>
                </a:solidFill>
              </a:rPr>
              <a:t>crisping</a:t>
            </a:r>
          </a:p>
          <a:p>
            <a:pPr lvl="1" eaLnBrk="1" hangingPunct="1"/>
            <a:r>
              <a:rPr lang="en-US" altLang="en-US" dirty="0" smtClean="0"/>
              <a:t>Directional smoothing</a:t>
            </a:r>
          </a:p>
          <a:p>
            <a:pPr lvl="1" eaLnBrk="1" hangingPunct="1"/>
            <a:r>
              <a:rPr lang="en-US" altLang="en-US" dirty="0" smtClean="0">
                <a:solidFill>
                  <a:srgbClr val="FF0000"/>
                </a:solidFill>
              </a:rPr>
              <a:t>Median</a:t>
            </a:r>
            <a:r>
              <a:rPr lang="en-US" altLang="en-US" dirty="0" smtClean="0"/>
              <a:t> filtering</a:t>
            </a:r>
          </a:p>
          <a:p>
            <a:pPr lvl="1" eaLnBrk="1" hangingPunct="1"/>
            <a:endParaRPr lang="en-US" altLang="en-US" dirty="0" smtClean="0"/>
          </a:p>
        </p:txBody>
      </p:sp>
      <p:sp>
        <p:nvSpPr>
          <p:cNvPr id="1054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20000"/>
              </a:spcBef>
              <a:buChar char="•"/>
              <a:defRPr sz="3200">
                <a:solidFill>
                  <a:schemeClr val="tx1"/>
                </a:solidFill>
                <a:latin typeface="Arial" panose="020B0604020202020204" pitchFamily="34" charset="0"/>
              </a:defRPr>
            </a:lvl1pPr>
            <a:lvl2pPr marL="742950" indent="-285750" algn="l" rtl="0" eaLnBrk="0" hangingPunct="0">
              <a:spcBef>
                <a:spcPct val="20000"/>
              </a:spcBef>
              <a:buChar char="–"/>
              <a:defRPr sz="2800">
                <a:solidFill>
                  <a:schemeClr val="tx1"/>
                </a:solidFill>
                <a:latin typeface="Arial" panose="020B0604020202020204" pitchFamily="34" charset="0"/>
              </a:defRPr>
            </a:lvl2pPr>
            <a:lvl3pPr marL="1143000" indent="-228600" algn="l" rtl="0" eaLnBrk="0" hangingPunct="0">
              <a:spcBef>
                <a:spcPct val="20000"/>
              </a:spcBef>
              <a:buChar char="•"/>
              <a:defRPr sz="2400">
                <a:solidFill>
                  <a:schemeClr val="tx1"/>
                </a:solidFill>
                <a:latin typeface="Arial" panose="020B0604020202020204" pitchFamily="34" charset="0"/>
              </a:defRPr>
            </a:lvl3pPr>
            <a:lvl4pPr marL="1600200" indent="-228600" algn="l" rtl="0" eaLnBrk="0" hangingPunct="0">
              <a:spcBef>
                <a:spcPct val="20000"/>
              </a:spcBef>
              <a:buChar char="–"/>
              <a:defRPr sz="2000">
                <a:solidFill>
                  <a:schemeClr val="tx1"/>
                </a:solidFill>
                <a:latin typeface="Arial" panose="020B0604020202020204" pitchFamily="34" charset="0"/>
              </a:defRPr>
            </a:lvl4pPr>
            <a:lvl5pPr marL="2057400" indent="-228600" algn="l" rtl="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FontTx/>
              <a:buNone/>
            </a:pPr>
            <a:fld id="{A3BA4178-3949-4878-8F54-3BF0B11CD76A}" type="slidenum">
              <a:rPr lang="en-US" altLang="en-US" sz="1400">
                <a:solidFill>
                  <a:srgbClr val="000000"/>
                </a:solidFill>
              </a:rPr>
              <a:pPr algn="r" rtl="1" eaLnBrk="1" hangingPunct="1">
                <a:spcBef>
                  <a:spcPct val="0"/>
                </a:spcBef>
                <a:buFontTx/>
                <a:buNone/>
              </a:pPr>
              <a:t>81</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ctrTitle"/>
          </p:nvPr>
        </p:nvSpPr>
        <p:spPr>
          <a:xfrm>
            <a:off x="571500" y="500063"/>
            <a:ext cx="7772400" cy="1470025"/>
          </a:xfrm>
        </p:spPr>
        <p:txBody>
          <a:bodyPr/>
          <a:lstStyle/>
          <a:p>
            <a:r>
              <a:rPr lang="en-GB" altLang="en-US" sz="3200" b="1" dirty="0" smtClean="0">
                <a:solidFill>
                  <a:srgbClr val="002060"/>
                </a:solidFill>
              </a:rPr>
              <a:t>Arithmetic </a:t>
            </a:r>
            <a:r>
              <a:rPr lang="en-GB" altLang="en-US" sz="3200" b="1" dirty="0" smtClean="0">
                <a:solidFill>
                  <a:srgbClr val="FF0000"/>
                </a:solidFill>
              </a:rPr>
              <a:t>mean</a:t>
            </a:r>
            <a:r>
              <a:rPr lang="en-GB" altLang="en-US" sz="3200" b="1" dirty="0" smtClean="0">
                <a:solidFill>
                  <a:srgbClr val="002060"/>
                </a:solidFill>
              </a:rPr>
              <a:t> filter smoothing or </a:t>
            </a:r>
            <a:r>
              <a:rPr lang="en-GB" altLang="en-US" sz="3200" b="1" dirty="0" smtClean="0">
                <a:solidFill>
                  <a:srgbClr val="FF0000"/>
                </a:solidFill>
              </a:rPr>
              <a:t>low-pass</a:t>
            </a:r>
            <a:r>
              <a:rPr lang="en-GB" altLang="en-US" sz="3200" b="1" dirty="0" smtClean="0">
                <a:solidFill>
                  <a:srgbClr val="002060"/>
                </a:solidFill>
              </a:rPr>
              <a:t> filter.</a:t>
            </a:r>
            <a:r>
              <a:rPr lang="en-US" altLang="en-US" dirty="0" smtClean="0"/>
              <a:t/>
            </a:r>
            <a:br>
              <a:rPr lang="en-US" altLang="en-US" dirty="0" smtClean="0"/>
            </a:br>
            <a:endParaRPr lang="ar-IQ" altLang="en-US" dirty="0" smtClean="0"/>
          </a:p>
        </p:txBody>
      </p:sp>
      <p:sp>
        <p:nvSpPr>
          <p:cNvPr id="106499" name="Subtitle 2"/>
          <p:cNvSpPr>
            <a:spLocks noGrp="1"/>
          </p:cNvSpPr>
          <p:nvPr>
            <p:ph type="subTitle" idx="1"/>
          </p:nvPr>
        </p:nvSpPr>
        <p:spPr>
          <a:xfrm>
            <a:off x="714375" y="1571625"/>
            <a:ext cx="7643813" cy="5000625"/>
          </a:xfrm>
        </p:spPr>
        <p:txBody>
          <a:bodyPr/>
          <a:lstStyle/>
          <a:p>
            <a:pPr marL="1600200" indent="228600" algn="just">
              <a:lnSpc>
                <a:spcPct val="150000"/>
              </a:lnSpc>
            </a:pPr>
            <a:r>
              <a:rPr lang="en-GB" altLang="en-US" smtClean="0">
                <a:latin typeface="Times New Roman" panose="02020603050405020304" pitchFamily="18" charset="0"/>
                <a:cs typeface="Times New Roman" panose="02020603050405020304" pitchFamily="18" charset="0"/>
              </a:rPr>
              <a:t> </a:t>
            </a:r>
            <a:r>
              <a:rPr lang="en-GB" altLang="en-US" sz="2000" smtClean="0">
                <a:latin typeface="Times New Roman" panose="02020603050405020304" pitchFamily="18" charset="0"/>
                <a:cs typeface="Times New Roman" panose="02020603050405020304" pitchFamily="18" charset="0"/>
              </a:rPr>
              <a:t>1 ⁄ 9	  1 ⁄ 9	  1 ⁄ 9</a:t>
            </a:r>
            <a:endParaRPr lang="en-US" altLang="en-US" sz="2000" smtClean="0">
              <a:latin typeface="Times New Roman" panose="02020603050405020304" pitchFamily="18" charset="0"/>
              <a:cs typeface="Times New Roman" panose="02020603050405020304" pitchFamily="18" charset="0"/>
            </a:endParaRPr>
          </a:p>
          <a:p>
            <a:pPr marL="1600200" indent="228600" algn="just">
              <a:lnSpc>
                <a:spcPct val="150000"/>
              </a:lnSpc>
            </a:pPr>
            <a:r>
              <a:rPr lang="en-GB" altLang="en-US" sz="2000" smtClean="0">
                <a:latin typeface="Times New Roman" panose="02020603050405020304" pitchFamily="18" charset="0"/>
                <a:cs typeface="Times New Roman" panose="02020603050405020304" pitchFamily="18" charset="0"/>
              </a:rPr>
              <a:t>   1 ⁄ 9	  1 ⁄ 9	  1 ⁄ 9</a:t>
            </a:r>
            <a:endParaRPr lang="en-US" altLang="en-US" sz="2000" smtClean="0">
              <a:latin typeface="Times New Roman" panose="02020603050405020304" pitchFamily="18" charset="0"/>
              <a:cs typeface="Times New Roman" panose="02020603050405020304" pitchFamily="18" charset="0"/>
            </a:endParaRPr>
          </a:p>
          <a:p>
            <a:pPr marL="1600200" indent="228600" algn="just">
              <a:lnSpc>
                <a:spcPct val="150000"/>
              </a:lnSpc>
            </a:pPr>
            <a:r>
              <a:rPr lang="en-GB" altLang="en-US" sz="2000" smtClean="0">
                <a:latin typeface="Times New Roman" panose="02020603050405020304" pitchFamily="18" charset="0"/>
                <a:cs typeface="Times New Roman" panose="02020603050405020304" pitchFamily="18" charset="0"/>
              </a:rPr>
              <a:t>  1 ⁄ 9	  1 ⁄ 9	  1 ⁄ 9</a:t>
            </a:r>
            <a:endParaRPr lang="ar-IQ" altLang="en-US" sz="2000" smtClean="0"/>
          </a:p>
        </p:txBody>
      </p:sp>
      <p:sp>
        <p:nvSpPr>
          <p:cNvPr id="1065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20000"/>
              </a:spcBef>
              <a:buChar char="•"/>
              <a:defRPr sz="3200">
                <a:solidFill>
                  <a:schemeClr val="tx1"/>
                </a:solidFill>
                <a:latin typeface="Arial" panose="020B0604020202020204" pitchFamily="34" charset="0"/>
              </a:defRPr>
            </a:lvl1pPr>
            <a:lvl2pPr marL="742950" indent="-285750" algn="l" rtl="0" eaLnBrk="0" hangingPunct="0">
              <a:spcBef>
                <a:spcPct val="20000"/>
              </a:spcBef>
              <a:buChar char="–"/>
              <a:defRPr sz="2800">
                <a:solidFill>
                  <a:schemeClr val="tx1"/>
                </a:solidFill>
                <a:latin typeface="Arial" panose="020B0604020202020204" pitchFamily="34" charset="0"/>
              </a:defRPr>
            </a:lvl2pPr>
            <a:lvl3pPr marL="1143000" indent="-228600" algn="l" rtl="0" eaLnBrk="0" hangingPunct="0">
              <a:spcBef>
                <a:spcPct val="20000"/>
              </a:spcBef>
              <a:buChar char="•"/>
              <a:defRPr sz="2400">
                <a:solidFill>
                  <a:schemeClr val="tx1"/>
                </a:solidFill>
                <a:latin typeface="Arial" panose="020B0604020202020204" pitchFamily="34" charset="0"/>
              </a:defRPr>
            </a:lvl3pPr>
            <a:lvl4pPr marL="1600200" indent="-228600" algn="l" rtl="0" eaLnBrk="0" hangingPunct="0">
              <a:spcBef>
                <a:spcPct val="20000"/>
              </a:spcBef>
              <a:buChar char="–"/>
              <a:defRPr sz="2000">
                <a:solidFill>
                  <a:schemeClr val="tx1"/>
                </a:solidFill>
                <a:latin typeface="Arial" panose="020B0604020202020204" pitchFamily="34" charset="0"/>
              </a:defRPr>
            </a:lvl4pPr>
            <a:lvl5pPr marL="2057400" indent="-228600" algn="l" rtl="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FontTx/>
              <a:buNone/>
            </a:pPr>
            <a:fld id="{C361C99F-5B0A-450D-8F4D-A9D681D2C0A2}" type="slidenum">
              <a:rPr lang="en-US" altLang="en-US" sz="1400">
                <a:solidFill>
                  <a:srgbClr val="000000"/>
                </a:solidFill>
              </a:rPr>
              <a:pPr algn="r" rtl="1" eaLnBrk="1" hangingPunct="1">
                <a:spcBef>
                  <a:spcPct val="0"/>
                </a:spcBef>
                <a:buFontTx/>
                <a:buNone/>
              </a:pPr>
              <a:t>82</a:t>
            </a:fld>
            <a:endParaRPr lang="en-US" altLang="en-US" sz="1400">
              <a:solidFill>
                <a:srgbClr val="000000"/>
              </a:solidFill>
            </a:endParaRPr>
          </a:p>
        </p:txBody>
      </p:sp>
      <p:sp>
        <p:nvSpPr>
          <p:cNvPr id="106501" name="Left Brace 4"/>
          <p:cNvSpPr>
            <a:spLocks/>
          </p:cNvSpPr>
          <p:nvPr/>
        </p:nvSpPr>
        <p:spPr bwMode="auto">
          <a:xfrm>
            <a:off x="1928813" y="1714500"/>
            <a:ext cx="428625" cy="2071688"/>
          </a:xfrm>
          <a:prstGeom prst="leftBrace">
            <a:avLst>
              <a:gd name="adj1" fmla="val 8324"/>
              <a:gd name="adj2" fmla="val 50000"/>
            </a:avLst>
          </a:prstGeom>
          <a:solidFill>
            <a:schemeClr val="accent1"/>
          </a:solidFill>
          <a:ln w="9525" algn="ctr">
            <a:solidFill>
              <a:schemeClr val="tx1"/>
            </a:solidFill>
            <a:round/>
            <a:headEnd/>
            <a:tailEnd/>
          </a:ln>
        </p:spPr>
        <p:txBody>
          <a:bodyPr/>
          <a:lstStyle>
            <a:lvl1pPr algn="l" rtl="0" eaLnBrk="0" hangingPunct="0">
              <a:spcBef>
                <a:spcPct val="20000"/>
              </a:spcBef>
              <a:buChar char="•"/>
              <a:defRPr sz="3200">
                <a:solidFill>
                  <a:schemeClr val="tx1"/>
                </a:solidFill>
                <a:latin typeface="Arial" panose="020B0604020202020204" pitchFamily="34" charset="0"/>
              </a:defRPr>
            </a:lvl1pPr>
            <a:lvl2pPr marL="742950" indent="-285750" algn="l" rtl="0" eaLnBrk="0" hangingPunct="0">
              <a:spcBef>
                <a:spcPct val="20000"/>
              </a:spcBef>
              <a:buChar char="–"/>
              <a:defRPr sz="2800">
                <a:solidFill>
                  <a:schemeClr val="tx1"/>
                </a:solidFill>
                <a:latin typeface="Arial" panose="020B0604020202020204" pitchFamily="34" charset="0"/>
              </a:defRPr>
            </a:lvl2pPr>
            <a:lvl3pPr marL="1143000" indent="-228600" algn="l" rtl="0" eaLnBrk="0" hangingPunct="0">
              <a:spcBef>
                <a:spcPct val="20000"/>
              </a:spcBef>
              <a:buChar char="•"/>
              <a:defRPr sz="2400">
                <a:solidFill>
                  <a:schemeClr val="tx1"/>
                </a:solidFill>
                <a:latin typeface="Arial" panose="020B0604020202020204" pitchFamily="34" charset="0"/>
              </a:defRPr>
            </a:lvl3pPr>
            <a:lvl4pPr marL="1600200" indent="-228600" algn="l" rtl="0" eaLnBrk="0" hangingPunct="0">
              <a:spcBef>
                <a:spcPct val="20000"/>
              </a:spcBef>
              <a:buChar char="–"/>
              <a:defRPr sz="2000">
                <a:solidFill>
                  <a:schemeClr val="tx1"/>
                </a:solidFill>
                <a:latin typeface="Arial" panose="020B0604020202020204" pitchFamily="34" charset="0"/>
              </a:defRPr>
            </a:lvl4pPr>
            <a:lvl5pPr marL="2057400" indent="-228600" algn="l" rtl="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ar-IQ" altLang="en-US" sz="1800">
              <a:solidFill>
                <a:srgbClr val="000000"/>
              </a:solidFill>
            </a:endParaRPr>
          </a:p>
        </p:txBody>
      </p:sp>
      <p:sp>
        <p:nvSpPr>
          <p:cNvPr id="106502" name="Right Brace 5"/>
          <p:cNvSpPr>
            <a:spLocks/>
          </p:cNvSpPr>
          <p:nvPr/>
        </p:nvSpPr>
        <p:spPr bwMode="auto">
          <a:xfrm>
            <a:off x="5286375" y="1714500"/>
            <a:ext cx="285750" cy="2071688"/>
          </a:xfrm>
          <a:prstGeom prst="rightBrace">
            <a:avLst>
              <a:gd name="adj1" fmla="val 8324"/>
              <a:gd name="adj2" fmla="val 50000"/>
            </a:avLst>
          </a:prstGeom>
          <a:solidFill>
            <a:schemeClr val="accent1"/>
          </a:solidFill>
          <a:ln w="9525" algn="ctr">
            <a:solidFill>
              <a:schemeClr val="tx1"/>
            </a:solidFill>
            <a:round/>
            <a:headEnd/>
            <a:tailEnd/>
          </a:ln>
        </p:spPr>
        <p:txBody>
          <a:bodyPr/>
          <a:lstStyle>
            <a:lvl1pPr algn="l" rtl="0" eaLnBrk="0" hangingPunct="0">
              <a:spcBef>
                <a:spcPct val="20000"/>
              </a:spcBef>
              <a:buChar char="•"/>
              <a:defRPr sz="3200">
                <a:solidFill>
                  <a:schemeClr val="tx1"/>
                </a:solidFill>
                <a:latin typeface="Arial" panose="020B0604020202020204" pitchFamily="34" charset="0"/>
              </a:defRPr>
            </a:lvl1pPr>
            <a:lvl2pPr marL="742950" indent="-285750" algn="l" rtl="0" eaLnBrk="0" hangingPunct="0">
              <a:spcBef>
                <a:spcPct val="20000"/>
              </a:spcBef>
              <a:buChar char="–"/>
              <a:defRPr sz="2800">
                <a:solidFill>
                  <a:schemeClr val="tx1"/>
                </a:solidFill>
                <a:latin typeface="Arial" panose="020B0604020202020204" pitchFamily="34" charset="0"/>
              </a:defRPr>
            </a:lvl2pPr>
            <a:lvl3pPr marL="1143000" indent="-228600" algn="l" rtl="0" eaLnBrk="0" hangingPunct="0">
              <a:spcBef>
                <a:spcPct val="20000"/>
              </a:spcBef>
              <a:buChar char="•"/>
              <a:defRPr sz="2400">
                <a:solidFill>
                  <a:schemeClr val="tx1"/>
                </a:solidFill>
                <a:latin typeface="Arial" panose="020B0604020202020204" pitchFamily="34" charset="0"/>
              </a:defRPr>
            </a:lvl3pPr>
            <a:lvl4pPr marL="1600200" indent="-228600" algn="l" rtl="0" eaLnBrk="0" hangingPunct="0">
              <a:spcBef>
                <a:spcPct val="20000"/>
              </a:spcBef>
              <a:buChar char="–"/>
              <a:defRPr sz="2000">
                <a:solidFill>
                  <a:schemeClr val="tx1"/>
                </a:solidFill>
                <a:latin typeface="Arial" panose="020B0604020202020204" pitchFamily="34" charset="0"/>
              </a:defRPr>
            </a:lvl4pPr>
            <a:lvl5pPr marL="2057400" indent="-228600" algn="l" rtl="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ar-IQ" altLang="en-US" sz="1800">
              <a:solidFill>
                <a:srgbClr val="00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20000"/>
              </a:spcBef>
              <a:buChar char="•"/>
              <a:defRPr sz="3200">
                <a:solidFill>
                  <a:schemeClr val="tx1"/>
                </a:solidFill>
                <a:latin typeface="Arial" panose="020B0604020202020204" pitchFamily="34" charset="0"/>
              </a:defRPr>
            </a:lvl1pPr>
            <a:lvl2pPr marL="742950" indent="-285750" algn="l" rtl="0" eaLnBrk="0" hangingPunct="0">
              <a:spcBef>
                <a:spcPct val="20000"/>
              </a:spcBef>
              <a:buChar char="–"/>
              <a:defRPr sz="2800">
                <a:solidFill>
                  <a:schemeClr val="tx1"/>
                </a:solidFill>
                <a:latin typeface="Arial" panose="020B0604020202020204" pitchFamily="34" charset="0"/>
              </a:defRPr>
            </a:lvl2pPr>
            <a:lvl3pPr marL="1143000" indent="-228600" algn="l" rtl="0" eaLnBrk="0" hangingPunct="0">
              <a:spcBef>
                <a:spcPct val="20000"/>
              </a:spcBef>
              <a:buChar char="•"/>
              <a:defRPr sz="2400">
                <a:solidFill>
                  <a:schemeClr val="tx1"/>
                </a:solidFill>
                <a:latin typeface="Arial" panose="020B0604020202020204" pitchFamily="34" charset="0"/>
              </a:defRPr>
            </a:lvl3pPr>
            <a:lvl4pPr marL="1600200" indent="-228600" algn="l" rtl="0" eaLnBrk="0" hangingPunct="0">
              <a:spcBef>
                <a:spcPct val="20000"/>
              </a:spcBef>
              <a:buChar char="–"/>
              <a:defRPr sz="2000">
                <a:solidFill>
                  <a:schemeClr val="tx1"/>
                </a:solidFill>
                <a:latin typeface="Arial" panose="020B0604020202020204" pitchFamily="34" charset="0"/>
              </a:defRPr>
            </a:lvl4pPr>
            <a:lvl5pPr marL="2057400" indent="-228600" algn="l" rtl="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FontTx/>
              <a:buNone/>
            </a:pPr>
            <a:fld id="{DD759F84-2271-43B0-A938-41C94F92BD7D}" type="slidenum">
              <a:rPr lang="en-US" altLang="en-US" sz="1400">
                <a:solidFill>
                  <a:srgbClr val="000000"/>
                </a:solidFill>
              </a:rPr>
              <a:pPr algn="r" rtl="1" eaLnBrk="1" hangingPunct="1">
                <a:spcBef>
                  <a:spcPct val="0"/>
                </a:spcBef>
                <a:buFontTx/>
                <a:buNone/>
              </a:pPr>
              <a:t>83</a:t>
            </a:fld>
            <a:endParaRPr lang="en-US" altLang="en-US" sz="1400">
              <a:solidFill>
                <a:srgbClr val="000000"/>
              </a:solidFill>
            </a:endParaRPr>
          </a:p>
        </p:txBody>
      </p:sp>
      <p:pic>
        <p:nvPicPr>
          <p:cNvPr id="107523" name="Picture 3" descr="nnnn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0"/>
            <a:ext cx="11144251" cy="1035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6338F4-F13C-4111-A954-3F2630FF9E78}" type="slidenum">
              <a:rPr lang="en-US" altLang="en-US" smtClean="0"/>
              <a:pPr/>
              <a:t>84</a:t>
            </a:fld>
            <a:endParaRPr lang="en-US" altLang="en-US"/>
          </a:p>
        </p:txBody>
      </p:sp>
      <p:pic>
        <p:nvPicPr>
          <p:cNvPr id="3" name="Picture 2"/>
          <p:cNvPicPr>
            <a:picLocks noChangeAspect="1"/>
          </p:cNvPicPr>
          <p:nvPr/>
        </p:nvPicPr>
        <p:blipFill>
          <a:blip r:embed="rId2"/>
          <a:stretch>
            <a:fillRect/>
          </a:stretch>
        </p:blipFill>
        <p:spPr>
          <a:xfrm>
            <a:off x="1187624" y="1484784"/>
            <a:ext cx="3528392" cy="5198498"/>
          </a:xfrm>
          <a:prstGeom prst="rect">
            <a:avLst/>
          </a:prstGeom>
        </p:spPr>
      </p:pic>
      <p:sp>
        <p:nvSpPr>
          <p:cNvPr id="4" name="TextBox 3"/>
          <p:cNvSpPr txBox="1"/>
          <p:nvPr/>
        </p:nvSpPr>
        <p:spPr>
          <a:xfrm>
            <a:off x="1115616" y="332656"/>
            <a:ext cx="5688632" cy="369332"/>
          </a:xfrm>
          <a:prstGeom prst="rect">
            <a:avLst/>
          </a:prstGeom>
          <a:noFill/>
        </p:spPr>
        <p:txBody>
          <a:bodyPr wrap="square" rtlCol="0">
            <a:spAutoFit/>
          </a:bodyPr>
          <a:lstStyle/>
          <a:p>
            <a:pPr algn="ctr"/>
            <a:r>
              <a:rPr lang="en-US" b="1" dirty="0" smtClean="0"/>
              <a:t>Unsharp masking</a:t>
            </a:r>
            <a:endParaRPr lang="en-US" b="1" dirty="0"/>
          </a:p>
        </p:txBody>
      </p:sp>
    </p:spTree>
    <p:extLst>
      <p:ext uri="{BB962C8B-B14F-4D97-AF65-F5344CB8AC3E}">
        <p14:creationId xmlns:p14="http://schemas.microsoft.com/office/powerpoint/2010/main" val="5456719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ctrTitle"/>
          </p:nvPr>
        </p:nvSpPr>
        <p:spPr>
          <a:xfrm>
            <a:off x="785813" y="0"/>
            <a:ext cx="7772400" cy="1285875"/>
          </a:xfrm>
        </p:spPr>
        <p:txBody>
          <a:bodyPr/>
          <a:lstStyle/>
          <a:p>
            <a:r>
              <a:rPr lang="en-GB" altLang="en-US" sz="3600" b="1" i="1" smtClean="0">
                <a:solidFill>
                  <a:srgbClr val="C00000"/>
                </a:solidFill>
              </a:rPr>
              <a:t>The median filter</a:t>
            </a:r>
            <a:endParaRPr lang="ar-IQ" altLang="en-US" sz="3600" b="1" i="1" smtClean="0">
              <a:solidFill>
                <a:srgbClr val="C00000"/>
              </a:solidFill>
            </a:endParaRPr>
          </a:p>
        </p:txBody>
      </p:sp>
      <p:sp>
        <p:nvSpPr>
          <p:cNvPr id="108547" name="Subtitle 2"/>
          <p:cNvSpPr>
            <a:spLocks noGrp="1"/>
          </p:cNvSpPr>
          <p:nvPr>
            <p:ph type="subTitle" idx="1"/>
          </p:nvPr>
        </p:nvSpPr>
        <p:spPr>
          <a:xfrm>
            <a:off x="642938" y="1428750"/>
            <a:ext cx="8072437" cy="4857750"/>
          </a:xfrm>
        </p:spPr>
        <p:txBody>
          <a:bodyPr/>
          <a:lstStyle/>
          <a:p>
            <a:pPr algn="l"/>
            <a:r>
              <a:rPr lang="en-GB" altLang="en-US" sz="2400" dirty="0" smtClean="0">
                <a:solidFill>
                  <a:srgbClr val="890118"/>
                </a:solidFill>
              </a:rPr>
              <a:t>The median filter is a </a:t>
            </a:r>
            <a:r>
              <a:rPr lang="en-GB" altLang="en-US" sz="2400" dirty="0" smtClean="0">
                <a:solidFill>
                  <a:schemeClr val="accent2"/>
                </a:solidFill>
              </a:rPr>
              <a:t>non linear</a:t>
            </a:r>
            <a:r>
              <a:rPr lang="en-GB" altLang="en-US" sz="2400" dirty="0" smtClean="0">
                <a:solidFill>
                  <a:srgbClr val="890118"/>
                </a:solidFill>
              </a:rPr>
              <a:t> filter (</a:t>
            </a:r>
            <a:r>
              <a:rPr lang="en-GB" altLang="en-US" sz="2400" dirty="0" smtClean="0">
                <a:solidFill>
                  <a:schemeClr val="accent2"/>
                </a:solidFill>
              </a:rPr>
              <a:t>order</a:t>
            </a:r>
            <a:r>
              <a:rPr lang="en-GB" altLang="en-US" sz="2400" dirty="0" smtClean="0">
                <a:solidFill>
                  <a:srgbClr val="890118"/>
                </a:solidFill>
              </a:rPr>
              <a:t> filter). These filters are based on as specific type of image statistics called order statistics. Typically, these filters operate on </a:t>
            </a:r>
            <a:r>
              <a:rPr lang="en-GB" altLang="en-US" sz="2400" dirty="0" smtClean="0">
                <a:solidFill>
                  <a:schemeClr val="accent2"/>
                </a:solidFill>
              </a:rPr>
              <a:t>small sub image, “Window</a:t>
            </a:r>
            <a:r>
              <a:rPr lang="en-GB" altLang="en-US" sz="2400" dirty="0" smtClean="0">
                <a:solidFill>
                  <a:srgbClr val="890118"/>
                </a:solidFill>
              </a:rPr>
              <a:t>”, and replace the </a:t>
            </a:r>
            <a:r>
              <a:rPr lang="en-GB" altLang="en-US" sz="2400" dirty="0" smtClean="0">
                <a:solidFill>
                  <a:schemeClr val="accent2"/>
                </a:solidFill>
              </a:rPr>
              <a:t>centre pixel </a:t>
            </a:r>
            <a:r>
              <a:rPr lang="en-GB" altLang="en-US" sz="2400" dirty="0" smtClean="0">
                <a:solidFill>
                  <a:srgbClr val="890118"/>
                </a:solidFill>
              </a:rPr>
              <a:t>value (</a:t>
            </a:r>
            <a:r>
              <a:rPr lang="en-GB" altLang="en-US" sz="2400" dirty="0" smtClean="0">
                <a:solidFill>
                  <a:schemeClr val="accent2"/>
                </a:solidFill>
              </a:rPr>
              <a:t>similar to the convolution </a:t>
            </a:r>
            <a:r>
              <a:rPr lang="en-GB" altLang="en-US" sz="2400" dirty="0" smtClean="0">
                <a:solidFill>
                  <a:srgbClr val="890118"/>
                </a:solidFill>
              </a:rPr>
              <a:t>process).</a:t>
            </a:r>
            <a:endParaRPr lang="en-US" altLang="en-US" sz="2400" dirty="0" smtClean="0">
              <a:solidFill>
                <a:srgbClr val="890118"/>
              </a:solidFill>
            </a:endParaRPr>
          </a:p>
          <a:p>
            <a:pPr algn="l"/>
            <a:r>
              <a:rPr lang="en-GB" altLang="en-US" sz="2400" dirty="0" smtClean="0">
                <a:solidFill>
                  <a:srgbClr val="BE128D"/>
                </a:solidFill>
              </a:rPr>
              <a:t> </a:t>
            </a:r>
            <a:r>
              <a:rPr lang="en-GB" altLang="en-US" sz="2400" dirty="0" smtClean="0">
                <a:solidFill>
                  <a:srgbClr val="003399"/>
                </a:solidFill>
              </a:rPr>
              <a:t>Order statistics is a technique that arranges the entire pixel in sequential order, given an NXN window (W) the pixel values can be </a:t>
            </a:r>
            <a:r>
              <a:rPr lang="en-GB" altLang="en-US" sz="2400" dirty="0" smtClean="0">
                <a:solidFill>
                  <a:srgbClr val="FF0000"/>
                </a:solidFill>
              </a:rPr>
              <a:t>ordered from smallest to the largest</a:t>
            </a:r>
            <a:r>
              <a:rPr lang="en-GB" altLang="en-US" sz="2400" dirty="0" smtClean="0">
                <a:solidFill>
                  <a:srgbClr val="003399"/>
                </a:solidFill>
              </a:rPr>
              <a:t>.</a:t>
            </a:r>
            <a:endParaRPr lang="en-US" altLang="en-US" sz="2400" dirty="0" smtClean="0">
              <a:solidFill>
                <a:srgbClr val="003399"/>
              </a:solidFill>
            </a:endParaRPr>
          </a:p>
          <a:p>
            <a:pPr algn="l"/>
            <a:r>
              <a:rPr lang="en-GB" altLang="en-US" sz="2400" dirty="0" smtClean="0">
                <a:solidFill>
                  <a:srgbClr val="006600"/>
                </a:solidFill>
              </a:rPr>
              <a:t>I</a:t>
            </a:r>
            <a:r>
              <a:rPr lang="en-GB" altLang="en-US" sz="2400" baseline="-25000" dirty="0" smtClean="0">
                <a:solidFill>
                  <a:srgbClr val="006600"/>
                </a:solidFill>
              </a:rPr>
              <a:t>1</a:t>
            </a:r>
            <a:r>
              <a:rPr lang="en-GB" altLang="en-US" sz="2400" dirty="0" smtClean="0">
                <a:solidFill>
                  <a:srgbClr val="006600"/>
                </a:solidFill>
              </a:rPr>
              <a:t> ≤ I</a:t>
            </a:r>
            <a:r>
              <a:rPr lang="en-GB" altLang="en-US" sz="2400" baseline="-25000" dirty="0" smtClean="0">
                <a:solidFill>
                  <a:srgbClr val="006600"/>
                </a:solidFill>
              </a:rPr>
              <a:t>2</a:t>
            </a:r>
            <a:r>
              <a:rPr lang="en-GB" altLang="en-US" sz="2400" dirty="0" smtClean="0">
                <a:solidFill>
                  <a:srgbClr val="006600"/>
                </a:solidFill>
              </a:rPr>
              <a:t> ≤ I</a:t>
            </a:r>
            <a:r>
              <a:rPr lang="en-GB" altLang="en-US" sz="2400" baseline="-25000" dirty="0" smtClean="0">
                <a:solidFill>
                  <a:srgbClr val="006600"/>
                </a:solidFill>
              </a:rPr>
              <a:t>3</a:t>
            </a:r>
            <a:r>
              <a:rPr lang="en-GB" altLang="en-US" sz="2400" dirty="0" smtClean="0">
                <a:solidFill>
                  <a:srgbClr val="006600"/>
                </a:solidFill>
              </a:rPr>
              <a:t>...…………………&lt; I</a:t>
            </a:r>
            <a:r>
              <a:rPr lang="en-GB" altLang="en-US" sz="2400" baseline="-25000" dirty="0" smtClean="0">
                <a:solidFill>
                  <a:srgbClr val="006600"/>
                </a:solidFill>
              </a:rPr>
              <a:t>N</a:t>
            </a:r>
            <a:endParaRPr lang="en-US" altLang="en-US" sz="2400" dirty="0" smtClean="0">
              <a:solidFill>
                <a:srgbClr val="006600"/>
              </a:solidFill>
            </a:endParaRPr>
          </a:p>
          <a:p>
            <a:pPr algn="l"/>
            <a:r>
              <a:rPr lang="en-GB" altLang="en-US" sz="2400" dirty="0" smtClean="0">
                <a:solidFill>
                  <a:srgbClr val="006600"/>
                </a:solidFill>
              </a:rPr>
              <a:t>Where I</a:t>
            </a:r>
            <a:r>
              <a:rPr lang="en-GB" altLang="en-US" sz="2400" baseline="-25000" dirty="0" smtClean="0">
                <a:solidFill>
                  <a:srgbClr val="006600"/>
                </a:solidFill>
              </a:rPr>
              <a:t>1</a:t>
            </a:r>
            <a:r>
              <a:rPr lang="en-GB" altLang="en-US" sz="2400" dirty="0" smtClean="0">
                <a:solidFill>
                  <a:srgbClr val="006600"/>
                </a:solidFill>
              </a:rPr>
              <a:t>, I</a:t>
            </a:r>
            <a:r>
              <a:rPr lang="en-GB" altLang="en-US" sz="2400" baseline="-25000" dirty="0" smtClean="0">
                <a:solidFill>
                  <a:srgbClr val="006600"/>
                </a:solidFill>
              </a:rPr>
              <a:t>2</a:t>
            </a:r>
            <a:r>
              <a:rPr lang="en-GB" altLang="en-US" sz="2400" dirty="0" smtClean="0">
                <a:solidFill>
                  <a:srgbClr val="006600"/>
                </a:solidFill>
              </a:rPr>
              <a:t>, I</a:t>
            </a:r>
            <a:r>
              <a:rPr lang="en-GB" altLang="en-US" sz="2400" baseline="-25000" dirty="0" smtClean="0">
                <a:solidFill>
                  <a:srgbClr val="006600"/>
                </a:solidFill>
              </a:rPr>
              <a:t>3</a:t>
            </a:r>
            <a:r>
              <a:rPr lang="en-GB" altLang="en-US" sz="2400" dirty="0" smtClean="0">
                <a:solidFill>
                  <a:srgbClr val="006600"/>
                </a:solidFill>
              </a:rPr>
              <a:t>...……, I</a:t>
            </a:r>
            <a:r>
              <a:rPr lang="en-GB" altLang="en-US" sz="2400" baseline="-25000" dirty="0" smtClean="0">
                <a:solidFill>
                  <a:srgbClr val="006600"/>
                </a:solidFill>
              </a:rPr>
              <a:t>N </a:t>
            </a:r>
            <a:r>
              <a:rPr lang="en-GB" altLang="en-US" sz="2400" dirty="0" smtClean="0">
                <a:solidFill>
                  <a:srgbClr val="006600"/>
                </a:solidFill>
              </a:rPr>
              <a:t>are the </a:t>
            </a:r>
            <a:r>
              <a:rPr lang="en-GB" altLang="en-US" sz="2400" dirty="0" smtClean="0">
                <a:solidFill>
                  <a:srgbClr val="FF0000"/>
                </a:solidFill>
              </a:rPr>
              <a:t>intensity values </a:t>
            </a:r>
            <a:r>
              <a:rPr lang="en-GB" altLang="en-US" sz="2400" dirty="0" smtClean="0">
                <a:solidFill>
                  <a:srgbClr val="006600"/>
                </a:solidFill>
              </a:rPr>
              <a:t>of the subset of pixels in the image</a:t>
            </a:r>
            <a:endParaRPr lang="ar-IQ" altLang="en-US" sz="2400" dirty="0" smtClean="0">
              <a:solidFill>
                <a:srgbClr val="006600"/>
              </a:solidFill>
            </a:endParaRPr>
          </a:p>
        </p:txBody>
      </p:sp>
      <p:sp>
        <p:nvSpPr>
          <p:cNvPr id="1085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20000"/>
              </a:spcBef>
              <a:buChar char="•"/>
              <a:defRPr sz="3200">
                <a:solidFill>
                  <a:schemeClr val="tx1"/>
                </a:solidFill>
                <a:latin typeface="Arial" panose="020B0604020202020204" pitchFamily="34" charset="0"/>
              </a:defRPr>
            </a:lvl1pPr>
            <a:lvl2pPr marL="742950" indent="-285750" algn="l" rtl="0" eaLnBrk="0" hangingPunct="0">
              <a:spcBef>
                <a:spcPct val="20000"/>
              </a:spcBef>
              <a:buChar char="–"/>
              <a:defRPr sz="2800">
                <a:solidFill>
                  <a:schemeClr val="tx1"/>
                </a:solidFill>
                <a:latin typeface="Arial" panose="020B0604020202020204" pitchFamily="34" charset="0"/>
              </a:defRPr>
            </a:lvl2pPr>
            <a:lvl3pPr marL="1143000" indent="-228600" algn="l" rtl="0" eaLnBrk="0" hangingPunct="0">
              <a:spcBef>
                <a:spcPct val="20000"/>
              </a:spcBef>
              <a:buChar char="•"/>
              <a:defRPr sz="2400">
                <a:solidFill>
                  <a:schemeClr val="tx1"/>
                </a:solidFill>
                <a:latin typeface="Arial" panose="020B0604020202020204" pitchFamily="34" charset="0"/>
              </a:defRPr>
            </a:lvl3pPr>
            <a:lvl4pPr marL="1600200" indent="-228600" algn="l" rtl="0" eaLnBrk="0" hangingPunct="0">
              <a:spcBef>
                <a:spcPct val="20000"/>
              </a:spcBef>
              <a:buChar char="–"/>
              <a:defRPr sz="2000">
                <a:solidFill>
                  <a:schemeClr val="tx1"/>
                </a:solidFill>
                <a:latin typeface="Arial" panose="020B0604020202020204" pitchFamily="34" charset="0"/>
              </a:defRPr>
            </a:lvl4pPr>
            <a:lvl5pPr marL="2057400" indent="-228600" algn="l" rtl="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FontTx/>
              <a:buNone/>
            </a:pPr>
            <a:fld id="{179198F8-AD03-4576-A5ED-88E0DA204570}" type="slidenum">
              <a:rPr lang="en-US" altLang="en-US" sz="1400">
                <a:solidFill>
                  <a:srgbClr val="000000"/>
                </a:solidFill>
              </a:rPr>
              <a:pPr algn="r" rtl="1" eaLnBrk="1" hangingPunct="1">
                <a:spcBef>
                  <a:spcPct val="0"/>
                </a:spcBef>
                <a:buFontTx/>
                <a:buNone/>
              </a:pPr>
              <a:t>85</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20000"/>
              </a:spcBef>
              <a:buChar char="•"/>
              <a:defRPr sz="3200">
                <a:solidFill>
                  <a:schemeClr val="tx1"/>
                </a:solidFill>
                <a:latin typeface="Arial" panose="020B0604020202020204" pitchFamily="34" charset="0"/>
              </a:defRPr>
            </a:lvl1pPr>
            <a:lvl2pPr marL="742950" indent="-285750" algn="l" rtl="0" eaLnBrk="0" hangingPunct="0">
              <a:spcBef>
                <a:spcPct val="20000"/>
              </a:spcBef>
              <a:buChar char="–"/>
              <a:defRPr sz="2800">
                <a:solidFill>
                  <a:schemeClr val="tx1"/>
                </a:solidFill>
                <a:latin typeface="Arial" panose="020B0604020202020204" pitchFamily="34" charset="0"/>
              </a:defRPr>
            </a:lvl2pPr>
            <a:lvl3pPr marL="1143000" indent="-228600" algn="l" rtl="0" eaLnBrk="0" hangingPunct="0">
              <a:spcBef>
                <a:spcPct val="20000"/>
              </a:spcBef>
              <a:buChar char="•"/>
              <a:defRPr sz="2400">
                <a:solidFill>
                  <a:schemeClr val="tx1"/>
                </a:solidFill>
                <a:latin typeface="Arial" panose="020B0604020202020204" pitchFamily="34" charset="0"/>
              </a:defRPr>
            </a:lvl3pPr>
            <a:lvl4pPr marL="1600200" indent="-228600" algn="l" rtl="0" eaLnBrk="0" hangingPunct="0">
              <a:spcBef>
                <a:spcPct val="20000"/>
              </a:spcBef>
              <a:buChar char="–"/>
              <a:defRPr sz="2000">
                <a:solidFill>
                  <a:schemeClr val="tx1"/>
                </a:solidFill>
                <a:latin typeface="Arial" panose="020B0604020202020204" pitchFamily="34" charset="0"/>
              </a:defRPr>
            </a:lvl4pPr>
            <a:lvl5pPr marL="2057400" indent="-228600" algn="l" rtl="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FontTx/>
              <a:buNone/>
            </a:pPr>
            <a:fld id="{8637303A-C35D-4047-9C2F-9D9796ED6513}" type="slidenum">
              <a:rPr lang="en-US" altLang="en-US" sz="1400">
                <a:solidFill>
                  <a:srgbClr val="000000"/>
                </a:solidFill>
              </a:rPr>
              <a:pPr algn="r" rtl="1" eaLnBrk="1" hangingPunct="1">
                <a:spcBef>
                  <a:spcPct val="0"/>
                </a:spcBef>
                <a:buFontTx/>
                <a:buNone/>
              </a:pPr>
              <a:t>86</a:t>
            </a:fld>
            <a:endParaRPr lang="en-US" altLang="en-US" sz="1400">
              <a:solidFill>
                <a:srgbClr val="000000"/>
              </a:solidFill>
            </a:endParaRPr>
          </a:p>
        </p:txBody>
      </p:sp>
      <p:pic>
        <p:nvPicPr>
          <p:cNvPr id="109571" name="Picture 2" descr="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14313"/>
            <a:ext cx="228123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3" descr="fi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14313"/>
            <a:ext cx="22193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Text Box 4"/>
          <p:cNvSpPr txBox="1">
            <a:spLocks noChangeArrowheads="1"/>
          </p:cNvSpPr>
          <p:nvPr/>
        </p:nvSpPr>
        <p:spPr bwMode="auto">
          <a:xfrm>
            <a:off x="714375" y="2571750"/>
            <a:ext cx="184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066" tIns="37033" rIns="74066" bIns="37033"/>
          <a:lstStyle>
            <a:lvl1pPr algn="l" rtl="0" eaLnBrk="0" hangingPunct="0">
              <a:spcBef>
                <a:spcPct val="20000"/>
              </a:spcBef>
              <a:buChar char="•"/>
              <a:defRPr sz="3200">
                <a:solidFill>
                  <a:schemeClr val="tx1"/>
                </a:solidFill>
                <a:latin typeface="Arial" panose="020B0604020202020204" pitchFamily="34" charset="0"/>
              </a:defRPr>
            </a:lvl1pPr>
            <a:lvl2pPr marL="742950" indent="-285750" algn="l" rtl="0" eaLnBrk="0" hangingPunct="0">
              <a:spcBef>
                <a:spcPct val="20000"/>
              </a:spcBef>
              <a:buChar char="–"/>
              <a:defRPr sz="2800">
                <a:solidFill>
                  <a:schemeClr val="tx1"/>
                </a:solidFill>
                <a:latin typeface="Arial" panose="020B0604020202020204" pitchFamily="34" charset="0"/>
              </a:defRPr>
            </a:lvl2pPr>
            <a:lvl3pPr marL="1143000" indent="-228600" algn="l" rtl="0" eaLnBrk="0" hangingPunct="0">
              <a:spcBef>
                <a:spcPct val="20000"/>
              </a:spcBef>
              <a:buChar char="•"/>
              <a:defRPr sz="2400">
                <a:solidFill>
                  <a:schemeClr val="tx1"/>
                </a:solidFill>
                <a:latin typeface="Arial" panose="020B0604020202020204" pitchFamily="34" charset="0"/>
              </a:defRPr>
            </a:lvl3pPr>
            <a:lvl4pPr marL="1600200" indent="-228600" algn="l" rtl="0" eaLnBrk="0" hangingPunct="0">
              <a:spcBef>
                <a:spcPct val="20000"/>
              </a:spcBef>
              <a:buChar char="–"/>
              <a:defRPr sz="2000">
                <a:solidFill>
                  <a:schemeClr val="tx1"/>
                </a:solidFill>
                <a:latin typeface="Arial" panose="020B0604020202020204" pitchFamily="34" charset="0"/>
              </a:defRPr>
            </a:lvl4pPr>
            <a:lvl5pPr marL="2057400" indent="-228600" algn="l" rtl="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eaLnBrk="1" hangingPunct="1">
              <a:spcBef>
                <a:spcPct val="0"/>
              </a:spcBef>
              <a:spcAft>
                <a:spcPts val="1000"/>
              </a:spcAft>
              <a:buFontTx/>
              <a:buNone/>
            </a:pPr>
            <a:r>
              <a:rPr lang="en-US" altLang="en-US" sz="1400">
                <a:solidFill>
                  <a:srgbClr val="000000"/>
                </a:solidFill>
                <a:latin typeface="Calibri" panose="020F0502020204030204" pitchFamily="34" charset="0"/>
              </a:rPr>
              <a:t>a. Salt and pepper noise</a:t>
            </a:r>
            <a:endParaRPr lang="ar-IQ" altLang="en-US" sz="1800">
              <a:solidFill>
                <a:srgbClr val="000000"/>
              </a:solidFill>
            </a:endParaRPr>
          </a:p>
        </p:txBody>
      </p:sp>
      <p:sp>
        <p:nvSpPr>
          <p:cNvPr id="109574" name="Text Box 5"/>
          <p:cNvSpPr txBox="1">
            <a:spLocks noChangeArrowheads="1"/>
          </p:cNvSpPr>
          <p:nvPr/>
        </p:nvSpPr>
        <p:spPr bwMode="auto">
          <a:xfrm>
            <a:off x="4572000" y="2571750"/>
            <a:ext cx="24003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066" tIns="37033" rIns="74066" bIns="37033"/>
          <a:lstStyle>
            <a:lvl1pPr algn="l" rtl="0" eaLnBrk="0" hangingPunct="0">
              <a:spcBef>
                <a:spcPct val="20000"/>
              </a:spcBef>
              <a:buChar char="•"/>
              <a:defRPr sz="3200">
                <a:solidFill>
                  <a:schemeClr val="tx1"/>
                </a:solidFill>
                <a:latin typeface="Arial" panose="020B0604020202020204" pitchFamily="34" charset="0"/>
              </a:defRPr>
            </a:lvl1pPr>
            <a:lvl2pPr marL="742950" indent="-285750" algn="l" rtl="0" eaLnBrk="0" hangingPunct="0">
              <a:spcBef>
                <a:spcPct val="20000"/>
              </a:spcBef>
              <a:buChar char="–"/>
              <a:defRPr sz="2800">
                <a:solidFill>
                  <a:schemeClr val="tx1"/>
                </a:solidFill>
                <a:latin typeface="Arial" panose="020B0604020202020204" pitchFamily="34" charset="0"/>
              </a:defRPr>
            </a:lvl2pPr>
            <a:lvl3pPr marL="1143000" indent="-228600" algn="l" rtl="0" eaLnBrk="0" hangingPunct="0">
              <a:spcBef>
                <a:spcPct val="20000"/>
              </a:spcBef>
              <a:buChar char="•"/>
              <a:defRPr sz="2400">
                <a:solidFill>
                  <a:schemeClr val="tx1"/>
                </a:solidFill>
                <a:latin typeface="Arial" panose="020B0604020202020204" pitchFamily="34" charset="0"/>
              </a:defRPr>
            </a:lvl3pPr>
            <a:lvl4pPr marL="1600200" indent="-228600" algn="l" rtl="0" eaLnBrk="0" hangingPunct="0">
              <a:spcBef>
                <a:spcPct val="20000"/>
              </a:spcBef>
              <a:buChar char="–"/>
              <a:defRPr sz="2000">
                <a:solidFill>
                  <a:schemeClr val="tx1"/>
                </a:solidFill>
                <a:latin typeface="Arial" panose="020B0604020202020204" pitchFamily="34" charset="0"/>
              </a:defRPr>
            </a:lvl4pPr>
            <a:lvl5pPr marL="2057400" indent="-228600" algn="l" rtl="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spcAft>
                <a:spcPts val="1000"/>
              </a:spcAft>
              <a:buFontTx/>
              <a:buNone/>
            </a:pPr>
            <a:r>
              <a:rPr lang="en-US" altLang="en-US" sz="1400" dirty="0">
                <a:solidFill>
                  <a:srgbClr val="000000"/>
                </a:solidFill>
                <a:latin typeface="Calibri" panose="020F0502020204030204" pitchFamily="34" charset="0"/>
              </a:rPr>
              <a:t>b. </a:t>
            </a:r>
            <a:r>
              <a:rPr lang="en-US" altLang="en-US" sz="1400" dirty="0">
                <a:solidFill>
                  <a:srgbClr val="FF0000"/>
                </a:solidFill>
                <a:latin typeface="Calibri" panose="020F0502020204030204" pitchFamily="34" charset="0"/>
              </a:rPr>
              <a:t>Median</a:t>
            </a:r>
            <a:r>
              <a:rPr lang="en-US" altLang="en-US" sz="1400" dirty="0">
                <a:solidFill>
                  <a:srgbClr val="000000"/>
                </a:solidFill>
                <a:latin typeface="Calibri" panose="020F0502020204030204" pitchFamily="34" charset="0"/>
              </a:rPr>
              <a:t> filtered image (3x3)</a:t>
            </a:r>
            <a:endParaRPr lang="ar-IQ" altLang="en-US" sz="1800" dirty="0">
              <a:solidFill>
                <a:srgbClr val="0000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ctrTitle"/>
          </p:nvPr>
        </p:nvSpPr>
        <p:spPr>
          <a:xfrm>
            <a:off x="714375" y="0"/>
            <a:ext cx="7772400" cy="642938"/>
          </a:xfrm>
        </p:spPr>
        <p:txBody>
          <a:bodyPr/>
          <a:lstStyle/>
          <a:p>
            <a:pPr algn="l"/>
            <a:r>
              <a:rPr lang="en-US" altLang="en-US" sz="2800" b="1" i="1" smtClean="0">
                <a:solidFill>
                  <a:srgbClr val="4F8802"/>
                </a:solidFill>
              </a:rPr>
              <a:t>Example of Median Filter</a:t>
            </a:r>
            <a:endParaRPr lang="ar-IQ" altLang="en-US" sz="2800" b="1" i="1" smtClean="0">
              <a:solidFill>
                <a:srgbClr val="4F8802"/>
              </a:solidFill>
            </a:endParaRPr>
          </a:p>
        </p:txBody>
      </p:sp>
      <p:sp>
        <p:nvSpPr>
          <p:cNvPr id="110595" name="Subtitle 2"/>
          <p:cNvSpPr>
            <a:spLocks noGrp="1"/>
          </p:cNvSpPr>
          <p:nvPr>
            <p:ph type="subTitle" idx="1"/>
          </p:nvPr>
        </p:nvSpPr>
        <p:spPr>
          <a:xfrm>
            <a:off x="642938" y="642938"/>
            <a:ext cx="8001000" cy="5857875"/>
          </a:xfrm>
        </p:spPr>
        <p:txBody>
          <a:bodyPr/>
          <a:lstStyle/>
          <a:p>
            <a:pPr algn="l"/>
            <a:r>
              <a:rPr lang="en-GB" altLang="en-US" sz="1800" b="1" u="sng" dirty="0" smtClean="0"/>
              <a:t>Example:</a:t>
            </a:r>
            <a:endParaRPr lang="en-US" altLang="en-US" sz="1800" b="1" dirty="0" smtClean="0"/>
          </a:p>
          <a:p>
            <a:pPr algn="l"/>
            <a:r>
              <a:rPr lang="en-US" altLang="en-US" sz="1800" b="1" dirty="0" smtClean="0"/>
              <a:t>                Given the following 3X3 neighborhood </a:t>
            </a:r>
          </a:p>
          <a:p>
            <a:pPr algn="l"/>
            <a:r>
              <a:rPr lang="en-GB" altLang="en-US" sz="1800" b="1" dirty="0" smtClean="0"/>
              <a:t>  5	5	  6</a:t>
            </a:r>
            <a:endParaRPr lang="en-US" altLang="en-US" sz="1800" b="1" dirty="0" smtClean="0"/>
          </a:p>
          <a:p>
            <a:pPr algn="l"/>
            <a:r>
              <a:rPr lang="en-GB" altLang="en-US" sz="1800" b="1" dirty="0" smtClean="0"/>
              <a:t>   3	 4	  5</a:t>
            </a:r>
            <a:endParaRPr lang="en-US" altLang="en-US" sz="1800" b="1" dirty="0" smtClean="0"/>
          </a:p>
          <a:p>
            <a:pPr algn="l"/>
            <a:r>
              <a:rPr lang="en-GB" altLang="en-US" sz="1800" b="1" dirty="0" smtClean="0"/>
              <a:t>    3	 4 	  7</a:t>
            </a:r>
            <a:endParaRPr lang="en-US" altLang="en-US" sz="1800" b="1" dirty="0" smtClean="0"/>
          </a:p>
          <a:p>
            <a:pPr algn="l"/>
            <a:r>
              <a:rPr lang="en-GB" altLang="en-US" sz="1800" b="1" dirty="0" smtClean="0">
                <a:solidFill>
                  <a:srgbClr val="7030A0"/>
                </a:solidFill>
              </a:rPr>
              <a:t>We first </a:t>
            </a:r>
            <a:r>
              <a:rPr lang="en-GB" altLang="en-US" sz="1800" b="1" dirty="0" smtClean="0">
                <a:solidFill>
                  <a:srgbClr val="FF0000"/>
                </a:solidFill>
              </a:rPr>
              <a:t>sort</a:t>
            </a:r>
            <a:r>
              <a:rPr lang="en-GB" altLang="en-US" sz="1800" b="1" dirty="0" smtClean="0">
                <a:solidFill>
                  <a:srgbClr val="7030A0"/>
                </a:solidFill>
              </a:rPr>
              <a:t> the value in order of size (3,3,4,4,5,5,5,6,7) ; then we select the </a:t>
            </a:r>
            <a:r>
              <a:rPr lang="en-GB" altLang="en-US" sz="1800" b="1" dirty="0" smtClean="0">
                <a:solidFill>
                  <a:srgbClr val="FF0000"/>
                </a:solidFill>
              </a:rPr>
              <a:t>middle value </a:t>
            </a:r>
            <a:r>
              <a:rPr lang="en-GB" altLang="en-US" sz="1800" b="1" dirty="0" smtClean="0">
                <a:solidFill>
                  <a:srgbClr val="7030A0"/>
                </a:solidFill>
              </a:rPr>
              <a:t>,in this case it is </a:t>
            </a:r>
            <a:r>
              <a:rPr lang="en-GB" altLang="en-US" sz="1800" b="1" dirty="0" smtClean="0">
                <a:solidFill>
                  <a:srgbClr val="FF0000"/>
                </a:solidFill>
              </a:rPr>
              <a:t>5</a:t>
            </a:r>
            <a:r>
              <a:rPr lang="en-GB" altLang="en-US" sz="1800" b="1" dirty="0" smtClean="0">
                <a:solidFill>
                  <a:srgbClr val="7030A0"/>
                </a:solidFill>
              </a:rPr>
              <a:t>. This 5 is then placed in </a:t>
            </a:r>
            <a:r>
              <a:rPr lang="en-GB" altLang="en-US" sz="1800" b="1" dirty="0" smtClean="0">
                <a:solidFill>
                  <a:srgbClr val="FF0000"/>
                </a:solidFill>
              </a:rPr>
              <a:t>centre</a:t>
            </a:r>
            <a:r>
              <a:rPr lang="en-GB" altLang="en-US" sz="1800" b="1" dirty="0" smtClean="0">
                <a:solidFill>
                  <a:srgbClr val="7030A0"/>
                </a:solidFill>
              </a:rPr>
              <a:t> location.</a:t>
            </a:r>
            <a:endParaRPr lang="en-US" altLang="en-US" sz="1800" b="1" dirty="0" smtClean="0">
              <a:solidFill>
                <a:srgbClr val="7030A0"/>
              </a:solidFill>
            </a:endParaRPr>
          </a:p>
          <a:p>
            <a:pPr algn="l"/>
            <a:r>
              <a:rPr lang="en-GB" altLang="en-US" sz="1800" b="1" dirty="0" smtClean="0">
                <a:solidFill>
                  <a:srgbClr val="7030A0"/>
                </a:solidFill>
              </a:rPr>
              <a:t>A </a:t>
            </a:r>
            <a:r>
              <a:rPr lang="en-GB" altLang="en-US" sz="1800" b="1" dirty="0" smtClean="0">
                <a:solidFill>
                  <a:srgbClr val="FF0000"/>
                </a:solidFill>
              </a:rPr>
              <a:t>median</a:t>
            </a:r>
            <a:r>
              <a:rPr lang="en-GB" altLang="en-US" sz="1800" b="1" dirty="0" smtClean="0">
                <a:solidFill>
                  <a:srgbClr val="7030A0"/>
                </a:solidFill>
              </a:rPr>
              <a:t> filter can use a neighbourhood of any </a:t>
            </a:r>
            <a:r>
              <a:rPr lang="en-GB" altLang="en-US" sz="1800" b="1" dirty="0" smtClean="0">
                <a:solidFill>
                  <a:srgbClr val="FF0000"/>
                </a:solidFill>
              </a:rPr>
              <a:t>size</a:t>
            </a:r>
            <a:r>
              <a:rPr lang="en-GB" altLang="en-US" sz="1800" b="1" dirty="0" smtClean="0">
                <a:solidFill>
                  <a:srgbClr val="7030A0"/>
                </a:solidFill>
              </a:rPr>
              <a:t>, but </a:t>
            </a:r>
            <a:r>
              <a:rPr lang="en-GB" altLang="en-US" sz="1800" b="1" dirty="0" smtClean="0">
                <a:solidFill>
                  <a:srgbClr val="FF0000"/>
                </a:solidFill>
              </a:rPr>
              <a:t>3X3, 5X5 and 7X7</a:t>
            </a:r>
            <a:r>
              <a:rPr lang="en-GB" altLang="en-US" sz="1800" b="1" dirty="0" smtClean="0">
                <a:solidFill>
                  <a:srgbClr val="7030A0"/>
                </a:solidFill>
              </a:rPr>
              <a:t> are typical. Note that the output image must be written to a separate image (a buffer); so that the results are not corrupted as this process is performed.</a:t>
            </a:r>
            <a:endParaRPr lang="en-US" altLang="en-US" sz="1800" b="1" dirty="0" smtClean="0">
              <a:solidFill>
                <a:srgbClr val="7030A0"/>
              </a:solidFill>
            </a:endParaRPr>
          </a:p>
          <a:p>
            <a:pPr algn="l"/>
            <a:r>
              <a:rPr lang="en-GB" altLang="en-US" sz="1800" b="1" dirty="0" smtClean="0">
                <a:solidFill>
                  <a:srgbClr val="7030A0"/>
                </a:solidFill>
              </a:rPr>
              <a:t>(The median filtering operation is performed on an image by applying the sliding window concepts, similar to what is done with convolution).</a:t>
            </a:r>
            <a:endParaRPr lang="en-US" altLang="en-US" sz="1800" b="1" dirty="0" smtClean="0">
              <a:solidFill>
                <a:srgbClr val="7030A0"/>
              </a:solidFill>
            </a:endParaRPr>
          </a:p>
          <a:p>
            <a:pPr algn="l"/>
            <a:r>
              <a:rPr lang="en-GB" altLang="en-US" sz="1800" b="1" dirty="0" smtClean="0">
                <a:solidFill>
                  <a:srgbClr val="7030A0"/>
                </a:solidFill>
              </a:rPr>
              <a:t>The window is overlaid on the upper left corner of the image, and the median is determined. </a:t>
            </a:r>
            <a:r>
              <a:rPr lang="en-GB" altLang="en-US" sz="1800" b="1" dirty="0" smtClean="0">
                <a:solidFill>
                  <a:srgbClr val="FF0000"/>
                </a:solidFill>
              </a:rPr>
              <a:t>This value is put into the output image (buffer) corresponding to the centre location of the window. The window is then slide one pixel over, and the process is repeated.</a:t>
            </a:r>
            <a:endParaRPr lang="en-US" altLang="en-US" sz="1800" b="1" dirty="0" smtClean="0">
              <a:solidFill>
                <a:srgbClr val="FF0000"/>
              </a:solidFill>
            </a:endParaRPr>
          </a:p>
          <a:p>
            <a:pPr algn="l"/>
            <a:endParaRPr lang="ar-IQ" altLang="en-US" sz="1600" dirty="0" smtClean="0">
              <a:solidFill>
                <a:srgbClr val="FF0000"/>
              </a:solidFill>
            </a:endParaRPr>
          </a:p>
        </p:txBody>
      </p:sp>
      <p:sp>
        <p:nvSpPr>
          <p:cNvPr id="1105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20000"/>
              </a:spcBef>
              <a:buChar char="•"/>
              <a:defRPr sz="3200">
                <a:solidFill>
                  <a:schemeClr val="tx1"/>
                </a:solidFill>
                <a:latin typeface="Arial" panose="020B0604020202020204" pitchFamily="34" charset="0"/>
              </a:defRPr>
            </a:lvl1pPr>
            <a:lvl2pPr marL="742950" indent="-285750" algn="l" rtl="0" eaLnBrk="0" hangingPunct="0">
              <a:spcBef>
                <a:spcPct val="20000"/>
              </a:spcBef>
              <a:buChar char="–"/>
              <a:defRPr sz="2800">
                <a:solidFill>
                  <a:schemeClr val="tx1"/>
                </a:solidFill>
                <a:latin typeface="Arial" panose="020B0604020202020204" pitchFamily="34" charset="0"/>
              </a:defRPr>
            </a:lvl2pPr>
            <a:lvl3pPr marL="1143000" indent="-228600" algn="l" rtl="0" eaLnBrk="0" hangingPunct="0">
              <a:spcBef>
                <a:spcPct val="20000"/>
              </a:spcBef>
              <a:buChar char="•"/>
              <a:defRPr sz="2400">
                <a:solidFill>
                  <a:schemeClr val="tx1"/>
                </a:solidFill>
                <a:latin typeface="Arial" panose="020B0604020202020204" pitchFamily="34" charset="0"/>
              </a:defRPr>
            </a:lvl3pPr>
            <a:lvl4pPr marL="1600200" indent="-228600" algn="l" rtl="0" eaLnBrk="0" hangingPunct="0">
              <a:spcBef>
                <a:spcPct val="20000"/>
              </a:spcBef>
              <a:buChar char="–"/>
              <a:defRPr sz="2000">
                <a:solidFill>
                  <a:schemeClr val="tx1"/>
                </a:solidFill>
                <a:latin typeface="Arial" panose="020B0604020202020204" pitchFamily="34" charset="0"/>
              </a:defRPr>
            </a:lvl4pPr>
            <a:lvl5pPr marL="2057400" indent="-228600" algn="l" rtl="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FontTx/>
              <a:buNone/>
            </a:pPr>
            <a:fld id="{D1D1334E-3029-4C49-ABBB-C2A5E69E70FF}" type="slidenum">
              <a:rPr lang="en-US" altLang="en-US" sz="1400">
                <a:solidFill>
                  <a:srgbClr val="000000"/>
                </a:solidFill>
              </a:rPr>
              <a:pPr algn="r" rtl="1" eaLnBrk="1" hangingPunct="1">
                <a:spcBef>
                  <a:spcPct val="0"/>
                </a:spcBef>
                <a:buFontTx/>
                <a:buNone/>
              </a:pPr>
              <a:t>87</a:t>
            </a:fld>
            <a:endParaRPr lang="en-US" altLang="en-US" sz="1400">
              <a:solidFill>
                <a:srgbClr val="000000"/>
              </a:solidFill>
            </a:endParaRPr>
          </a:p>
        </p:txBody>
      </p:sp>
      <p:sp>
        <p:nvSpPr>
          <p:cNvPr id="110597" name="Left Brace 4"/>
          <p:cNvSpPr>
            <a:spLocks/>
          </p:cNvSpPr>
          <p:nvPr/>
        </p:nvSpPr>
        <p:spPr bwMode="auto">
          <a:xfrm>
            <a:off x="714375" y="1462088"/>
            <a:ext cx="71438" cy="785812"/>
          </a:xfrm>
          <a:prstGeom prst="leftBrace">
            <a:avLst>
              <a:gd name="adj1" fmla="val 8352"/>
              <a:gd name="adj2" fmla="val 50000"/>
            </a:avLst>
          </a:prstGeom>
          <a:solidFill>
            <a:schemeClr val="accent1"/>
          </a:solidFill>
          <a:ln w="9525" algn="ctr">
            <a:solidFill>
              <a:schemeClr val="tx1"/>
            </a:solidFill>
            <a:round/>
            <a:headEnd/>
            <a:tailEnd/>
          </a:ln>
        </p:spPr>
        <p:txBody>
          <a:bodyPr/>
          <a:lstStyle>
            <a:lvl1pPr algn="l" rtl="0" eaLnBrk="0" hangingPunct="0">
              <a:spcBef>
                <a:spcPct val="20000"/>
              </a:spcBef>
              <a:buChar char="•"/>
              <a:defRPr sz="3200">
                <a:solidFill>
                  <a:schemeClr val="tx1"/>
                </a:solidFill>
                <a:latin typeface="Arial" panose="020B0604020202020204" pitchFamily="34" charset="0"/>
              </a:defRPr>
            </a:lvl1pPr>
            <a:lvl2pPr marL="742950" indent="-285750" algn="l" rtl="0" eaLnBrk="0" hangingPunct="0">
              <a:spcBef>
                <a:spcPct val="20000"/>
              </a:spcBef>
              <a:buChar char="–"/>
              <a:defRPr sz="2800">
                <a:solidFill>
                  <a:schemeClr val="tx1"/>
                </a:solidFill>
                <a:latin typeface="Arial" panose="020B0604020202020204" pitchFamily="34" charset="0"/>
              </a:defRPr>
            </a:lvl2pPr>
            <a:lvl3pPr marL="1143000" indent="-228600" algn="l" rtl="0" eaLnBrk="0" hangingPunct="0">
              <a:spcBef>
                <a:spcPct val="20000"/>
              </a:spcBef>
              <a:buChar char="•"/>
              <a:defRPr sz="2400">
                <a:solidFill>
                  <a:schemeClr val="tx1"/>
                </a:solidFill>
                <a:latin typeface="Arial" panose="020B0604020202020204" pitchFamily="34" charset="0"/>
              </a:defRPr>
            </a:lvl3pPr>
            <a:lvl4pPr marL="1600200" indent="-228600" algn="l" rtl="0" eaLnBrk="0" hangingPunct="0">
              <a:spcBef>
                <a:spcPct val="20000"/>
              </a:spcBef>
              <a:buChar char="–"/>
              <a:defRPr sz="2000">
                <a:solidFill>
                  <a:schemeClr val="tx1"/>
                </a:solidFill>
                <a:latin typeface="Arial" panose="020B0604020202020204" pitchFamily="34" charset="0"/>
              </a:defRPr>
            </a:lvl4pPr>
            <a:lvl5pPr marL="2057400" indent="-228600" algn="l" rtl="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ar-IQ" altLang="en-US" sz="1800">
              <a:solidFill>
                <a:srgbClr val="000000"/>
              </a:solidFill>
            </a:endParaRPr>
          </a:p>
        </p:txBody>
      </p:sp>
      <p:sp>
        <p:nvSpPr>
          <p:cNvPr id="110598" name="Right Brace 5"/>
          <p:cNvSpPr>
            <a:spLocks/>
          </p:cNvSpPr>
          <p:nvPr/>
        </p:nvSpPr>
        <p:spPr bwMode="auto">
          <a:xfrm>
            <a:off x="2928938" y="1428750"/>
            <a:ext cx="71437" cy="785813"/>
          </a:xfrm>
          <a:prstGeom prst="rightBrace">
            <a:avLst>
              <a:gd name="adj1" fmla="val 8352"/>
              <a:gd name="adj2" fmla="val 50000"/>
            </a:avLst>
          </a:prstGeom>
          <a:solidFill>
            <a:schemeClr val="accent1"/>
          </a:solidFill>
          <a:ln w="9525" algn="ctr">
            <a:solidFill>
              <a:schemeClr val="tx1"/>
            </a:solidFill>
            <a:round/>
            <a:headEnd/>
            <a:tailEnd/>
          </a:ln>
        </p:spPr>
        <p:txBody>
          <a:bodyPr/>
          <a:lstStyle>
            <a:lvl1pPr algn="l" rtl="0" eaLnBrk="0" hangingPunct="0">
              <a:spcBef>
                <a:spcPct val="20000"/>
              </a:spcBef>
              <a:buChar char="•"/>
              <a:defRPr sz="3200">
                <a:solidFill>
                  <a:schemeClr val="tx1"/>
                </a:solidFill>
                <a:latin typeface="Arial" panose="020B0604020202020204" pitchFamily="34" charset="0"/>
              </a:defRPr>
            </a:lvl1pPr>
            <a:lvl2pPr marL="742950" indent="-285750" algn="l" rtl="0" eaLnBrk="0" hangingPunct="0">
              <a:spcBef>
                <a:spcPct val="20000"/>
              </a:spcBef>
              <a:buChar char="–"/>
              <a:defRPr sz="2800">
                <a:solidFill>
                  <a:schemeClr val="tx1"/>
                </a:solidFill>
                <a:latin typeface="Arial" panose="020B0604020202020204" pitchFamily="34" charset="0"/>
              </a:defRPr>
            </a:lvl2pPr>
            <a:lvl3pPr marL="1143000" indent="-228600" algn="l" rtl="0" eaLnBrk="0" hangingPunct="0">
              <a:spcBef>
                <a:spcPct val="20000"/>
              </a:spcBef>
              <a:buChar char="•"/>
              <a:defRPr sz="2400">
                <a:solidFill>
                  <a:schemeClr val="tx1"/>
                </a:solidFill>
                <a:latin typeface="Arial" panose="020B0604020202020204" pitchFamily="34" charset="0"/>
              </a:defRPr>
            </a:lvl3pPr>
            <a:lvl4pPr marL="1600200" indent="-228600" algn="l" rtl="0" eaLnBrk="0" hangingPunct="0">
              <a:spcBef>
                <a:spcPct val="20000"/>
              </a:spcBef>
              <a:buChar char="–"/>
              <a:defRPr sz="2000">
                <a:solidFill>
                  <a:schemeClr val="tx1"/>
                </a:solidFill>
                <a:latin typeface="Arial" panose="020B0604020202020204" pitchFamily="34" charset="0"/>
              </a:defRPr>
            </a:lvl4pPr>
            <a:lvl5pPr marL="2057400" indent="-228600" algn="l" rtl="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ar-IQ" altLang="en-US" sz="1800">
              <a:solidFill>
                <a:srgbClr val="0000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ctrTitle"/>
          </p:nvPr>
        </p:nvSpPr>
        <p:spPr>
          <a:xfrm>
            <a:off x="714375" y="-214313"/>
            <a:ext cx="7772400" cy="1470026"/>
          </a:xfrm>
        </p:spPr>
        <p:txBody>
          <a:bodyPr/>
          <a:lstStyle/>
          <a:p>
            <a:endParaRPr lang="ar-IQ" altLang="en-US" smtClean="0"/>
          </a:p>
        </p:txBody>
      </p:sp>
      <p:sp>
        <p:nvSpPr>
          <p:cNvPr id="111619" name="Subtitle 2"/>
          <p:cNvSpPr>
            <a:spLocks noGrp="1"/>
          </p:cNvSpPr>
          <p:nvPr>
            <p:ph type="subTitle" idx="1"/>
          </p:nvPr>
        </p:nvSpPr>
        <p:spPr>
          <a:xfrm>
            <a:off x="214313" y="1143000"/>
            <a:ext cx="9144000" cy="5357813"/>
          </a:xfrm>
        </p:spPr>
        <p:txBody>
          <a:bodyPr/>
          <a:lstStyle/>
          <a:p>
            <a:pPr algn="l"/>
            <a:r>
              <a:rPr lang="en-US" altLang="en-US" sz="2400" b="1" dirty="0" smtClean="0">
                <a:solidFill>
                  <a:srgbClr val="3D04CC"/>
                </a:solidFill>
              </a:rPr>
              <a:t>Note that the </a:t>
            </a:r>
            <a:r>
              <a:rPr lang="en-US" altLang="en-US" sz="2400" b="1" dirty="0" smtClean="0">
                <a:solidFill>
                  <a:srgbClr val="FF0000"/>
                </a:solidFill>
              </a:rPr>
              <a:t>outer rows and columns are not replaced</a:t>
            </a:r>
            <a:r>
              <a:rPr lang="en-US" altLang="en-US" sz="2400" b="1" dirty="0" smtClean="0">
                <a:solidFill>
                  <a:srgbClr val="3D04CC"/>
                </a:solidFill>
              </a:rPr>
              <a:t>. In practice this is usually not a problem due to the fact that the images are much larger than the masks. And these “wasted” rows and columns are often </a:t>
            </a:r>
            <a:r>
              <a:rPr lang="en-US" altLang="en-US" sz="2400" b="1" dirty="0" smtClean="0">
                <a:solidFill>
                  <a:srgbClr val="FF0000"/>
                </a:solidFill>
              </a:rPr>
              <a:t>filled with </a:t>
            </a:r>
            <a:r>
              <a:rPr lang="en-US" altLang="en-US" sz="2400" b="1" dirty="0" err="1" smtClean="0">
                <a:solidFill>
                  <a:srgbClr val="FF0000"/>
                </a:solidFill>
              </a:rPr>
              <a:t>zeros</a:t>
            </a:r>
            <a:r>
              <a:rPr lang="en-US" altLang="en-US" sz="2400" b="1" dirty="0" smtClean="0">
                <a:solidFill>
                  <a:srgbClr val="FF0000"/>
                </a:solidFill>
              </a:rPr>
              <a:t> (or cropped off the image</a:t>
            </a:r>
            <a:r>
              <a:rPr lang="en-US" altLang="en-US" sz="2400" b="1" dirty="0" smtClean="0">
                <a:solidFill>
                  <a:srgbClr val="3D04CC"/>
                </a:solidFill>
              </a:rPr>
              <a:t>). </a:t>
            </a:r>
            <a:r>
              <a:rPr lang="en-US" altLang="en-US" sz="2400" b="1" dirty="0" smtClean="0">
                <a:solidFill>
                  <a:srgbClr val="870352"/>
                </a:solidFill>
              </a:rPr>
              <a:t>For example, with </a:t>
            </a:r>
            <a:r>
              <a:rPr lang="en-US" altLang="en-US" sz="2400" b="1" dirty="0" smtClean="0">
                <a:solidFill>
                  <a:srgbClr val="FF0000"/>
                </a:solidFill>
              </a:rPr>
              <a:t>3X3 mask, we lose one outer row and column</a:t>
            </a:r>
            <a:r>
              <a:rPr lang="en-US" altLang="en-US" sz="2400" b="1" dirty="0" smtClean="0">
                <a:solidFill>
                  <a:srgbClr val="870352"/>
                </a:solidFill>
              </a:rPr>
              <a:t>, a </a:t>
            </a:r>
            <a:r>
              <a:rPr lang="en-US" altLang="en-US" sz="2400" b="1" dirty="0" smtClean="0">
                <a:solidFill>
                  <a:srgbClr val="FF0000"/>
                </a:solidFill>
              </a:rPr>
              <a:t>5X5 mask we lose two rows and columns</a:t>
            </a:r>
            <a:r>
              <a:rPr lang="en-US" altLang="en-US" sz="2400" b="1" dirty="0" smtClean="0">
                <a:solidFill>
                  <a:srgbClr val="870352"/>
                </a:solidFill>
              </a:rPr>
              <a:t>. This is not visually significant for a typical 256 X 256 or 512X512 images.</a:t>
            </a:r>
          </a:p>
          <a:p>
            <a:pPr algn="l"/>
            <a:r>
              <a:rPr lang="en-US" altLang="en-US" sz="2400" b="1" dirty="0" smtClean="0">
                <a:solidFill>
                  <a:srgbClr val="CE0224"/>
                </a:solidFill>
              </a:rPr>
              <a:t>The </a:t>
            </a:r>
            <a:r>
              <a:rPr lang="en-US" altLang="en-US" sz="2400" b="1" dirty="0" smtClean="0">
                <a:solidFill>
                  <a:schemeClr val="accent2"/>
                </a:solidFill>
              </a:rPr>
              <a:t>maximum and minimum filters </a:t>
            </a:r>
            <a:r>
              <a:rPr lang="en-US" altLang="en-US" sz="2400" b="1" dirty="0" smtClean="0">
                <a:solidFill>
                  <a:srgbClr val="CE0224"/>
                </a:solidFill>
              </a:rPr>
              <a:t>are two </a:t>
            </a:r>
            <a:r>
              <a:rPr lang="en-US" altLang="en-US" sz="2400" b="1" dirty="0" smtClean="0">
                <a:solidFill>
                  <a:schemeClr val="accent2"/>
                </a:solidFill>
              </a:rPr>
              <a:t>order filters </a:t>
            </a:r>
            <a:r>
              <a:rPr lang="en-US" altLang="en-US" sz="2400" b="1" dirty="0" smtClean="0">
                <a:solidFill>
                  <a:srgbClr val="CE0224"/>
                </a:solidFill>
              </a:rPr>
              <a:t>that can be used for </a:t>
            </a:r>
            <a:r>
              <a:rPr lang="en-US" altLang="en-US" sz="2400" b="1" dirty="0" smtClean="0">
                <a:solidFill>
                  <a:schemeClr val="accent2"/>
                </a:solidFill>
              </a:rPr>
              <a:t>elimination of salt- and-pepper</a:t>
            </a:r>
            <a:r>
              <a:rPr lang="en-US" altLang="en-US" sz="2400" b="1" dirty="0" smtClean="0">
                <a:solidFill>
                  <a:srgbClr val="CE0224"/>
                </a:solidFill>
              </a:rPr>
              <a:t> noise. The </a:t>
            </a:r>
            <a:r>
              <a:rPr lang="en-US" altLang="en-US" sz="2400" b="1" dirty="0" smtClean="0">
                <a:solidFill>
                  <a:schemeClr val="accent2"/>
                </a:solidFill>
              </a:rPr>
              <a:t>maximum</a:t>
            </a:r>
            <a:r>
              <a:rPr lang="en-US" altLang="en-US" sz="2400" b="1" dirty="0" smtClean="0">
                <a:solidFill>
                  <a:srgbClr val="CE0224"/>
                </a:solidFill>
              </a:rPr>
              <a:t> filter </a:t>
            </a:r>
            <a:r>
              <a:rPr lang="en-US" altLang="en-US" sz="2400" b="1" dirty="0" smtClean="0">
                <a:solidFill>
                  <a:schemeClr val="accent2"/>
                </a:solidFill>
              </a:rPr>
              <a:t>selects the largest value </a:t>
            </a:r>
            <a:r>
              <a:rPr lang="en-US" altLang="en-US" sz="2400" b="1" dirty="0" smtClean="0">
                <a:solidFill>
                  <a:srgbClr val="CE0224"/>
                </a:solidFill>
              </a:rPr>
              <a:t>within an ordered window of pixels values; where as the </a:t>
            </a:r>
            <a:r>
              <a:rPr lang="en-US" altLang="en-US" sz="2400" b="1" dirty="0" smtClean="0">
                <a:solidFill>
                  <a:schemeClr val="accent2"/>
                </a:solidFill>
              </a:rPr>
              <a:t>minimum</a:t>
            </a:r>
            <a:r>
              <a:rPr lang="en-US" altLang="en-US" sz="2400" b="1" dirty="0" smtClean="0">
                <a:solidFill>
                  <a:srgbClr val="CE0224"/>
                </a:solidFill>
              </a:rPr>
              <a:t> filter selects the </a:t>
            </a:r>
            <a:r>
              <a:rPr lang="en-US" altLang="en-US" sz="2400" b="1" dirty="0" smtClean="0">
                <a:solidFill>
                  <a:schemeClr val="accent2"/>
                </a:solidFill>
              </a:rPr>
              <a:t>smallest value</a:t>
            </a:r>
            <a:r>
              <a:rPr lang="en-US" altLang="en-US" sz="2400" b="1" dirty="0" smtClean="0">
                <a:solidFill>
                  <a:srgbClr val="CE0224"/>
                </a:solidFill>
              </a:rPr>
              <a:t>.</a:t>
            </a:r>
          </a:p>
          <a:p>
            <a:pPr algn="l"/>
            <a:endParaRPr lang="ar-IQ" altLang="en-US" sz="2000" dirty="0" smtClean="0"/>
          </a:p>
        </p:txBody>
      </p:sp>
      <p:sp>
        <p:nvSpPr>
          <p:cNvPr id="1116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20000"/>
              </a:spcBef>
              <a:buChar char="•"/>
              <a:defRPr sz="3200">
                <a:solidFill>
                  <a:schemeClr val="tx1"/>
                </a:solidFill>
                <a:latin typeface="Arial" panose="020B0604020202020204" pitchFamily="34" charset="0"/>
              </a:defRPr>
            </a:lvl1pPr>
            <a:lvl2pPr marL="742950" indent="-285750" algn="l" rtl="0" eaLnBrk="0" hangingPunct="0">
              <a:spcBef>
                <a:spcPct val="20000"/>
              </a:spcBef>
              <a:buChar char="–"/>
              <a:defRPr sz="2800">
                <a:solidFill>
                  <a:schemeClr val="tx1"/>
                </a:solidFill>
                <a:latin typeface="Arial" panose="020B0604020202020204" pitchFamily="34" charset="0"/>
              </a:defRPr>
            </a:lvl2pPr>
            <a:lvl3pPr marL="1143000" indent="-228600" algn="l" rtl="0" eaLnBrk="0" hangingPunct="0">
              <a:spcBef>
                <a:spcPct val="20000"/>
              </a:spcBef>
              <a:buChar char="•"/>
              <a:defRPr sz="2400">
                <a:solidFill>
                  <a:schemeClr val="tx1"/>
                </a:solidFill>
                <a:latin typeface="Arial" panose="020B0604020202020204" pitchFamily="34" charset="0"/>
              </a:defRPr>
            </a:lvl3pPr>
            <a:lvl4pPr marL="1600200" indent="-228600" algn="l" rtl="0" eaLnBrk="0" hangingPunct="0">
              <a:spcBef>
                <a:spcPct val="20000"/>
              </a:spcBef>
              <a:buChar char="–"/>
              <a:defRPr sz="2000">
                <a:solidFill>
                  <a:schemeClr val="tx1"/>
                </a:solidFill>
                <a:latin typeface="Arial" panose="020B0604020202020204" pitchFamily="34" charset="0"/>
              </a:defRPr>
            </a:lvl4pPr>
            <a:lvl5pPr marL="2057400" indent="-228600" algn="l" rtl="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FontTx/>
              <a:buNone/>
            </a:pPr>
            <a:fld id="{FD7AE37D-7762-4EE8-AA15-4D377381FB45}" type="slidenum">
              <a:rPr lang="en-US" altLang="en-US" sz="1400">
                <a:solidFill>
                  <a:srgbClr val="000000"/>
                </a:solidFill>
              </a:rPr>
              <a:pPr algn="r" rtl="1" eaLnBrk="1" hangingPunct="1">
                <a:spcBef>
                  <a:spcPct val="0"/>
                </a:spcBef>
                <a:buFontTx/>
                <a:buNone/>
              </a:pPr>
              <a:t>88</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ctrTitle"/>
          </p:nvPr>
        </p:nvSpPr>
        <p:spPr>
          <a:xfrm>
            <a:off x="714375" y="-214313"/>
            <a:ext cx="7772400" cy="1470026"/>
          </a:xfrm>
        </p:spPr>
        <p:txBody>
          <a:bodyPr/>
          <a:lstStyle/>
          <a:p>
            <a:endParaRPr lang="ar-IQ" altLang="en-US" smtClean="0"/>
          </a:p>
        </p:txBody>
      </p:sp>
      <p:sp>
        <p:nvSpPr>
          <p:cNvPr id="112643" name="Subtitle 2"/>
          <p:cNvSpPr>
            <a:spLocks noGrp="1"/>
          </p:cNvSpPr>
          <p:nvPr>
            <p:ph type="subTitle" idx="1"/>
          </p:nvPr>
        </p:nvSpPr>
        <p:spPr>
          <a:xfrm>
            <a:off x="214313" y="785813"/>
            <a:ext cx="9144000" cy="5357812"/>
          </a:xfrm>
        </p:spPr>
        <p:txBody>
          <a:bodyPr/>
          <a:lstStyle/>
          <a:p>
            <a:pPr algn="l"/>
            <a:r>
              <a:rPr lang="en-GB" altLang="en-US" sz="2800" b="1" dirty="0" smtClean="0">
                <a:solidFill>
                  <a:srgbClr val="870352"/>
                </a:solidFill>
              </a:rPr>
              <a:t>In a manner similar to the median, minimum and maximum filter, order filter can be defined to select a specific pixel rank within the ordered set</a:t>
            </a:r>
            <a:r>
              <a:rPr lang="en-GB" altLang="en-US" sz="2800" b="1" dirty="0" smtClean="0">
                <a:solidFill>
                  <a:srgbClr val="4F8802"/>
                </a:solidFill>
              </a:rPr>
              <a:t>. For example we may find for certain type of pepper noise that selecting the second highest values works better than selecting the maximum value. This type of ordered selection is very sensitive to their type of images and their use it is </a:t>
            </a:r>
            <a:r>
              <a:rPr lang="en-GB" altLang="en-US" sz="2800" b="1" dirty="0" smtClean="0">
                <a:solidFill>
                  <a:srgbClr val="FF0000"/>
                </a:solidFill>
              </a:rPr>
              <a:t>application specific</a:t>
            </a:r>
            <a:r>
              <a:rPr lang="en-GB" altLang="en-US" sz="2800" b="1" dirty="0" smtClean="0">
                <a:solidFill>
                  <a:srgbClr val="4F8802"/>
                </a:solidFill>
              </a:rPr>
              <a:t>. It should note that</a:t>
            </a:r>
            <a:r>
              <a:rPr lang="en-GB" altLang="en-US" sz="2800" b="1" dirty="0" smtClean="0">
                <a:solidFill>
                  <a:srgbClr val="870352"/>
                </a:solidFill>
              </a:rPr>
              <a:t>, </a:t>
            </a:r>
            <a:r>
              <a:rPr lang="en-GB" altLang="en-US" sz="2800" b="1" dirty="0" smtClean="0">
                <a:solidFill>
                  <a:srgbClr val="003399"/>
                </a:solidFill>
              </a:rPr>
              <a:t>in general a </a:t>
            </a:r>
            <a:r>
              <a:rPr lang="en-GB" altLang="en-US" sz="2800" b="1" dirty="0" smtClean="0">
                <a:solidFill>
                  <a:srgbClr val="FF0000"/>
                </a:solidFill>
              </a:rPr>
              <a:t>minimum</a:t>
            </a:r>
            <a:r>
              <a:rPr lang="en-GB" altLang="en-US" sz="2800" b="1" dirty="0" smtClean="0">
                <a:solidFill>
                  <a:srgbClr val="003399"/>
                </a:solidFill>
              </a:rPr>
              <a:t> or low rank filter will tend to </a:t>
            </a:r>
            <a:r>
              <a:rPr lang="en-GB" altLang="en-US" sz="2800" b="1" dirty="0" smtClean="0">
                <a:solidFill>
                  <a:srgbClr val="FF0000"/>
                </a:solidFill>
              </a:rPr>
              <a:t>darken</a:t>
            </a:r>
            <a:r>
              <a:rPr lang="en-GB" altLang="en-US" sz="2800" b="1" dirty="0" smtClean="0">
                <a:solidFill>
                  <a:srgbClr val="003399"/>
                </a:solidFill>
              </a:rPr>
              <a:t> an image and a </a:t>
            </a:r>
            <a:r>
              <a:rPr lang="en-GB" altLang="en-US" sz="2800" b="1" dirty="0" smtClean="0">
                <a:solidFill>
                  <a:srgbClr val="FF0000"/>
                </a:solidFill>
              </a:rPr>
              <a:t>maximum</a:t>
            </a:r>
            <a:r>
              <a:rPr lang="en-GB" altLang="en-US" sz="2800" b="1" dirty="0" smtClean="0">
                <a:solidFill>
                  <a:srgbClr val="003399"/>
                </a:solidFill>
              </a:rPr>
              <a:t> or high rank filter will tend to </a:t>
            </a:r>
            <a:r>
              <a:rPr lang="en-GB" altLang="en-US" sz="2800" b="1" dirty="0" smtClean="0">
                <a:solidFill>
                  <a:srgbClr val="FF0000"/>
                </a:solidFill>
              </a:rPr>
              <a:t>brighten</a:t>
            </a:r>
            <a:r>
              <a:rPr lang="en-GB" altLang="en-US" sz="2800" b="1" dirty="0" smtClean="0">
                <a:solidFill>
                  <a:srgbClr val="003399"/>
                </a:solidFill>
              </a:rPr>
              <a:t> an image.</a:t>
            </a:r>
            <a:endParaRPr lang="en-US" altLang="en-US" sz="2800" b="1" dirty="0" smtClean="0">
              <a:solidFill>
                <a:srgbClr val="003399"/>
              </a:solidFill>
            </a:endParaRPr>
          </a:p>
          <a:p>
            <a:pPr algn="l"/>
            <a:endParaRPr lang="ar-IQ" altLang="en-US" sz="2000" dirty="0" smtClean="0"/>
          </a:p>
        </p:txBody>
      </p:sp>
      <p:sp>
        <p:nvSpPr>
          <p:cNvPr id="1126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20000"/>
              </a:spcBef>
              <a:buChar char="•"/>
              <a:defRPr sz="3200">
                <a:solidFill>
                  <a:schemeClr val="tx1"/>
                </a:solidFill>
                <a:latin typeface="Arial" panose="020B0604020202020204" pitchFamily="34" charset="0"/>
              </a:defRPr>
            </a:lvl1pPr>
            <a:lvl2pPr marL="742950" indent="-285750" algn="l" rtl="0" eaLnBrk="0" hangingPunct="0">
              <a:spcBef>
                <a:spcPct val="20000"/>
              </a:spcBef>
              <a:buChar char="–"/>
              <a:defRPr sz="2800">
                <a:solidFill>
                  <a:schemeClr val="tx1"/>
                </a:solidFill>
                <a:latin typeface="Arial" panose="020B0604020202020204" pitchFamily="34" charset="0"/>
              </a:defRPr>
            </a:lvl2pPr>
            <a:lvl3pPr marL="1143000" indent="-228600" algn="l" rtl="0" eaLnBrk="0" hangingPunct="0">
              <a:spcBef>
                <a:spcPct val="20000"/>
              </a:spcBef>
              <a:buChar char="•"/>
              <a:defRPr sz="2400">
                <a:solidFill>
                  <a:schemeClr val="tx1"/>
                </a:solidFill>
                <a:latin typeface="Arial" panose="020B0604020202020204" pitchFamily="34" charset="0"/>
              </a:defRPr>
            </a:lvl3pPr>
            <a:lvl4pPr marL="1600200" indent="-228600" algn="l" rtl="0" eaLnBrk="0" hangingPunct="0">
              <a:spcBef>
                <a:spcPct val="20000"/>
              </a:spcBef>
              <a:buChar char="–"/>
              <a:defRPr sz="2000">
                <a:solidFill>
                  <a:schemeClr val="tx1"/>
                </a:solidFill>
                <a:latin typeface="Arial" panose="020B0604020202020204" pitchFamily="34" charset="0"/>
              </a:defRPr>
            </a:lvl4pPr>
            <a:lvl5pPr marL="2057400" indent="-228600" algn="l" rtl="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FontTx/>
              <a:buNone/>
            </a:pPr>
            <a:fld id="{0258250B-CF27-4494-9631-D0C6B463F902}" type="slidenum">
              <a:rPr lang="en-US" altLang="en-US" sz="1400">
                <a:solidFill>
                  <a:srgbClr val="000000"/>
                </a:solidFill>
              </a:rPr>
              <a:pPr algn="r" rtl="1" eaLnBrk="1" hangingPunct="1">
                <a:spcBef>
                  <a:spcPct val="0"/>
                </a:spcBef>
                <a:buFontTx/>
                <a:buNone/>
              </a:pPr>
              <a:t>89</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642938" y="0"/>
            <a:ext cx="7772400" cy="1285875"/>
          </a:xfrm>
        </p:spPr>
        <p:txBody>
          <a:bodyPr/>
          <a:lstStyle/>
          <a:p>
            <a:pPr eaLnBrk="1" hangingPunct="1"/>
            <a:r>
              <a:rPr lang="en-US" altLang="en-US" b="1" u="sng" smtClean="0">
                <a:cs typeface="Times New Roman" panose="02020603050405020304" pitchFamily="18" charset="0"/>
              </a:rPr>
              <a:t>Image Compression</a:t>
            </a:r>
            <a:endParaRPr lang="ar-IQ" altLang="en-US" smtClean="0"/>
          </a:p>
        </p:txBody>
      </p:sp>
      <p:sp>
        <p:nvSpPr>
          <p:cNvPr id="38915" name="Subtitle 2"/>
          <p:cNvSpPr>
            <a:spLocks noGrp="1"/>
          </p:cNvSpPr>
          <p:nvPr>
            <p:ph type="subTitle" idx="1"/>
          </p:nvPr>
        </p:nvSpPr>
        <p:spPr>
          <a:xfrm>
            <a:off x="428625" y="1143000"/>
            <a:ext cx="8715375" cy="7500938"/>
          </a:xfrm>
        </p:spPr>
        <p:txBody>
          <a:bodyPr/>
          <a:lstStyle/>
          <a:p>
            <a:pPr algn="l" eaLnBrk="1" hangingPunct="1"/>
            <a:r>
              <a:rPr lang="en-US" altLang="en-US" sz="3600" b="1" dirty="0" smtClean="0">
                <a:solidFill>
                  <a:srgbClr val="7030A0"/>
                </a:solidFill>
                <a:cs typeface="Arial" panose="020B0604020202020204" pitchFamily="34" charset="0"/>
              </a:rPr>
              <a:t>Involves reducing the typically massive amount of data needed to represent an image.  This done by </a:t>
            </a:r>
            <a:r>
              <a:rPr lang="en-US" altLang="en-US" sz="3600" b="1" dirty="0" smtClean="0">
                <a:solidFill>
                  <a:srgbClr val="FF0000"/>
                </a:solidFill>
                <a:cs typeface="Arial" panose="020B0604020202020204" pitchFamily="34" charset="0"/>
              </a:rPr>
              <a:t>eliminating data</a:t>
            </a:r>
            <a:r>
              <a:rPr lang="en-US" altLang="en-US" sz="3600" b="1" dirty="0" smtClean="0">
                <a:solidFill>
                  <a:srgbClr val="7030A0"/>
                </a:solidFill>
                <a:cs typeface="Arial" panose="020B0604020202020204" pitchFamily="34" charset="0"/>
              </a:rPr>
              <a:t>   that are </a:t>
            </a:r>
            <a:r>
              <a:rPr lang="en-US" altLang="en-US" sz="3600" b="1" dirty="0" smtClean="0">
                <a:solidFill>
                  <a:srgbClr val="FF0000"/>
                </a:solidFill>
                <a:cs typeface="Arial" panose="020B0604020202020204" pitchFamily="34" charset="0"/>
              </a:rPr>
              <a:t>visually</a:t>
            </a:r>
            <a:r>
              <a:rPr lang="en-US" altLang="en-US" sz="3600" b="1" dirty="0" smtClean="0">
                <a:solidFill>
                  <a:srgbClr val="7030A0"/>
                </a:solidFill>
                <a:cs typeface="Arial" panose="020B0604020202020204" pitchFamily="34" charset="0"/>
              </a:rPr>
              <a:t> </a:t>
            </a:r>
            <a:r>
              <a:rPr lang="en-US" altLang="en-US" sz="3600" b="1" dirty="0" smtClean="0">
                <a:solidFill>
                  <a:srgbClr val="FF0000"/>
                </a:solidFill>
                <a:cs typeface="Arial" panose="020B0604020202020204" pitchFamily="34" charset="0"/>
              </a:rPr>
              <a:t>unnecessary</a:t>
            </a:r>
            <a:r>
              <a:rPr lang="en-US" altLang="en-US" sz="3600" b="1" dirty="0" smtClean="0">
                <a:solidFill>
                  <a:srgbClr val="7030A0"/>
                </a:solidFill>
                <a:cs typeface="Arial" panose="020B0604020202020204" pitchFamily="34" charset="0"/>
              </a:rPr>
              <a:t> and by taking advantage of the </a:t>
            </a:r>
            <a:r>
              <a:rPr lang="en-US" altLang="en-US" sz="3600" b="1" dirty="0" smtClean="0">
                <a:solidFill>
                  <a:srgbClr val="FF0000"/>
                </a:solidFill>
                <a:cs typeface="Arial" panose="020B0604020202020204" pitchFamily="34" charset="0"/>
              </a:rPr>
              <a:t>redundancy</a:t>
            </a:r>
            <a:r>
              <a:rPr lang="en-US" altLang="en-US" sz="3600" b="1" dirty="0" smtClean="0">
                <a:solidFill>
                  <a:srgbClr val="7030A0"/>
                </a:solidFill>
                <a:cs typeface="Arial" panose="020B0604020202020204" pitchFamily="34" charset="0"/>
              </a:rPr>
              <a:t> that is inherent in most images. Image data can be reduced 10 to </a:t>
            </a:r>
            <a:r>
              <a:rPr lang="en-US" altLang="en-US" sz="3600" b="1" dirty="0" smtClean="0">
                <a:solidFill>
                  <a:srgbClr val="FF0000"/>
                </a:solidFill>
                <a:cs typeface="Arial" panose="020B0604020202020204" pitchFamily="34" charset="0"/>
              </a:rPr>
              <a:t>50</a:t>
            </a:r>
            <a:r>
              <a:rPr lang="en-US" altLang="en-US" sz="3600" b="1" dirty="0" smtClean="0">
                <a:solidFill>
                  <a:srgbClr val="7030A0"/>
                </a:solidFill>
                <a:cs typeface="Arial" panose="020B0604020202020204" pitchFamily="34" charset="0"/>
              </a:rPr>
              <a:t> times, and motion image data (video) can be reduced by factors of 100 or even </a:t>
            </a:r>
            <a:r>
              <a:rPr lang="en-US" altLang="en-US" sz="3600" b="1" dirty="0" smtClean="0">
                <a:solidFill>
                  <a:srgbClr val="FF0000"/>
                </a:solidFill>
                <a:cs typeface="Arial" panose="020B0604020202020204" pitchFamily="34" charset="0"/>
              </a:rPr>
              <a:t>200</a:t>
            </a:r>
            <a:r>
              <a:rPr lang="en-US" altLang="en-US" sz="3600" b="1" dirty="0" smtClean="0">
                <a:solidFill>
                  <a:srgbClr val="7030A0"/>
                </a:solidFill>
                <a:cs typeface="Arial" panose="020B0604020202020204" pitchFamily="34" charset="0"/>
              </a:rPr>
              <a:t>. </a:t>
            </a:r>
          </a:p>
          <a:p>
            <a:pPr algn="l" eaLnBrk="1" hangingPunct="1"/>
            <a:endParaRPr lang="ar-IQ" altLang="en-US" sz="3600" b="1" dirty="0" smtClean="0">
              <a:solidFill>
                <a:srgbClr val="7030A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FF02A7-98E2-4D14-8084-7A6804BA14EA}" type="slidenum">
              <a:rPr lang="ar-IQ" altLang="en-US">
                <a:solidFill>
                  <a:srgbClr val="898989"/>
                </a:solidFill>
                <a:latin typeface="Calibri" panose="020F0502020204030204" pitchFamily="34" charset="0"/>
              </a:rPr>
              <a:pPr eaLnBrk="1" hangingPunct="1"/>
              <a:t>9</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0"/>
            <a:ext cx="8229600" cy="1071563"/>
          </a:xfrm>
        </p:spPr>
        <p:txBody>
          <a:bodyPr/>
          <a:lstStyle/>
          <a:p>
            <a:r>
              <a:rPr lang="en-GB" altLang="en-US" sz="3200" b="1" i="1" u="sng" smtClean="0">
                <a:solidFill>
                  <a:srgbClr val="006600"/>
                </a:solidFill>
                <a:cs typeface="Times New Roman" panose="02020603050405020304" pitchFamily="18" charset="0"/>
              </a:rPr>
              <a:t>The Enhancement filter</a:t>
            </a:r>
            <a:endParaRPr lang="ar-IQ" altLang="en-US" sz="3200" i="1" smtClean="0">
              <a:solidFill>
                <a:srgbClr val="006600"/>
              </a:solidFill>
            </a:endParaRPr>
          </a:p>
        </p:txBody>
      </p:sp>
      <p:sp>
        <p:nvSpPr>
          <p:cNvPr id="113667" name="Content Placeholder 2"/>
          <p:cNvSpPr>
            <a:spLocks noGrp="1"/>
          </p:cNvSpPr>
          <p:nvPr>
            <p:ph idx="1"/>
          </p:nvPr>
        </p:nvSpPr>
        <p:spPr>
          <a:xfrm>
            <a:off x="457200" y="785813"/>
            <a:ext cx="8229600" cy="5786437"/>
          </a:xfrm>
        </p:spPr>
        <p:txBody>
          <a:bodyPr/>
          <a:lstStyle/>
          <a:p>
            <a:pPr algn="l"/>
            <a:r>
              <a:rPr lang="en-US" altLang="en-US" sz="2000" b="1" smtClean="0">
                <a:solidFill>
                  <a:srgbClr val="CE0224"/>
                </a:solidFill>
                <a:cs typeface="Arial" panose="020B0604020202020204" pitchFamily="34" charset="0"/>
              </a:rPr>
              <a:t>1-     </a:t>
            </a:r>
            <a:r>
              <a:rPr lang="en-GB" altLang="en-US" sz="2000" b="1" smtClean="0">
                <a:solidFill>
                  <a:srgbClr val="CE0224"/>
                </a:solidFill>
                <a:cs typeface="Arial" panose="020B0604020202020204" pitchFamily="34" charset="0"/>
              </a:rPr>
              <a:t>Laplacian type.</a:t>
            </a:r>
            <a:endParaRPr lang="en-US" altLang="en-US" sz="2000" b="1" smtClean="0">
              <a:solidFill>
                <a:srgbClr val="CE0224"/>
              </a:solidFill>
              <a:cs typeface="Arial" panose="020B0604020202020204" pitchFamily="34" charset="0"/>
            </a:endParaRPr>
          </a:p>
          <a:p>
            <a:pPr algn="l"/>
            <a:r>
              <a:rPr lang="en-GB" altLang="en-US" sz="2000" b="1" smtClean="0">
                <a:solidFill>
                  <a:srgbClr val="CE0224"/>
                </a:solidFill>
                <a:cs typeface="Arial" panose="020B0604020202020204" pitchFamily="34" charset="0"/>
              </a:rPr>
              <a:t>2-      Difference filter.</a:t>
            </a:r>
            <a:endParaRPr lang="en-US" altLang="en-US" sz="2000" b="1" smtClean="0">
              <a:solidFill>
                <a:srgbClr val="CE0224"/>
              </a:solidFill>
              <a:cs typeface="Arial" panose="020B0604020202020204" pitchFamily="34" charset="0"/>
            </a:endParaRPr>
          </a:p>
          <a:p>
            <a:pPr algn="l"/>
            <a:r>
              <a:rPr lang="en-GB" altLang="en-US" sz="2000" b="1" smtClean="0">
                <a:solidFill>
                  <a:srgbClr val="CE0224"/>
                </a:solidFill>
                <a:cs typeface="Arial" panose="020B0604020202020204" pitchFamily="34" charset="0"/>
              </a:rPr>
              <a:t>These filters will tend to bring out, or enhance details in the image.</a:t>
            </a:r>
            <a:endParaRPr lang="en-US" altLang="en-US" sz="2000" b="1" smtClean="0">
              <a:solidFill>
                <a:srgbClr val="CE0224"/>
              </a:solidFill>
              <a:cs typeface="Arial" panose="020B0604020202020204" pitchFamily="34" charset="0"/>
            </a:endParaRPr>
          </a:p>
          <a:p>
            <a:pPr algn="l"/>
            <a:r>
              <a:rPr lang="en-US" altLang="en-US" sz="2000" b="1" smtClean="0">
                <a:solidFill>
                  <a:srgbClr val="CE0224"/>
                </a:solidFill>
                <a:cs typeface="Arial" panose="020B0604020202020204" pitchFamily="34" charset="0"/>
              </a:rPr>
              <a:t>Example of convolution masks for the Laplacian-type filters are: </a:t>
            </a:r>
          </a:p>
          <a:p>
            <a:pPr algn="l">
              <a:buFont typeface="Arial" panose="020B0604020202020204" pitchFamily="34" charset="0"/>
              <a:buNone/>
            </a:pPr>
            <a:r>
              <a:rPr lang="en-GB" altLang="en-US" sz="2000" b="1" smtClean="0">
                <a:solidFill>
                  <a:srgbClr val="3D04CC"/>
                </a:solidFill>
                <a:cs typeface="Arial" panose="020B0604020202020204" pitchFamily="34" charset="0"/>
              </a:rPr>
              <a:t>  	0      -1        0		  -1      -1       -1		 -2       1       -2 </a:t>
            </a:r>
            <a:endParaRPr lang="en-US" altLang="en-US" sz="2000" b="1" smtClean="0">
              <a:solidFill>
                <a:srgbClr val="3D04CC"/>
              </a:solidFill>
              <a:cs typeface="Arial" panose="020B0604020202020204" pitchFamily="34" charset="0"/>
            </a:endParaRPr>
          </a:p>
          <a:p>
            <a:pPr algn="l">
              <a:buFont typeface="Arial" panose="020B0604020202020204" pitchFamily="34" charset="0"/>
              <a:buNone/>
            </a:pPr>
            <a:r>
              <a:rPr lang="en-GB" altLang="en-US" sz="2000" b="1" smtClean="0">
                <a:solidFill>
                  <a:srgbClr val="3D04CC"/>
                </a:solidFill>
                <a:cs typeface="Arial" panose="020B0604020202020204" pitchFamily="34" charset="0"/>
              </a:rPr>
              <a:t>	  -1       5       -1		    -1       9        -1		  1       5        1</a:t>
            </a:r>
            <a:endParaRPr lang="en-US" altLang="en-US" sz="2000" b="1" smtClean="0">
              <a:solidFill>
                <a:srgbClr val="3D04CC"/>
              </a:solidFill>
              <a:cs typeface="Arial" panose="020B0604020202020204" pitchFamily="34" charset="0"/>
            </a:endParaRPr>
          </a:p>
          <a:p>
            <a:pPr algn="l">
              <a:buFont typeface="Arial" panose="020B0604020202020204" pitchFamily="34" charset="0"/>
              <a:buNone/>
            </a:pPr>
            <a:r>
              <a:rPr lang="en-GB" altLang="en-US" sz="2000" b="1" smtClean="0">
                <a:solidFill>
                  <a:srgbClr val="3D04CC"/>
                </a:solidFill>
                <a:cs typeface="Arial" panose="020B0604020202020204" pitchFamily="34" charset="0"/>
              </a:rPr>
              <a:t>	 0       -1        0 		-1      -1        -1                     -2        1         -2</a:t>
            </a:r>
            <a:endParaRPr lang="en-US" altLang="en-US" sz="2000" b="1" smtClean="0">
              <a:solidFill>
                <a:srgbClr val="3D04CC"/>
              </a:solidFill>
              <a:cs typeface="Arial" panose="020B0604020202020204" pitchFamily="34" charset="0"/>
            </a:endParaRPr>
          </a:p>
          <a:p>
            <a:pPr algn="l"/>
            <a:r>
              <a:rPr lang="en-GB" altLang="en-US" sz="2000" b="1" smtClean="0">
                <a:solidFill>
                  <a:srgbClr val="3D04CC"/>
                </a:solidFill>
                <a:cs typeface="Arial" panose="020B0604020202020204" pitchFamily="34" charset="0"/>
              </a:rPr>
              <a:t>The Laplacian type filters will enhance details in all directions equally</a:t>
            </a:r>
            <a:r>
              <a:rPr lang="en-GB" altLang="en-US" sz="2000" smtClean="0">
                <a:cs typeface="Arial" panose="020B0604020202020204" pitchFamily="34" charset="0"/>
              </a:rPr>
              <a:t>.</a:t>
            </a:r>
            <a:endParaRPr lang="en-US" altLang="en-US" sz="2000" smtClean="0">
              <a:cs typeface="Arial" panose="020B0604020202020204" pitchFamily="34" charset="0"/>
            </a:endParaRPr>
          </a:p>
          <a:p>
            <a:pPr algn="l"/>
            <a:endParaRPr lang="ar-IQ" altLang="en-US" sz="200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0C7A90-9374-4EE8-8409-0D0E00A02172}" type="slidenum">
              <a:rPr lang="ar-IQ" altLang="en-US">
                <a:solidFill>
                  <a:srgbClr val="898989"/>
                </a:solidFill>
                <a:latin typeface="Calibri" panose="020F0502020204030204" pitchFamily="34" charset="0"/>
              </a:rPr>
              <a:pPr eaLnBrk="1" hangingPunct="1"/>
              <a:t>90</a:t>
            </a:fld>
            <a:endParaRPr lang="ar-IQ" altLang="en-US">
              <a:solidFill>
                <a:srgbClr val="898989"/>
              </a:solidFill>
              <a:latin typeface="Calibri" panose="020F0502020204030204" pitchFamily="34" charset="0"/>
            </a:endParaRPr>
          </a:p>
        </p:txBody>
      </p:sp>
      <p:sp>
        <p:nvSpPr>
          <p:cNvPr id="5" name="Left Brace 4"/>
          <p:cNvSpPr/>
          <p:nvPr/>
        </p:nvSpPr>
        <p:spPr>
          <a:xfrm>
            <a:off x="5429250" y="2428875"/>
            <a:ext cx="285750" cy="857250"/>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6" name="Left Brace 5"/>
          <p:cNvSpPr/>
          <p:nvPr/>
        </p:nvSpPr>
        <p:spPr>
          <a:xfrm>
            <a:off x="3071813" y="2286000"/>
            <a:ext cx="142875" cy="928688"/>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7" name="Left Brace 6"/>
          <p:cNvSpPr/>
          <p:nvPr/>
        </p:nvSpPr>
        <p:spPr>
          <a:xfrm>
            <a:off x="500063" y="2428875"/>
            <a:ext cx="71437" cy="857250"/>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8" name="Right Brace 7"/>
          <p:cNvSpPr/>
          <p:nvPr/>
        </p:nvSpPr>
        <p:spPr>
          <a:xfrm>
            <a:off x="2071688" y="2357438"/>
            <a:ext cx="71437" cy="857250"/>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9" name="Right Brace 8"/>
          <p:cNvSpPr/>
          <p:nvPr/>
        </p:nvSpPr>
        <p:spPr>
          <a:xfrm>
            <a:off x="4857750" y="2357438"/>
            <a:ext cx="71438" cy="928687"/>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10" name="Right Brace 9"/>
          <p:cNvSpPr/>
          <p:nvPr/>
        </p:nvSpPr>
        <p:spPr>
          <a:xfrm>
            <a:off x="7358063" y="2357438"/>
            <a:ext cx="46037" cy="928687"/>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Laplacian filter</a:t>
            </a:r>
            <a:endParaRPr lang="en-US" b="1" dirty="0"/>
          </a:p>
        </p:txBody>
      </p:sp>
      <p:sp>
        <p:nvSpPr>
          <p:cNvPr id="4" name="Slide Number Placeholder 3"/>
          <p:cNvSpPr>
            <a:spLocks noGrp="1"/>
          </p:cNvSpPr>
          <p:nvPr>
            <p:ph type="sldNum" sz="quarter" idx="12"/>
          </p:nvPr>
        </p:nvSpPr>
        <p:spPr/>
        <p:txBody>
          <a:bodyPr/>
          <a:lstStyle/>
          <a:p>
            <a:fld id="{16288EDA-77D6-4563-AC29-54BF56B35D65}" type="slidenum">
              <a:rPr lang="ar-IQ" altLang="en-US" smtClean="0"/>
              <a:pPr/>
              <a:t>91</a:t>
            </a:fld>
            <a:endParaRPr lang="ar-IQ" altLang="en-US"/>
          </a:p>
        </p:txBody>
      </p:sp>
      <p:pic>
        <p:nvPicPr>
          <p:cNvPr id="5" name="Picture 4"/>
          <p:cNvPicPr>
            <a:picLocks noChangeAspect="1"/>
          </p:cNvPicPr>
          <p:nvPr/>
        </p:nvPicPr>
        <p:blipFill>
          <a:blip r:embed="rId2"/>
          <a:stretch>
            <a:fillRect/>
          </a:stretch>
        </p:blipFill>
        <p:spPr>
          <a:xfrm>
            <a:off x="899592" y="1916832"/>
            <a:ext cx="6768752" cy="4459918"/>
          </a:xfrm>
          <a:prstGeom prst="rect">
            <a:avLst/>
          </a:prstGeom>
        </p:spPr>
      </p:pic>
    </p:spTree>
    <p:extLst>
      <p:ext uri="{BB962C8B-B14F-4D97-AF65-F5344CB8AC3E}">
        <p14:creationId xmlns:p14="http://schemas.microsoft.com/office/powerpoint/2010/main" val="40339302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428625" y="0"/>
            <a:ext cx="8229600" cy="928688"/>
          </a:xfrm>
        </p:spPr>
        <p:txBody>
          <a:bodyPr/>
          <a:lstStyle/>
          <a:p>
            <a:pPr algn="l"/>
            <a:r>
              <a:rPr lang="en-US" altLang="en-US" sz="2800" b="1" smtClean="0">
                <a:cs typeface="Times New Roman" panose="02020603050405020304" pitchFamily="18" charset="0"/>
              </a:rPr>
              <a:t>Example :Describe the effects of High pass filter on the image ?</a:t>
            </a:r>
            <a:endParaRPr lang="ar-IQ" altLang="en-US" sz="2800" b="1" smtClean="0"/>
          </a:p>
        </p:txBody>
      </p:sp>
      <p:graphicFrame>
        <p:nvGraphicFramePr>
          <p:cNvPr id="5" name="Content Placeholder 4"/>
          <p:cNvGraphicFramePr>
            <a:graphicFrameLocks noGrp="1"/>
          </p:cNvGraphicFramePr>
          <p:nvPr>
            <p:ph idx="1"/>
          </p:nvPr>
        </p:nvGraphicFramePr>
        <p:xfrm>
          <a:off x="571500" y="928688"/>
          <a:ext cx="8229600" cy="1652586"/>
        </p:xfrm>
        <a:graphic>
          <a:graphicData uri="http://schemas.openxmlformats.org/drawingml/2006/table">
            <a:tbl>
              <a:tblPr rtl="1" firstRow="1" bandRow="1">
                <a:tableStyleId>{5C22544A-7EE6-4342-B048-85BDC9FD1C3A}</a:tableStyleId>
              </a:tblPr>
              <a:tblGrid>
                <a:gridCol w="2743200"/>
                <a:gridCol w="2743200"/>
                <a:gridCol w="2743200"/>
              </a:tblGrid>
              <a:tr h="518361">
                <a:tc>
                  <a:txBody>
                    <a:bodyPr/>
                    <a:lstStyle/>
                    <a:p>
                      <a:pPr rtl="1"/>
                      <a:r>
                        <a:rPr lang="en-US" sz="2800" b="1" dirty="0" smtClean="0">
                          <a:solidFill>
                            <a:srgbClr val="CE0224"/>
                          </a:solidFill>
                        </a:rPr>
                        <a:t>30</a:t>
                      </a:r>
                      <a:endParaRPr lang="ar-IQ" sz="2800" b="1" dirty="0">
                        <a:solidFill>
                          <a:srgbClr val="CE0224"/>
                        </a:solidFill>
                      </a:endParaRPr>
                    </a:p>
                  </a:txBody>
                  <a:tcPr marT="45738" marB="45738"/>
                </a:tc>
                <a:tc>
                  <a:txBody>
                    <a:bodyPr/>
                    <a:lstStyle/>
                    <a:p>
                      <a:pPr rtl="1"/>
                      <a:r>
                        <a:rPr lang="en-US" sz="2800" b="1" dirty="0" smtClean="0">
                          <a:solidFill>
                            <a:srgbClr val="CE0224"/>
                          </a:solidFill>
                        </a:rPr>
                        <a:t>3</a:t>
                      </a:r>
                      <a:endParaRPr lang="ar-IQ" sz="2800" b="1" dirty="0">
                        <a:solidFill>
                          <a:srgbClr val="CE0224"/>
                        </a:solidFill>
                      </a:endParaRPr>
                    </a:p>
                  </a:txBody>
                  <a:tcPr marT="45738" marB="45738"/>
                </a:tc>
                <a:tc>
                  <a:txBody>
                    <a:bodyPr/>
                    <a:lstStyle/>
                    <a:p>
                      <a:pPr rtl="1"/>
                      <a:r>
                        <a:rPr lang="en-US" sz="2800" b="1" dirty="0" smtClean="0">
                          <a:solidFill>
                            <a:srgbClr val="CE0224"/>
                          </a:solidFill>
                        </a:rPr>
                        <a:t>30</a:t>
                      </a:r>
                      <a:endParaRPr lang="ar-IQ" sz="2800" b="1" dirty="0">
                        <a:solidFill>
                          <a:srgbClr val="CE0224"/>
                        </a:solidFill>
                      </a:endParaRPr>
                    </a:p>
                  </a:txBody>
                  <a:tcPr marT="45738" marB="45738"/>
                </a:tc>
              </a:tr>
              <a:tr h="518361">
                <a:tc>
                  <a:txBody>
                    <a:bodyPr/>
                    <a:lstStyle/>
                    <a:p>
                      <a:pPr rtl="1"/>
                      <a:r>
                        <a:rPr lang="en-US" sz="2800" b="1" dirty="0" smtClean="0">
                          <a:solidFill>
                            <a:srgbClr val="CE0224"/>
                          </a:solidFill>
                        </a:rPr>
                        <a:t>3</a:t>
                      </a:r>
                      <a:endParaRPr lang="ar-IQ" sz="2800" b="1" dirty="0">
                        <a:solidFill>
                          <a:srgbClr val="CE0224"/>
                        </a:solidFill>
                      </a:endParaRPr>
                    </a:p>
                  </a:txBody>
                  <a:tcPr marT="45738" marB="45738"/>
                </a:tc>
                <a:tc>
                  <a:txBody>
                    <a:bodyPr/>
                    <a:lstStyle/>
                    <a:p>
                      <a:pPr rtl="1"/>
                      <a:r>
                        <a:rPr lang="en-US" sz="2800" b="1" dirty="0" smtClean="0">
                          <a:solidFill>
                            <a:srgbClr val="CE0224"/>
                          </a:solidFill>
                        </a:rPr>
                        <a:t>30</a:t>
                      </a:r>
                      <a:endParaRPr lang="ar-IQ" sz="2800" b="1" dirty="0">
                        <a:solidFill>
                          <a:srgbClr val="CE0224"/>
                        </a:solidFill>
                      </a:endParaRPr>
                    </a:p>
                  </a:txBody>
                  <a:tcPr marT="45738" marB="45738"/>
                </a:tc>
                <a:tc>
                  <a:txBody>
                    <a:bodyPr/>
                    <a:lstStyle/>
                    <a:p>
                      <a:pPr rtl="1"/>
                      <a:r>
                        <a:rPr lang="en-US" sz="2800" b="1" dirty="0" smtClean="0">
                          <a:solidFill>
                            <a:srgbClr val="CE0224"/>
                          </a:solidFill>
                        </a:rPr>
                        <a:t>3</a:t>
                      </a:r>
                      <a:endParaRPr lang="ar-IQ" sz="2800" b="1" dirty="0">
                        <a:solidFill>
                          <a:srgbClr val="CE0224"/>
                        </a:solidFill>
                      </a:endParaRPr>
                    </a:p>
                  </a:txBody>
                  <a:tcPr marT="45738" marB="45738"/>
                </a:tc>
              </a:tr>
              <a:tr h="615864">
                <a:tc>
                  <a:txBody>
                    <a:bodyPr/>
                    <a:lstStyle/>
                    <a:p>
                      <a:pPr rtl="1"/>
                      <a:r>
                        <a:rPr lang="en-US" sz="2800" b="1" dirty="0" smtClean="0">
                          <a:solidFill>
                            <a:srgbClr val="CE0224"/>
                          </a:solidFill>
                        </a:rPr>
                        <a:t>30</a:t>
                      </a:r>
                      <a:endParaRPr lang="ar-IQ" sz="2800" b="1" dirty="0">
                        <a:solidFill>
                          <a:srgbClr val="CE0224"/>
                        </a:solidFill>
                      </a:endParaRPr>
                    </a:p>
                  </a:txBody>
                  <a:tcPr marT="45738" marB="45738"/>
                </a:tc>
                <a:tc>
                  <a:txBody>
                    <a:bodyPr/>
                    <a:lstStyle/>
                    <a:p>
                      <a:pPr rtl="1"/>
                      <a:r>
                        <a:rPr lang="en-US" sz="2800" b="1" dirty="0" smtClean="0">
                          <a:solidFill>
                            <a:srgbClr val="CE0224"/>
                          </a:solidFill>
                        </a:rPr>
                        <a:t>3</a:t>
                      </a:r>
                      <a:endParaRPr lang="ar-IQ" sz="2800" b="1" dirty="0">
                        <a:solidFill>
                          <a:srgbClr val="CE0224"/>
                        </a:solidFill>
                      </a:endParaRPr>
                    </a:p>
                  </a:txBody>
                  <a:tcPr marT="45738" marB="45738"/>
                </a:tc>
                <a:tc>
                  <a:txBody>
                    <a:bodyPr/>
                    <a:lstStyle/>
                    <a:p>
                      <a:pPr rtl="1"/>
                      <a:r>
                        <a:rPr lang="en-US" sz="2800" b="1" dirty="0" smtClean="0">
                          <a:solidFill>
                            <a:srgbClr val="CE0224"/>
                          </a:solidFill>
                        </a:rPr>
                        <a:t>3</a:t>
                      </a:r>
                      <a:endParaRPr lang="ar-IQ" sz="2800" b="1" dirty="0">
                        <a:solidFill>
                          <a:srgbClr val="CE0224"/>
                        </a:solidFill>
                      </a:endParaRPr>
                    </a:p>
                  </a:txBody>
                  <a:tcPr marT="45738" marB="45738"/>
                </a:tc>
              </a:tr>
            </a:tbl>
          </a:graphicData>
        </a:graphic>
      </p:graphicFrame>
      <p:sp>
        <p:nvSpPr>
          <p:cNvPr id="4" name="Slide Number Placeholder 3"/>
          <p:cNvSpPr>
            <a:spLocks noGrp="1"/>
          </p:cNvSpPr>
          <p:nvPr>
            <p:ph type="sldNum" sz="quarter" idx="12"/>
          </p:nvPr>
        </p:nvSpPr>
        <p:spPr>
          <a:xfrm>
            <a:off x="642938" y="60007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BBC5B6-3C1F-4306-8C13-F760B1628347}" type="slidenum">
              <a:rPr lang="en-US" altLang="en-US">
                <a:solidFill>
                  <a:srgbClr val="898989"/>
                </a:solidFill>
                <a:latin typeface="Calibri" panose="020F0502020204030204" pitchFamily="34" charset="0"/>
              </a:rPr>
              <a:pPr eaLnBrk="1" hangingPunct="1"/>
              <a:t>92</a:t>
            </a:fld>
            <a:endParaRPr lang="en-US" altLang="en-US">
              <a:solidFill>
                <a:srgbClr val="898989"/>
              </a:solidFill>
              <a:latin typeface="Calibri" panose="020F0502020204030204" pitchFamily="34" charset="0"/>
            </a:endParaRPr>
          </a:p>
        </p:txBody>
      </p:sp>
      <p:sp>
        <p:nvSpPr>
          <p:cNvPr id="114710" name="TextBox 6"/>
          <p:cNvSpPr txBox="1">
            <a:spLocks noChangeArrowheads="1"/>
          </p:cNvSpPr>
          <p:nvPr/>
        </p:nvSpPr>
        <p:spPr bwMode="auto">
          <a:xfrm>
            <a:off x="571500" y="2786063"/>
            <a:ext cx="792956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0"/>
              </a:spcBef>
              <a:buFontTx/>
              <a:buNone/>
            </a:pPr>
            <a:r>
              <a:rPr lang="en-US" altLang="en-US" sz="2800" b="1">
                <a:solidFill>
                  <a:srgbClr val="006600"/>
                </a:solidFill>
                <a:latin typeface="Arial" panose="020B0604020202020204" pitchFamily="34" charset="0"/>
              </a:rPr>
              <a:t>Sol </a:t>
            </a:r>
          </a:p>
          <a:p>
            <a:pPr algn="l" eaLnBrk="1" hangingPunct="1">
              <a:spcBef>
                <a:spcPct val="0"/>
              </a:spcBef>
              <a:buFontTx/>
              <a:buNone/>
            </a:pPr>
            <a:r>
              <a:rPr lang="en-US" altLang="en-US" sz="2800" b="1">
                <a:solidFill>
                  <a:srgbClr val="006600"/>
                </a:solidFill>
                <a:latin typeface="Arial" panose="020B0604020202020204" pitchFamily="34" charset="0"/>
              </a:rPr>
              <a:t>30(0) + 3(-1)  + 30(0) + 3(-1) + 30(5) + 3(-1) + 3(0) + 3(-1) + 30(0) </a:t>
            </a:r>
          </a:p>
          <a:p>
            <a:pPr algn="l" eaLnBrk="1" hangingPunct="1">
              <a:spcBef>
                <a:spcPct val="0"/>
              </a:spcBef>
              <a:buFontTx/>
              <a:buNone/>
            </a:pPr>
            <a:endParaRPr lang="en-US" altLang="en-US" sz="2800" b="1">
              <a:solidFill>
                <a:srgbClr val="006600"/>
              </a:solidFill>
              <a:latin typeface="Arial" panose="020B0604020202020204" pitchFamily="34" charset="0"/>
            </a:endParaRPr>
          </a:p>
          <a:p>
            <a:pPr algn="l" eaLnBrk="1" hangingPunct="1">
              <a:spcBef>
                <a:spcPct val="0"/>
              </a:spcBef>
              <a:buFontTx/>
              <a:buNone/>
            </a:pPr>
            <a:r>
              <a:rPr lang="en-US" altLang="en-US" sz="2800" b="1">
                <a:solidFill>
                  <a:srgbClr val="006600"/>
                </a:solidFill>
                <a:latin typeface="Arial" panose="020B0604020202020204" pitchFamily="34" charset="0"/>
              </a:rPr>
              <a:t>= 0 - 3 + 0 - 3 + 150 – 3 + 0 - 3 + 0 =  -12 + 150 = 138</a:t>
            </a:r>
            <a:endParaRPr lang="ar-IQ" altLang="en-US" sz="2800" b="1">
              <a:solidFill>
                <a:srgbClr val="0066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500063" y="-214313"/>
            <a:ext cx="8229600" cy="1071563"/>
          </a:xfrm>
        </p:spPr>
        <p:txBody>
          <a:bodyPr/>
          <a:lstStyle/>
          <a:p>
            <a:r>
              <a:rPr lang="en-US" altLang="en-US" sz="3200" b="1" u="sng" smtClean="0">
                <a:cs typeface="Times New Roman" panose="02020603050405020304" pitchFamily="18" charset="0"/>
              </a:rPr>
              <a:t>Image quantization</a:t>
            </a:r>
            <a:endParaRPr lang="ar-IQ" altLang="en-US" sz="3200" i="1" smtClean="0">
              <a:solidFill>
                <a:srgbClr val="006600"/>
              </a:solidFill>
            </a:endParaRPr>
          </a:p>
        </p:txBody>
      </p:sp>
      <p:sp>
        <p:nvSpPr>
          <p:cNvPr id="115715" name="Content Placeholder 2"/>
          <p:cNvSpPr>
            <a:spLocks noGrp="1"/>
          </p:cNvSpPr>
          <p:nvPr>
            <p:ph idx="1"/>
          </p:nvPr>
        </p:nvSpPr>
        <p:spPr>
          <a:xfrm>
            <a:off x="457200" y="785813"/>
            <a:ext cx="8229600" cy="5786437"/>
          </a:xfrm>
        </p:spPr>
        <p:txBody>
          <a:bodyPr/>
          <a:lstStyle/>
          <a:p>
            <a:pPr algn="l"/>
            <a:r>
              <a:rPr lang="en-US" altLang="en-US" sz="2400" b="1" smtClean="0">
                <a:solidFill>
                  <a:srgbClr val="C00000"/>
                </a:solidFill>
                <a:cs typeface="Arial" panose="020B0604020202020204" pitchFamily="34" charset="0"/>
              </a:rPr>
              <a:t>Image quantization is the process of reducing the image data by removing some of the detail information by mapping group of data points to a single point. This can be done by:</a:t>
            </a:r>
          </a:p>
          <a:p>
            <a:pPr algn="l"/>
            <a:r>
              <a:rPr lang="en-US" altLang="en-US" sz="2400" b="1" smtClean="0">
                <a:solidFill>
                  <a:srgbClr val="C00000"/>
                </a:solidFill>
                <a:cs typeface="Arial" panose="020B0604020202020204" pitchFamily="34" charset="0"/>
              </a:rPr>
              <a:t>Gray_Level reduction (reduce pixel values themselves I(r, c).</a:t>
            </a:r>
          </a:p>
          <a:p>
            <a:pPr algn="l"/>
            <a:r>
              <a:rPr lang="en-US" altLang="en-US" sz="2400" b="1" smtClean="0">
                <a:solidFill>
                  <a:srgbClr val="C00000"/>
                </a:solidFill>
                <a:cs typeface="Arial" panose="020B0604020202020204" pitchFamily="34" charset="0"/>
              </a:rPr>
              <a:t>Spatial reduction (reduce the spatial coordinate (r, c).</a:t>
            </a:r>
          </a:p>
          <a:p>
            <a:pPr algn="l"/>
            <a:r>
              <a:rPr lang="en-US" altLang="en-US" sz="2400" b="1" smtClean="0">
                <a:solidFill>
                  <a:srgbClr val="4F8802"/>
                </a:solidFill>
                <a:cs typeface="Arial" panose="020B0604020202020204" pitchFamily="34" charset="0"/>
              </a:rPr>
              <a:t>The simplest method of gray-level reduction is </a:t>
            </a:r>
            <a:r>
              <a:rPr lang="en-US" altLang="en-US" sz="2400" b="1" i="1" smtClean="0">
                <a:solidFill>
                  <a:srgbClr val="3D04CC"/>
                </a:solidFill>
                <a:cs typeface="Arial" panose="020B0604020202020204" pitchFamily="34" charset="0"/>
              </a:rPr>
              <a:t>Thresholding</a:t>
            </a:r>
            <a:r>
              <a:rPr lang="en-US" altLang="en-US" sz="2400" b="1" smtClean="0">
                <a:solidFill>
                  <a:srgbClr val="4F8802"/>
                </a:solidFill>
                <a:cs typeface="Arial" panose="020B0604020202020204" pitchFamily="34" charset="0"/>
              </a:rPr>
              <a:t>. We select a threshold gray _level and set everything above that value equal to “1” and everything below the threshold equal to “0”. This effectively turns a gray_level image into a binary (two level) image and is often used as a preprocessing step in the extraction of object features, such as shape, area, or parameter</a:t>
            </a:r>
            <a:endParaRPr lang="ar-IQ" altLang="en-US" sz="2400" b="1" smtClean="0">
              <a:solidFill>
                <a:srgbClr val="4F8802"/>
              </a:solidFill>
            </a:endParaRP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A318D6-4AEB-497E-A13A-DF91C926CDEE}" type="slidenum">
              <a:rPr lang="ar-IQ" altLang="en-US">
                <a:solidFill>
                  <a:srgbClr val="898989"/>
                </a:solidFill>
                <a:latin typeface="Calibri" panose="020F0502020204030204" pitchFamily="34" charset="0"/>
              </a:rPr>
              <a:pPr eaLnBrk="1" hangingPunct="1"/>
              <a:t>93</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500063" y="-214313"/>
            <a:ext cx="8229600" cy="1071563"/>
          </a:xfrm>
        </p:spPr>
        <p:txBody>
          <a:bodyPr/>
          <a:lstStyle/>
          <a:p>
            <a:r>
              <a:rPr lang="ar-IQ" altLang="en-US" sz="3200" b="1" u="sng" smtClean="0"/>
              <a:t> </a:t>
            </a:r>
            <a:r>
              <a:rPr lang="en-US" altLang="en-US" sz="3200" b="1" i="1" u="sng" smtClean="0">
                <a:solidFill>
                  <a:srgbClr val="CE0224"/>
                </a:solidFill>
                <a:cs typeface="Times New Roman" panose="02020603050405020304" pitchFamily="18" charset="0"/>
              </a:rPr>
              <a:t>Cont.</a:t>
            </a:r>
            <a:r>
              <a:rPr lang="ar-IQ" altLang="en-US" sz="3200" b="1" i="1" u="sng" smtClean="0">
                <a:solidFill>
                  <a:srgbClr val="CE0224"/>
                </a:solidFill>
              </a:rPr>
              <a:t>     </a:t>
            </a:r>
            <a:r>
              <a:rPr lang="en-US" altLang="en-US" sz="3200" b="1" i="1" u="sng" smtClean="0">
                <a:solidFill>
                  <a:srgbClr val="CE0224"/>
                </a:solidFill>
                <a:cs typeface="Times New Roman" panose="02020603050405020304" pitchFamily="18" charset="0"/>
              </a:rPr>
              <a:t>  </a:t>
            </a:r>
            <a:r>
              <a:rPr lang="en-US" altLang="en-US" sz="3200" b="1" u="sng" smtClean="0">
                <a:cs typeface="Times New Roman" panose="02020603050405020304" pitchFamily="18" charset="0"/>
              </a:rPr>
              <a:t>Image quantization</a:t>
            </a:r>
            <a:endParaRPr lang="ar-IQ" altLang="en-US" sz="3200" i="1" smtClean="0">
              <a:solidFill>
                <a:srgbClr val="006600"/>
              </a:solidFill>
            </a:endParaRPr>
          </a:p>
        </p:txBody>
      </p:sp>
      <p:sp>
        <p:nvSpPr>
          <p:cNvPr id="116739" name="Content Placeholder 2"/>
          <p:cNvSpPr>
            <a:spLocks noGrp="1"/>
          </p:cNvSpPr>
          <p:nvPr>
            <p:ph idx="1"/>
          </p:nvPr>
        </p:nvSpPr>
        <p:spPr>
          <a:xfrm>
            <a:off x="457200" y="785813"/>
            <a:ext cx="8229600" cy="5786437"/>
          </a:xfrm>
        </p:spPr>
        <p:txBody>
          <a:bodyPr/>
          <a:lstStyle/>
          <a:p>
            <a:pPr marL="0" indent="0" algn="l">
              <a:buNone/>
            </a:pPr>
            <a:r>
              <a:rPr lang="en-US" altLang="en-US" sz="2400" b="1" dirty="0" smtClean="0">
                <a:solidFill>
                  <a:srgbClr val="003399"/>
                </a:solidFill>
                <a:cs typeface="Arial" panose="020B0604020202020204" pitchFamily="34" charset="0"/>
              </a:rPr>
              <a:t>A more versatile </a:t>
            </a:r>
            <a:r>
              <a:rPr lang="en-US" altLang="en-US" sz="2400" b="1" dirty="0" smtClean="0">
                <a:solidFill>
                  <a:srgbClr val="FF0000"/>
                </a:solidFill>
                <a:cs typeface="Arial" panose="020B0604020202020204" pitchFamily="34" charset="0"/>
              </a:rPr>
              <a:t>method of gray _level reduction </a:t>
            </a:r>
            <a:r>
              <a:rPr lang="en-US" altLang="en-US" sz="2400" b="1" dirty="0" smtClean="0">
                <a:solidFill>
                  <a:srgbClr val="003399"/>
                </a:solidFill>
                <a:cs typeface="Arial" panose="020B0604020202020204" pitchFamily="34" charset="0"/>
              </a:rPr>
              <a:t>is the process of taking the data and reducing the number of bits per pixel. This can be done very efficiency </a:t>
            </a:r>
            <a:r>
              <a:rPr lang="en-US" altLang="en-US" sz="2400" b="1" dirty="0" smtClean="0">
                <a:solidFill>
                  <a:srgbClr val="FF0000"/>
                </a:solidFill>
                <a:cs typeface="Arial" panose="020B0604020202020204" pitchFamily="34" charset="0"/>
              </a:rPr>
              <a:t>by masking the lower bits via an AND operation</a:t>
            </a:r>
            <a:r>
              <a:rPr lang="en-US" altLang="en-US" sz="2400" b="1" dirty="0" smtClean="0">
                <a:solidFill>
                  <a:srgbClr val="003399"/>
                </a:solidFill>
                <a:cs typeface="Arial" panose="020B0604020202020204" pitchFamily="34" charset="0"/>
              </a:rPr>
              <a:t>. Within this method, </a:t>
            </a:r>
            <a:r>
              <a:rPr lang="en-US" altLang="en-US" sz="2400" b="1" dirty="0" smtClean="0">
                <a:solidFill>
                  <a:srgbClr val="FF0000"/>
                </a:solidFill>
                <a:cs typeface="Arial" panose="020B0604020202020204" pitchFamily="34" charset="0"/>
              </a:rPr>
              <a:t>the numbers of bits that are masked determine the number of gray levels available</a:t>
            </a:r>
            <a:r>
              <a:rPr lang="en-US" altLang="en-US" sz="2400" dirty="0" smtClean="0">
                <a:cs typeface="Arial" panose="020B0604020202020204" pitchFamily="34" charset="0"/>
              </a:rPr>
              <a:t>.</a:t>
            </a:r>
          </a:p>
          <a:p>
            <a:pPr marL="0" indent="0" algn="l">
              <a:buNone/>
            </a:pPr>
            <a:r>
              <a:rPr lang="en-US" altLang="en-US" sz="2400" b="1" dirty="0" smtClean="0">
                <a:solidFill>
                  <a:srgbClr val="006600"/>
                </a:solidFill>
                <a:cs typeface="Arial" panose="020B0604020202020204" pitchFamily="34" charset="0"/>
              </a:rPr>
              <a:t>Example:</a:t>
            </a:r>
          </a:p>
          <a:p>
            <a:pPr marL="0" indent="0" algn="l">
              <a:buNone/>
            </a:pPr>
            <a:r>
              <a:rPr lang="en-US" altLang="en-US" sz="2400" b="1" dirty="0" smtClean="0">
                <a:solidFill>
                  <a:srgbClr val="890183"/>
                </a:solidFill>
                <a:cs typeface="Arial" panose="020B0604020202020204" pitchFamily="34" charset="0"/>
              </a:rPr>
              <a:t>We want to reduce 8_bit information containing </a:t>
            </a:r>
            <a:r>
              <a:rPr lang="en-US" altLang="en-US" sz="2400" b="1" dirty="0" smtClean="0">
                <a:solidFill>
                  <a:srgbClr val="FF0000"/>
                </a:solidFill>
                <a:cs typeface="Arial" panose="020B0604020202020204" pitchFamily="34" charset="0"/>
              </a:rPr>
              <a:t>256 possible </a:t>
            </a:r>
            <a:r>
              <a:rPr lang="en-US" altLang="en-US" sz="2400" b="1" dirty="0" err="1" smtClean="0">
                <a:solidFill>
                  <a:srgbClr val="890183"/>
                </a:solidFill>
                <a:cs typeface="Arial" panose="020B0604020202020204" pitchFamily="34" charset="0"/>
              </a:rPr>
              <a:t>gray_level</a:t>
            </a:r>
            <a:r>
              <a:rPr lang="en-US" altLang="en-US" sz="2400" b="1" dirty="0" smtClean="0">
                <a:solidFill>
                  <a:srgbClr val="890183"/>
                </a:solidFill>
                <a:cs typeface="Arial" panose="020B0604020202020204" pitchFamily="34" charset="0"/>
              </a:rPr>
              <a:t> values down </a:t>
            </a:r>
            <a:r>
              <a:rPr lang="en-US" altLang="en-US" sz="2400" b="1" dirty="0" smtClean="0">
                <a:solidFill>
                  <a:srgbClr val="FF0000"/>
                </a:solidFill>
                <a:cs typeface="Arial" panose="020B0604020202020204" pitchFamily="34" charset="0"/>
              </a:rPr>
              <a:t>to 32 possible values</a:t>
            </a:r>
            <a:r>
              <a:rPr lang="en-US" altLang="en-US" sz="2400" b="1" dirty="0" smtClean="0">
                <a:solidFill>
                  <a:srgbClr val="890183"/>
                </a:solidFill>
                <a:cs typeface="Arial" panose="020B0604020202020204" pitchFamily="34" charset="0"/>
              </a:rPr>
              <a:t>.</a:t>
            </a:r>
          </a:p>
          <a:p>
            <a:pPr marL="0" indent="0" algn="l">
              <a:buNone/>
            </a:pPr>
            <a:r>
              <a:rPr lang="en-US" altLang="en-US" sz="2400" b="1" dirty="0" smtClean="0">
                <a:solidFill>
                  <a:srgbClr val="890183"/>
                </a:solidFill>
                <a:cs typeface="Arial" panose="020B0604020202020204" pitchFamily="34" charset="0"/>
              </a:rPr>
              <a:t>This can be done </a:t>
            </a:r>
            <a:r>
              <a:rPr lang="en-US" altLang="en-US" sz="2400" b="1" dirty="0" smtClean="0">
                <a:solidFill>
                  <a:srgbClr val="FF0000"/>
                </a:solidFill>
                <a:cs typeface="Arial" panose="020B0604020202020204" pitchFamily="34" charset="0"/>
              </a:rPr>
              <a:t>by </a:t>
            </a:r>
            <a:r>
              <a:rPr lang="en-US" altLang="en-US" sz="2400" b="1" dirty="0" err="1" smtClean="0">
                <a:solidFill>
                  <a:srgbClr val="FF0000"/>
                </a:solidFill>
                <a:cs typeface="Arial" panose="020B0604020202020204" pitchFamily="34" charset="0"/>
              </a:rPr>
              <a:t>ANDing</a:t>
            </a:r>
            <a:r>
              <a:rPr lang="en-US" altLang="en-US" sz="2400" b="1" dirty="0" smtClean="0">
                <a:solidFill>
                  <a:srgbClr val="FF0000"/>
                </a:solidFill>
                <a:cs typeface="Arial" panose="020B0604020202020204" pitchFamily="34" charset="0"/>
              </a:rPr>
              <a:t> each 8-bit value with the bit string 1111000</a:t>
            </a:r>
            <a:r>
              <a:rPr lang="en-US" altLang="en-US" sz="2400" b="1" dirty="0" smtClean="0">
                <a:solidFill>
                  <a:srgbClr val="890183"/>
                </a:solidFill>
                <a:cs typeface="Arial" panose="020B0604020202020204" pitchFamily="34" charset="0"/>
              </a:rPr>
              <a:t>. this is </a:t>
            </a:r>
            <a:r>
              <a:rPr lang="en-US" altLang="en-US" sz="2400" b="1" dirty="0" smtClean="0">
                <a:solidFill>
                  <a:srgbClr val="FF0000"/>
                </a:solidFill>
                <a:cs typeface="Arial" panose="020B0604020202020204" pitchFamily="34" charset="0"/>
              </a:rPr>
              <a:t>equivalent to dividing by </a:t>
            </a:r>
            <a:r>
              <a:rPr lang="en-US" altLang="en-US" sz="2400" b="1" dirty="0" smtClean="0">
                <a:solidFill>
                  <a:srgbClr val="FF0000"/>
                </a:solidFill>
                <a:cs typeface="Arial" panose="020B0604020202020204" pitchFamily="34" charset="0"/>
              </a:rPr>
              <a:t>eight(32</a:t>
            </a:r>
            <a:r>
              <a:rPr lang="en-US" altLang="en-US" sz="2400" b="1" dirty="0" smtClean="0">
                <a:solidFill>
                  <a:srgbClr val="890183"/>
                </a:solidFill>
                <a:cs typeface="Arial" panose="020B0604020202020204" pitchFamily="34" charset="0"/>
              </a:rPr>
              <a:t>), </a:t>
            </a:r>
            <a:r>
              <a:rPr lang="en-US" altLang="en-US" sz="2400" b="1" dirty="0" smtClean="0">
                <a:solidFill>
                  <a:srgbClr val="890183"/>
                </a:solidFill>
                <a:cs typeface="Arial" panose="020B0604020202020204" pitchFamily="34" charset="0"/>
              </a:rPr>
              <a:t>corresponding to the lower three bits that we are masking and then shifting the result left three times. [Gray _level in the </a:t>
            </a:r>
            <a:r>
              <a:rPr lang="en-US" altLang="en-US" sz="2400" b="1" dirty="0" smtClean="0">
                <a:solidFill>
                  <a:srgbClr val="FF0000"/>
                </a:solidFill>
                <a:cs typeface="Arial" panose="020B0604020202020204" pitchFamily="34" charset="0"/>
              </a:rPr>
              <a:t>image 0-7 are mapped to 0</a:t>
            </a:r>
            <a:r>
              <a:rPr lang="en-US" altLang="en-US" sz="2400" b="1" dirty="0" smtClean="0">
                <a:solidFill>
                  <a:srgbClr val="890183"/>
                </a:solidFill>
                <a:cs typeface="Arial" panose="020B0604020202020204" pitchFamily="34" charset="0"/>
              </a:rPr>
              <a:t>, </a:t>
            </a:r>
            <a:r>
              <a:rPr lang="en-US" altLang="en-US" sz="2400" b="1" dirty="0" err="1" smtClean="0">
                <a:solidFill>
                  <a:srgbClr val="890183"/>
                </a:solidFill>
                <a:cs typeface="Arial" panose="020B0604020202020204" pitchFamily="34" charset="0"/>
              </a:rPr>
              <a:t>gray_level</a:t>
            </a:r>
            <a:r>
              <a:rPr lang="en-US" altLang="en-US" sz="2400" b="1" dirty="0" smtClean="0">
                <a:solidFill>
                  <a:srgbClr val="890183"/>
                </a:solidFill>
                <a:cs typeface="Arial" panose="020B0604020202020204" pitchFamily="34" charset="0"/>
              </a:rPr>
              <a:t> in the </a:t>
            </a:r>
            <a:r>
              <a:rPr lang="en-US" altLang="en-US" sz="2400" b="1" dirty="0" smtClean="0">
                <a:solidFill>
                  <a:srgbClr val="FF0000"/>
                </a:solidFill>
                <a:cs typeface="Arial" panose="020B0604020202020204" pitchFamily="34" charset="0"/>
              </a:rPr>
              <a:t>range 8-15 are mapped to 8 </a:t>
            </a:r>
            <a:r>
              <a:rPr lang="en-US" altLang="en-US" sz="2400" b="1" dirty="0" smtClean="0">
                <a:solidFill>
                  <a:srgbClr val="890183"/>
                </a:solidFill>
                <a:cs typeface="Arial" panose="020B0604020202020204" pitchFamily="34" charset="0"/>
              </a:rPr>
              <a:t>and so on].</a:t>
            </a:r>
          </a:p>
          <a:p>
            <a:pPr marL="0" indent="0" algn="l">
              <a:buNone/>
            </a:pPr>
            <a:endParaRPr lang="ar-IQ" altLang="en-US" sz="2400" b="1" dirty="0" smtClean="0">
              <a:solidFill>
                <a:srgbClr val="4F8802"/>
              </a:solidFill>
            </a:endParaRP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17A874-6115-4AF3-817F-B62911F0F709}" type="slidenum">
              <a:rPr lang="ar-IQ" altLang="en-US">
                <a:solidFill>
                  <a:srgbClr val="898989"/>
                </a:solidFill>
                <a:latin typeface="Calibri" panose="020F0502020204030204" pitchFamily="34" charset="0"/>
              </a:rPr>
              <a:pPr eaLnBrk="1" hangingPunct="1"/>
              <a:t>94</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ctrTitle"/>
          </p:nvPr>
        </p:nvSpPr>
        <p:spPr>
          <a:xfrm>
            <a:off x="785813" y="0"/>
            <a:ext cx="7772400" cy="1000125"/>
          </a:xfrm>
        </p:spPr>
        <p:txBody>
          <a:bodyPr/>
          <a:lstStyle/>
          <a:p>
            <a:r>
              <a:rPr lang="en-US" altLang="en-US" sz="3600" b="1" u="sng" smtClean="0">
                <a:cs typeface="Times New Roman" panose="02020603050405020304" pitchFamily="18" charset="0"/>
              </a:rPr>
              <a:t>Edge Detection</a:t>
            </a:r>
            <a:endParaRPr lang="ar-IQ" altLang="en-US" sz="3600" b="1" i="1" smtClean="0">
              <a:solidFill>
                <a:srgbClr val="C00000"/>
              </a:solidFill>
            </a:endParaRPr>
          </a:p>
        </p:txBody>
      </p:sp>
      <p:sp>
        <p:nvSpPr>
          <p:cNvPr id="117763" name="Subtitle 2"/>
          <p:cNvSpPr>
            <a:spLocks noGrp="1"/>
          </p:cNvSpPr>
          <p:nvPr>
            <p:ph type="subTitle" idx="1"/>
          </p:nvPr>
        </p:nvSpPr>
        <p:spPr>
          <a:xfrm>
            <a:off x="642938" y="714375"/>
            <a:ext cx="8072437" cy="5643563"/>
          </a:xfrm>
        </p:spPr>
        <p:txBody>
          <a:bodyPr/>
          <a:lstStyle/>
          <a:p>
            <a:pPr algn="l"/>
            <a:r>
              <a:rPr lang="en-US" altLang="en-US" sz="2400" b="1" i="1" dirty="0" smtClean="0">
                <a:solidFill>
                  <a:srgbClr val="CE0224"/>
                </a:solidFill>
                <a:cs typeface="Arial" panose="020B0604020202020204" pitchFamily="34" charset="0"/>
              </a:rPr>
              <a:t>Detecting edges is a basic operation in image processing. The edges of items in an image hold much of the information in the image.</a:t>
            </a:r>
          </a:p>
          <a:p>
            <a:pPr algn="l"/>
            <a:r>
              <a:rPr lang="en-US" altLang="en-US" sz="2400" b="1" i="1" dirty="0" smtClean="0">
                <a:solidFill>
                  <a:srgbClr val="CE0224"/>
                </a:solidFill>
                <a:cs typeface="Arial" panose="020B0604020202020204" pitchFamily="34" charset="0"/>
              </a:rPr>
              <a:t>The </a:t>
            </a:r>
            <a:r>
              <a:rPr lang="en-US" altLang="en-US" sz="2400" b="1" i="1" dirty="0" smtClean="0">
                <a:solidFill>
                  <a:schemeClr val="accent1"/>
                </a:solidFill>
                <a:cs typeface="Arial" panose="020B0604020202020204" pitchFamily="34" charset="0"/>
              </a:rPr>
              <a:t>edges tell you where</a:t>
            </a:r>
            <a:r>
              <a:rPr lang="en-US" altLang="en-US" sz="2400" b="1" i="1" dirty="0" smtClean="0">
                <a:solidFill>
                  <a:srgbClr val="CE0224"/>
                </a:solidFill>
                <a:cs typeface="Arial" panose="020B0604020202020204" pitchFamily="34" charset="0"/>
              </a:rPr>
              <a:t>:</a:t>
            </a:r>
          </a:p>
          <a:p>
            <a:pPr algn="l"/>
            <a:r>
              <a:rPr lang="en-US" altLang="en-US" sz="2400" b="1" i="1" dirty="0" smtClean="0">
                <a:solidFill>
                  <a:srgbClr val="CE0224"/>
                </a:solidFill>
                <a:cs typeface="Arial" panose="020B0604020202020204" pitchFamily="34" charset="0"/>
              </a:rPr>
              <a:t>Items are. </a:t>
            </a:r>
          </a:p>
          <a:p>
            <a:pPr algn="l"/>
            <a:r>
              <a:rPr lang="en-US" altLang="en-US" sz="2400" b="1" i="1" dirty="0" smtClean="0">
                <a:solidFill>
                  <a:srgbClr val="CE0224"/>
                </a:solidFill>
                <a:cs typeface="Arial" panose="020B0604020202020204" pitchFamily="34" charset="0"/>
              </a:rPr>
              <a:t>Their size.</a:t>
            </a:r>
          </a:p>
          <a:p>
            <a:pPr algn="l"/>
            <a:r>
              <a:rPr lang="en-US" altLang="en-US" sz="2400" b="1" i="1" dirty="0" smtClean="0">
                <a:solidFill>
                  <a:srgbClr val="CE0224"/>
                </a:solidFill>
                <a:cs typeface="Arial" panose="020B0604020202020204" pitchFamily="34" charset="0"/>
              </a:rPr>
              <a:t>shape </a:t>
            </a:r>
          </a:p>
          <a:p>
            <a:pPr algn="l"/>
            <a:r>
              <a:rPr lang="en-US" altLang="en-US" sz="2400" b="1" i="1" dirty="0" smtClean="0">
                <a:solidFill>
                  <a:srgbClr val="CE0224"/>
                </a:solidFill>
                <a:cs typeface="Arial" panose="020B0604020202020204" pitchFamily="34" charset="0"/>
              </a:rPr>
              <a:t>and something about their texture</a:t>
            </a:r>
            <a:r>
              <a:rPr lang="en-US" altLang="en-US" sz="2400" dirty="0" smtClean="0">
                <a:solidFill>
                  <a:srgbClr val="006600"/>
                </a:solidFill>
                <a:cs typeface="Arial" panose="020B0604020202020204" pitchFamily="34" charset="0"/>
              </a:rPr>
              <a:t>. </a:t>
            </a:r>
          </a:p>
          <a:p>
            <a:pPr algn="l"/>
            <a:r>
              <a:rPr lang="en-US" altLang="en-US" sz="2400" b="1" dirty="0" smtClean="0">
                <a:solidFill>
                  <a:srgbClr val="3D04CC"/>
                </a:solidFill>
                <a:cs typeface="Arial" panose="020B0604020202020204" pitchFamily="34" charset="0"/>
              </a:rPr>
              <a:t>Edge detection methods are used as a first step in the </a:t>
            </a:r>
            <a:r>
              <a:rPr lang="en-US" altLang="en-US" sz="2400" b="1" dirty="0" smtClean="0">
                <a:solidFill>
                  <a:srgbClr val="FF0000"/>
                </a:solidFill>
                <a:cs typeface="Arial" panose="020B0604020202020204" pitchFamily="34" charset="0"/>
              </a:rPr>
              <a:t>line detection</a:t>
            </a:r>
            <a:r>
              <a:rPr lang="en-US" altLang="en-US" sz="2400" b="1" dirty="0" smtClean="0">
                <a:solidFill>
                  <a:srgbClr val="3D04CC"/>
                </a:solidFill>
                <a:cs typeface="Arial" panose="020B0604020202020204" pitchFamily="34" charset="0"/>
              </a:rPr>
              <a:t> processes, and they are used to </a:t>
            </a:r>
            <a:r>
              <a:rPr lang="en-US" altLang="en-US" sz="2400" b="1" dirty="0" smtClean="0">
                <a:solidFill>
                  <a:srgbClr val="FF0000"/>
                </a:solidFill>
                <a:cs typeface="Arial" panose="020B0604020202020204" pitchFamily="34" charset="0"/>
              </a:rPr>
              <a:t>find object boundaries </a:t>
            </a:r>
            <a:r>
              <a:rPr lang="en-US" altLang="en-US" sz="2400" b="1" dirty="0" smtClean="0">
                <a:solidFill>
                  <a:srgbClr val="3D04CC"/>
                </a:solidFill>
                <a:cs typeface="Arial" panose="020B0604020202020204" pitchFamily="34" charset="0"/>
              </a:rPr>
              <a:t>by marking potential edge points corresponding to place in an image </a:t>
            </a:r>
            <a:r>
              <a:rPr lang="en-US" altLang="en-US" sz="2400" b="1" dirty="0" smtClean="0">
                <a:solidFill>
                  <a:srgbClr val="FF0000"/>
                </a:solidFill>
                <a:cs typeface="Arial" panose="020B0604020202020204" pitchFamily="34" charset="0"/>
              </a:rPr>
              <a:t>where rapid changes in brightness occur. After these edge points have been marked, they can be merged to form lines and objects outlines</a:t>
            </a:r>
            <a:endParaRPr lang="ar-IQ" altLang="en-US" sz="2400" b="1" dirty="0" smtClean="0">
              <a:solidFill>
                <a:srgbClr val="FF0000"/>
              </a:solidFill>
            </a:endParaRPr>
          </a:p>
        </p:txBody>
      </p:sp>
      <p:sp>
        <p:nvSpPr>
          <p:cNvPr id="4096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8CC87A-66AA-4DA7-81DA-B6373C8DE5C0}" type="slidenum">
              <a:rPr lang="en-US" altLang="en-US">
                <a:solidFill>
                  <a:srgbClr val="898989"/>
                </a:solidFill>
                <a:latin typeface="Calibri" panose="020F0502020204030204" pitchFamily="34" charset="0"/>
              </a:rPr>
              <a:pPr eaLnBrk="1" hangingPunct="1"/>
              <a:t>95</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ctrTitle"/>
          </p:nvPr>
        </p:nvSpPr>
        <p:spPr>
          <a:xfrm>
            <a:off x="785813" y="0"/>
            <a:ext cx="7772400" cy="714375"/>
          </a:xfrm>
        </p:spPr>
        <p:txBody>
          <a:bodyPr/>
          <a:lstStyle/>
          <a:p>
            <a:r>
              <a:rPr lang="en-US" altLang="en-US" sz="2800" b="1" u="sng" smtClean="0">
                <a:cs typeface="Times New Roman" panose="02020603050405020304" pitchFamily="18" charset="0"/>
              </a:rPr>
              <a:t>Edge Detection  </a:t>
            </a:r>
            <a:r>
              <a:rPr lang="en-US" altLang="en-US" sz="2800" b="1" i="1" u="sng" smtClean="0">
                <a:solidFill>
                  <a:srgbClr val="890183"/>
                </a:solidFill>
                <a:cs typeface="Times New Roman" panose="02020603050405020304" pitchFamily="18" charset="0"/>
              </a:rPr>
              <a:t>Cont.</a:t>
            </a:r>
            <a:endParaRPr lang="ar-IQ" altLang="en-US" sz="2800" b="1" i="1" smtClean="0">
              <a:solidFill>
                <a:srgbClr val="890183"/>
              </a:solidFill>
            </a:endParaRPr>
          </a:p>
        </p:txBody>
      </p:sp>
      <p:sp>
        <p:nvSpPr>
          <p:cNvPr id="118787" name="Subtitle 2"/>
          <p:cNvSpPr>
            <a:spLocks noGrp="1"/>
          </p:cNvSpPr>
          <p:nvPr>
            <p:ph type="subTitle" idx="1"/>
          </p:nvPr>
        </p:nvSpPr>
        <p:spPr>
          <a:xfrm>
            <a:off x="642938" y="571500"/>
            <a:ext cx="8072437" cy="6072188"/>
          </a:xfrm>
        </p:spPr>
        <p:txBody>
          <a:bodyPr/>
          <a:lstStyle/>
          <a:p>
            <a:pPr algn="l"/>
            <a:r>
              <a:rPr lang="en-US" altLang="en-US" sz="1800" b="1" dirty="0" smtClean="0">
                <a:solidFill>
                  <a:srgbClr val="3D04CC"/>
                </a:solidFill>
                <a:cs typeface="Arial" panose="020B0604020202020204" pitchFamily="34" charset="0"/>
              </a:rPr>
              <a:t>1- </a:t>
            </a:r>
            <a:r>
              <a:rPr lang="en-US" altLang="en-US" sz="2800" b="1" dirty="0" err="1" smtClean="0">
                <a:solidFill>
                  <a:srgbClr val="C00000"/>
                </a:solidFill>
                <a:cs typeface="Arial" panose="020B0604020202020204" pitchFamily="34" charset="0"/>
              </a:rPr>
              <a:t>Sobel</a:t>
            </a:r>
            <a:r>
              <a:rPr lang="en-US" altLang="en-US" sz="2800" b="1" dirty="0" smtClean="0">
                <a:solidFill>
                  <a:srgbClr val="C00000"/>
                </a:solidFill>
                <a:cs typeface="Arial" panose="020B0604020202020204" pitchFamily="34" charset="0"/>
              </a:rPr>
              <a:t> Operator</a:t>
            </a:r>
            <a:r>
              <a:rPr lang="en-US" altLang="en-US" sz="1800" b="1" dirty="0" smtClean="0">
                <a:solidFill>
                  <a:srgbClr val="3D04CC"/>
                </a:solidFill>
                <a:cs typeface="Arial" panose="020B0604020202020204" pitchFamily="34" charset="0"/>
              </a:rPr>
              <a:t>: </a:t>
            </a:r>
            <a:r>
              <a:rPr lang="en-US" altLang="en-US" sz="2000" b="1" dirty="0" smtClean="0">
                <a:solidFill>
                  <a:srgbClr val="3D04CC"/>
                </a:solidFill>
                <a:cs typeface="Arial" panose="020B0604020202020204" pitchFamily="34" charset="0"/>
              </a:rPr>
              <a:t>The </a:t>
            </a:r>
            <a:r>
              <a:rPr lang="en-US" altLang="en-US" sz="2000" b="1" dirty="0" err="1" smtClean="0">
                <a:solidFill>
                  <a:srgbClr val="3D04CC"/>
                </a:solidFill>
                <a:cs typeface="Arial" panose="020B0604020202020204" pitchFamily="34" charset="0"/>
              </a:rPr>
              <a:t>Sobel</a:t>
            </a:r>
            <a:r>
              <a:rPr lang="en-US" altLang="en-US" sz="2000" b="1" dirty="0" smtClean="0">
                <a:solidFill>
                  <a:srgbClr val="3D04CC"/>
                </a:solidFill>
                <a:cs typeface="Arial" panose="020B0604020202020204" pitchFamily="34" charset="0"/>
              </a:rPr>
              <a:t> edge detection masks look for edges in both the </a:t>
            </a:r>
            <a:r>
              <a:rPr lang="en-US" altLang="en-US" sz="2000" b="1" dirty="0" smtClean="0">
                <a:solidFill>
                  <a:srgbClr val="FF0000"/>
                </a:solidFill>
                <a:cs typeface="Arial" panose="020B0604020202020204" pitchFamily="34" charset="0"/>
              </a:rPr>
              <a:t>horizontal</a:t>
            </a:r>
            <a:r>
              <a:rPr lang="en-US" altLang="en-US" sz="2000" b="1" dirty="0" smtClean="0">
                <a:solidFill>
                  <a:srgbClr val="3D04CC"/>
                </a:solidFill>
                <a:cs typeface="Arial" panose="020B0604020202020204" pitchFamily="34" charset="0"/>
              </a:rPr>
              <a:t> and </a:t>
            </a:r>
            <a:r>
              <a:rPr lang="en-US" altLang="en-US" sz="2000" b="1" dirty="0" smtClean="0">
                <a:solidFill>
                  <a:srgbClr val="FF0000"/>
                </a:solidFill>
                <a:cs typeface="Arial" panose="020B0604020202020204" pitchFamily="34" charset="0"/>
              </a:rPr>
              <a:t>vertical directions </a:t>
            </a:r>
            <a:r>
              <a:rPr lang="en-US" altLang="en-US" sz="2000" b="1" dirty="0" smtClean="0">
                <a:solidFill>
                  <a:srgbClr val="3D04CC"/>
                </a:solidFill>
                <a:cs typeface="Arial" panose="020B0604020202020204" pitchFamily="34" charset="0"/>
              </a:rPr>
              <a:t>and then </a:t>
            </a:r>
            <a:r>
              <a:rPr lang="en-US" altLang="en-US" sz="2000" b="1" dirty="0" smtClean="0">
                <a:solidFill>
                  <a:srgbClr val="FF0000"/>
                </a:solidFill>
                <a:cs typeface="Arial" panose="020B0604020202020204" pitchFamily="34" charset="0"/>
              </a:rPr>
              <a:t>combine</a:t>
            </a:r>
            <a:r>
              <a:rPr lang="en-US" altLang="en-US" sz="2000" b="1" dirty="0" smtClean="0">
                <a:solidFill>
                  <a:srgbClr val="3D04CC"/>
                </a:solidFill>
                <a:cs typeface="Arial" panose="020B0604020202020204" pitchFamily="34" charset="0"/>
              </a:rPr>
              <a:t> this information into a single metric. The masks are as follows:</a:t>
            </a:r>
          </a:p>
          <a:p>
            <a:pPr algn="l"/>
            <a:r>
              <a:rPr lang="en-US" altLang="en-US" sz="2000" b="1" dirty="0" smtClean="0">
                <a:solidFill>
                  <a:srgbClr val="3D04CC"/>
                </a:solidFill>
                <a:cs typeface="Arial" panose="020B0604020202020204" pitchFamily="34" charset="0"/>
              </a:rPr>
              <a:t>  </a:t>
            </a:r>
          </a:p>
          <a:p>
            <a:pPr algn="l"/>
            <a:r>
              <a:rPr lang="en-US" altLang="en-US" sz="2000" b="1" dirty="0" smtClean="0">
                <a:solidFill>
                  <a:srgbClr val="3D04CC"/>
                </a:solidFill>
                <a:cs typeface="Arial" panose="020B0604020202020204" pitchFamily="34" charset="0"/>
              </a:rPr>
              <a:t>     	</a:t>
            </a:r>
            <a:r>
              <a:rPr lang="en-US" altLang="en-US" sz="2000" b="1" dirty="0" smtClean="0">
                <a:solidFill>
                  <a:srgbClr val="008000"/>
                </a:solidFill>
                <a:cs typeface="Arial" panose="020B0604020202020204" pitchFamily="34" charset="0"/>
              </a:rPr>
              <a:t>           Row Mask</a:t>
            </a:r>
            <a:r>
              <a:rPr lang="en-US" altLang="en-US" sz="2000" b="1" dirty="0" smtClean="0">
                <a:solidFill>
                  <a:srgbClr val="3D04CC"/>
                </a:solidFill>
                <a:cs typeface="Arial" panose="020B0604020202020204" pitchFamily="34" charset="0"/>
              </a:rPr>
              <a:t>			</a:t>
            </a:r>
            <a:r>
              <a:rPr lang="en-US" altLang="en-US" sz="2000" b="1" dirty="0" smtClean="0">
                <a:solidFill>
                  <a:srgbClr val="FF0000"/>
                </a:solidFill>
                <a:cs typeface="Arial" panose="020B0604020202020204" pitchFamily="34" charset="0"/>
              </a:rPr>
              <a:t>Column Mask</a:t>
            </a:r>
            <a:r>
              <a:rPr lang="en-US" altLang="en-US" sz="1800" b="1" dirty="0" smtClean="0">
                <a:solidFill>
                  <a:srgbClr val="FF0000"/>
                </a:solidFill>
                <a:cs typeface="Arial" panose="020B0604020202020204" pitchFamily="34" charset="0"/>
              </a:rPr>
              <a:t> </a:t>
            </a:r>
          </a:p>
          <a:p>
            <a:pPr algn="l"/>
            <a:r>
              <a:rPr lang="en-US" altLang="en-US" sz="1800" b="1" dirty="0" smtClean="0">
                <a:solidFill>
                  <a:srgbClr val="3D04CC"/>
                </a:solidFill>
                <a:cs typeface="Arial" panose="020B0604020202020204" pitchFamily="34" charset="0"/>
              </a:rPr>
              <a:t>   			 -1               -2          -1                                -1          0         1  </a:t>
            </a:r>
            <a:r>
              <a:rPr lang="ar-SA" altLang="en-US" sz="1800" b="1" dirty="0" smtClean="0">
                <a:solidFill>
                  <a:srgbClr val="3D04CC"/>
                </a:solidFill>
              </a:rPr>
              <a:t>    	     </a:t>
            </a:r>
            <a:r>
              <a:rPr lang="en-US" altLang="en-US" sz="1800" b="1" dirty="0" smtClean="0">
                <a:solidFill>
                  <a:srgbClr val="3D04CC"/>
                </a:solidFill>
                <a:cs typeface="Arial" panose="020B0604020202020204" pitchFamily="34" charset="0"/>
              </a:rPr>
              <a:t>  0               0             0                                 -2         0         2 </a:t>
            </a:r>
          </a:p>
          <a:p>
            <a:pPr algn="l"/>
            <a:r>
              <a:rPr lang="en-US" altLang="en-US" sz="1800" b="1" dirty="0" smtClean="0">
                <a:solidFill>
                  <a:srgbClr val="3D04CC"/>
                </a:solidFill>
                <a:cs typeface="Arial" panose="020B0604020202020204" pitchFamily="34" charset="0"/>
              </a:rPr>
              <a:t>   1               2             1                                 -1         0         1        </a:t>
            </a:r>
          </a:p>
          <a:p>
            <a:pPr algn="l"/>
            <a:endParaRPr lang="en-US" altLang="en-US" sz="1800" b="1" dirty="0" smtClean="0">
              <a:solidFill>
                <a:srgbClr val="870352"/>
              </a:solidFill>
              <a:cs typeface="Arial" panose="020B0604020202020204" pitchFamily="34" charset="0"/>
            </a:endParaRPr>
          </a:p>
          <a:p>
            <a:pPr algn="l"/>
            <a:r>
              <a:rPr lang="en-US" altLang="en-US" sz="2000" b="1" dirty="0" smtClean="0">
                <a:solidFill>
                  <a:srgbClr val="870352"/>
                </a:solidFill>
                <a:cs typeface="Arial" panose="020B0604020202020204" pitchFamily="34" charset="0"/>
              </a:rPr>
              <a:t>These </a:t>
            </a:r>
            <a:r>
              <a:rPr lang="en-US" altLang="en-US" sz="2000" b="1" dirty="0" smtClean="0">
                <a:solidFill>
                  <a:srgbClr val="FF0000"/>
                </a:solidFill>
                <a:cs typeface="Arial" panose="020B0604020202020204" pitchFamily="34" charset="0"/>
              </a:rPr>
              <a:t>masks</a:t>
            </a:r>
            <a:r>
              <a:rPr lang="en-US" altLang="en-US" sz="2000" b="1" dirty="0" smtClean="0">
                <a:solidFill>
                  <a:srgbClr val="870352"/>
                </a:solidFill>
                <a:cs typeface="Arial" panose="020B0604020202020204" pitchFamily="34" charset="0"/>
              </a:rPr>
              <a:t> are each </a:t>
            </a:r>
            <a:r>
              <a:rPr lang="en-US" altLang="en-US" sz="2000" b="1" dirty="0" smtClean="0">
                <a:solidFill>
                  <a:srgbClr val="FF0000"/>
                </a:solidFill>
                <a:cs typeface="Arial" panose="020B0604020202020204" pitchFamily="34" charset="0"/>
              </a:rPr>
              <a:t>convolved</a:t>
            </a:r>
            <a:r>
              <a:rPr lang="en-US" altLang="en-US" sz="2000" b="1" dirty="0" smtClean="0">
                <a:solidFill>
                  <a:srgbClr val="870352"/>
                </a:solidFill>
                <a:cs typeface="Arial" panose="020B0604020202020204" pitchFamily="34" charset="0"/>
              </a:rPr>
              <a:t> with the image. At each pixel location we now have two numbers: </a:t>
            </a:r>
            <a:r>
              <a:rPr lang="en-US" altLang="en-US" sz="2000" b="1" dirty="0" smtClean="0">
                <a:solidFill>
                  <a:srgbClr val="FF0000"/>
                </a:solidFill>
                <a:cs typeface="Arial" panose="020B0604020202020204" pitchFamily="34" charset="0"/>
              </a:rPr>
              <a:t>S1, corresponding to the result form the row mask</a:t>
            </a:r>
            <a:r>
              <a:rPr lang="en-US" altLang="en-US" sz="2000" b="1" dirty="0" smtClean="0">
                <a:solidFill>
                  <a:srgbClr val="870352"/>
                </a:solidFill>
                <a:cs typeface="Arial" panose="020B0604020202020204" pitchFamily="34" charset="0"/>
              </a:rPr>
              <a:t> </a:t>
            </a:r>
            <a:r>
              <a:rPr lang="en-US" altLang="en-US" sz="2000" b="1" dirty="0" smtClean="0">
                <a:solidFill>
                  <a:srgbClr val="FF0000"/>
                </a:solidFill>
                <a:cs typeface="Arial" panose="020B0604020202020204" pitchFamily="34" charset="0"/>
              </a:rPr>
              <a:t>and S2, from the column mask</a:t>
            </a:r>
            <a:r>
              <a:rPr lang="en-US" altLang="en-US" sz="2000" b="1" dirty="0" smtClean="0">
                <a:solidFill>
                  <a:srgbClr val="870352"/>
                </a:solidFill>
                <a:cs typeface="Arial" panose="020B0604020202020204" pitchFamily="34" charset="0"/>
              </a:rPr>
              <a:t>. We use this </a:t>
            </a:r>
            <a:r>
              <a:rPr lang="en-US" altLang="en-US" sz="2000" b="1" dirty="0" smtClean="0">
                <a:solidFill>
                  <a:srgbClr val="FF0000"/>
                </a:solidFill>
                <a:cs typeface="Arial" panose="020B0604020202020204" pitchFamily="34" charset="0"/>
              </a:rPr>
              <a:t>numbers to compute two matrices</a:t>
            </a:r>
            <a:r>
              <a:rPr lang="en-US" altLang="en-US" sz="2000" b="1" dirty="0" smtClean="0">
                <a:solidFill>
                  <a:srgbClr val="870352"/>
                </a:solidFill>
                <a:cs typeface="Arial" panose="020B0604020202020204" pitchFamily="34" charset="0"/>
              </a:rPr>
              <a:t>, the edge </a:t>
            </a:r>
            <a:r>
              <a:rPr lang="en-US" altLang="en-US" sz="2000" b="1" dirty="0" smtClean="0">
                <a:solidFill>
                  <a:srgbClr val="FF0000"/>
                </a:solidFill>
                <a:cs typeface="Arial" panose="020B0604020202020204" pitchFamily="34" charset="0"/>
              </a:rPr>
              <a:t>magnitude</a:t>
            </a:r>
            <a:r>
              <a:rPr lang="en-US" altLang="en-US" sz="2000" b="1" dirty="0" smtClean="0">
                <a:solidFill>
                  <a:srgbClr val="870352"/>
                </a:solidFill>
                <a:cs typeface="Arial" panose="020B0604020202020204" pitchFamily="34" charset="0"/>
              </a:rPr>
              <a:t> and the </a:t>
            </a:r>
            <a:r>
              <a:rPr lang="en-US" altLang="en-US" sz="2000" b="1" dirty="0" smtClean="0">
                <a:solidFill>
                  <a:srgbClr val="FF0000"/>
                </a:solidFill>
                <a:cs typeface="Arial" panose="020B0604020202020204" pitchFamily="34" charset="0"/>
              </a:rPr>
              <a:t>edge direction</a:t>
            </a:r>
            <a:r>
              <a:rPr lang="en-US" altLang="en-US" sz="2000" b="1" dirty="0" smtClean="0">
                <a:solidFill>
                  <a:srgbClr val="870352"/>
                </a:solidFill>
                <a:cs typeface="Arial" panose="020B0604020202020204" pitchFamily="34" charset="0"/>
              </a:rPr>
              <a:t>, which are defined as follows:</a:t>
            </a:r>
          </a:p>
          <a:p>
            <a:pPr algn="l"/>
            <a:r>
              <a:rPr lang="en-US" altLang="en-US" sz="2000" b="1" dirty="0" smtClean="0">
                <a:solidFill>
                  <a:srgbClr val="870352"/>
                </a:solidFill>
                <a:cs typeface="Arial" panose="020B0604020202020204" pitchFamily="34" charset="0"/>
              </a:rPr>
              <a:t>Edge Magnitude=  </a:t>
            </a:r>
          </a:p>
          <a:p>
            <a:pPr algn="l"/>
            <a:endParaRPr lang="en-US" altLang="en-US" sz="2000" b="1" dirty="0" smtClean="0">
              <a:solidFill>
                <a:srgbClr val="870352"/>
              </a:solidFill>
              <a:cs typeface="Arial" panose="020B0604020202020204" pitchFamily="34" charset="0"/>
            </a:endParaRPr>
          </a:p>
          <a:p>
            <a:pPr algn="l"/>
            <a:r>
              <a:rPr lang="en-US" altLang="en-US" sz="2000" b="1" dirty="0" smtClean="0">
                <a:solidFill>
                  <a:srgbClr val="870352"/>
                </a:solidFill>
                <a:cs typeface="Arial" panose="020B0604020202020204" pitchFamily="34" charset="0"/>
              </a:rPr>
              <a:t>Edge Direction = Tan -1</a:t>
            </a:r>
            <a:r>
              <a:rPr lang="en-US" altLang="en-US" sz="2000" b="1" dirty="0" smtClean="0">
                <a:solidFill>
                  <a:srgbClr val="3D04CC"/>
                </a:solidFill>
                <a:cs typeface="Arial" panose="020B0604020202020204" pitchFamily="34" charset="0"/>
              </a:rPr>
              <a:t> </a:t>
            </a:r>
          </a:p>
          <a:p>
            <a:pPr algn="l"/>
            <a:endParaRPr lang="ar-IQ" altLang="en-US" sz="1800" b="1" dirty="0" smtClean="0">
              <a:solidFill>
                <a:srgbClr val="3D04CC"/>
              </a:solidFill>
            </a:endParaRPr>
          </a:p>
        </p:txBody>
      </p:sp>
      <p:sp>
        <p:nvSpPr>
          <p:cNvPr id="4096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EF0D7B-BD37-48C5-BA5F-FFD584B0D0F2}" type="slidenum">
              <a:rPr lang="en-US" altLang="en-US">
                <a:solidFill>
                  <a:srgbClr val="898989"/>
                </a:solidFill>
                <a:latin typeface="Calibri" panose="020F0502020204030204" pitchFamily="34" charset="0"/>
              </a:rPr>
              <a:pPr eaLnBrk="1" hangingPunct="1"/>
              <a:t>96</a:t>
            </a:fld>
            <a:endParaRPr lang="en-US" altLang="en-US">
              <a:solidFill>
                <a:srgbClr val="898989"/>
              </a:solidFill>
              <a:latin typeface="Calibri" panose="020F0502020204030204" pitchFamily="34" charset="0"/>
            </a:endParaRPr>
          </a:p>
        </p:txBody>
      </p:sp>
      <p:sp>
        <p:nvSpPr>
          <p:cNvPr id="5" name="Left Brace 4"/>
          <p:cNvSpPr/>
          <p:nvPr/>
        </p:nvSpPr>
        <p:spPr>
          <a:xfrm>
            <a:off x="714375" y="2435225"/>
            <a:ext cx="142875" cy="1000125"/>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6" name="Left Brace 5"/>
          <p:cNvSpPr/>
          <p:nvPr/>
        </p:nvSpPr>
        <p:spPr>
          <a:xfrm>
            <a:off x="4286250" y="2409825"/>
            <a:ext cx="71438" cy="1000125"/>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7" name="Right Brace 6"/>
          <p:cNvSpPr/>
          <p:nvPr/>
        </p:nvSpPr>
        <p:spPr>
          <a:xfrm>
            <a:off x="2786063" y="2462213"/>
            <a:ext cx="71437" cy="857250"/>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8" name="Right Brace 7"/>
          <p:cNvSpPr/>
          <p:nvPr/>
        </p:nvSpPr>
        <p:spPr>
          <a:xfrm>
            <a:off x="5929313" y="2349500"/>
            <a:ext cx="71437" cy="1071563"/>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cxnSp>
        <p:nvCxnSpPr>
          <p:cNvPr id="10" name="Straight Connector 9"/>
          <p:cNvCxnSpPr/>
          <p:nvPr/>
        </p:nvCxnSpPr>
        <p:spPr>
          <a:xfrm flipV="1">
            <a:off x="2857500" y="5143500"/>
            <a:ext cx="2214563"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607469" y="5393532"/>
            <a:ext cx="428625" cy="71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V="1">
            <a:off x="2643187" y="5500688"/>
            <a:ext cx="214313" cy="71438"/>
          </a:xfrm>
          <a:prstGeom prst="line">
            <a:avLst/>
          </a:prstGeom>
        </p:spPr>
        <p:style>
          <a:lnRef idx="1">
            <a:schemeClr val="accent1"/>
          </a:lnRef>
          <a:fillRef idx="0">
            <a:schemeClr val="accent1"/>
          </a:fillRef>
          <a:effectRef idx="0">
            <a:schemeClr val="accent1"/>
          </a:effectRef>
          <a:fontRef idx="minor">
            <a:schemeClr val="tx1"/>
          </a:fontRef>
        </p:style>
      </p:cxnSp>
      <p:sp>
        <p:nvSpPr>
          <p:cNvPr id="118796" name="TextBox 14"/>
          <p:cNvSpPr txBox="1">
            <a:spLocks noChangeArrowheads="1"/>
          </p:cNvSpPr>
          <p:nvPr/>
        </p:nvSpPr>
        <p:spPr bwMode="auto">
          <a:xfrm>
            <a:off x="3000375" y="5286375"/>
            <a:ext cx="3357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0"/>
              </a:spcBef>
              <a:buFontTx/>
              <a:buNone/>
            </a:pPr>
            <a:r>
              <a:rPr lang="en-US" altLang="en-US" sz="1800">
                <a:solidFill>
                  <a:srgbClr val="000000"/>
                </a:solidFill>
                <a:latin typeface="Arial" panose="020B0604020202020204" pitchFamily="34" charset="0"/>
              </a:rPr>
              <a:t>S1ˆ2  +  S2 ˆ2</a:t>
            </a:r>
            <a:endParaRPr lang="ar-IQ" altLang="en-US" sz="1800">
              <a:solidFill>
                <a:srgbClr val="000000"/>
              </a:solidFill>
              <a:latin typeface="Arial" panose="020B0604020202020204" pitchFamily="34" charset="0"/>
            </a:endParaRPr>
          </a:p>
        </p:txBody>
      </p:sp>
      <p:sp>
        <p:nvSpPr>
          <p:cNvPr id="16" name="Left Brace 15"/>
          <p:cNvSpPr/>
          <p:nvPr/>
        </p:nvSpPr>
        <p:spPr>
          <a:xfrm>
            <a:off x="3214688" y="5857875"/>
            <a:ext cx="71437" cy="571500"/>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17" name="Right Brace 16"/>
          <p:cNvSpPr/>
          <p:nvPr/>
        </p:nvSpPr>
        <p:spPr>
          <a:xfrm>
            <a:off x="4071938" y="5786438"/>
            <a:ext cx="71437" cy="714375"/>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cxnSp>
        <p:nvCxnSpPr>
          <p:cNvPr id="19" name="Straight Connector 18"/>
          <p:cNvCxnSpPr/>
          <p:nvPr/>
        </p:nvCxnSpPr>
        <p:spPr>
          <a:xfrm>
            <a:off x="3357563" y="6143625"/>
            <a:ext cx="642937"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8800" name="TextBox 19"/>
          <p:cNvSpPr txBox="1">
            <a:spLocks noChangeArrowheads="1"/>
          </p:cNvSpPr>
          <p:nvPr/>
        </p:nvSpPr>
        <p:spPr bwMode="auto">
          <a:xfrm>
            <a:off x="3357563" y="5857875"/>
            <a:ext cx="64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0"/>
              </a:spcBef>
              <a:buFontTx/>
              <a:buNone/>
            </a:pPr>
            <a:r>
              <a:rPr lang="en-US" altLang="en-US" sz="1800">
                <a:solidFill>
                  <a:srgbClr val="000000"/>
                </a:solidFill>
                <a:latin typeface="Arial" panose="020B0604020202020204" pitchFamily="34" charset="0"/>
              </a:rPr>
              <a:t>S1</a:t>
            </a:r>
            <a:endParaRPr lang="ar-IQ" altLang="en-US" sz="1800">
              <a:solidFill>
                <a:srgbClr val="000000"/>
              </a:solidFill>
              <a:latin typeface="Arial" panose="020B0604020202020204" pitchFamily="34" charset="0"/>
            </a:endParaRPr>
          </a:p>
        </p:txBody>
      </p:sp>
      <p:sp>
        <p:nvSpPr>
          <p:cNvPr id="118801" name="TextBox 20"/>
          <p:cNvSpPr txBox="1">
            <a:spLocks noChangeArrowheads="1"/>
          </p:cNvSpPr>
          <p:nvPr/>
        </p:nvSpPr>
        <p:spPr bwMode="auto">
          <a:xfrm>
            <a:off x="3357563" y="628650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0"/>
              </a:spcBef>
              <a:buFontTx/>
              <a:buNone/>
            </a:pPr>
            <a:r>
              <a:rPr lang="en-US" altLang="en-US" sz="1800">
                <a:solidFill>
                  <a:srgbClr val="000000"/>
                </a:solidFill>
                <a:latin typeface="Arial" panose="020B0604020202020204" pitchFamily="34" charset="0"/>
              </a:rPr>
              <a:t>S2</a:t>
            </a:r>
            <a:endParaRPr lang="ar-IQ" altLang="en-US" sz="18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ctrTitle"/>
          </p:nvPr>
        </p:nvSpPr>
        <p:spPr>
          <a:xfrm>
            <a:off x="785813" y="0"/>
            <a:ext cx="7772400" cy="714375"/>
          </a:xfrm>
        </p:spPr>
        <p:txBody>
          <a:bodyPr/>
          <a:lstStyle/>
          <a:p>
            <a:r>
              <a:rPr lang="en-US" altLang="en-US" sz="2800" b="1" i="1" u="sng" smtClean="0">
                <a:solidFill>
                  <a:srgbClr val="FF0000"/>
                </a:solidFill>
                <a:cs typeface="Times New Roman" panose="02020603050405020304" pitchFamily="18" charset="0"/>
              </a:rPr>
              <a:t>EXAMPLE  </a:t>
            </a:r>
            <a:r>
              <a:rPr lang="en-US" altLang="en-US" sz="2800" b="1" i="1" smtClean="0">
                <a:solidFill>
                  <a:srgbClr val="FF0000"/>
                </a:solidFill>
                <a:cs typeface="Times New Roman" panose="02020603050405020304" pitchFamily="18" charset="0"/>
              </a:rPr>
              <a:t>Sobel Filter</a:t>
            </a:r>
            <a:endParaRPr lang="ar-IQ" altLang="en-US" sz="2800" b="1" i="1" smtClean="0">
              <a:solidFill>
                <a:srgbClr val="890183"/>
              </a:solidFill>
            </a:endParaRPr>
          </a:p>
        </p:txBody>
      </p:sp>
      <p:sp>
        <p:nvSpPr>
          <p:cNvPr id="51203" name="Subtitle 2"/>
          <p:cNvSpPr>
            <a:spLocks noGrp="1"/>
          </p:cNvSpPr>
          <p:nvPr>
            <p:ph type="subTitle" idx="1"/>
          </p:nvPr>
        </p:nvSpPr>
        <p:spPr>
          <a:xfrm>
            <a:off x="642938" y="571500"/>
            <a:ext cx="8072437" cy="6072188"/>
          </a:xfrm>
        </p:spPr>
        <p:txBody>
          <a:bodyPr/>
          <a:lstStyle/>
          <a:p>
            <a:pPr algn="l">
              <a:defRPr/>
            </a:pPr>
            <a:r>
              <a:rPr lang="en-US" sz="2000" b="1" dirty="0" smtClean="0">
                <a:solidFill>
                  <a:srgbClr val="890183"/>
                </a:solidFill>
                <a:cs typeface="Arial" pitchFamily="34" charset="0"/>
              </a:rPr>
              <a:t>Ex. </a:t>
            </a:r>
            <a:r>
              <a:rPr lang="en-US" sz="2000" b="1" dirty="0" err="1" smtClean="0">
                <a:solidFill>
                  <a:srgbClr val="890183"/>
                </a:solidFill>
                <a:cs typeface="Arial" pitchFamily="34" charset="0"/>
              </a:rPr>
              <a:t>decribe</a:t>
            </a:r>
            <a:r>
              <a:rPr lang="en-US" sz="2000" b="1" dirty="0" smtClean="0">
                <a:solidFill>
                  <a:srgbClr val="890183"/>
                </a:solidFill>
                <a:cs typeface="Arial" pitchFamily="34" charset="0"/>
              </a:rPr>
              <a:t> the effects of Laplace and </a:t>
            </a:r>
            <a:r>
              <a:rPr lang="en-US" sz="2000" b="1" dirty="0" err="1" smtClean="0">
                <a:solidFill>
                  <a:srgbClr val="890183"/>
                </a:solidFill>
                <a:cs typeface="Arial" pitchFamily="34" charset="0"/>
              </a:rPr>
              <a:t>Sobel</a:t>
            </a:r>
            <a:r>
              <a:rPr lang="en-US" sz="2000" b="1" dirty="0" smtClean="0">
                <a:solidFill>
                  <a:srgbClr val="890183"/>
                </a:solidFill>
                <a:cs typeface="Arial" pitchFamily="34" charset="0"/>
              </a:rPr>
              <a:t> filters on the image?</a:t>
            </a:r>
          </a:p>
          <a:p>
            <a:pPr algn="l">
              <a:defRPr/>
            </a:pPr>
            <a:r>
              <a:rPr lang="en-US" sz="2000" b="1" dirty="0" smtClean="0">
                <a:solidFill>
                  <a:srgbClr val="002060"/>
                </a:solidFill>
                <a:cs typeface="Arial" pitchFamily="34" charset="0"/>
              </a:rPr>
              <a:t>     10          20       200 </a:t>
            </a:r>
            <a:endParaRPr lang="ar-IQ" sz="2000" b="1" dirty="0" smtClean="0">
              <a:solidFill>
                <a:srgbClr val="002060"/>
              </a:solidFill>
            </a:endParaRPr>
          </a:p>
          <a:p>
            <a:pPr algn="l">
              <a:defRPr/>
            </a:pPr>
            <a:r>
              <a:rPr lang="en-US" sz="2000" b="1" dirty="0" smtClean="0">
                <a:solidFill>
                  <a:srgbClr val="870352"/>
                </a:solidFill>
                <a:cs typeface="Arial" pitchFamily="34" charset="0"/>
              </a:rPr>
              <a:t>     </a:t>
            </a:r>
            <a:r>
              <a:rPr lang="en-US" sz="2000" b="1" dirty="0" smtClean="0">
                <a:solidFill>
                  <a:srgbClr val="002060"/>
                </a:solidFill>
                <a:cs typeface="Arial" pitchFamily="34" charset="0"/>
              </a:rPr>
              <a:t>10          20       200</a:t>
            </a:r>
            <a:endParaRPr lang="ar-IQ" sz="2000" b="1" dirty="0" smtClean="0">
              <a:solidFill>
                <a:srgbClr val="870352"/>
              </a:solidFill>
            </a:endParaRPr>
          </a:p>
          <a:p>
            <a:pPr algn="l">
              <a:defRPr/>
            </a:pPr>
            <a:r>
              <a:rPr lang="en-US" sz="2000" b="1" dirty="0" smtClean="0">
                <a:solidFill>
                  <a:srgbClr val="870352"/>
                </a:solidFill>
                <a:cs typeface="Arial" pitchFamily="34" charset="0"/>
              </a:rPr>
              <a:t>      </a:t>
            </a:r>
            <a:r>
              <a:rPr lang="en-US" sz="2000" b="1" dirty="0" smtClean="0">
                <a:solidFill>
                  <a:srgbClr val="002060"/>
                </a:solidFill>
                <a:cs typeface="Arial" pitchFamily="34" charset="0"/>
              </a:rPr>
              <a:t>10          20       200</a:t>
            </a:r>
            <a:endParaRPr lang="ar-IQ" sz="2000" b="1" dirty="0" smtClean="0">
              <a:solidFill>
                <a:srgbClr val="870352"/>
              </a:solidFill>
            </a:endParaRPr>
          </a:p>
          <a:p>
            <a:pPr algn="l">
              <a:defRPr/>
            </a:pPr>
            <a:endParaRPr lang="ar-IQ" sz="2000" b="1" dirty="0" smtClean="0">
              <a:solidFill>
                <a:srgbClr val="870352"/>
              </a:solidFill>
            </a:endParaRPr>
          </a:p>
          <a:p>
            <a:pPr algn="l">
              <a:defRPr/>
            </a:pPr>
            <a:r>
              <a:rPr lang="en-US" sz="2000" b="1" dirty="0" smtClean="0">
                <a:solidFill>
                  <a:srgbClr val="870352"/>
                </a:solidFill>
                <a:cs typeface="Arial" pitchFamily="34" charset="0"/>
              </a:rPr>
              <a:t>Solution :  1-  Laplace      0        -1       0  </a:t>
            </a:r>
            <a:endParaRPr lang="ar-IQ" sz="2000" b="1" dirty="0" smtClean="0">
              <a:solidFill>
                <a:srgbClr val="870352"/>
              </a:solidFill>
            </a:endParaRPr>
          </a:p>
          <a:p>
            <a:pPr algn="l">
              <a:defRPr/>
            </a:pPr>
            <a:r>
              <a:rPr lang="en-US" sz="2000" b="1" dirty="0" smtClean="0">
                <a:solidFill>
                  <a:srgbClr val="870352"/>
                </a:solidFill>
                <a:cs typeface="Arial" pitchFamily="34" charset="0"/>
              </a:rPr>
              <a:t>                                              -1      4        -1</a:t>
            </a:r>
            <a:endParaRPr lang="ar-IQ" sz="2000" b="1" dirty="0" smtClean="0">
              <a:solidFill>
                <a:srgbClr val="870352"/>
              </a:solidFill>
            </a:endParaRPr>
          </a:p>
          <a:p>
            <a:pPr algn="l">
              <a:defRPr/>
            </a:pPr>
            <a:r>
              <a:rPr lang="en-US" sz="2000" b="1" dirty="0" smtClean="0">
                <a:solidFill>
                  <a:srgbClr val="870352"/>
                </a:solidFill>
                <a:cs typeface="Arial" pitchFamily="34" charset="0"/>
              </a:rPr>
              <a:t>                                               0       -1        0</a:t>
            </a:r>
            <a:endParaRPr lang="ar-IQ" sz="2000" b="1" dirty="0" smtClean="0">
              <a:solidFill>
                <a:srgbClr val="870352"/>
              </a:solidFill>
            </a:endParaRPr>
          </a:p>
          <a:p>
            <a:pPr algn="l">
              <a:defRPr/>
            </a:pPr>
            <a:r>
              <a:rPr lang="en-US" sz="2000" b="1" dirty="0" smtClean="0">
                <a:solidFill>
                  <a:srgbClr val="870352"/>
                </a:solidFill>
                <a:cs typeface="Arial" pitchFamily="34" charset="0"/>
              </a:rPr>
              <a:t>  </a:t>
            </a:r>
            <a:r>
              <a:rPr lang="en-US" sz="2000" b="1" dirty="0" smtClean="0">
                <a:solidFill>
                  <a:schemeClr val="accent3">
                    <a:lumMod val="50000"/>
                  </a:schemeClr>
                </a:solidFill>
                <a:cs typeface="Arial" pitchFamily="34" charset="0"/>
              </a:rPr>
              <a:t>= 10(0)  + 20(-1)  +200(0)  +  10(-1)  + 20(4)  +  200(-1) +  + 10(0) + 20(-1) +  200(0)    =  -170</a:t>
            </a:r>
          </a:p>
          <a:p>
            <a:pPr algn="l">
              <a:defRPr/>
            </a:pPr>
            <a:r>
              <a:rPr lang="en-US" sz="2000" b="1" dirty="0" smtClean="0">
                <a:solidFill>
                  <a:schemeClr val="accent5">
                    <a:lumMod val="50000"/>
                  </a:schemeClr>
                </a:solidFill>
                <a:cs typeface="Arial" pitchFamily="34" charset="0"/>
              </a:rPr>
              <a:t>2-  </a:t>
            </a:r>
            <a:r>
              <a:rPr lang="en-US" sz="2000" b="1" dirty="0" err="1" smtClean="0">
                <a:solidFill>
                  <a:schemeClr val="accent5">
                    <a:lumMod val="50000"/>
                  </a:schemeClr>
                </a:solidFill>
                <a:cs typeface="Arial" pitchFamily="34" charset="0"/>
              </a:rPr>
              <a:t>Sobel</a:t>
            </a:r>
            <a:r>
              <a:rPr lang="en-US" sz="2000" b="1" dirty="0" smtClean="0">
                <a:solidFill>
                  <a:schemeClr val="accent5">
                    <a:lumMod val="50000"/>
                  </a:schemeClr>
                </a:solidFill>
                <a:cs typeface="Arial" pitchFamily="34" charset="0"/>
              </a:rPr>
              <a:t>          Mask(row)     </a:t>
            </a:r>
            <a:r>
              <a:rPr lang="en-US" sz="2000" b="1" dirty="0" smtClean="0">
                <a:solidFill>
                  <a:srgbClr val="CE0224"/>
                </a:solidFill>
                <a:cs typeface="Arial" pitchFamily="34" charset="0"/>
              </a:rPr>
              <a:t>-1  -2    -1         Mask (column)   -1       0     1    </a:t>
            </a:r>
            <a:endParaRPr lang="ar-IQ" sz="2000" b="1" dirty="0" smtClean="0">
              <a:solidFill>
                <a:srgbClr val="CE0224"/>
              </a:solidFill>
            </a:endParaRPr>
          </a:p>
          <a:p>
            <a:pPr algn="l">
              <a:defRPr/>
            </a:pPr>
            <a:r>
              <a:rPr lang="en-US" sz="2000" b="1" dirty="0" smtClean="0">
                <a:solidFill>
                  <a:srgbClr val="CE0224"/>
                </a:solidFill>
                <a:cs typeface="Arial" pitchFamily="34" charset="0"/>
              </a:rPr>
              <a:t>                                                   0     0     0                                         -2   0      2</a:t>
            </a:r>
            <a:endParaRPr lang="ar-IQ" sz="2000" b="1" dirty="0" smtClean="0">
              <a:solidFill>
                <a:srgbClr val="CE0224"/>
              </a:solidFill>
            </a:endParaRPr>
          </a:p>
          <a:p>
            <a:pPr algn="l">
              <a:defRPr/>
            </a:pPr>
            <a:r>
              <a:rPr lang="en-US" sz="2000" b="1" dirty="0" smtClean="0">
                <a:solidFill>
                  <a:srgbClr val="CE0224"/>
                </a:solidFill>
                <a:cs typeface="Arial" pitchFamily="34" charset="0"/>
              </a:rPr>
              <a:t>                                                 1       2     1                                        1     2       1</a:t>
            </a:r>
            <a:endParaRPr lang="ar-IQ" sz="2000" b="1" dirty="0" smtClean="0">
              <a:solidFill>
                <a:srgbClr val="CE0224"/>
              </a:solidFill>
            </a:endParaRPr>
          </a:p>
          <a:p>
            <a:pPr algn="l">
              <a:defRPr/>
            </a:pPr>
            <a:r>
              <a:rPr lang="en-US" sz="2000" b="1" dirty="0" smtClean="0">
                <a:solidFill>
                  <a:srgbClr val="870352"/>
                </a:solidFill>
                <a:cs typeface="Arial" pitchFamily="34" charset="0"/>
              </a:rPr>
              <a:t>S1 = 10(-1) + 20(-2) +200(-1) + 10(0) + 20(0) + 200(0) +10(1)+20(2) +200(1)</a:t>
            </a:r>
            <a:endParaRPr lang="ar-IQ" sz="2000" b="1" dirty="0" smtClean="0">
              <a:solidFill>
                <a:srgbClr val="870352"/>
              </a:solidFill>
            </a:endParaRPr>
          </a:p>
          <a:p>
            <a:pPr algn="l">
              <a:defRPr/>
            </a:pPr>
            <a:r>
              <a:rPr lang="en-US" sz="2000" b="1" dirty="0" smtClean="0">
                <a:solidFill>
                  <a:srgbClr val="870352"/>
                </a:solidFill>
                <a:cs typeface="Arial" pitchFamily="34" charset="0"/>
              </a:rPr>
              <a:t>= 0</a:t>
            </a:r>
          </a:p>
          <a:p>
            <a:pPr algn="l">
              <a:defRPr/>
            </a:pPr>
            <a:r>
              <a:rPr lang="en-US" sz="2000" b="1" dirty="0" smtClean="0">
                <a:solidFill>
                  <a:schemeClr val="bg2">
                    <a:lumMod val="10000"/>
                  </a:schemeClr>
                </a:solidFill>
                <a:cs typeface="Arial" pitchFamily="34" charset="0"/>
              </a:rPr>
              <a:t>S2 = 10(-1) +20(0) +200(1)+10(-2)+20(0)+200(2) +10(-1)+20(0)+200(1) </a:t>
            </a:r>
          </a:p>
          <a:p>
            <a:pPr algn="l">
              <a:defRPr/>
            </a:pPr>
            <a:r>
              <a:rPr lang="en-US" sz="2000" b="1" dirty="0" smtClean="0">
                <a:solidFill>
                  <a:schemeClr val="bg2">
                    <a:lumMod val="10000"/>
                  </a:schemeClr>
                </a:solidFill>
                <a:cs typeface="Arial" pitchFamily="34" charset="0"/>
              </a:rPr>
              <a:t>=  760</a:t>
            </a:r>
          </a:p>
          <a:p>
            <a:pPr algn="l">
              <a:defRPr/>
            </a:pPr>
            <a:endParaRPr lang="ar-IQ" sz="1800" b="1" dirty="0" smtClean="0">
              <a:solidFill>
                <a:srgbClr val="3D04CC"/>
              </a:solidFill>
            </a:endParaRPr>
          </a:p>
        </p:txBody>
      </p:sp>
      <p:sp>
        <p:nvSpPr>
          <p:cNvPr id="18" name="Left Brace 17"/>
          <p:cNvSpPr/>
          <p:nvPr/>
        </p:nvSpPr>
        <p:spPr>
          <a:xfrm>
            <a:off x="857250" y="1000125"/>
            <a:ext cx="71438" cy="1214438"/>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20" name="Right Brace 19"/>
          <p:cNvSpPr/>
          <p:nvPr/>
        </p:nvSpPr>
        <p:spPr>
          <a:xfrm>
            <a:off x="2857500" y="1000125"/>
            <a:ext cx="285750"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21" name="Left Brace 20"/>
          <p:cNvSpPr/>
          <p:nvPr/>
        </p:nvSpPr>
        <p:spPr>
          <a:xfrm>
            <a:off x="3214688" y="2500313"/>
            <a:ext cx="71437" cy="1071562"/>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22" name="Right Brace 21"/>
          <p:cNvSpPr/>
          <p:nvPr/>
        </p:nvSpPr>
        <p:spPr>
          <a:xfrm>
            <a:off x="4857750" y="2473325"/>
            <a:ext cx="71438" cy="1000125"/>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23" name="Left Brace 22"/>
          <p:cNvSpPr/>
          <p:nvPr/>
        </p:nvSpPr>
        <p:spPr>
          <a:xfrm>
            <a:off x="3409950" y="4214813"/>
            <a:ext cx="71438" cy="1000125"/>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24" name="Right Brace 23"/>
          <p:cNvSpPr/>
          <p:nvPr/>
        </p:nvSpPr>
        <p:spPr>
          <a:xfrm>
            <a:off x="4643438" y="4214813"/>
            <a:ext cx="71437" cy="1000125"/>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25" name="Left Brace 24"/>
          <p:cNvSpPr/>
          <p:nvPr/>
        </p:nvSpPr>
        <p:spPr>
          <a:xfrm>
            <a:off x="6715125" y="4214813"/>
            <a:ext cx="142875" cy="857250"/>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26" name="Right Brace 25"/>
          <p:cNvSpPr/>
          <p:nvPr/>
        </p:nvSpPr>
        <p:spPr>
          <a:xfrm>
            <a:off x="8001000" y="4214813"/>
            <a:ext cx="71438" cy="928687"/>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076858-14F1-41B9-A9BB-698E6D42A736}" type="slidenum">
              <a:rPr lang="ar-IQ" altLang="en-US">
                <a:solidFill>
                  <a:srgbClr val="898989"/>
                </a:solidFill>
                <a:latin typeface="Calibri" panose="020F0502020204030204" pitchFamily="34" charset="0"/>
              </a:rPr>
              <a:pPr eaLnBrk="1" hangingPunct="1"/>
              <a:t>97</a:t>
            </a:fld>
            <a:endParaRPr lang="ar-IQ"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ctrTitle"/>
          </p:nvPr>
        </p:nvSpPr>
        <p:spPr>
          <a:xfrm>
            <a:off x="785813" y="0"/>
            <a:ext cx="7772400" cy="714375"/>
          </a:xfrm>
        </p:spPr>
        <p:txBody>
          <a:bodyPr/>
          <a:lstStyle/>
          <a:p>
            <a:r>
              <a:rPr lang="en-US" altLang="en-US" sz="2800" b="1" u="sng" smtClean="0">
                <a:cs typeface="Times New Roman" panose="02020603050405020304" pitchFamily="18" charset="0"/>
              </a:rPr>
              <a:t>Edge Detection  </a:t>
            </a:r>
            <a:r>
              <a:rPr lang="en-US" altLang="en-US" sz="2800" b="1" i="1" u="sng" smtClean="0">
                <a:solidFill>
                  <a:srgbClr val="890183"/>
                </a:solidFill>
                <a:cs typeface="Times New Roman" panose="02020603050405020304" pitchFamily="18" charset="0"/>
              </a:rPr>
              <a:t>Cont.</a:t>
            </a:r>
            <a:endParaRPr lang="ar-IQ" altLang="en-US" sz="2800" b="1" i="1" smtClean="0">
              <a:solidFill>
                <a:srgbClr val="890183"/>
              </a:solidFill>
            </a:endParaRPr>
          </a:p>
        </p:txBody>
      </p:sp>
      <p:sp>
        <p:nvSpPr>
          <p:cNvPr id="120835" name="Subtitle 2"/>
          <p:cNvSpPr>
            <a:spLocks noGrp="1"/>
          </p:cNvSpPr>
          <p:nvPr>
            <p:ph type="subTitle" idx="1"/>
          </p:nvPr>
        </p:nvSpPr>
        <p:spPr>
          <a:xfrm>
            <a:off x="642938" y="571500"/>
            <a:ext cx="8072437" cy="6072188"/>
          </a:xfrm>
        </p:spPr>
        <p:txBody>
          <a:bodyPr/>
          <a:lstStyle/>
          <a:p>
            <a:pPr algn="l"/>
            <a:r>
              <a:rPr lang="en-US" altLang="en-US" sz="2000" b="1" smtClean="0">
                <a:solidFill>
                  <a:srgbClr val="870352"/>
                </a:solidFill>
                <a:cs typeface="Arial" panose="020B0604020202020204" pitchFamily="34" charset="0"/>
              </a:rPr>
              <a:t>:</a:t>
            </a:r>
          </a:p>
          <a:p>
            <a:pPr algn="l"/>
            <a:r>
              <a:rPr lang="en-US" altLang="en-US" sz="2000" b="1" smtClean="0">
                <a:solidFill>
                  <a:srgbClr val="870352"/>
                </a:solidFill>
                <a:cs typeface="Arial" panose="020B0604020202020204" pitchFamily="34" charset="0"/>
              </a:rPr>
              <a:t>Edge Magnitude=  </a:t>
            </a:r>
          </a:p>
          <a:p>
            <a:pPr algn="l"/>
            <a:endParaRPr lang="en-US" altLang="en-US" sz="2000" b="1" smtClean="0">
              <a:solidFill>
                <a:srgbClr val="870352"/>
              </a:solidFill>
              <a:cs typeface="Arial" panose="020B0604020202020204" pitchFamily="34" charset="0"/>
            </a:endParaRPr>
          </a:p>
          <a:p>
            <a:pPr algn="l"/>
            <a:r>
              <a:rPr lang="en-US" altLang="en-US" sz="2000" b="1" smtClean="0">
                <a:solidFill>
                  <a:srgbClr val="870352"/>
                </a:solidFill>
                <a:cs typeface="Arial" panose="020B0604020202020204" pitchFamily="34" charset="0"/>
              </a:rPr>
              <a:t>		       0 ˆ2   + 760 ˆ2 	=		  </a:t>
            </a:r>
          </a:p>
          <a:p>
            <a:pPr algn="l"/>
            <a:r>
              <a:rPr lang="en-US" altLang="en-US" sz="2000" b="1" smtClean="0">
                <a:solidFill>
                  <a:srgbClr val="870352"/>
                </a:solidFill>
                <a:cs typeface="Arial" panose="020B0604020202020204" pitchFamily="34" charset="0"/>
              </a:rPr>
              <a:t>                                 = 760</a:t>
            </a:r>
          </a:p>
          <a:p>
            <a:pPr algn="l"/>
            <a:endParaRPr lang="en-US" altLang="en-US" sz="2000" b="1" smtClean="0">
              <a:solidFill>
                <a:srgbClr val="870352"/>
              </a:solidFill>
              <a:cs typeface="Arial" panose="020B0604020202020204" pitchFamily="34" charset="0"/>
            </a:endParaRPr>
          </a:p>
          <a:p>
            <a:pPr algn="l"/>
            <a:r>
              <a:rPr lang="en-US" altLang="en-US" sz="2000" b="1" smtClean="0">
                <a:solidFill>
                  <a:srgbClr val="870352"/>
                </a:solidFill>
                <a:cs typeface="Arial" panose="020B0604020202020204" pitchFamily="34" charset="0"/>
              </a:rPr>
              <a:t>Edge Direction = Tan -1</a:t>
            </a:r>
            <a:r>
              <a:rPr lang="en-US" altLang="en-US" sz="2000" b="1" smtClean="0">
                <a:solidFill>
                  <a:srgbClr val="3D04CC"/>
                </a:solidFill>
                <a:cs typeface="Arial" panose="020B0604020202020204" pitchFamily="34" charset="0"/>
              </a:rPr>
              <a:t> </a:t>
            </a:r>
          </a:p>
          <a:p>
            <a:pPr algn="l"/>
            <a:r>
              <a:rPr lang="en-US" altLang="en-US" sz="1800" b="1" smtClean="0">
                <a:solidFill>
                  <a:srgbClr val="3D04CC"/>
                </a:solidFill>
                <a:cs typeface="Arial" panose="020B0604020202020204" pitchFamily="34" charset="0"/>
              </a:rPr>
              <a:t>                                </a:t>
            </a:r>
          </a:p>
          <a:p>
            <a:pPr algn="l"/>
            <a:r>
              <a:rPr lang="en-US" altLang="en-US" sz="1800" b="1" smtClean="0">
                <a:solidFill>
                  <a:srgbClr val="3D04CC"/>
                </a:solidFill>
                <a:cs typeface="Arial" panose="020B0604020202020204" pitchFamily="34" charset="0"/>
              </a:rPr>
              <a:t> </a:t>
            </a:r>
            <a:r>
              <a:rPr lang="en-US" altLang="en-US" sz="2000" b="1" smtClean="0">
                <a:solidFill>
                  <a:srgbClr val="3D04CC"/>
                </a:solidFill>
                <a:cs typeface="Arial" panose="020B0604020202020204" pitchFamily="34" charset="0"/>
              </a:rPr>
              <a:t>= Tan -1 </a:t>
            </a:r>
          </a:p>
          <a:p>
            <a:pPr algn="l"/>
            <a:endParaRPr lang="en-US" altLang="en-US" sz="2000" b="1" smtClean="0">
              <a:solidFill>
                <a:srgbClr val="3D04CC"/>
              </a:solidFill>
              <a:cs typeface="Arial" panose="020B0604020202020204" pitchFamily="34" charset="0"/>
            </a:endParaRPr>
          </a:p>
          <a:p>
            <a:pPr algn="l"/>
            <a:r>
              <a:rPr lang="en-US" altLang="en-US" sz="2000" b="1" smtClean="0">
                <a:solidFill>
                  <a:srgbClr val="3D04CC"/>
                </a:solidFill>
                <a:cs typeface="Arial" panose="020B0604020202020204" pitchFamily="34" charset="0"/>
              </a:rPr>
              <a:t>      = tan-1(0)  </a:t>
            </a:r>
          </a:p>
          <a:p>
            <a:pPr algn="l"/>
            <a:endParaRPr lang="ar-IQ" altLang="en-US" sz="2000" i="1" smtClean="0">
              <a:solidFill>
                <a:srgbClr val="3D04CC"/>
              </a:solidFill>
            </a:endParaRPr>
          </a:p>
        </p:txBody>
      </p:sp>
      <p:sp>
        <p:nvSpPr>
          <p:cNvPr id="4096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E9BC9F-47E5-45E5-8FFC-463EB0C21E9A}" type="slidenum">
              <a:rPr lang="en-US" altLang="en-US">
                <a:solidFill>
                  <a:srgbClr val="898989"/>
                </a:solidFill>
                <a:latin typeface="Calibri" panose="020F0502020204030204" pitchFamily="34" charset="0"/>
              </a:rPr>
              <a:pPr eaLnBrk="1" hangingPunct="1"/>
              <a:t>98</a:t>
            </a:fld>
            <a:endParaRPr lang="en-US" altLang="en-US">
              <a:solidFill>
                <a:srgbClr val="898989"/>
              </a:solidFill>
              <a:latin typeface="Calibri" panose="020F0502020204030204" pitchFamily="34" charset="0"/>
            </a:endParaRPr>
          </a:p>
        </p:txBody>
      </p:sp>
      <p:cxnSp>
        <p:nvCxnSpPr>
          <p:cNvPr id="10" name="Straight Connector 9"/>
          <p:cNvCxnSpPr/>
          <p:nvPr/>
        </p:nvCxnSpPr>
        <p:spPr>
          <a:xfrm flipV="1">
            <a:off x="3214688" y="1000125"/>
            <a:ext cx="2214562"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964656" y="1250157"/>
            <a:ext cx="428625"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V="1">
            <a:off x="3000375" y="1357313"/>
            <a:ext cx="214313" cy="71437"/>
          </a:xfrm>
          <a:prstGeom prst="line">
            <a:avLst/>
          </a:prstGeom>
        </p:spPr>
        <p:style>
          <a:lnRef idx="1">
            <a:schemeClr val="accent1"/>
          </a:lnRef>
          <a:fillRef idx="0">
            <a:schemeClr val="accent1"/>
          </a:fillRef>
          <a:effectRef idx="0">
            <a:schemeClr val="accent1"/>
          </a:effectRef>
          <a:fontRef idx="minor">
            <a:schemeClr val="tx1"/>
          </a:fontRef>
        </p:style>
      </p:cxnSp>
      <p:sp>
        <p:nvSpPr>
          <p:cNvPr id="120840" name="TextBox 14"/>
          <p:cNvSpPr txBox="1">
            <a:spLocks noChangeArrowheads="1"/>
          </p:cNvSpPr>
          <p:nvPr/>
        </p:nvSpPr>
        <p:spPr bwMode="auto">
          <a:xfrm>
            <a:off x="3214688" y="1143000"/>
            <a:ext cx="3357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0"/>
              </a:spcBef>
              <a:buFontTx/>
              <a:buNone/>
            </a:pPr>
            <a:r>
              <a:rPr lang="en-US" altLang="en-US" sz="1800" b="1" i="1">
                <a:solidFill>
                  <a:srgbClr val="000000"/>
                </a:solidFill>
                <a:latin typeface="Arial" panose="020B0604020202020204" pitchFamily="34" charset="0"/>
              </a:rPr>
              <a:t>S1ˆ2  +  S2 ˆ2</a:t>
            </a:r>
            <a:endParaRPr lang="ar-IQ" altLang="en-US" sz="1800" b="1" i="1">
              <a:solidFill>
                <a:srgbClr val="000000"/>
              </a:solidFill>
              <a:latin typeface="Arial" panose="020B0604020202020204" pitchFamily="34" charset="0"/>
            </a:endParaRPr>
          </a:p>
        </p:txBody>
      </p:sp>
      <p:sp>
        <p:nvSpPr>
          <p:cNvPr id="16" name="Left Brace 15"/>
          <p:cNvSpPr/>
          <p:nvPr/>
        </p:nvSpPr>
        <p:spPr>
          <a:xfrm>
            <a:off x="3357563" y="2714625"/>
            <a:ext cx="71437" cy="571500"/>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17" name="Right Brace 16"/>
          <p:cNvSpPr/>
          <p:nvPr/>
        </p:nvSpPr>
        <p:spPr>
          <a:xfrm>
            <a:off x="4357688" y="2714625"/>
            <a:ext cx="71437" cy="714375"/>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cxnSp>
        <p:nvCxnSpPr>
          <p:cNvPr id="19" name="Straight Connector 18"/>
          <p:cNvCxnSpPr/>
          <p:nvPr/>
        </p:nvCxnSpPr>
        <p:spPr>
          <a:xfrm>
            <a:off x="3571875" y="3000375"/>
            <a:ext cx="64293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0844" name="TextBox 19"/>
          <p:cNvSpPr txBox="1">
            <a:spLocks noChangeArrowheads="1"/>
          </p:cNvSpPr>
          <p:nvPr/>
        </p:nvSpPr>
        <p:spPr bwMode="auto">
          <a:xfrm>
            <a:off x="3571875" y="2714625"/>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0"/>
              </a:spcBef>
              <a:buFontTx/>
              <a:buNone/>
            </a:pPr>
            <a:r>
              <a:rPr lang="en-US" altLang="en-US" sz="1800" b="1">
                <a:solidFill>
                  <a:srgbClr val="000000"/>
                </a:solidFill>
                <a:latin typeface="Arial" panose="020B0604020202020204" pitchFamily="34" charset="0"/>
              </a:rPr>
              <a:t>S1</a:t>
            </a:r>
            <a:endParaRPr lang="ar-IQ" altLang="en-US" sz="1800" b="1">
              <a:solidFill>
                <a:srgbClr val="000000"/>
              </a:solidFill>
              <a:latin typeface="Arial" panose="020B0604020202020204" pitchFamily="34" charset="0"/>
            </a:endParaRPr>
          </a:p>
        </p:txBody>
      </p:sp>
      <p:sp>
        <p:nvSpPr>
          <p:cNvPr id="120845" name="TextBox 20"/>
          <p:cNvSpPr txBox="1">
            <a:spLocks noChangeArrowheads="1"/>
          </p:cNvSpPr>
          <p:nvPr/>
        </p:nvSpPr>
        <p:spPr bwMode="auto">
          <a:xfrm>
            <a:off x="1928813" y="3857625"/>
            <a:ext cx="785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0"/>
              </a:spcBef>
              <a:buFontTx/>
              <a:buNone/>
            </a:pPr>
            <a:r>
              <a:rPr lang="en-US" altLang="en-US" sz="1800" b="1">
                <a:solidFill>
                  <a:srgbClr val="000000"/>
                </a:solidFill>
                <a:latin typeface="Arial" panose="020B0604020202020204" pitchFamily="34" charset="0"/>
              </a:rPr>
              <a:t>7600</a:t>
            </a:r>
            <a:endParaRPr lang="ar-IQ" altLang="en-US" sz="1800" b="1">
              <a:solidFill>
                <a:srgbClr val="000000"/>
              </a:solidFill>
              <a:latin typeface="Arial" panose="020B0604020202020204" pitchFamily="34" charset="0"/>
            </a:endParaRPr>
          </a:p>
        </p:txBody>
      </p:sp>
      <p:cxnSp>
        <p:nvCxnSpPr>
          <p:cNvPr id="20" name="Straight Connector 19"/>
          <p:cNvCxnSpPr/>
          <p:nvPr/>
        </p:nvCxnSpPr>
        <p:spPr>
          <a:xfrm rot="16200000" flipH="1">
            <a:off x="2857501" y="1785937"/>
            <a:ext cx="214312" cy="21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2893219" y="1750219"/>
            <a:ext cx="428625" cy="71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43250" y="1571625"/>
            <a:ext cx="2786063" cy="15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Left Brace 25"/>
          <p:cNvSpPr/>
          <p:nvPr/>
        </p:nvSpPr>
        <p:spPr>
          <a:xfrm>
            <a:off x="1714500" y="3429000"/>
            <a:ext cx="71438" cy="642938"/>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sp>
        <p:nvSpPr>
          <p:cNvPr id="27" name="Right Brace 26"/>
          <p:cNvSpPr/>
          <p:nvPr/>
        </p:nvSpPr>
        <p:spPr>
          <a:xfrm>
            <a:off x="2857500" y="3357563"/>
            <a:ext cx="71438" cy="785812"/>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IQ">
              <a:solidFill>
                <a:prstClr val="black"/>
              </a:solidFill>
            </a:endParaRPr>
          </a:p>
        </p:txBody>
      </p:sp>
      <p:cxnSp>
        <p:nvCxnSpPr>
          <p:cNvPr id="29" name="Straight Connector 28"/>
          <p:cNvCxnSpPr/>
          <p:nvPr/>
        </p:nvCxnSpPr>
        <p:spPr>
          <a:xfrm>
            <a:off x="1857375" y="3786188"/>
            <a:ext cx="785813" cy="1587"/>
          </a:xfrm>
          <a:prstGeom prst="line">
            <a:avLst/>
          </a:prstGeom>
        </p:spPr>
        <p:style>
          <a:lnRef idx="1">
            <a:schemeClr val="accent1"/>
          </a:lnRef>
          <a:fillRef idx="0">
            <a:schemeClr val="accent1"/>
          </a:fillRef>
          <a:effectRef idx="0">
            <a:schemeClr val="accent1"/>
          </a:effectRef>
          <a:fontRef idx="minor">
            <a:schemeClr val="tx1"/>
          </a:fontRef>
        </p:style>
      </p:cxnSp>
      <p:sp>
        <p:nvSpPr>
          <p:cNvPr id="120852" name="TextBox 20"/>
          <p:cNvSpPr txBox="1">
            <a:spLocks noChangeArrowheads="1"/>
          </p:cNvSpPr>
          <p:nvPr/>
        </p:nvSpPr>
        <p:spPr bwMode="auto">
          <a:xfrm>
            <a:off x="3571875" y="3071813"/>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0"/>
              </a:spcBef>
              <a:buFontTx/>
              <a:buNone/>
            </a:pPr>
            <a:r>
              <a:rPr lang="en-US" altLang="en-US" sz="1800" b="1">
                <a:solidFill>
                  <a:srgbClr val="000000"/>
                </a:solidFill>
                <a:latin typeface="Arial" panose="020B0604020202020204" pitchFamily="34" charset="0"/>
              </a:rPr>
              <a:t>S2</a:t>
            </a:r>
            <a:endParaRPr lang="ar-IQ" altLang="en-US" sz="1800" b="1">
              <a:solidFill>
                <a:srgbClr val="000000"/>
              </a:solidFill>
              <a:latin typeface="Arial" panose="020B0604020202020204" pitchFamily="34" charset="0"/>
            </a:endParaRPr>
          </a:p>
        </p:txBody>
      </p:sp>
      <p:sp>
        <p:nvSpPr>
          <p:cNvPr id="120853" name="TextBox 19"/>
          <p:cNvSpPr txBox="1">
            <a:spLocks noChangeArrowheads="1"/>
          </p:cNvSpPr>
          <p:nvPr/>
        </p:nvSpPr>
        <p:spPr bwMode="auto">
          <a:xfrm>
            <a:off x="1928813" y="3357563"/>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0"/>
              </a:spcBef>
              <a:buFontTx/>
              <a:buNone/>
            </a:pPr>
            <a:r>
              <a:rPr lang="en-US" altLang="en-US" sz="1800" b="1">
                <a:solidFill>
                  <a:srgbClr val="000000"/>
                </a:solidFill>
                <a:latin typeface="Arial" panose="020B0604020202020204" pitchFamily="34" charset="0"/>
              </a:rPr>
              <a:t>0</a:t>
            </a:r>
            <a:endParaRPr lang="ar-IQ" altLang="en-US" sz="1800" b="1">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ctrTitle"/>
          </p:nvPr>
        </p:nvSpPr>
        <p:spPr>
          <a:xfrm>
            <a:off x="785813" y="0"/>
            <a:ext cx="7772400" cy="1000125"/>
          </a:xfrm>
        </p:spPr>
        <p:txBody>
          <a:bodyPr/>
          <a:lstStyle/>
          <a:p>
            <a:r>
              <a:rPr lang="en-GB" altLang="en-US" sz="3600" b="1" u="sng" smtClean="0">
                <a:cs typeface="Times New Roman" panose="02020603050405020304" pitchFamily="18" charset="0"/>
              </a:rPr>
              <a:t>Laplacian Operators</a:t>
            </a:r>
            <a:endParaRPr lang="ar-IQ" altLang="en-US" sz="3600" b="1" i="1" smtClean="0">
              <a:solidFill>
                <a:srgbClr val="C00000"/>
              </a:solidFill>
            </a:endParaRPr>
          </a:p>
        </p:txBody>
      </p:sp>
      <p:sp>
        <p:nvSpPr>
          <p:cNvPr id="121859" name="Subtitle 2"/>
          <p:cNvSpPr>
            <a:spLocks noGrp="1"/>
          </p:cNvSpPr>
          <p:nvPr>
            <p:ph type="subTitle" idx="1"/>
          </p:nvPr>
        </p:nvSpPr>
        <p:spPr>
          <a:xfrm>
            <a:off x="714375" y="1214438"/>
            <a:ext cx="8072438" cy="4643437"/>
          </a:xfrm>
        </p:spPr>
        <p:txBody>
          <a:bodyPr/>
          <a:lstStyle/>
          <a:p>
            <a:pPr algn="l"/>
            <a:r>
              <a:rPr lang="en-US" altLang="en-US" sz="2800" b="1" dirty="0" smtClean="0">
                <a:solidFill>
                  <a:srgbClr val="3D04CC"/>
                </a:solidFill>
                <a:cs typeface="Arial" panose="020B0604020202020204" pitchFamily="34" charset="0"/>
              </a:rPr>
              <a:t>The Laplacian operator described here are similar to the ones used for pre-processing (as described in enhancement filter). </a:t>
            </a:r>
            <a:r>
              <a:rPr lang="en-US" altLang="en-US" sz="2800" b="1" dirty="0" smtClean="0">
                <a:solidFill>
                  <a:srgbClr val="3D04CC"/>
                </a:solidFill>
                <a:cs typeface="Arial" panose="020B0604020202020204" pitchFamily="34" charset="0"/>
              </a:rPr>
              <a:t>The </a:t>
            </a:r>
            <a:r>
              <a:rPr lang="en-US" altLang="en-US" sz="2800" b="1" dirty="0" smtClean="0">
                <a:solidFill>
                  <a:srgbClr val="3D04CC"/>
                </a:solidFill>
                <a:cs typeface="Arial" panose="020B0604020202020204" pitchFamily="34" charset="0"/>
              </a:rPr>
              <a:t>three Laplacian masks that </a:t>
            </a:r>
            <a:r>
              <a:rPr lang="en-US" altLang="en-US" sz="2800" b="1" dirty="0" smtClean="0">
                <a:solidFill>
                  <a:srgbClr val="3D04CC"/>
                </a:solidFill>
                <a:cs typeface="Arial" panose="020B0604020202020204" pitchFamily="34" charset="0"/>
              </a:rPr>
              <a:t>follow represent </a:t>
            </a:r>
            <a:r>
              <a:rPr lang="en-US" altLang="en-US" sz="2800" b="1" dirty="0" smtClean="0">
                <a:solidFill>
                  <a:srgbClr val="3D04CC"/>
                </a:solidFill>
                <a:cs typeface="Arial" panose="020B0604020202020204" pitchFamily="34" charset="0"/>
              </a:rPr>
              <a:t>different approximation of the </a:t>
            </a:r>
            <a:r>
              <a:rPr lang="en-US" altLang="en-US" sz="2800" b="1" dirty="0" smtClean="0">
                <a:solidFill>
                  <a:srgbClr val="FF0000"/>
                </a:solidFill>
                <a:cs typeface="Arial" panose="020B0604020202020204" pitchFamily="34" charset="0"/>
              </a:rPr>
              <a:t>Laplacian masks are rationally symmetric, which means edges at all orientation contribute to the result</a:t>
            </a:r>
            <a:r>
              <a:rPr lang="en-US" altLang="en-US" sz="2800" b="1" dirty="0" smtClean="0">
                <a:solidFill>
                  <a:srgbClr val="3D04CC"/>
                </a:solidFill>
                <a:cs typeface="Arial" panose="020B0604020202020204" pitchFamily="34" charset="0"/>
              </a:rPr>
              <a:t>. They are applied by selecting one mask and convolving it with the image selecting one mask and convolving it with the image</a:t>
            </a:r>
            <a:r>
              <a:rPr lang="en-US" altLang="en-US" sz="2400" b="1" dirty="0" smtClean="0">
                <a:solidFill>
                  <a:srgbClr val="3D04CC"/>
                </a:solidFill>
                <a:cs typeface="Arial" panose="020B0604020202020204" pitchFamily="34" charset="0"/>
              </a:rPr>
              <a:t>.</a:t>
            </a:r>
            <a:endParaRPr lang="ar-IQ" altLang="en-US" sz="2400" b="1" dirty="0" smtClean="0">
              <a:solidFill>
                <a:srgbClr val="3D04CC"/>
              </a:solidFill>
            </a:endParaRPr>
          </a:p>
        </p:txBody>
      </p:sp>
      <p:sp>
        <p:nvSpPr>
          <p:cNvPr id="4096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DBFA50-79B0-486E-B534-F31D70160F5C}" type="slidenum">
              <a:rPr lang="en-US" altLang="en-US">
                <a:solidFill>
                  <a:srgbClr val="898989"/>
                </a:solidFill>
                <a:latin typeface="Calibri" panose="020F0502020204030204" pitchFamily="34" charset="0"/>
              </a:rPr>
              <a:pPr eaLnBrk="1" hangingPunct="1"/>
              <a:t>99</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i$&#10;\end{document}&#10;"/>
  <p:tag name="EXTERNALNAME" val="txp_fig"/>
  <p:tag name="BLEND" val="False"/>
  <p:tag name="TRANSPARENT" val="False"/>
  <p:tag name="KEEPFILES" val="False"/>
  <p:tag name="DEBUGPAUSE" val="False"/>
  <p:tag name="RESOLUTION" val="300"/>
  <p:tag name="BITMAPFORMAT" val="bmpmono"/>
  <p:tag name="DEBUGINTERACTIVE" val="True"/>
  <p:tag name="ORIGWIDTH" val="22.5"/>
  <p:tag name="PICTUREFILESIZE" val="294"/>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j$&#10;\end{document}&#10;"/>
  <p:tag name="EXTERNALNAME" val="txp_fig"/>
  <p:tag name="BLEND" val="False"/>
  <p:tag name="TRANSPARENT" val="False"/>
  <p:tag name="KEEPFILES" val="False"/>
  <p:tag name="DEBUGPAUSE" val="False"/>
  <p:tag name="RESOLUTION" val="300"/>
  <p:tag name="BITMAPFORMAT" val="bmpmono"/>
  <p:tag name="DEBUGINTERACTIVE" val="True"/>
  <p:tag name="ORIGWIDTH" val="33.25"/>
  <p:tag name="PICTUREFILESIZE" val="6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17018</TotalTime>
  <Words>5897</Words>
  <Application>Microsoft Office PowerPoint</Application>
  <PresentationFormat>On-screen Show (4:3)</PresentationFormat>
  <Paragraphs>558</Paragraphs>
  <Slides>100</Slides>
  <Notes>4</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2</vt:i4>
      </vt:variant>
      <vt:variant>
        <vt:lpstr>Slide Titles</vt:lpstr>
      </vt:variant>
      <vt:variant>
        <vt:i4>100</vt:i4>
      </vt:variant>
    </vt:vector>
  </HeadingPairs>
  <TitlesOfParts>
    <vt:vector size="116" baseType="lpstr">
      <vt:lpstr>Arial</vt:lpstr>
      <vt:lpstr>Calibri</vt:lpstr>
      <vt:lpstr>Garamond</vt:lpstr>
      <vt:lpstr>新細明體</vt:lpstr>
      <vt:lpstr>Sailec</vt:lpstr>
      <vt:lpstr>Symbol</vt:lpstr>
      <vt:lpstr>Tahoma</vt:lpstr>
      <vt:lpstr>Times New Roman</vt:lpstr>
      <vt:lpstr>Wingdings</vt:lpstr>
      <vt:lpstr>Office Theme</vt:lpstr>
      <vt:lpstr>1_Office Theme</vt:lpstr>
      <vt:lpstr>2_Office Theme</vt:lpstr>
      <vt:lpstr>Default Design</vt:lpstr>
      <vt:lpstr>Edge</vt:lpstr>
      <vt:lpstr>Equation</vt:lpstr>
      <vt:lpstr>Bitmap Image</vt:lpstr>
      <vt:lpstr>Image Processing </vt:lpstr>
      <vt:lpstr>Introduction to Computer Vision and Image Processing</vt:lpstr>
      <vt:lpstr>These two categories are not totally separate and distinct. The boundaries that separate the two are fuzzy, but this definition allows us to explore the differences between the two and to explore the difference between the two and to understand how they fit together</vt:lpstr>
      <vt:lpstr>Computer Vision</vt:lpstr>
      <vt:lpstr>Image Processing</vt:lpstr>
      <vt:lpstr>Image Restoration</vt:lpstr>
      <vt:lpstr>Image Enhancemnet</vt:lpstr>
      <vt:lpstr>PowerPoint Presentation</vt:lpstr>
      <vt:lpstr>Image Compression</vt:lpstr>
      <vt:lpstr>PowerPoint Presentation</vt:lpstr>
      <vt:lpstr>Computer Imaging Systems</vt:lpstr>
      <vt:lpstr>Digitization </vt:lpstr>
      <vt:lpstr>PowerPoint Presentation</vt:lpstr>
      <vt:lpstr>What is a digital image?</vt:lpstr>
      <vt:lpstr>The image can now be accessed as a two-dimension array of data </vt:lpstr>
      <vt:lpstr>The Human Visual System</vt:lpstr>
      <vt:lpstr>Image Resolution </vt:lpstr>
      <vt:lpstr>PowerPoint Presentation</vt:lpstr>
      <vt:lpstr>Image brightness Adaption</vt:lpstr>
      <vt:lpstr>Image Representation</vt:lpstr>
      <vt:lpstr>Binary Image </vt:lpstr>
      <vt:lpstr>Gray Scale Image  </vt:lpstr>
      <vt:lpstr>Color Image  </vt:lpstr>
      <vt:lpstr>Multispectral Images</vt:lpstr>
      <vt:lpstr>Multispectral Images</vt:lpstr>
      <vt:lpstr>electromagnetic spectrum</vt:lpstr>
      <vt:lpstr>Overview of Image Properties </vt:lpstr>
      <vt:lpstr>PowerPoint Presentation</vt:lpstr>
      <vt:lpstr>PowerPoint Presentation</vt:lpstr>
      <vt:lpstr>1-bit Images </vt:lpstr>
      <vt:lpstr>PowerPoint Presentation</vt:lpstr>
      <vt:lpstr>8-bit Gray-level Images </vt:lpstr>
      <vt:lpstr>PowerPoint Presentation</vt:lpstr>
      <vt:lpstr>Frame Buffer</vt:lpstr>
      <vt:lpstr>Multimedia Presentation </vt:lpstr>
      <vt:lpstr>PowerPoint Presentation</vt:lpstr>
      <vt:lpstr>Dithering</vt:lpstr>
      <vt:lpstr>PowerPoint Presentation</vt:lpstr>
      <vt:lpstr>PowerPoint Presentation</vt:lpstr>
      <vt:lpstr>Dithering examples</vt:lpstr>
      <vt:lpstr>PowerPoint Presentation</vt:lpstr>
      <vt:lpstr>Color Image Data Types </vt:lpstr>
      <vt:lpstr>8-bit Color Images </vt:lpstr>
      <vt:lpstr>Color Look-up Tables (LUTs) </vt:lpstr>
      <vt:lpstr>PowerPoint Presentation</vt:lpstr>
      <vt:lpstr>24-bit Color Images </vt:lpstr>
      <vt:lpstr>Chapter Two</vt:lpstr>
      <vt:lpstr>Image Analysis </vt:lpstr>
      <vt:lpstr>System Model</vt:lpstr>
      <vt:lpstr>Data Reduction</vt:lpstr>
      <vt:lpstr>Features Analysis</vt:lpstr>
      <vt:lpstr>Preprocessing</vt:lpstr>
      <vt:lpstr>Region –of-Interest Image Geometry</vt:lpstr>
      <vt:lpstr>Zero-Order hold</vt:lpstr>
      <vt:lpstr>First _Order Hold</vt:lpstr>
      <vt:lpstr>PowerPoint Presentation</vt:lpstr>
      <vt:lpstr>PowerPoint Presentation</vt:lpstr>
      <vt:lpstr>Convolution</vt:lpstr>
      <vt:lpstr>PowerPoint Presentation</vt:lpstr>
      <vt:lpstr>+</vt:lpstr>
      <vt:lpstr>PowerPoint Presentation</vt:lpstr>
      <vt:lpstr>what if we want to enlarge an image by something other than a factor of (2N-1)? </vt:lpstr>
      <vt:lpstr>PowerPoint Presentation</vt:lpstr>
      <vt:lpstr>Example of  Enlarge image 5 times</vt:lpstr>
      <vt:lpstr>Nearest neighbor interpolation</vt:lpstr>
      <vt:lpstr>Image Algebra</vt:lpstr>
      <vt:lpstr>PowerPoint Presentation</vt:lpstr>
      <vt:lpstr>PowerPoint Presentation</vt:lpstr>
      <vt:lpstr>PowerPoint Presentation</vt:lpstr>
      <vt:lpstr>PowerPoint Presentation</vt:lpstr>
      <vt:lpstr>Logic operations</vt:lpstr>
      <vt:lpstr>PowerPoint Presentation</vt:lpstr>
      <vt:lpstr>PowerPoint Presentation</vt:lpstr>
      <vt:lpstr>PowerPoint Presentation</vt:lpstr>
      <vt:lpstr>PowerPoint Presentation</vt:lpstr>
      <vt:lpstr>What is noise?</vt:lpstr>
      <vt:lpstr>PowerPoint Presentation</vt:lpstr>
      <vt:lpstr>Noise Removal using Spatial Filters</vt:lpstr>
      <vt:lpstr>PowerPoint Presentation</vt:lpstr>
      <vt:lpstr>Image Enhancement &amp; Restoration</vt:lpstr>
      <vt:lpstr>Image Enhancement &amp; Restoration</vt:lpstr>
      <vt:lpstr>Arithmetic mean filter smoothing or low-pass filter. </vt:lpstr>
      <vt:lpstr>PowerPoint Presentation</vt:lpstr>
      <vt:lpstr>PowerPoint Presentation</vt:lpstr>
      <vt:lpstr>The median filter</vt:lpstr>
      <vt:lpstr>PowerPoint Presentation</vt:lpstr>
      <vt:lpstr>Example of Median Filter</vt:lpstr>
      <vt:lpstr>PowerPoint Presentation</vt:lpstr>
      <vt:lpstr>PowerPoint Presentation</vt:lpstr>
      <vt:lpstr>The Enhancement filter</vt:lpstr>
      <vt:lpstr>Laplacian filter</vt:lpstr>
      <vt:lpstr>Example :Describe the effects of High pass filter on the image ?</vt:lpstr>
      <vt:lpstr>Image quantization</vt:lpstr>
      <vt:lpstr> Cont.       Image quantization</vt:lpstr>
      <vt:lpstr>Edge Detection</vt:lpstr>
      <vt:lpstr>Edge Detection  Cont.</vt:lpstr>
      <vt:lpstr>EXAMPLE  Sobel Filter</vt:lpstr>
      <vt:lpstr>Edge Detection  Cont.</vt:lpstr>
      <vt:lpstr>Laplacian Operators</vt:lpstr>
      <vt:lpstr>Laplacian Operators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Processing</dc:title>
  <dc:creator>Dr Kareem</dc:creator>
  <cp:lastModifiedBy>Windows User</cp:lastModifiedBy>
  <cp:revision>166</cp:revision>
  <dcterms:created xsi:type="dcterms:W3CDTF">2013-10-09T21:36:58Z</dcterms:created>
  <dcterms:modified xsi:type="dcterms:W3CDTF">2021-05-16T20:46:57Z</dcterms:modified>
</cp:coreProperties>
</file>