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63" r:id="rId2"/>
    <p:sldId id="265" r:id="rId3"/>
    <p:sldId id="291" r:id="rId4"/>
    <p:sldId id="332" r:id="rId5"/>
    <p:sldId id="333" r:id="rId6"/>
    <p:sldId id="334" r:id="rId7"/>
    <p:sldId id="331" r:id="rId8"/>
    <p:sldId id="322" r:id="rId9"/>
    <p:sldId id="336" r:id="rId10"/>
    <p:sldId id="337" r:id="rId11"/>
    <p:sldId id="338" r:id="rId12"/>
    <p:sldId id="339" r:id="rId13"/>
    <p:sldId id="340" r:id="rId14"/>
    <p:sldId id="341" r:id="rId15"/>
    <p:sldId id="324" r:id="rId16"/>
    <p:sldId id="325" r:id="rId17"/>
    <p:sldId id="317" r:id="rId18"/>
    <p:sldId id="318" r:id="rId19"/>
    <p:sldId id="319" r:id="rId20"/>
    <p:sldId id="320" r:id="rId21"/>
    <p:sldId id="321" r:id="rId22"/>
    <p:sldId id="32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9" autoAdjust="0"/>
    <p:restoredTop sz="86856" autoAdjust="0"/>
  </p:normalViewPr>
  <p:slideViewPr>
    <p:cSldViewPr>
      <p:cViewPr>
        <p:scale>
          <a:sx n="60" d="100"/>
          <a:sy n="60" d="100"/>
        </p:scale>
        <p:origin x="-1110"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85349D-B4CB-491F-96A7-C6EB6675BA53}" type="datetimeFigureOut">
              <a:rPr lang="en-GB" smtClean="0"/>
              <a:t>29/05/2021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483DBF-C64A-42F8-8C11-FB435BE15CF9}" type="slidenum">
              <a:rPr lang="en-GB" smtClean="0"/>
              <a:t>‹#›</a:t>
            </a:fld>
            <a:endParaRPr lang="en-GB"/>
          </a:p>
        </p:txBody>
      </p:sp>
    </p:spTree>
    <p:extLst>
      <p:ext uri="{BB962C8B-B14F-4D97-AF65-F5344CB8AC3E}">
        <p14:creationId xmlns:p14="http://schemas.microsoft.com/office/powerpoint/2010/main" val="979453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Unlike the dry adiabatic rate, the moist adiabatic rate is not constant, but varies greatly with temperature and, hence, with moisture content—as warm saturated air produces more liquid water than cold saturated air.</a:t>
            </a:r>
          </a:p>
          <a:p>
            <a:r>
              <a:rPr lang="en-US" sz="1200" b="0" i="0" u="none" strike="noStrike" kern="1200" baseline="0" dirty="0" smtClean="0">
                <a:solidFill>
                  <a:schemeClr val="tx1"/>
                </a:solidFill>
                <a:latin typeface="+mn-lt"/>
                <a:ea typeface="+mn-ea"/>
                <a:cs typeface="+mn-cs"/>
              </a:rPr>
              <a:t>The added condensation in warm, saturated air liberates more latent heat. Consequently, the moist adiabatic rate</a:t>
            </a:r>
          </a:p>
          <a:p>
            <a:r>
              <a:rPr lang="en-US" sz="1200" b="0" i="0" u="none" strike="noStrike" kern="1200" baseline="0" dirty="0" smtClean="0">
                <a:solidFill>
                  <a:schemeClr val="tx1"/>
                </a:solidFill>
                <a:latin typeface="+mn-lt"/>
                <a:ea typeface="+mn-ea"/>
                <a:cs typeface="+mn-cs"/>
              </a:rPr>
              <a:t>is much less than the dry adiabatic rate when the rising air is quite warm; however, the two rates are nearly the</a:t>
            </a:r>
          </a:p>
          <a:p>
            <a:r>
              <a:rPr lang="en-US" sz="1200" b="0" i="0" u="none" strike="noStrike" kern="1200" baseline="0" dirty="0" smtClean="0">
                <a:solidFill>
                  <a:schemeClr val="tx1"/>
                </a:solidFill>
                <a:latin typeface="+mn-lt"/>
                <a:ea typeface="+mn-ea"/>
                <a:cs typeface="+mn-cs"/>
              </a:rPr>
              <a:t>same when the rising air is very cold. Although the moist adiabatic rate does vary, to make the numbers easy to</a:t>
            </a:r>
          </a:p>
          <a:p>
            <a:r>
              <a:rPr lang="en-US" sz="1200" b="0" i="0" u="none" strike="noStrike" kern="1200" baseline="0" dirty="0" smtClean="0">
                <a:solidFill>
                  <a:schemeClr val="tx1"/>
                </a:solidFill>
                <a:latin typeface="+mn-lt"/>
                <a:ea typeface="+mn-ea"/>
                <a:cs typeface="+mn-cs"/>
              </a:rPr>
              <a:t>deal with we will use an average of 6°C per 1000 m in most of our examples and calculations.</a:t>
            </a:r>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17</a:t>
            </a:fld>
            <a:endParaRPr lang="en-GB"/>
          </a:p>
        </p:txBody>
      </p:sp>
    </p:spTree>
    <p:extLst>
      <p:ext uri="{BB962C8B-B14F-4D97-AF65-F5344CB8AC3E}">
        <p14:creationId xmlns:p14="http://schemas.microsoft.com/office/powerpoint/2010/main" val="1763695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484424-E9E7-44EF-9948-A6D5BCE2C5B3}" type="datetimeFigureOut">
              <a:rPr lang="en-US" smtClean="0"/>
              <a:t>5/29/2021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2035861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84424-E9E7-44EF-9948-A6D5BCE2C5B3}" type="datetimeFigureOut">
              <a:rPr lang="en-US" smtClean="0"/>
              <a:t>5/29/2021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207990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84424-E9E7-44EF-9948-A6D5BCE2C5B3}" type="datetimeFigureOut">
              <a:rPr lang="en-US" smtClean="0"/>
              <a:t>5/29/2021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3585664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84424-E9E7-44EF-9948-A6D5BCE2C5B3}" type="datetimeFigureOut">
              <a:rPr lang="en-US" smtClean="0"/>
              <a:t>5/29/2021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5523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484424-E9E7-44EF-9948-A6D5BCE2C5B3}" type="datetimeFigureOut">
              <a:rPr lang="en-US" smtClean="0"/>
              <a:t>5/29/2021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862836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484424-E9E7-44EF-9948-A6D5BCE2C5B3}" type="datetimeFigureOut">
              <a:rPr lang="en-US" smtClean="0"/>
              <a:t>5/29/2021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3382817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484424-E9E7-44EF-9948-A6D5BCE2C5B3}" type="datetimeFigureOut">
              <a:rPr lang="en-US" smtClean="0"/>
              <a:t>5/29/2021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3255756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484424-E9E7-44EF-9948-A6D5BCE2C5B3}" type="datetimeFigureOut">
              <a:rPr lang="en-US" smtClean="0"/>
              <a:t>5/29/2021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1262624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84424-E9E7-44EF-9948-A6D5BCE2C5B3}" type="datetimeFigureOut">
              <a:rPr lang="en-US" smtClean="0"/>
              <a:t>5/29/2021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3866516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84424-E9E7-44EF-9948-A6D5BCE2C5B3}" type="datetimeFigureOut">
              <a:rPr lang="en-US" smtClean="0"/>
              <a:t>5/29/2021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850025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84424-E9E7-44EF-9948-A6D5BCE2C5B3}" type="datetimeFigureOut">
              <a:rPr lang="en-US" smtClean="0"/>
              <a:t>5/29/2021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1964671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484424-E9E7-44EF-9948-A6D5BCE2C5B3}" type="datetimeFigureOut">
              <a:rPr lang="en-US" smtClean="0"/>
              <a:t>5/29/2021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14191-0198-4DAF-A171-7985C9BC1F41}" type="slidenum">
              <a:rPr lang="en-US" smtClean="0"/>
              <a:t>‹#›</a:t>
            </a:fld>
            <a:endParaRPr lang="en-US"/>
          </a:p>
        </p:txBody>
      </p:sp>
    </p:spTree>
    <p:extLst>
      <p:ext uri="{BB962C8B-B14F-4D97-AF65-F5344CB8AC3E}">
        <p14:creationId xmlns:p14="http://schemas.microsoft.com/office/powerpoint/2010/main" val="399209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0"/>
          <p:cNvSpPr>
            <a:spLocks noChangeArrowheads="1"/>
          </p:cNvSpPr>
          <p:nvPr/>
        </p:nvSpPr>
        <p:spPr bwMode="auto">
          <a:xfrm>
            <a:off x="758493" y="238780"/>
            <a:ext cx="7179531" cy="523220"/>
          </a:xfrm>
          <a:prstGeom prst="rect">
            <a:avLst/>
          </a:prstGeom>
          <a:noFill/>
          <a:ln w="9525">
            <a:noFill/>
            <a:miter lim="800000"/>
            <a:headEnd/>
            <a:tailEnd/>
          </a:ln>
        </p:spPr>
        <p:txBody>
          <a:bodyPr wrap="none">
            <a:spAutoFit/>
          </a:bodyPr>
          <a:lstStyle/>
          <a:p>
            <a:pPr algn="ctr"/>
            <a:r>
              <a:rPr lang="en-US" altLang="en-US" sz="2800" b="1" dirty="0" smtClean="0">
                <a:latin typeface="Times New Roman" pitchFamily="18" charset="0"/>
                <a:cs typeface="Times New Roman" panose="02020603050405020304" pitchFamily="18" charset="0"/>
              </a:rPr>
              <a:t>The Course of </a:t>
            </a:r>
            <a:r>
              <a:rPr lang="en-US" sz="2800" b="1" dirty="0" smtClean="0">
                <a:latin typeface="Times New Roman" panose="02020603050405020304" pitchFamily="18" charset="0"/>
                <a:cs typeface="Times New Roman" panose="02020603050405020304" pitchFamily="18" charset="0"/>
              </a:rPr>
              <a:t>Atmospheric Thermodynamics</a:t>
            </a:r>
            <a:endParaRPr lang="en-US" altLang="en-US" sz="2800" b="1" dirty="0">
              <a:latin typeface="Times New Roman" pitchFamily="18" charset="0"/>
              <a:cs typeface="Times New Roman" panose="02020603050405020304" pitchFamily="18" charset="0"/>
            </a:endParaRPr>
          </a:p>
        </p:txBody>
      </p:sp>
      <p:sp>
        <p:nvSpPr>
          <p:cNvPr id="10" name="Subtitle 2"/>
          <p:cNvSpPr txBox="1">
            <a:spLocks/>
          </p:cNvSpPr>
          <p:nvPr/>
        </p:nvSpPr>
        <p:spPr>
          <a:xfrm>
            <a:off x="1331640" y="4572000"/>
            <a:ext cx="6400800" cy="175260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8000" dirty="0" smtClean="0">
                <a:latin typeface="Times New Roman" panose="02020603050405020304" pitchFamily="18" charset="0"/>
                <a:cs typeface="Times New Roman" panose="02020603050405020304" pitchFamily="18" charset="0"/>
              </a:rPr>
              <a:t>MUSTANSIRIYAH UNIVERSITY </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dirty="0" smtClean="0">
                <a:latin typeface="Times New Roman" panose="02020603050405020304" pitchFamily="18" charset="0"/>
                <a:cs typeface="Times New Roman" panose="02020603050405020304" pitchFamily="18" charset="0"/>
              </a:rPr>
              <a:t>COLLEGE OF SCIENCES</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dirty="0" smtClean="0">
                <a:latin typeface="Times New Roman" panose="02020603050405020304" pitchFamily="18" charset="0"/>
                <a:cs typeface="Times New Roman" panose="02020603050405020304" pitchFamily="18" charset="0"/>
              </a:rPr>
              <a:t>ATMOSPHERIC SCIENCES DEPARTMENT </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b="1" dirty="0" smtClean="0">
                <a:latin typeface="Times New Roman" panose="02020603050405020304" pitchFamily="18" charset="0"/>
                <a:cs typeface="Times New Roman" panose="02020603050405020304" pitchFamily="18" charset="0"/>
              </a:rPr>
              <a:t>2020-2021</a:t>
            </a:r>
            <a:endParaRPr lang="en-GB" sz="8000" b="1" dirty="0" smtClean="0">
              <a:latin typeface="Times New Roman" panose="02020603050405020304" pitchFamily="18" charset="0"/>
              <a:cs typeface="Times New Roman" panose="02020603050405020304" pitchFamily="18" charset="0"/>
            </a:endParaRPr>
          </a:p>
          <a:p>
            <a:pPr marL="0" indent="0" algn="ctr">
              <a:buNone/>
            </a:pPr>
            <a:r>
              <a:rPr lang="en-US" sz="8000" dirty="0" smtClean="0">
                <a:latin typeface="Times New Roman" panose="02020603050405020304" pitchFamily="18" charset="0"/>
                <a:cs typeface="Times New Roman" panose="02020603050405020304" pitchFamily="18" charset="0"/>
              </a:rPr>
              <a:t>Dr. </a:t>
            </a:r>
            <a:r>
              <a:rPr lang="en-US" sz="8000" dirty="0" err="1" smtClean="0">
                <a:latin typeface="Times New Roman" panose="02020603050405020304" pitchFamily="18" charset="0"/>
                <a:cs typeface="Times New Roman" panose="02020603050405020304" pitchFamily="18" charset="0"/>
              </a:rPr>
              <a:t>Sama</a:t>
            </a:r>
            <a:r>
              <a:rPr lang="en-US" sz="8000" dirty="0" smtClean="0">
                <a:latin typeface="Times New Roman" panose="02020603050405020304" pitchFamily="18" charset="0"/>
                <a:cs typeface="Times New Roman" panose="02020603050405020304" pitchFamily="18" charset="0"/>
              </a:rPr>
              <a:t> Khalid Mohammed</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b="1" cap="small" dirty="0" smtClean="0">
                <a:latin typeface="Times New Roman" panose="02020603050405020304" pitchFamily="18" charset="0"/>
                <a:cs typeface="Times New Roman" panose="02020603050405020304" pitchFamily="18" charset="0"/>
              </a:rPr>
              <a:t>SECOND STAGE </a:t>
            </a:r>
          </a:p>
          <a:p>
            <a:pPr marL="0" indent="0" algn="ctr">
              <a:buNone/>
            </a:pPr>
            <a:r>
              <a:rPr lang="en-US" sz="8000" b="1" cap="small" smtClean="0">
                <a:latin typeface="Times New Roman" panose="02020603050405020304" pitchFamily="18" charset="0"/>
                <a:cs typeface="Times New Roman" panose="02020603050405020304" pitchFamily="18" charset="0"/>
              </a:rPr>
              <a:t>Lecture </a:t>
            </a:r>
            <a:r>
              <a:rPr lang="en-US" sz="8000" b="1" cap="small" smtClean="0">
                <a:latin typeface="Times New Roman" panose="02020603050405020304" pitchFamily="18" charset="0"/>
                <a:cs typeface="Times New Roman" panose="02020603050405020304" pitchFamily="18" charset="0"/>
              </a:rPr>
              <a:t>4</a:t>
            </a:r>
            <a:endParaRPr lang="en-US" sz="8000" b="1" cap="small" dirty="0" smtClean="0">
              <a:latin typeface="Times New Roman" panose="02020603050405020304" pitchFamily="18" charset="0"/>
              <a:cs typeface="Times New Roman" panose="02020603050405020304" pitchFamily="18" charset="0"/>
            </a:endParaRPr>
          </a:p>
          <a:p>
            <a:pPr marL="0" indent="0" algn="ctr">
              <a:buNone/>
            </a:pPr>
            <a:endParaRPr lang="en-GB" sz="8000" b="1" cap="small" dirty="0" smtClean="0">
              <a:latin typeface="Times New Roman" panose="02020603050405020304" pitchFamily="18" charset="0"/>
              <a:cs typeface="Times New Roman" panose="02020603050405020304" pitchFamily="18" charset="0"/>
            </a:endParaRPr>
          </a:p>
          <a:p>
            <a:pPr marL="0" indent="0" algn="ctr">
              <a:buNone/>
            </a:pPr>
            <a:endParaRPr lang="en-GB" dirty="0"/>
          </a:p>
        </p:txBody>
      </p:sp>
      <p:pic>
        <p:nvPicPr>
          <p:cNvPr id="3" name="Picture 2"/>
          <p:cNvPicPr>
            <a:picLocks/>
          </p:cNvPicPr>
          <p:nvPr/>
        </p:nvPicPr>
        <p:blipFill rotWithShape="1">
          <a:blip r:embed="rId2">
            <a:extLst>
              <a:ext uri="{28A0092B-C50C-407E-A947-70E740481C1C}">
                <a14:useLocalDpi xmlns:a14="http://schemas.microsoft.com/office/drawing/2010/main" val="0"/>
              </a:ext>
            </a:extLst>
          </a:blip>
          <a:srcRect b="8890"/>
          <a:stretch/>
        </p:blipFill>
        <p:spPr>
          <a:xfrm>
            <a:off x="1554480" y="1295399"/>
            <a:ext cx="5760720" cy="3182112"/>
          </a:xfrm>
          <a:prstGeom prst="rect">
            <a:avLst/>
          </a:prstGeom>
        </p:spPr>
      </p:pic>
    </p:spTree>
    <p:extLst>
      <p:ext uri="{BB962C8B-B14F-4D97-AF65-F5344CB8AC3E}">
        <p14:creationId xmlns:p14="http://schemas.microsoft.com/office/powerpoint/2010/main" val="1503107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1569660"/>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The </a:t>
            </a:r>
            <a:r>
              <a:rPr lang="en-US" sz="2400" dirty="0" smtClean="0">
                <a:latin typeface="Times New Roman" panose="02020603050405020304" pitchFamily="18" charset="0"/>
                <a:cs typeface="Times New Roman" panose="02020603050405020304" pitchFamily="18" charset="0"/>
              </a:rPr>
              <a:t>dew point depression DD can </a:t>
            </a:r>
            <a:r>
              <a:rPr lang="en-US" sz="2400" dirty="0">
                <a:latin typeface="Times New Roman" panose="02020603050405020304" pitchFamily="18" charset="0"/>
                <a:cs typeface="Times New Roman" panose="02020603050405020304" pitchFamily="18" charset="0"/>
              </a:rPr>
              <a:t>indicate whether the relative humidity is </a:t>
            </a:r>
            <a:r>
              <a:rPr lang="en-US" sz="2400" dirty="0" smtClean="0">
                <a:latin typeface="Times New Roman" panose="02020603050405020304" pitchFamily="18" charset="0"/>
                <a:cs typeface="Times New Roman" panose="02020603050405020304" pitchFamily="18" charset="0"/>
              </a:rPr>
              <a:t>low or </a:t>
            </a:r>
            <a:r>
              <a:rPr lang="en-US" sz="2400" dirty="0">
                <a:latin typeface="Times New Roman" panose="02020603050405020304" pitchFamily="18" charset="0"/>
                <a:cs typeface="Times New Roman" panose="02020603050405020304" pitchFamily="18" charset="0"/>
              </a:rPr>
              <a:t>high. </a:t>
            </a:r>
            <a:r>
              <a:rPr lang="en-US" sz="2400" dirty="0" smtClean="0">
                <a:latin typeface="Times New Roman" panose="02020603050405020304" pitchFamily="18" charset="0"/>
                <a:cs typeface="Times New Roman" panose="02020603050405020304" pitchFamily="18" charset="0"/>
              </a:rPr>
              <a:t>When DD is high(meaning </a:t>
            </a:r>
            <a:r>
              <a:rPr lang="en-US" sz="2400" dirty="0">
                <a:latin typeface="Times New Roman" panose="02020603050405020304" pitchFamily="18" charset="0"/>
                <a:cs typeface="Times New Roman" panose="02020603050405020304" pitchFamily="18" charset="0"/>
              </a:rPr>
              <a:t>the air temperature and dew point are far </a:t>
            </a:r>
            <a:r>
              <a:rPr lang="en-US" sz="2400" dirty="0" smtClean="0">
                <a:latin typeface="Times New Roman" panose="02020603050405020304" pitchFamily="18" charset="0"/>
                <a:cs typeface="Times New Roman" panose="02020603050405020304" pitchFamily="18" charset="0"/>
              </a:rPr>
              <a:t>apart), </a:t>
            </a:r>
            <a:r>
              <a:rPr lang="en-US" sz="2400" dirty="0">
                <a:latin typeface="Times New Roman" panose="02020603050405020304" pitchFamily="18" charset="0"/>
                <a:cs typeface="Times New Roman" panose="02020603050405020304" pitchFamily="18" charset="0"/>
              </a:rPr>
              <a:t>the relative humidity </a:t>
            </a:r>
            <a:r>
              <a:rPr lang="en-US" sz="2400" dirty="0" smtClean="0">
                <a:latin typeface="Times New Roman" panose="02020603050405020304" pitchFamily="18" charset="0"/>
                <a:cs typeface="Times New Roman" panose="02020603050405020304" pitchFamily="18" charset="0"/>
              </a:rPr>
              <a:t>is ………. (high/low).</a:t>
            </a:r>
          </a:p>
        </p:txBody>
      </p:sp>
      <p:sp>
        <p:nvSpPr>
          <p:cNvPr id="3" name="Title 2"/>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000" dirty="0" smtClean="0">
                <a:latin typeface="Times New Roman" panose="02020603050405020304" pitchFamily="18" charset="0"/>
                <a:cs typeface="Times New Roman" panose="02020603050405020304" pitchFamily="18" charset="0"/>
              </a:rPr>
              <a:t>Think &amp; Answer</a:t>
            </a:r>
            <a:endParaRPr lang="en-US" sz="3000" baseline="-25000" dirty="0">
              <a:latin typeface="Times New Roman" panose="02020603050405020304" pitchFamily="18" charset="0"/>
              <a:cs typeface="Times New Roman" panose="02020603050405020304" pitchFamily="18" charset="0"/>
            </a:endParaRPr>
          </a:p>
        </p:txBody>
      </p:sp>
      <p:sp>
        <p:nvSpPr>
          <p:cNvPr id="11" name="AutoShape 4" descr="What is a Sling Psychrometer? – Instrumentation and Control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6" descr="What is a Sling Psychrometer? – Instrumentation and Control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5"/>
          <p:cNvSpPr/>
          <p:nvPr/>
        </p:nvSpPr>
        <p:spPr>
          <a:xfrm>
            <a:off x="304800" y="3733800"/>
            <a:ext cx="8610600" cy="2308324"/>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2400" dirty="0" smtClean="0">
                <a:latin typeface="Times New Roman" panose="02020603050405020304" pitchFamily="18" charset="0"/>
                <a:cs typeface="Times New Roman" panose="02020603050405020304" pitchFamily="18" charset="0"/>
              </a:rPr>
              <a:t>When </a:t>
            </a:r>
            <a:r>
              <a:rPr lang="en-US" sz="2400" dirty="0">
                <a:latin typeface="Times New Roman" panose="02020603050405020304" pitchFamily="18" charset="0"/>
                <a:cs typeface="Times New Roman" panose="02020603050405020304" pitchFamily="18" charset="0"/>
              </a:rPr>
              <a:t>the air temperature and dew point are </a:t>
            </a:r>
            <a:r>
              <a:rPr lang="en-US" sz="2400" dirty="0" smtClean="0">
                <a:latin typeface="Times New Roman" panose="02020603050405020304" pitchFamily="18" charset="0"/>
                <a:cs typeface="Times New Roman" panose="02020603050405020304" pitchFamily="18" charset="0"/>
              </a:rPr>
              <a:t>far apart</a:t>
            </a:r>
            <a:r>
              <a:rPr lang="en-US" sz="2400" dirty="0">
                <a:latin typeface="Times New Roman" panose="02020603050405020304" pitchFamily="18" charset="0"/>
                <a:cs typeface="Times New Roman" panose="02020603050405020304" pitchFamily="18" charset="0"/>
              </a:rPr>
              <a:t>, the relative humidity is low; when they are </a:t>
            </a:r>
            <a:r>
              <a:rPr lang="en-US" sz="2400" dirty="0" smtClean="0">
                <a:latin typeface="Times New Roman" panose="02020603050405020304" pitchFamily="18" charset="0"/>
                <a:cs typeface="Times New Roman" panose="02020603050405020304" pitchFamily="18" charset="0"/>
              </a:rPr>
              <a:t>close to </a:t>
            </a:r>
            <a:r>
              <a:rPr lang="en-US" sz="2400" dirty="0">
                <a:latin typeface="Times New Roman" panose="02020603050405020304" pitchFamily="18" charset="0"/>
                <a:cs typeface="Times New Roman" panose="02020603050405020304" pitchFamily="18" charset="0"/>
              </a:rPr>
              <a:t>the same value, the relative humidity is high. </a:t>
            </a:r>
            <a:r>
              <a:rPr lang="en-US" sz="2400" dirty="0" smtClean="0">
                <a:latin typeface="Times New Roman" panose="02020603050405020304" pitchFamily="18" charset="0"/>
                <a:cs typeface="Times New Roman" panose="02020603050405020304" pitchFamily="18" charset="0"/>
              </a:rPr>
              <a:t>When the </a:t>
            </a:r>
            <a:r>
              <a:rPr lang="en-US" sz="2400" dirty="0">
                <a:latin typeface="Times New Roman" panose="02020603050405020304" pitchFamily="18" charset="0"/>
                <a:cs typeface="Times New Roman" panose="02020603050405020304" pitchFamily="18" charset="0"/>
              </a:rPr>
              <a:t>air temperature and dew point are equal, the air </a:t>
            </a:r>
            <a:r>
              <a:rPr lang="en-US" sz="2400" dirty="0" smtClean="0">
                <a:latin typeface="Times New Roman" panose="02020603050405020304" pitchFamily="18" charset="0"/>
                <a:cs typeface="Times New Roman" panose="02020603050405020304" pitchFamily="18" charset="0"/>
              </a:rPr>
              <a:t>is saturated </a:t>
            </a:r>
            <a:r>
              <a:rPr lang="en-US" sz="2400" dirty="0">
                <a:latin typeface="Times New Roman" panose="02020603050405020304" pitchFamily="18" charset="0"/>
                <a:cs typeface="Times New Roman" panose="02020603050405020304" pitchFamily="18" charset="0"/>
              </a:rPr>
              <a:t>and the relative humidity is 100 percent. </a:t>
            </a:r>
            <a:r>
              <a:rPr lang="en-US" sz="2400" dirty="0" smtClean="0">
                <a:latin typeface="Times New Roman" panose="02020603050405020304" pitchFamily="18" charset="0"/>
                <a:cs typeface="Times New Roman" panose="02020603050405020304" pitchFamily="18" charset="0"/>
              </a:rPr>
              <a:t>Even though </a:t>
            </a:r>
            <a:r>
              <a:rPr lang="en-US" sz="2400" dirty="0">
                <a:latin typeface="Times New Roman" panose="02020603050405020304" pitchFamily="18" charset="0"/>
                <a:cs typeface="Times New Roman" panose="02020603050405020304" pitchFamily="18" charset="0"/>
              </a:rPr>
              <a:t>the relative humidity may be 100 percent, </a:t>
            </a:r>
            <a:r>
              <a:rPr lang="en-US" sz="2400" dirty="0" smtClean="0">
                <a:latin typeface="Times New Roman" panose="02020603050405020304" pitchFamily="18" charset="0"/>
                <a:cs typeface="Times New Roman" panose="02020603050405020304" pitchFamily="18" charset="0"/>
              </a:rPr>
              <a:t>the air</a:t>
            </a:r>
            <a:r>
              <a:rPr lang="en-US" sz="2400" dirty="0">
                <a:latin typeface="Times New Roman" panose="02020603050405020304" pitchFamily="18" charset="0"/>
                <a:cs typeface="Times New Roman" panose="02020603050405020304" pitchFamily="18" charset="0"/>
              </a:rPr>
              <a:t>, under certain conditions, may be considered “dry.”</a:t>
            </a:r>
            <a:endParaRPr lang="en-US" sz="2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4820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830997"/>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why polar air is often described </a:t>
            </a:r>
            <a:r>
              <a:rPr lang="en-US" sz="2400" dirty="0" smtClean="0">
                <a:latin typeface="Times New Roman" panose="02020603050405020304" pitchFamily="18" charset="0"/>
                <a:cs typeface="Times New Roman" panose="02020603050405020304" pitchFamily="18" charset="0"/>
              </a:rPr>
              <a:t>as being </a:t>
            </a:r>
            <a:r>
              <a:rPr lang="en-US" sz="2400" dirty="0">
                <a:latin typeface="Times New Roman" panose="02020603050405020304" pitchFamily="18" charset="0"/>
                <a:cs typeface="Times New Roman" panose="02020603050405020304" pitchFamily="18" charset="0"/>
              </a:rPr>
              <a:t>“dry” when the relative humidity is high (</a:t>
            </a:r>
            <a:r>
              <a:rPr lang="en-US" sz="2400" dirty="0" smtClean="0">
                <a:latin typeface="Times New Roman" panose="02020603050405020304" pitchFamily="18" charset="0"/>
                <a:cs typeface="Times New Roman" panose="02020603050405020304" pitchFamily="18" charset="0"/>
              </a:rPr>
              <a:t>often close </a:t>
            </a:r>
            <a:r>
              <a:rPr lang="en-US" sz="2400" dirty="0">
                <a:latin typeface="Times New Roman" panose="02020603050405020304" pitchFamily="18" charset="0"/>
                <a:cs typeface="Times New Roman" panose="02020603050405020304" pitchFamily="18" charset="0"/>
              </a:rPr>
              <a:t>to 100 percent)</a:t>
            </a:r>
            <a:endParaRPr lang="en-US" sz="2400" dirty="0" smtClean="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000" dirty="0" smtClean="0">
                <a:latin typeface="Times New Roman" panose="02020603050405020304" pitchFamily="18" charset="0"/>
                <a:cs typeface="Times New Roman" panose="02020603050405020304" pitchFamily="18" charset="0"/>
              </a:rPr>
              <a:t>Think &amp; Answer</a:t>
            </a:r>
            <a:endParaRPr lang="en-US" sz="3000" baseline="-25000" dirty="0">
              <a:latin typeface="Times New Roman" panose="02020603050405020304" pitchFamily="18" charset="0"/>
              <a:cs typeface="Times New Roman" panose="02020603050405020304" pitchFamily="18" charset="0"/>
            </a:endParaRPr>
          </a:p>
        </p:txBody>
      </p:sp>
      <p:sp>
        <p:nvSpPr>
          <p:cNvPr id="11" name="AutoShape 4" descr="What is a Sling Psychrometer? – Instrumentation and Control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6" descr="What is a Sling Psychrometer? – Instrumentation and Control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5"/>
          <p:cNvSpPr/>
          <p:nvPr/>
        </p:nvSpPr>
        <p:spPr>
          <a:xfrm>
            <a:off x="304800" y="2819400"/>
            <a:ext cx="8610600" cy="156966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2400" dirty="0">
                <a:latin typeface="Times New Roman" panose="02020603050405020304" pitchFamily="18" charset="0"/>
                <a:cs typeface="Times New Roman" panose="02020603050405020304" pitchFamily="18" charset="0"/>
              </a:rPr>
              <a:t>In cold, polar air, the dew </a:t>
            </a:r>
            <a:r>
              <a:rPr lang="en-US" sz="2400" dirty="0" smtClean="0">
                <a:latin typeface="Times New Roman" panose="02020603050405020304" pitchFamily="18" charset="0"/>
                <a:cs typeface="Times New Roman" panose="02020603050405020304" pitchFamily="18" charset="0"/>
              </a:rPr>
              <a:t>point and </a:t>
            </a:r>
            <a:r>
              <a:rPr lang="en-US" sz="2400" dirty="0">
                <a:latin typeface="Times New Roman" panose="02020603050405020304" pitchFamily="18" charset="0"/>
                <a:cs typeface="Times New Roman" panose="02020603050405020304" pitchFamily="18" charset="0"/>
              </a:rPr>
              <a:t>air temperature are normally close together. But </a:t>
            </a:r>
            <a:r>
              <a:rPr lang="en-US" sz="2400" dirty="0" smtClean="0">
                <a:latin typeface="Times New Roman" panose="02020603050405020304" pitchFamily="18" charset="0"/>
                <a:cs typeface="Times New Roman" panose="02020603050405020304" pitchFamily="18" charset="0"/>
              </a:rPr>
              <a:t>the low </a:t>
            </a:r>
            <a:r>
              <a:rPr lang="en-US" sz="2400" dirty="0">
                <a:latin typeface="Times New Roman" panose="02020603050405020304" pitchFamily="18" charset="0"/>
                <a:cs typeface="Times New Roman" panose="02020603050405020304" pitchFamily="18" charset="0"/>
              </a:rPr>
              <a:t>dew-point temperature means that there is </a:t>
            </a:r>
            <a:r>
              <a:rPr lang="en-US" sz="2400" dirty="0" smtClean="0">
                <a:latin typeface="Times New Roman" panose="02020603050405020304" pitchFamily="18" charset="0"/>
                <a:cs typeface="Times New Roman" panose="02020603050405020304" pitchFamily="18" charset="0"/>
              </a:rPr>
              <a:t>little water </a:t>
            </a:r>
            <a:r>
              <a:rPr lang="en-US" sz="2400" dirty="0">
                <a:latin typeface="Times New Roman" panose="02020603050405020304" pitchFamily="18" charset="0"/>
                <a:cs typeface="Times New Roman" panose="02020603050405020304" pitchFamily="18" charset="0"/>
              </a:rPr>
              <a:t>vapor in the air. Consequently, the air is “dry”</a:t>
            </a:r>
          </a:p>
          <a:p>
            <a:pPr algn="just"/>
            <a:r>
              <a:rPr lang="en-US" sz="2400" dirty="0">
                <a:latin typeface="Times New Roman" panose="02020603050405020304" pitchFamily="18" charset="0"/>
                <a:cs typeface="Times New Roman" panose="02020603050405020304" pitchFamily="18" charset="0"/>
              </a:rPr>
              <a:t>even though the relative humidity is high.</a:t>
            </a:r>
            <a:endParaRPr lang="en-US" sz="2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7162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895600"/>
            <a:ext cx="8610600" cy="304698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desert </a:t>
            </a:r>
            <a:r>
              <a:rPr lang="en-US" sz="2400" dirty="0" smtClean="0">
                <a:latin typeface="Times New Roman" panose="02020603050405020304" pitchFamily="18" charset="0"/>
                <a:cs typeface="Times New Roman" panose="02020603050405020304" pitchFamily="18" charset="0"/>
              </a:rPr>
              <a:t>air, </a:t>
            </a:r>
            <a:r>
              <a:rPr lang="en-US" sz="2400" dirty="0">
                <a:latin typeface="Times New Roman" panose="02020603050405020304" pitchFamily="18" charset="0"/>
                <a:cs typeface="Times New Roman" panose="02020603050405020304" pitchFamily="18" charset="0"/>
              </a:rPr>
              <a:t>with a </a:t>
            </a:r>
            <a:r>
              <a:rPr lang="en-US" sz="2400" dirty="0" smtClean="0">
                <a:latin typeface="Times New Roman" panose="02020603050405020304" pitchFamily="18" charset="0"/>
                <a:cs typeface="Times New Roman" panose="02020603050405020304" pitchFamily="18" charset="0"/>
              </a:rPr>
              <a:t>large separation </a:t>
            </a:r>
            <a:r>
              <a:rPr lang="en-US" sz="2400" dirty="0">
                <a:latin typeface="Times New Roman" panose="02020603050405020304" pitchFamily="18" charset="0"/>
                <a:cs typeface="Times New Roman" panose="02020603050405020304" pitchFamily="18" charset="0"/>
              </a:rPr>
              <a:t>between air temperature and dew point, </a:t>
            </a:r>
            <a:r>
              <a:rPr lang="en-US" sz="2400" dirty="0" smtClean="0">
                <a:latin typeface="Times New Roman" panose="02020603050405020304" pitchFamily="18" charset="0"/>
                <a:cs typeface="Times New Roman" panose="02020603050405020304" pitchFamily="18" charset="0"/>
              </a:rPr>
              <a:t>has a </a:t>
            </a:r>
            <a:r>
              <a:rPr lang="en-US" sz="2400" dirty="0">
                <a:latin typeface="Times New Roman" panose="02020603050405020304" pitchFamily="18" charset="0"/>
                <a:cs typeface="Times New Roman" panose="02020603050405020304" pitchFamily="18" charset="0"/>
              </a:rPr>
              <a:t>much lower relative </a:t>
            </a:r>
            <a:r>
              <a:rPr lang="en-US" sz="2400" dirty="0" smtClean="0">
                <a:latin typeface="Times New Roman" panose="02020603050405020304" pitchFamily="18" charset="0"/>
                <a:cs typeface="Times New Roman" panose="02020603050405020304" pitchFamily="18" charset="0"/>
              </a:rPr>
              <a:t>humidity,(16%). </a:t>
            </a:r>
            <a:r>
              <a:rPr lang="en-US" sz="2400" dirty="0">
                <a:latin typeface="Times New Roman" panose="02020603050405020304" pitchFamily="18" charset="0"/>
                <a:cs typeface="Times New Roman" panose="02020603050405020304" pitchFamily="18" charset="0"/>
              </a:rPr>
              <a:t>However</a:t>
            </a:r>
            <a:r>
              <a:rPr lang="en-US" sz="2400" dirty="0" smtClean="0">
                <a:latin typeface="Times New Roman" panose="02020603050405020304" pitchFamily="18" charset="0"/>
                <a:cs typeface="Times New Roman" panose="02020603050405020304" pitchFamily="18" charset="0"/>
              </a:rPr>
              <a:t>, since </a:t>
            </a:r>
            <a:r>
              <a:rPr lang="en-US" sz="2400" dirty="0">
                <a:latin typeface="Times New Roman" panose="02020603050405020304" pitchFamily="18" charset="0"/>
                <a:cs typeface="Times New Roman" panose="02020603050405020304" pitchFamily="18" charset="0"/>
              </a:rPr>
              <a:t>dew point is a measure of the amount of water </a:t>
            </a:r>
            <a:r>
              <a:rPr lang="en-US" sz="2400" dirty="0" smtClean="0">
                <a:latin typeface="Times New Roman" panose="02020603050405020304" pitchFamily="18" charset="0"/>
                <a:cs typeface="Times New Roman" panose="02020603050405020304" pitchFamily="18" charset="0"/>
              </a:rPr>
              <a:t>vapor in </a:t>
            </a:r>
            <a:r>
              <a:rPr lang="en-US" sz="2400" dirty="0">
                <a:latin typeface="Times New Roman" panose="02020603050405020304" pitchFamily="18" charset="0"/>
                <a:cs typeface="Times New Roman" panose="02020603050405020304" pitchFamily="18" charset="0"/>
              </a:rPr>
              <a:t>the air, the desert air (with a higher dew point</a:t>
            </a:r>
            <a:r>
              <a:rPr lang="en-US" sz="2400" dirty="0" smtClean="0">
                <a:latin typeface="Times New Roman" panose="02020603050405020304" pitchFamily="18" charset="0"/>
                <a:cs typeface="Times New Roman" panose="02020603050405020304" pitchFamily="18" charset="0"/>
              </a:rPr>
              <a:t>) must </a:t>
            </a:r>
            <a:r>
              <a:rPr lang="en-US" sz="2400" dirty="0">
                <a:latin typeface="Times New Roman" panose="02020603050405020304" pitchFamily="18" charset="0"/>
                <a:cs typeface="Times New Roman" panose="02020603050405020304" pitchFamily="18" charset="0"/>
              </a:rPr>
              <a:t>contain more water vapor. So even though the </a:t>
            </a:r>
            <a:r>
              <a:rPr lang="en-US" sz="2400" dirty="0" smtClean="0">
                <a:latin typeface="Times New Roman" panose="02020603050405020304" pitchFamily="18" charset="0"/>
                <a:cs typeface="Times New Roman" panose="02020603050405020304" pitchFamily="18" charset="0"/>
              </a:rPr>
              <a:t>polar air </a:t>
            </a:r>
            <a:r>
              <a:rPr lang="en-US" sz="2400" dirty="0">
                <a:latin typeface="Times New Roman" panose="02020603050405020304" pitchFamily="18" charset="0"/>
                <a:cs typeface="Times New Roman" panose="02020603050405020304" pitchFamily="18" charset="0"/>
              </a:rPr>
              <a:t>has a higher relative humidity, the desert air </a:t>
            </a:r>
            <a:r>
              <a:rPr lang="en-US" sz="2400" dirty="0" smtClean="0">
                <a:latin typeface="Times New Roman" panose="02020603050405020304" pitchFamily="18" charset="0"/>
                <a:cs typeface="Times New Roman" panose="02020603050405020304" pitchFamily="18" charset="0"/>
              </a:rPr>
              <a:t>that contains </a:t>
            </a:r>
            <a:r>
              <a:rPr lang="en-US" sz="2400" dirty="0">
                <a:latin typeface="Times New Roman" panose="02020603050405020304" pitchFamily="18" charset="0"/>
                <a:cs typeface="Times New Roman" panose="02020603050405020304" pitchFamily="18" charset="0"/>
              </a:rPr>
              <a:t>more water vapor has a higher water </a:t>
            </a:r>
            <a:r>
              <a:rPr lang="en-US" sz="2400" dirty="0" smtClean="0">
                <a:latin typeface="Times New Roman" panose="02020603050405020304" pitchFamily="18" charset="0"/>
                <a:cs typeface="Times New Roman" panose="02020603050405020304" pitchFamily="18" charset="0"/>
              </a:rPr>
              <a:t>vapor density</a:t>
            </a:r>
            <a:r>
              <a:rPr lang="en-US" sz="2400" dirty="0">
                <a:latin typeface="Times New Roman" panose="02020603050405020304" pitchFamily="18" charset="0"/>
                <a:cs typeface="Times New Roman" panose="02020603050405020304" pitchFamily="18" charset="0"/>
              </a:rPr>
              <a:t>, or absolute humidity. (The specific </a:t>
            </a:r>
            <a:r>
              <a:rPr lang="en-US" sz="2400" dirty="0" smtClean="0">
                <a:latin typeface="Times New Roman" panose="02020603050405020304" pitchFamily="18" charset="0"/>
                <a:cs typeface="Times New Roman" panose="02020603050405020304" pitchFamily="18" charset="0"/>
              </a:rPr>
              <a:t>humidity and </a:t>
            </a:r>
            <a:r>
              <a:rPr lang="en-US" sz="2400" dirty="0">
                <a:latin typeface="Times New Roman" panose="02020603050405020304" pitchFamily="18" charset="0"/>
                <a:cs typeface="Times New Roman" panose="02020603050405020304" pitchFamily="18" charset="0"/>
              </a:rPr>
              <a:t>mixing ratio are also higher in the desert air.)</a:t>
            </a:r>
            <a:endParaRPr lang="en-US" sz="2400" dirty="0" smtClean="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000" dirty="0" smtClean="0">
                <a:latin typeface="Times New Roman" panose="02020603050405020304" pitchFamily="18" charset="0"/>
                <a:cs typeface="Times New Roman" panose="02020603050405020304" pitchFamily="18" charset="0"/>
              </a:rPr>
              <a:t>Think &amp; Answer</a:t>
            </a:r>
            <a:endParaRPr lang="en-US" sz="3000" baseline="-25000" dirty="0">
              <a:latin typeface="Times New Roman" panose="02020603050405020304" pitchFamily="18" charset="0"/>
              <a:cs typeface="Times New Roman" panose="02020603050405020304" pitchFamily="18" charset="0"/>
            </a:endParaRPr>
          </a:p>
        </p:txBody>
      </p:sp>
      <p:sp>
        <p:nvSpPr>
          <p:cNvPr id="11" name="AutoShape 4" descr="What is a Sling Psychrometer? – Instrumentation and Control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6" descr="What is a Sling Psychrometer? – Instrumentation and Control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6"/>
          <p:cNvSpPr/>
          <p:nvPr/>
        </p:nvSpPr>
        <p:spPr>
          <a:xfrm>
            <a:off x="304800" y="1524000"/>
            <a:ext cx="8610600" cy="1200329"/>
          </a:xfrm>
          <a:prstGeom prst="rect">
            <a:avLst/>
          </a:prstGeom>
        </p:spPr>
        <p:txBody>
          <a:bodyPr wrap="square">
            <a:spAutoFit/>
          </a:bodyPr>
          <a:lstStyle/>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desert </a:t>
            </a:r>
            <a:r>
              <a:rPr lang="en-US" sz="2400" dirty="0" smtClean="0">
                <a:latin typeface="Times New Roman" panose="02020603050405020304" pitchFamily="18" charset="0"/>
                <a:cs typeface="Times New Roman" panose="02020603050405020304" pitchFamily="18" charset="0"/>
              </a:rPr>
              <a:t>air, </a:t>
            </a:r>
            <a:r>
              <a:rPr lang="en-US" sz="2400" dirty="0">
                <a:latin typeface="Times New Roman" panose="02020603050405020304" pitchFamily="18" charset="0"/>
                <a:cs typeface="Times New Roman" panose="02020603050405020304" pitchFamily="18" charset="0"/>
              </a:rPr>
              <a:t>with a </a:t>
            </a:r>
            <a:r>
              <a:rPr lang="en-US" sz="2400" dirty="0" smtClean="0">
                <a:latin typeface="Times New Roman" panose="02020603050405020304" pitchFamily="18" charset="0"/>
                <a:cs typeface="Times New Roman" panose="02020603050405020304" pitchFamily="18" charset="0"/>
              </a:rPr>
              <a:t>large separation </a:t>
            </a:r>
            <a:r>
              <a:rPr lang="en-US" sz="2400" dirty="0">
                <a:latin typeface="Times New Roman" panose="02020603050405020304" pitchFamily="18" charset="0"/>
                <a:cs typeface="Times New Roman" panose="02020603050405020304" pitchFamily="18" charset="0"/>
              </a:rPr>
              <a:t>between air temperature and dew point, </a:t>
            </a:r>
            <a:r>
              <a:rPr lang="en-US" sz="2400" dirty="0" smtClean="0">
                <a:latin typeface="Times New Roman" panose="02020603050405020304" pitchFamily="18" charset="0"/>
                <a:cs typeface="Times New Roman" panose="02020603050405020304" pitchFamily="18" charset="0"/>
              </a:rPr>
              <a:t>has a </a:t>
            </a:r>
            <a:r>
              <a:rPr lang="en-US" sz="2400" dirty="0">
                <a:latin typeface="Times New Roman" panose="02020603050405020304" pitchFamily="18" charset="0"/>
                <a:cs typeface="Times New Roman" panose="02020603050405020304" pitchFamily="18" charset="0"/>
              </a:rPr>
              <a:t>much lower relative </a:t>
            </a:r>
            <a:r>
              <a:rPr lang="en-US" sz="2400" dirty="0" smtClean="0">
                <a:latin typeface="Times New Roman" panose="02020603050405020304" pitchFamily="18" charset="0"/>
                <a:cs typeface="Times New Roman" panose="02020603050405020304" pitchFamily="18" charset="0"/>
              </a:rPr>
              <a:t>humidity than polar air, Explain</a:t>
            </a:r>
          </a:p>
        </p:txBody>
      </p:sp>
    </p:spTree>
    <p:extLst>
      <p:ext uri="{BB962C8B-B14F-4D97-AF65-F5344CB8AC3E}">
        <p14:creationId xmlns:p14="http://schemas.microsoft.com/office/powerpoint/2010/main" val="683142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09800"/>
            <a:ext cx="8610600" cy="304698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2400" dirty="0">
                <a:latin typeface="Times New Roman" panose="02020603050405020304" pitchFamily="18" charset="0"/>
                <a:cs typeface="Times New Roman" panose="02020603050405020304" pitchFamily="18" charset="0"/>
              </a:rPr>
              <a:t>The saturation mixing ratio (</a:t>
            </a:r>
            <a:r>
              <a:rPr lang="en-US" sz="2400" dirty="0" err="1">
                <a:latin typeface="Times New Roman" panose="02020603050405020304" pitchFamily="18" charset="0"/>
                <a:cs typeface="Times New Roman" panose="02020603050405020304" pitchFamily="18" charset="0"/>
              </a:rPr>
              <a:t>w</a:t>
            </a:r>
            <a:r>
              <a:rPr lang="en-US" sz="2400" baseline="-25000" dirty="0" err="1">
                <a:latin typeface="Times New Roman" panose="02020603050405020304" pitchFamily="18" charset="0"/>
                <a:cs typeface="Times New Roman" panose="02020603050405020304" pitchFamily="18" charset="0"/>
              </a:rPr>
              <a:t>s</a:t>
            </a:r>
            <a:r>
              <a:rPr lang="en-US" sz="2400" dirty="0">
                <a:latin typeface="Times New Roman" panose="02020603050405020304" pitchFamily="18" charset="0"/>
                <a:cs typeface="Times New Roman" panose="02020603050405020304" pitchFamily="18" charset="0"/>
              </a:rPr>
              <a:t>) is the ratio of the mass of water vapor (</a:t>
            </a:r>
            <a:r>
              <a:rPr lang="en-US" sz="2400" dirty="0" err="1">
                <a:latin typeface="Times New Roman" panose="02020603050405020304" pitchFamily="18" charset="0"/>
                <a:cs typeface="Times New Roman" panose="02020603050405020304" pitchFamily="18" charset="0"/>
              </a:rPr>
              <a:t>M</a:t>
            </a:r>
            <a:r>
              <a:rPr lang="en-US" sz="2400" baseline="-25000" dirty="0" err="1">
                <a:latin typeface="Times New Roman" panose="02020603050405020304" pitchFamily="18" charset="0"/>
                <a:cs typeface="Times New Roman" panose="02020603050405020304" pitchFamily="18" charset="0"/>
              </a:rPr>
              <a:t>v</a:t>
            </a:r>
            <a:r>
              <a:rPr lang="en-US" sz="2400" dirty="0">
                <a:latin typeface="Times New Roman" panose="02020603050405020304" pitchFamily="18" charset="0"/>
                <a:cs typeface="Times New Roman" panose="02020603050405020304" pitchFamily="18" charset="0"/>
              </a:rPr>
              <a:t>) to the mass of dry air (</a:t>
            </a:r>
            <a:r>
              <a:rPr lang="en-US" sz="2400" dirty="0" err="1">
                <a:latin typeface="Times New Roman" panose="02020603050405020304" pitchFamily="18" charset="0"/>
                <a:cs typeface="Times New Roman" panose="02020603050405020304" pitchFamily="18" charset="0"/>
              </a:rPr>
              <a:t>M</a:t>
            </a:r>
            <a:r>
              <a:rPr lang="en-US" sz="2400" baseline="-25000" dirty="0" err="1">
                <a:latin typeface="Times New Roman" panose="02020603050405020304" pitchFamily="18" charset="0"/>
                <a:cs typeface="Times New Roman" panose="02020603050405020304" pitchFamily="18" charset="0"/>
              </a:rPr>
              <a:t>d</a:t>
            </a:r>
            <a:r>
              <a:rPr lang="en-US" sz="2400" dirty="0">
                <a:latin typeface="Times New Roman" panose="02020603050405020304" pitchFamily="18" charset="0"/>
                <a:cs typeface="Times New Roman" panose="02020603050405020304" pitchFamily="18" charset="0"/>
              </a:rPr>
              <a:t>) in a parcel of air at saturation. In other words </a:t>
            </a:r>
            <a:r>
              <a:rPr lang="en-US" sz="2400" dirty="0" err="1">
                <a:latin typeface="Times New Roman" panose="02020603050405020304" pitchFamily="18" charset="0"/>
                <a:cs typeface="Times New Roman" panose="02020603050405020304" pitchFamily="18" charset="0"/>
              </a:rPr>
              <a:t>w</a:t>
            </a:r>
            <a:r>
              <a:rPr lang="en-US" sz="2400" baseline="-25000" dirty="0" err="1">
                <a:latin typeface="Times New Roman" panose="02020603050405020304" pitchFamily="18" charset="0"/>
                <a:cs typeface="Times New Roman" panose="02020603050405020304" pitchFamily="18" charset="0"/>
              </a:rPr>
              <a:t>s</a:t>
            </a:r>
            <a:r>
              <a:rPr lang="en-US" sz="2400" dirty="0">
                <a:latin typeface="Times New Roman" panose="02020603050405020304" pitchFamily="18" charset="0"/>
                <a:cs typeface="Times New Roman" panose="02020603050405020304" pitchFamily="18" charset="0"/>
              </a:rPr>
              <a:t> is the maximum amount of water vapor that a parcel can hold without condensation.</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err="1">
                <a:latin typeface="Times New Roman" panose="02020603050405020304" pitchFamily="18" charset="0"/>
                <a:cs typeface="Times New Roman" panose="02020603050405020304" pitchFamily="18" charset="0"/>
              </a:rPr>
              <a:t>w</a:t>
            </a:r>
            <a:r>
              <a:rPr lang="en-US" sz="2400" baseline="-25000" dirty="0" err="1">
                <a:latin typeface="Times New Roman" panose="02020603050405020304" pitchFamily="18" charset="0"/>
                <a:cs typeface="Times New Roman" panose="02020603050405020304" pitchFamily="18" charset="0"/>
              </a:rPr>
              <a:t>s</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Mv</a:t>
            </a:r>
            <a:r>
              <a:rPr lang="en-US" sz="2400" dirty="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M</a:t>
            </a:r>
            <a:r>
              <a:rPr lang="en-US" sz="2400" baseline="-25000" dirty="0" err="1" smtClean="0">
                <a:latin typeface="Times New Roman" panose="02020603050405020304" pitchFamily="18" charset="0"/>
                <a:cs typeface="Times New Roman" panose="02020603050405020304" pitchFamily="18" charset="0"/>
              </a:rPr>
              <a:t>d</a:t>
            </a:r>
            <a:endParaRPr lang="en-US" sz="2400" baseline="-250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 saturation mixing ratio is expressed in grams of water vapor per kilogram of dry air.</a:t>
            </a:r>
          </a:p>
        </p:txBody>
      </p:sp>
      <p:sp>
        <p:nvSpPr>
          <p:cNvPr id="3" name="Title 2"/>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000" dirty="0" smtClean="0">
                <a:latin typeface="Times New Roman" panose="02020603050405020304" pitchFamily="18" charset="0"/>
                <a:cs typeface="Times New Roman" panose="02020603050405020304" pitchFamily="18" charset="0"/>
              </a:rPr>
              <a:t>Think &amp; Answer</a:t>
            </a:r>
            <a:endParaRPr lang="en-US" sz="3000" baseline="-25000" dirty="0">
              <a:latin typeface="Times New Roman" panose="02020603050405020304" pitchFamily="18" charset="0"/>
              <a:cs typeface="Times New Roman" panose="02020603050405020304" pitchFamily="18" charset="0"/>
            </a:endParaRPr>
          </a:p>
        </p:txBody>
      </p:sp>
      <p:sp>
        <p:nvSpPr>
          <p:cNvPr id="11" name="AutoShape 4" descr="What is a Sling Psychrometer? – Instrumentation and Control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6" descr="What is a Sling Psychrometer? – Instrumentation and Control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6"/>
          <p:cNvSpPr/>
          <p:nvPr/>
        </p:nvSpPr>
        <p:spPr>
          <a:xfrm>
            <a:off x="304800" y="1524000"/>
            <a:ext cx="8610600" cy="461665"/>
          </a:xfrm>
          <a:prstGeom prst="rect">
            <a:avLst/>
          </a:prstGeom>
        </p:spPr>
        <p:txBody>
          <a:bodyPr wrap="square">
            <a:spAutoFit/>
          </a:bodyPr>
          <a:lstStyle/>
          <a:p>
            <a:pPr algn="just"/>
            <a:r>
              <a:rPr lang="en-US" sz="2400" dirty="0" smtClean="0">
                <a:latin typeface="Times New Roman" panose="02020603050405020304" pitchFamily="18" charset="0"/>
                <a:cs typeface="Times New Roman" panose="02020603050405020304" pitchFamily="18" charset="0"/>
              </a:rPr>
              <a:t>Define the saturation mixing ratio</a:t>
            </a:r>
          </a:p>
        </p:txBody>
      </p:sp>
    </p:spTree>
    <p:extLst>
      <p:ext uri="{BB962C8B-B14F-4D97-AF65-F5344CB8AC3E}">
        <p14:creationId xmlns:p14="http://schemas.microsoft.com/office/powerpoint/2010/main" val="3553469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000" dirty="0" smtClean="0">
                <a:latin typeface="Times New Roman" panose="02020603050405020304" pitchFamily="18" charset="0"/>
                <a:cs typeface="Times New Roman" panose="02020603050405020304" pitchFamily="18" charset="0"/>
              </a:rPr>
              <a:t>Think &amp; Answer</a:t>
            </a:r>
            <a:endParaRPr lang="en-US" sz="3000" baseline="-25000" dirty="0">
              <a:latin typeface="Times New Roman" panose="02020603050405020304" pitchFamily="18" charset="0"/>
              <a:cs typeface="Times New Roman" panose="02020603050405020304" pitchFamily="18" charset="0"/>
            </a:endParaRPr>
          </a:p>
        </p:txBody>
      </p:sp>
      <p:sp>
        <p:nvSpPr>
          <p:cNvPr id="11" name="AutoShape 4" descr="What is a Sling Psychrometer? – Instrumentation and Control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6" descr="What is a Sling Psychrometer? – Instrumentation and Control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6"/>
          <p:cNvSpPr/>
          <p:nvPr/>
        </p:nvSpPr>
        <p:spPr>
          <a:xfrm>
            <a:off x="304800" y="1524000"/>
            <a:ext cx="8610600" cy="1938992"/>
          </a:xfrm>
          <a:prstGeom prst="rect">
            <a:avLst/>
          </a:prstGeom>
        </p:spPr>
        <p:txBody>
          <a:bodyPr wrap="square">
            <a:spAutoFit/>
          </a:bodyPr>
          <a:lstStyle/>
          <a:p>
            <a:pPr algn="just"/>
            <a:r>
              <a:rPr lang="en-US" sz="2400" dirty="0" smtClean="0">
                <a:latin typeface="Times New Roman" panose="02020603050405020304" pitchFamily="18" charset="0"/>
                <a:cs typeface="Times New Roman" panose="02020603050405020304" pitchFamily="18" charset="0"/>
              </a:rPr>
              <a:t>Discuss the following statement “</a:t>
            </a:r>
            <a:r>
              <a:rPr lang="en-US" sz="2400" b="1" dirty="0" smtClean="0">
                <a:latin typeface="Times New Roman" panose="02020603050405020304" pitchFamily="18" charset="0"/>
                <a:cs typeface="Times New Roman" panose="02020603050405020304" pitchFamily="18" charset="0"/>
              </a:rPr>
              <a:t>Relative </a:t>
            </a:r>
            <a:r>
              <a:rPr lang="en-US" sz="2400" b="1" dirty="0" err="1" smtClean="0">
                <a:latin typeface="Times New Roman" panose="02020603050405020304" pitchFamily="18" charset="0"/>
                <a:cs typeface="Times New Roman" panose="02020603050405020304" pitchFamily="18" charset="0"/>
              </a:rPr>
              <a:t>Humditiy</a:t>
            </a:r>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tells us how close an air parcel is to saturation( It does not directly tell us how much water vapor is in the parcel</a:t>
            </a:r>
            <a:r>
              <a:rPr lang="en-US" sz="2400" b="1" dirty="0" smtClean="0">
                <a:latin typeface="Times New Roman" panose="02020603050405020304" pitchFamily="18" charset="0"/>
                <a:cs typeface="Times New Roman" panose="02020603050405020304" pitchFamily="18" charset="0"/>
              </a:rPr>
              <a:t>!), a </a:t>
            </a:r>
            <a:r>
              <a:rPr lang="en-US" sz="2400" b="1" dirty="0">
                <a:latin typeface="Times New Roman" panose="02020603050405020304" pitchFamily="18" charset="0"/>
                <a:cs typeface="Times New Roman" panose="02020603050405020304" pitchFamily="18" charset="0"/>
              </a:rPr>
              <a:t>parcel with higher relative humidity may actually have less water vapor than another parcel with lower relative </a:t>
            </a:r>
            <a:r>
              <a:rPr lang="en-US" sz="2400" b="1" dirty="0" smtClean="0">
                <a:latin typeface="Times New Roman" panose="02020603050405020304" pitchFamily="18" charset="0"/>
                <a:cs typeface="Times New Roman" panose="02020603050405020304" pitchFamily="18" charset="0"/>
              </a:rPr>
              <a:t>humidity”</a:t>
            </a:r>
            <a:endParaRPr lang="en-US" sz="2400" dirty="0" smtClean="0">
              <a:latin typeface="Times New Roman" panose="02020603050405020304" pitchFamily="18" charset="0"/>
              <a:cs typeface="Times New Roman" panose="02020603050405020304" pitchFamily="18" charset="0"/>
            </a:endParaRPr>
          </a:p>
        </p:txBody>
      </p:sp>
      <p:sp>
        <p:nvSpPr>
          <p:cNvPr id="8" name="Rectangle 7"/>
          <p:cNvSpPr/>
          <p:nvPr/>
        </p:nvSpPr>
        <p:spPr>
          <a:xfrm>
            <a:off x="304800" y="3547408"/>
            <a:ext cx="8610600" cy="4616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2400" dirty="0" smtClean="0">
                <a:latin typeface="Times New Roman" panose="02020603050405020304" pitchFamily="18" charset="0"/>
                <a:cs typeface="Times New Roman" panose="02020603050405020304" pitchFamily="18" charset="0"/>
              </a:rPr>
              <a:t>Use the equation of relative humidity to find the answer</a:t>
            </a:r>
          </a:p>
        </p:txBody>
      </p:sp>
    </p:spTree>
    <p:extLst>
      <p:ext uri="{BB962C8B-B14F-4D97-AF65-F5344CB8AC3E}">
        <p14:creationId xmlns:p14="http://schemas.microsoft.com/office/powerpoint/2010/main" val="3021674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830997"/>
          </a:xfrm>
          <a:prstGeom prst="rect">
            <a:avLst/>
          </a:prstGeom>
        </p:spPr>
        <p:txBody>
          <a:bodyPr wrap="square">
            <a:spAutoFit/>
          </a:bodyPr>
          <a:lstStyle/>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air temperature in a rising parcel of unsaturated air decreases at the …….. adiabatic </a:t>
            </a:r>
            <a:r>
              <a:rPr lang="en-US" sz="2400" dirty="0" smtClean="0">
                <a:latin typeface="Times New Roman" panose="02020603050405020304" pitchFamily="18" charset="0"/>
                <a:cs typeface="Times New Roman" panose="02020603050405020304" pitchFamily="18" charset="0"/>
              </a:rPr>
              <a:t>rate (</a:t>
            </a:r>
            <a:r>
              <a:rPr lang="en-US" sz="2400" dirty="0">
                <a:latin typeface="Times New Roman" panose="02020603050405020304" pitchFamily="18" charset="0"/>
                <a:cs typeface="Times New Roman" panose="02020603050405020304" pitchFamily="18" charset="0"/>
              </a:rPr>
              <a:t>dry/moist</a:t>
            </a:r>
            <a:r>
              <a:rPr lang="en-US" sz="2400" dirty="0" smtClean="0">
                <a:latin typeface="Times New Roman" panose="02020603050405020304" pitchFamily="18" charset="0"/>
                <a:cs typeface="Times New Roman" panose="02020603050405020304" pitchFamily="18" charset="0"/>
              </a:rPr>
              <a:t>)</a:t>
            </a:r>
            <a:endParaRPr lang="en-US" sz="2400" b="1" dirty="0" smtClean="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000" dirty="0" smtClean="0">
                <a:latin typeface="Times New Roman" panose="02020603050405020304" pitchFamily="18" charset="0"/>
                <a:cs typeface="Times New Roman" panose="02020603050405020304" pitchFamily="18" charset="0"/>
              </a:rPr>
              <a:t>Think &amp; Answer</a:t>
            </a:r>
            <a:endParaRPr lang="en-US" sz="3000" baseline="-25000" dirty="0">
              <a:latin typeface="Times New Roman" panose="02020603050405020304" pitchFamily="18" charset="0"/>
              <a:cs typeface="Times New Roman" panose="02020603050405020304" pitchFamily="18" charset="0"/>
            </a:endParaRPr>
          </a:p>
        </p:txBody>
      </p:sp>
      <p:sp>
        <p:nvSpPr>
          <p:cNvPr id="11" name="AutoShape 4" descr="What is a Sling Psychrometer? – Instrumentation and Control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6" descr="What is a Sling Psychrometer? – Instrumentation and Control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Rectangle 7"/>
          <p:cNvSpPr/>
          <p:nvPr/>
        </p:nvSpPr>
        <p:spPr>
          <a:xfrm>
            <a:off x="381000" y="3535740"/>
            <a:ext cx="8382000" cy="193899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2400" dirty="0">
                <a:latin typeface="Times New Roman" panose="02020603050405020304" pitchFamily="18" charset="0"/>
                <a:cs typeface="Times New Roman" panose="02020603050405020304" pitchFamily="18" charset="0"/>
              </a:rPr>
              <a:t>As long as the air in the parcel is </a:t>
            </a:r>
            <a:r>
              <a:rPr lang="en-US" sz="2400" dirty="0" smtClean="0">
                <a:latin typeface="Times New Roman" panose="02020603050405020304" pitchFamily="18" charset="0"/>
                <a:cs typeface="Times New Roman" panose="02020603050405020304" pitchFamily="18" charset="0"/>
              </a:rPr>
              <a:t>unsaturated (</a:t>
            </a:r>
            <a:r>
              <a:rPr lang="en-US" sz="2400" dirty="0">
                <a:latin typeface="Times New Roman" panose="02020603050405020304" pitchFamily="18" charset="0"/>
                <a:cs typeface="Times New Roman" panose="02020603050405020304" pitchFamily="18" charset="0"/>
              </a:rPr>
              <a:t>the relative humidity is less than 100 percent), the </a:t>
            </a:r>
            <a:r>
              <a:rPr lang="en-US" sz="2400" dirty="0" smtClean="0">
                <a:latin typeface="Times New Roman" panose="02020603050405020304" pitchFamily="18" charset="0"/>
                <a:cs typeface="Times New Roman" panose="02020603050405020304" pitchFamily="18" charset="0"/>
              </a:rPr>
              <a:t>rate of </a:t>
            </a:r>
            <a:r>
              <a:rPr lang="en-US" sz="2400" dirty="0">
                <a:latin typeface="Times New Roman" panose="02020603050405020304" pitchFamily="18" charset="0"/>
                <a:cs typeface="Times New Roman" panose="02020603050405020304" pitchFamily="18" charset="0"/>
              </a:rPr>
              <a:t>adiabatic cooling or warming remains constant and </a:t>
            </a:r>
            <a:r>
              <a:rPr lang="en-US" sz="2400" dirty="0" smtClean="0">
                <a:latin typeface="Times New Roman" panose="02020603050405020304" pitchFamily="18" charset="0"/>
                <a:cs typeface="Times New Roman" panose="02020603050405020304" pitchFamily="18" charset="0"/>
              </a:rPr>
              <a:t>is about </a:t>
            </a:r>
            <a:r>
              <a:rPr lang="en-US" sz="2400" dirty="0">
                <a:latin typeface="Times New Roman" panose="02020603050405020304" pitchFamily="18" charset="0"/>
                <a:cs typeface="Times New Roman" panose="02020603050405020304" pitchFamily="18" charset="0"/>
              </a:rPr>
              <a:t>10°C for every 1000 meters of change in </a:t>
            </a:r>
            <a:r>
              <a:rPr lang="en-US" sz="2400" dirty="0" smtClean="0">
                <a:latin typeface="Times New Roman" panose="02020603050405020304" pitchFamily="18" charset="0"/>
                <a:cs typeface="Times New Roman" panose="02020603050405020304" pitchFamily="18" charset="0"/>
              </a:rPr>
              <a:t>elevation, Since </a:t>
            </a:r>
            <a:r>
              <a:rPr lang="en-US" sz="2400" dirty="0">
                <a:latin typeface="Times New Roman" panose="02020603050405020304" pitchFamily="18" charset="0"/>
                <a:cs typeface="Times New Roman" panose="02020603050405020304" pitchFamily="18" charset="0"/>
              </a:rPr>
              <a:t>this rate </a:t>
            </a:r>
            <a:r>
              <a:rPr lang="en-US" sz="2400" dirty="0" smtClean="0">
                <a:latin typeface="Times New Roman" panose="02020603050405020304" pitchFamily="18" charset="0"/>
                <a:cs typeface="Times New Roman" panose="02020603050405020304" pitchFamily="18" charset="0"/>
              </a:rPr>
              <a:t>of cooling </a:t>
            </a:r>
            <a:r>
              <a:rPr lang="en-US" sz="2400" dirty="0">
                <a:latin typeface="Times New Roman" panose="02020603050405020304" pitchFamily="18" charset="0"/>
                <a:cs typeface="Times New Roman" panose="02020603050405020304" pitchFamily="18" charset="0"/>
              </a:rPr>
              <a:t>or warming only applies to unsaturated air, it </a:t>
            </a:r>
            <a:r>
              <a:rPr lang="en-US" sz="2400" dirty="0" smtClean="0">
                <a:latin typeface="Times New Roman" panose="02020603050405020304" pitchFamily="18" charset="0"/>
                <a:cs typeface="Times New Roman" panose="02020603050405020304" pitchFamily="18" charset="0"/>
              </a:rPr>
              <a:t>is called </a:t>
            </a:r>
            <a:r>
              <a:rPr lang="en-US" sz="2400" dirty="0">
                <a:latin typeface="Times New Roman" panose="02020603050405020304" pitchFamily="18" charset="0"/>
                <a:cs typeface="Times New Roman" panose="02020603050405020304" pitchFamily="18" charset="0"/>
              </a:rPr>
              <a:t>the dry adiabatic rate</a:t>
            </a:r>
            <a:endParaRPr lang="en-US" sz="2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6563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830997"/>
          </a:xfrm>
          <a:prstGeom prst="rect">
            <a:avLst/>
          </a:prstGeom>
        </p:spPr>
        <p:txBody>
          <a:bodyPr wrap="square">
            <a:spAutoFit/>
          </a:bodyPr>
          <a:lstStyle/>
          <a:p>
            <a:pPr algn="just"/>
            <a:r>
              <a:rPr lang="en-US" sz="2400" dirty="0" smtClean="0">
                <a:latin typeface="Times New Roman" panose="02020603050405020304" pitchFamily="18" charset="0"/>
                <a:cs typeface="Times New Roman" panose="02020603050405020304" pitchFamily="18" charset="0"/>
              </a:rPr>
              <a:t>The air </a:t>
            </a:r>
            <a:r>
              <a:rPr lang="en-US" sz="2400" dirty="0">
                <a:latin typeface="Times New Roman" panose="02020603050405020304" pitchFamily="18" charset="0"/>
                <a:cs typeface="Times New Roman" panose="02020603050405020304" pitchFamily="18" charset="0"/>
              </a:rPr>
              <a:t>temperature in a rising parcel of saturated air decreases at the ……….(dry/moist) adiabatic rate.</a:t>
            </a:r>
            <a:endParaRPr lang="en-US" sz="2400" b="1" dirty="0" smtClean="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000" dirty="0" smtClean="0">
                <a:latin typeface="Times New Roman" panose="02020603050405020304" pitchFamily="18" charset="0"/>
                <a:cs typeface="Times New Roman" panose="02020603050405020304" pitchFamily="18" charset="0"/>
              </a:rPr>
              <a:t>Think &amp; Answer</a:t>
            </a:r>
            <a:endParaRPr lang="en-US" sz="3000" baseline="-25000" dirty="0">
              <a:latin typeface="Times New Roman" panose="02020603050405020304" pitchFamily="18" charset="0"/>
              <a:cs typeface="Times New Roman" panose="02020603050405020304" pitchFamily="18" charset="0"/>
            </a:endParaRPr>
          </a:p>
        </p:txBody>
      </p:sp>
      <p:sp>
        <p:nvSpPr>
          <p:cNvPr id="11" name="AutoShape 4" descr="What is a Sling Psychrometer? – Instrumentation and Control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6" descr="What is a Sling Psychrometer? – Instrumentation and Control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Rectangle 7"/>
          <p:cNvSpPr/>
          <p:nvPr/>
        </p:nvSpPr>
        <p:spPr>
          <a:xfrm>
            <a:off x="381000" y="2971800"/>
            <a:ext cx="8382000" cy="304698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2400" dirty="0">
                <a:latin typeface="Times New Roman" panose="02020603050405020304" pitchFamily="18" charset="0"/>
                <a:cs typeface="Times New Roman" panose="02020603050405020304" pitchFamily="18" charset="0"/>
              </a:rPr>
              <a:t>As the rising air cools, its relative humidity </a:t>
            </a:r>
            <a:r>
              <a:rPr lang="en-US" sz="2400" dirty="0" smtClean="0">
                <a:latin typeface="Times New Roman" panose="02020603050405020304" pitchFamily="18" charset="0"/>
                <a:cs typeface="Times New Roman" panose="02020603050405020304" pitchFamily="18" charset="0"/>
              </a:rPr>
              <a:t>increases as </a:t>
            </a:r>
            <a:r>
              <a:rPr lang="en-US" sz="2400" dirty="0">
                <a:latin typeface="Times New Roman" panose="02020603050405020304" pitchFamily="18" charset="0"/>
                <a:cs typeface="Times New Roman" panose="02020603050405020304" pitchFamily="18" charset="0"/>
              </a:rPr>
              <a:t>the air temperature approaches the </a:t>
            </a:r>
            <a:r>
              <a:rPr lang="en-US" sz="2400" dirty="0" smtClean="0">
                <a:latin typeface="Times New Roman" panose="02020603050405020304" pitchFamily="18" charset="0"/>
                <a:cs typeface="Times New Roman" panose="02020603050405020304" pitchFamily="18" charset="0"/>
              </a:rPr>
              <a:t>dew-point temperature</a:t>
            </a:r>
            <a:r>
              <a:rPr lang="en-US" sz="2400" dirty="0">
                <a:latin typeface="Times New Roman" panose="02020603050405020304" pitchFamily="18" charset="0"/>
                <a:cs typeface="Times New Roman" panose="02020603050405020304" pitchFamily="18" charset="0"/>
              </a:rPr>
              <a:t>. If the air cools to its dew-point temperature</a:t>
            </a:r>
            <a:r>
              <a:rPr lang="en-US" sz="2400" dirty="0" smtClean="0">
                <a:latin typeface="Times New Roman" panose="02020603050405020304" pitchFamily="18" charset="0"/>
                <a:cs typeface="Times New Roman" panose="02020603050405020304" pitchFamily="18" charset="0"/>
              </a:rPr>
              <a:t>, the </a:t>
            </a:r>
            <a:r>
              <a:rPr lang="en-US" sz="2400" dirty="0">
                <a:latin typeface="Times New Roman" panose="02020603050405020304" pitchFamily="18" charset="0"/>
                <a:cs typeface="Times New Roman" panose="02020603050405020304" pitchFamily="18" charset="0"/>
              </a:rPr>
              <a:t>relative humidity becomes 100 percent. </a:t>
            </a:r>
            <a:r>
              <a:rPr lang="en-US" sz="2400" dirty="0" smtClean="0">
                <a:latin typeface="Times New Roman" panose="02020603050405020304" pitchFamily="18" charset="0"/>
                <a:cs typeface="Times New Roman" panose="02020603050405020304" pitchFamily="18" charset="0"/>
              </a:rPr>
              <a:t>Further lifting </a:t>
            </a:r>
            <a:r>
              <a:rPr lang="en-US" sz="2400" dirty="0">
                <a:latin typeface="Times New Roman" panose="02020603050405020304" pitchFamily="18" charset="0"/>
                <a:cs typeface="Times New Roman" panose="02020603050405020304" pitchFamily="18" charset="0"/>
              </a:rPr>
              <a:t>results in condensation, a cloud forms, and </a:t>
            </a:r>
            <a:r>
              <a:rPr lang="en-US" sz="2400" dirty="0" smtClean="0">
                <a:latin typeface="Times New Roman" panose="02020603050405020304" pitchFamily="18" charset="0"/>
                <a:cs typeface="Times New Roman" panose="02020603050405020304" pitchFamily="18" charset="0"/>
              </a:rPr>
              <a:t>latent heat </a:t>
            </a:r>
            <a:r>
              <a:rPr lang="en-US" sz="2400" dirty="0">
                <a:latin typeface="Times New Roman" panose="02020603050405020304" pitchFamily="18" charset="0"/>
                <a:cs typeface="Times New Roman" panose="02020603050405020304" pitchFamily="18" charset="0"/>
              </a:rPr>
              <a:t>is released into the rising air. Because the heat </a:t>
            </a:r>
            <a:r>
              <a:rPr lang="en-US" sz="2400" dirty="0" smtClean="0">
                <a:latin typeface="Times New Roman" panose="02020603050405020304" pitchFamily="18" charset="0"/>
                <a:cs typeface="Times New Roman" panose="02020603050405020304" pitchFamily="18" charset="0"/>
              </a:rPr>
              <a:t>added during </a:t>
            </a:r>
            <a:r>
              <a:rPr lang="en-US" sz="2400" dirty="0">
                <a:latin typeface="Times New Roman" panose="02020603050405020304" pitchFamily="18" charset="0"/>
                <a:cs typeface="Times New Roman" panose="02020603050405020304" pitchFamily="18" charset="0"/>
              </a:rPr>
              <a:t>condensation offsets some of the cooling due </a:t>
            </a:r>
            <a:r>
              <a:rPr lang="en-US" sz="2400" dirty="0" smtClean="0">
                <a:latin typeface="Times New Roman" panose="02020603050405020304" pitchFamily="18" charset="0"/>
                <a:cs typeface="Times New Roman" panose="02020603050405020304" pitchFamily="18" charset="0"/>
              </a:rPr>
              <a:t>to expansion</a:t>
            </a:r>
            <a:r>
              <a:rPr lang="en-US" sz="2400" dirty="0">
                <a:latin typeface="Times New Roman" panose="02020603050405020304" pitchFamily="18" charset="0"/>
                <a:cs typeface="Times New Roman" panose="02020603050405020304" pitchFamily="18" charset="0"/>
              </a:rPr>
              <a:t>, the air no longer cools at the dry </a:t>
            </a:r>
            <a:r>
              <a:rPr lang="en-US" sz="2400" dirty="0" smtClean="0">
                <a:latin typeface="Times New Roman" panose="02020603050405020304" pitchFamily="18" charset="0"/>
                <a:cs typeface="Times New Roman" panose="02020603050405020304" pitchFamily="18" charset="0"/>
              </a:rPr>
              <a:t>adiabatic rate </a:t>
            </a:r>
            <a:r>
              <a:rPr lang="en-US" sz="2400" dirty="0">
                <a:latin typeface="Times New Roman" panose="02020603050405020304" pitchFamily="18" charset="0"/>
                <a:cs typeface="Times New Roman" panose="02020603050405020304" pitchFamily="18" charset="0"/>
              </a:rPr>
              <a:t>but at a lesser rate called the moist adiabatic rate.</a:t>
            </a:r>
            <a:endParaRPr lang="en-US" sz="2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5379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1938992"/>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What does that means? and which one has a higher value? </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The dry adiabatic rate and moist adiabatic rate of cooling are different due to the fact that latent heat is released in a rising parcel of saturated </a:t>
            </a:r>
            <a:r>
              <a:rPr lang="en-US" sz="2400" b="1" dirty="0" smtClean="0">
                <a:latin typeface="Times New Roman" panose="02020603050405020304" pitchFamily="18" charset="0"/>
                <a:cs typeface="Times New Roman" panose="02020603050405020304" pitchFamily="18" charset="0"/>
              </a:rPr>
              <a:t>air </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000" dirty="0" smtClean="0">
                <a:latin typeface="Times New Roman" panose="02020603050405020304" pitchFamily="18" charset="0"/>
                <a:cs typeface="Times New Roman" panose="02020603050405020304" pitchFamily="18" charset="0"/>
              </a:rPr>
              <a:t>Think &amp; Answer</a:t>
            </a:r>
            <a:endParaRPr lang="en-US" sz="3000" baseline="-25000" dirty="0">
              <a:latin typeface="Times New Roman" panose="02020603050405020304" pitchFamily="18" charset="0"/>
              <a:cs typeface="Times New Roman" panose="02020603050405020304" pitchFamily="18" charset="0"/>
            </a:endParaRPr>
          </a:p>
        </p:txBody>
      </p:sp>
      <p:sp>
        <p:nvSpPr>
          <p:cNvPr id="11" name="AutoShape 4" descr="What is a Sling Psychrometer? – Instrumentation and Control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6" descr="What is a Sling Psychrometer? – Instrumentation and Control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Rectangle 3"/>
          <p:cNvSpPr/>
          <p:nvPr/>
        </p:nvSpPr>
        <p:spPr>
          <a:xfrm>
            <a:off x="304800" y="3723144"/>
            <a:ext cx="8534400" cy="2677656"/>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2400" dirty="0" smtClean="0">
                <a:latin typeface="Times New Roman" panose="02020603050405020304" pitchFamily="18" charset="0"/>
                <a:cs typeface="Times New Roman" panose="02020603050405020304" pitchFamily="18" charset="0"/>
              </a:rPr>
              <a:t>Because </a:t>
            </a:r>
            <a:r>
              <a:rPr lang="en-US" sz="2400" dirty="0">
                <a:latin typeface="Times New Roman" panose="02020603050405020304" pitchFamily="18" charset="0"/>
                <a:cs typeface="Times New Roman" panose="02020603050405020304" pitchFamily="18" charset="0"/>
              </a:rPr>
              <a:t>latent heat is added to the rising saturated air</a:t>
            </a:r>
            <a:r>
              <a:rPr lang="en-US" sz="2400" dirty="0" smtClean="0">
                <a:latin typeface="Times New Roman" panose="02020603050405020304" pitchFamily="18" charset="0"/>
                <a:cs typeface="Times New Roman" panose="02020603050405020304" pitchFamily="18" charset="0"/>
              </a:rPr>
              <a:t>, the </a:t>
            </a:r>
            <a:r>
              <a:rPr lang="en-US" sz="2400" dirty="0">
                <a:latin typeface="Times New Roman" panose="02020603050405020304" pitchFamily="18" charset="0"/>
                <a:cs typeface="Times New Roman" panose="02020603050405020304" pitchFamily="18" charset="0"/>
              </a:rPr>
              <a:t>process is not really adiabatic</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If a saturated </a:t>
            </a:r>
            <a:r>
              <a:rPr lang="en-US" sz="2400" dirty="0" smtClean="0">
                <a:latin typeface="Times New Roman" panose="02020603050405020304" pitchFamily="18" charset="0"/>
                <a:cs typeface="Times New Roman" panose="02020603050405020304" pitchFamily="18" charset="0"/>
              </a:rPr>
              <a:t>parcel containing </a:t>
            </a:r>
            <a:r>
              <a:rPr lang="en-US" sz="2400" dirty="0">
                <a:latin typeface="Times New Roman" panose="02020603050405020304" pitchFamily="18" charset="0"/>
                <a:cs typeface="Times New Roman" panose="02020603050405020304" pitchFamily="18" charset="0"/>
              </a:rPr>
              <a:t>water droplets were to sink, it would </a:t>
            </a:r>
            <a:r>
              <a:rPr lang="en-US" sz="2400" dirty="0" smtClean="0">
                <a:latin typeface="Times New Roman" panose="02020603050405020304" pitchFamily="18" charset="0"/>
                <a:cs typeface="Times New Roman" panose="02020603050405020304" pitchFamily="18" charset="0"/>
              </a:rPr>
              <a:t>compress and </a:t>
            </a:r>
            <a:r>
              <a:rPr lang="en-US" sz="2400" dirty="0">
                <a:latin typeface="Times New Roman" panose="02020603050405020304" pitchFamily="18" charset="0"/>
                <a:cs typeface="Times New Roman" panose="02020603050405020304" pitchFamily="18" charset="0"/>
              </a:rPr>
              <a:t>warm at the moist adiabatic rate because </a:t>
            </a:r>
            <a:r>
              <a:rPr lang="en-US" sz="2400" dirty="0" smtClean="0">
                <a:latin typeface="Times New Roman" panose="02020603050405020304" pitchFamily="18" charset="0"/>
                <a:cs typeface="Times New Roman" panose="02020603050405020304" pitchFamily="18" charset="0"/>
              </a:rPr>
              <a:t>evaporation of </a:t>
            </a:r>
            <a:r>
              <a:rPr lang="en-US" sz="2400" dirty="0">
                <a:latin typeface="Times New Roman" panose="02020603050405020304" pitchFamily="18" charset="0"/>
                <a:cs typeface="Times New Roman" panose="02020603050405020304" pitchFamily="18" charset="0"/>
              </a:rPr>
              <a:t>the liquid droplets would offset the rate </a:t>
            </a:r>
            <a:r>
              <a:rPr lang="en-US" sz="2400" dirty="0" smtClean="0">
                <a:latin typeface="Times New Roman" panose="02020603050405020304" pitchFamily="18" charset="0"/>
                <a:cs typeface="Times New Roman" panose="02020603050405020304" pitchFamily="18" charset="0"/>
              </a:rPr>
              <a:t>of compressional </a:t>
            </a:r>
            <a:r>
              <a:rPr lang="en-US" sz="2400" dirty="0">
                <a:latin typeface="Times New Roman" panose="02020603050405020304" pitchFamily="18" charset="0"/>
                <a:cs typeface="Times New Roman" panose="02020603050405020304" pitchFamily="18" charset="0"/>
              </a:rPr>
              <a:t>warming. Hence, the rate at which </a:t>
            </a:r>
            <a:r>
              <a:rPr lang="en-US" sz="2400" dirty="0" smtClean="0">
                <a:latin typeface="Times New Roman" panose="02020603050405020304" pitchFamily="18" charset="0"/>
                <a:cs typeface="Times New Roman" panose="02020603050405020304" pitchFamily="18" charset="0"/>
              </a:rPr>
              <a:t>rising or </a:t>
            </a:r>
            <a:r>
              <a:rPr lang="en-US" sz="2400" dirty="0">
                <a:latin typeface="Times New Roman" panose="02020603050405020304" pitchFamily="18" charset="0"/>
                <a:cs typeface="Times New Roman" panose="02020603050405020304" pitchFamily="18" charset="0"/>
              </a:rPr>
              <a:t>sinking saturated air changes temperature—the </a:t>
            </a:r>
            <a:r>
              <a:rPr lang="en-US" sz="2400" dirty="0" smtClean="0">
                <a:latin typeface="Times New Roman" panose="02020603050405020304" pitchFamily="18" charset="0"/>
                <a:cs typeface="Times New Roman" panose="02020603050405020304" pitchFamily="18" charset="0"/>
              </a:rPr>
              <a:t>moist adiabatic </a:t>
            </a:r>
            <a:r>
              <a:rPr lang="en-US" sz="2400" dirty="0">
                <a:latin typeface="Times New Roman" panose="02020603050405020304" pitchFamily="18" charset="0"/>
                <a:cs typeface="Times New Roman" panose="02020603050405020304" pitchFamily="18" charset="0"/>
              </a:rPr>
              <a:t>rate—is less than the dry adiabatic rate.</a:t>
            </a:r>
          </a:p>
        </p:txBody>
      </p:sp>
    </p:spTree>
    <p:extLst>
      <p:ext uri="{BB962C8B-B14F-4D97-AF65-F5344CB8AC3E}">
        <p14:creationId xmlns:p14="http://schemas.microsoft.com/office/powerpoint/2010/main" val="2275872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1569660"/>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In a stable atmosphere, a lifted parcel of air will be ………(colder/warmer) and …….(lighter/heavier) than the air surrounding it. Because of this fact, the lifted parcel will tend to sink back to its original position.</a:t>
            </a:r>
            <a:endParaRPr lang="en-US" sz="2400" b="1" dirty="0" smtClean="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000" dirty="0" smtClean="0">
                <a:latin typeface="Times New Roman" panose="02020603050405020304" pitchFamily="18" charset="0"/>
                <a:cs typeface="Times New Roman" panose="02020603050405020304" pitchFamily="18" charset="0"/>
              </a:rPr>
              <a:t>Think &amp; Answer</a:t>
            </a:r>
            <a:endParaRPr lang="en-US" sz="3000" baseline="-25000" dirty="0">
              <a:latin typeface="Times New Roman" panose="02020603050405020304" pitchFamily="18" charset="0"/>
              <a:cs typeface="Times New Roman" panose="02020603050405020304" pitchFamily="18" charset="0"/>
            </a:endParaRPr>
          </a:p>
        </p:txBody>
      </p:sp>
      <p:sp>
        <p:nvSpPr>
          <p:cNvPr id="11" name="AutoShape 4" descr="What is a Sling Psychrometer? – Instrumentation and Control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6" descr="What is a Sling Psychrometer? – Instrumentation and Control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p:cNvPicPr>
          <p:nvPr/>
        </p:nvPicPr>
        <p:blipFill rotWithShape="1">
          <a:blip r:embed="rId2">
            <a:extLst>
              <a:ext uri="{28A0092B-C50C-407E-A947-70E740481C1C}">
                <a14:useLocalDpi xmlns:a14="http://schemas.microsoft.com/office/drawing/2010/main" val="0"/>
              </a:ext>
            </a:extLst>
          </a:blip>
          <a:srcRect b="19576"/>
          <a:stretch/>
        </p:blipFill>
        <p:spPr>
          <a:xfrm>
            <a:off x="4648200" y="3124200"/>
            <a:ext cx="4114800" cy="3657600"/>
          </a:xfrm>
          <a:prstGeom prst="rect">
            <a:avLst/>
          </a:prstGeom>
          <a:ln>
            <a:solidFill>
              <a:schemeClr val="tx2"/>
            </a:solidFill>
          </a:ln>
        </p:spPr>
      </p:pic>
      <p:sp>
        <p:nvSpPr>
          <p:cNvPr id="7" name="Rectangle 6"/>
          <p:cNvSpPr/>
          <p:nvPr/>
        </p:nvSpPr>
        <p:spPr>
          <a:xfrm>
            <a:off x="304800" y="3459540"/>
            <a:ext cx="4038600" cy="2677656"/>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2400" dirty="0">
                <a:latin typeface="Times New Roman" panose="02020603050405020304" pitchFamily="18" charset="0"/>
                <a:cs typeface="Times New Roman" panose="02020603050405020304" pitchFamily="18" charset="0"/>
              </a:rPr>
              <a:t>In a stable atmosphere, a lifted parcel of air will be </a:t>
            </a:r>
            <a:r>
              <a:rPr lang="en-US" sz="2400" dirty="0" smtClean="0">
                <a:latin typeface="Times New Roman" panose="02020603050405020304" pitchFamily="18" charset="0"/>
                <a:cs typeface="Times New Roman" panose="02020603050405020304" pitchFamily="18" charset="0"/>
              </a:rPr>
              <a:t>colder </a:t>
            </a:r>
            <a:r>
              <a:rPr lang="en-US" sz="2400" dirty="0">
                <a:latin typeface="Times New Roman" panose="02020603050405020304" pitchFamily="18" charset="0"/>
                <a:cs typeface="Times New Roman" panose="02020603050405020304" pitchFamily="18" charset="0"/>
              </a:rPr>
              <a:t>and </a:t>
            </a:r>
            <a:r>
              <a:rPr lang="en-US" sz="2400" dirty="0" smtClean="0">
                <a:latin typeface="Times New Roman" panose="02020603050405020304" pitchFamily="18" charset="0"/>
                <a:cs typeface="Times New Roman" panose="02020603050405020304" pitchFamily="18" charset="0"/>
              </a:rPr>
              <a:t>heavier than </a:t>
            </a:r>
            <a:r>
              <a:rPr lang="en-US" sz="2400" dirty="0">
                <a:latin typeface="Times New Roman" panose="02020603050405020304" pitchFamily="18" charset="0"/>
                <a:cs typeface="Times New Roman" panose="02020603050405020304" pitchFamily="18" charset="0"/>
              </a:rPr>
              <a:t>the air surrounding it. Because of this fact, the lifted parcel will tend to sink back to its original position.</a:t>
            </a:r>
            <a:endParaRPr lang="en-US" sz="2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4454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1569660"/>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In an unstable atmosphere, a lifted parcel of air will be ……..(colder/warmer) and …….. (lighter/heavier) than the air surrounding it, and thus will continue to rise upward, away from its original position.</a:t>
            </a:r>
            <a:endParaRPr lang="en-US" sz="2400" b="1" dirty="0" smtClean="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000" dirty="0" smtClean="0">
                <a:latin typeface="Times New Roman" panose="02020603050405020304" pitchFamily="18" charset="0"/>
                <a:cs typeface="Times New Roman" panose="02020603050405020304" pitchFamily="18" charset="0"/>
              </a:rPr>
              <a:t>Think &amp; Answer</a:t>
            </a:r>
            <a:endParaRPr lang="en-US" sz="3000" baseline="-25000" dirty="0">
              <a:latin typeface="Times New Roman" panose="02020603050405020304" pitchFamily="18" charset="0"/>
              <a:cs typeface="Times New Roman" panose="02020603050405020304" pitchFamily="18" charset="0"/>
            </a:endParaRPr>
          </a:p>
        </p:txBody>
      </p:sp>
      <p:sp>
        <p:nvSpPr>
          <p:cNvPr id="11" name="AutoShape 4" descr="What is a Sling Psychrometer? – Instrumentation and Control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6" descr="What is a Sling Psychrometer? – Instrumentation and Control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p:cNvPicPr>
          <p:nvPr/>
        </p:nvPicPr>
        <p:blipFill rotWithShape="1">
          <a:blip r:embed="rId2">
            <a:extLst>
              <a:ext uri="{28A0092B-C50C-407E-A947-70E740481C1C}">
                <a14:useLocalDpi xmlns:a14="http://schemas.microsoft.com/office/drawing/2010/main" val="0"/>
              </a:ext>
            </a:extLst>
          </a:blip>
          <a:srcRect b="21315"/>
          <a:stretch/>
        </p:blipFill>
        <p:spPr>
          <a:xfrm>
            <a:off x="4724400" y="2971800"/>
            <a:ext cx="4114800" cy="3657600"/>
          </a:xfrm>
          <a:prstGeom prst="rect">
            <a:avLst/>
          </a:prstGeom>
          <a:ln>
            <a:solidFill>
              <a:schemeClr val="tx2"/>
            </a:solidFill>
          </a:ln>
        </p:spPr>
      </p:pic>
      <p:sp>
        <p:nvSpPr>
          <p:cNvPr id="7" name="Rectangle 6"/>
          <p:cNvSpPr/>
          <p:nvPr/>
        </p:nvSpPr>
        <p:spPr>
          <a:xfrm>
            <a:off x="304800" y="3383340"/>
            <a:ext cx="4305300" cy="2308324"/>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2400" dirty="0">
                <a:latin typeface="Times New Roman" panose="02020603050405020304" pitchFamily="18" charset="0"/>
                <a:cs typeface="Times New Roman" panose="02020603050405020304" pitchFamily="18" charset="0"/>
              </a:rPr>
              <a:t>In an unstable atmosphere, a lifted parcel of air will be </a:t>
            </a:r>
            <a:r>
              <a:rPr lang="en-US" sz="2400" dirty="0" smtClean="0">
                <a:latin typeface="Times New Roman" panose="02020603050405020304" pitchFamily="18" charset="0"/>
                <a:cs typeface="Times New Roman" panose="02020603050405020304" pitchFamily="18" charset="0"/>
              </a:rPr>
              <a:t>warmer </a:t>
            </a:r>
            <a:r>
              <a:rPr lang="en-US" sz="2400" dirty="0">
                <a:latin typeface="Times New Roman" panose="02020603050405020304" pitchFamily="18" charset="0"/>
                <a:cs typeface="Times New Roman" panose="02020603050405020304" pitchFamily="18" charset="0"/>
              </a:rPr>
              <a:t>and </a:t>
            </a:r>
            <a:r>
              <a:rPr lang="en-US" sz="2400" dirty="0" smtClean="0">
                <a:latin typeface="Times New Roman" panose="02020603050405020304" pitchFamily="18" charset="0"/>
                <a:cs typeface="Times New Roman" panose="02020603050405020304" pitchFamily="18" charset="0"/>
              </a:rPr>
              <a:t>lighter </a:t>
            </a:r>
            <a:r>
              <a:rPr lang="en-US" sz="2400" dirty="0">
                <a:latin typeface="Times New Roman" panose="02020603050405020304" pitchFamily="18" charset="0"/>
                <a:cs typeface="Times New Roman" panose="02020603050405020304" pitchFamily="18" charset="0"/>
              </a:rPr>
              <a:t>than the air surrounding it, and thus will continue to rise upward, away from its original position.</a:t>
            </a:r>
            <a:endParaRPr lang="en-US" sz="2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4496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6400800" cy="2308324"/>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What is happening to the air parcel since it </a:t>
            </a:r>
            <a:r>
              <a:rPr lang="en-US" sz="2400" b="1" u="sng" dirty="0" smtClean="0">
                <a:latin typeface="Times New Roman" panose="02020603050405020304" pitchFamily="18" charset="0"/>
                <a:cs typeface="Times New Roman" panose="02020603050405020304" pitchFamily="18" charset="0"/>
              </a:rPr>
              <a:t>start to move upward</a:t>
            </a:r>
            <a:r>
              <a:rPr lang="en-US" sz="2400" dirty="0" smtClean="0">
                <a:latin typeface="Times New Roman" panose="02020603050405020304" pitchFamily="18" charset="0"/>
                <a:cs typeface="Times New Roman" panose="02020603050405020304" pitchFamily="18" charset="0"/>
              </a:rPr>
              <a:t>? </a:t>
            </a:r>
          </a:p>
          <a:p>
            <a:pPr marL="1257300" lvl="2"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What will happen if the air parcel was dry or moist, but not saturated?</a:t>
            </a:r>
          </a:p>
          <a:p>
            <a:pPr marL="1257300" lvl="2"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What will happen if the air parcel was saturated?</a:t>
            </a:r>
          </a:p>
        </p:txBody>
      </p:sp>
      <p:sp>
        <p:nvSpPr>
          <p:cNvPr id="3" name="Title 2"/>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n-US" sz="2600" dirty="0" smtClean="0">
                <a:latin typeface="Times New Roman" panose="02020603050405020304" pitchFamily="18" charset="0"/>
                <a:cs typeface="Times New Roman" panose="02020603050405020304" pitchFamily="18" charset="0"/>
              </a:rPr>
              <a:t>THIS LECTURE INCLUDING THE FOLLOWING ITEMS</a:t>
            </a:r>
            <a:endParaRPr lang="en-US" sz="2600" dirty="0">
              <a:latin typeface="Times New Roman" panose="02020603050405020304" pitchFamily="18" charset="0"/>
              <a:cs typeface="Times New Roman" panose="02020603050405020304" pitchFamily="18" charset="0"/>
            </a:endParaRPr>
          </a:p>
        </p:txBody>
      </p:sp>
      <p:pic>
        <p:nvPicPr>
          <p:cNvPr id="16387" name="Picture 3" descr="C:\Users\sama\AppData\Local\Microsoft\Windows\Temporary Internet Files\Content.IE5\8H9U7NI9\supermemoria-478x6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1566863"/>
            <a:ext cx="1850823" cy="231933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57199" y="4168676"/>
            <a:ext cx="8251623"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lvl="0" algn="ctr"/>
            <a:r>
              <a:rPr lang="en-US" sz="2400" dirty="0">
                <a:solidFill>
                  <a:prstClr val="black"/>
                </a:solidFill>
                <a:latin typeface="Times New Roman" panose="02020603050405020304" pitchFamily="18" charset="0"/>
                <a:cs typeface="Times New Roman" panose="02020603050405020304" pitchFamily="18" charset="0"/>
              </a:rPr>
              <a:t>In order to answer those questions, we need to use the </a:t>
            </a:r>
            <a:r>
              <a:rPr lang="en-US" sz="2400" b="1" dirty="0" smtClean="0">
                <a:solidFill>
                  <a:prstClr val="black"/>
                </a:solidFill>
                <a:latin typeface="Times New Roman" panose="02020603050405020304" pitchFamily="18" charset="0"/>
                <a:cs typeface="Times New Roman" panose="02020603050405020304" pitchFamily="18" charset="0"/>
              </a:rPr>
              <a:t>thermodynamic </a:t>
            </a:r>
            <a:r>
              <a:rPr lang="en-US" sz="2400" b="1" dirty="0">
                <a:solidFill>
                  <a:prstClr val="black"/>
                </a:solidFill>
                <a:latin typeface="Times New Roman" panose="02020603050405020304" pitchFamily="18" charset="0"/>
                <a:cs typeface="Times New Roman" panose="02020603050405020304" pitchFamily="18" charset="0"/>
              </a:rPr>
              <a:t>expressions </a:t>
            </a:r>
            <a:r>
              <a:rPr lang="en-US" sz="2400" dirty="0">
                <a:solidFill>
                  <a:prstClr val="black"/>
                </a:solidFill>
                <a:latin typeface="Times New Roman" panose="02020603050405020304" pitchFamily="18" charset="0"/>
                <a:cs typeface="Times New Roman" panose="02020603050405020304" pitchFamily="18" charset="0"/>
              </a:rPr>
              <a:t>we have take in the previous lectures, in addition to </a:t>
            </a:r>
            <a:r>
              <a:rPr lang="en-US" sz="2400" b="1" dirty="0">
                <a:solidFill>
                  <a:prstClr val="black"/>
                </a:solidFill>
                <a:latin typeface="Times New Roman" panose="02020603050405020304" pitchFamily="18" charset="0"/>
                <a:cs typeface="Times New Roman" panose="02020603050405020304" pitchFamily="18" charset="0"/>
              </a:rPr>
              <a:t>thermodynamic charts</a:t>
            </a:r>
            <a:r>
              <a:rPr lang="en-US" sz="2400" dirty="0">
                <a:solidFill>
                  <a:prstClr val="black"/>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510658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830997"/>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The atmosphere becomes more ……(stable/unstable) as the surface air </a:t>
            </a:r>
            <a:r>
              <a:rPr lang="en-US" sz="2400" dirty="0" smtClean="0">
                <a:latin typeface="Times New Roman" panose="02020603050405020304" pitchFamily="18" charset="0"/>
                <a:cs typeface="Times New Roman" panose="02020603050405020304" pitchFamily="18" charset="0"/>
              </a:rPr>
              <a:t>cools or </a:t>
            </a:r>
            <a:r>
              <a:rPr lang="en-US" sz="2400" dirty="0">
                <a:latin typeface="Times New Roman" panose="02020603050405020304" pitchFamily="18" charset="0"/>
                <a:cs typeface="Times New Roman" panose="02020603050405020304" pitchFamily="18" charset="0"/>
              </a:rPr>
              <a:t>the air aloft </a:t>
            </a:r>
            <a:r>
              <a:rPr lang="en-US" sz="2400" dirty="0" smtClean="0">
                <a:latin typeface="Times New Roman" panose="02020603050405020304" pitchFamily="18" charset="0"/>
                <a:cs typeface="Times New Roman" panose="02020603050405020304" pitchFamily="18" charset="0"/>
              </a:rPr>
              <a:t>warms.</a:t>
            </a:r>
            <a:endParaRPr lang="en-US" sz="2400" b="1" dirty="0" smtClean="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000" dirty="0" smtClean="0">
                <a:latin typeface="Times New Roman" panose="02020603050405020304" pitchFamily="18" charset="0"/>
                <a:cs typeface="Times New Roman" panose="02020603050405020304" pitchFamily="18" charset="0"/>
              </a:rPr>
              <a:t>Think &amp; Answer</a:t>
            </a:r>
            <a:endParaRPr lang="en-US" sz="3000" baseline="-25000" dirty="0">
              <a:latin typeface="Times New Roman" panose="02020603050405020304" pitchFamily="18" charset="0"/>
              <a:cs typeface="Times New Roman" panose="02020603050405020304" pitchFamily="18" charset="0"/>
            </a:endParaRPr>
          </a:p>
        </p:txBody>
      </p:sp>
      <p:sp>
        <p:nvSpPr>
          <p:cNvPr id="11" name="AutoShape 4" descr="What is a Sling Psychrometer? – Instrumentation and Control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6" descr="What is a Sling Psychrometer? – Instrumentation and Control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5"/>
          <p:cNvSpPr/>
          <p:nvPr/>
        </p:nvSpPr>
        <p:spPr>
          <a:xfrm>
            <a:off x="304800" y="3066871"/>
            <a:ext cx="8610600" cy="83099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2400" dirty="0">
                <a:latin typeface="Times New Roman" panose="02020603050405020304" pitchFamily="18" charset="0"/>
                <a:cs typeface="Times New Roman" panose="02020603050405020304" pitchFamily="18" charset="0"/>
              </a:rPr>
              <a:t>The atmosphere becomes </a:t>
            </a:r>
            <a:r>
              <a:rPr lang="en-US" sz="2400" dirty="0" smtClean="0">
                <a:latin typeface="Times New Roman" panose="02020603050405020304" pitchFamily="18" charset="0"/>
                <a:cs typeface="Times New Roman" panose="02020603050405020304" pitchFamily="18" charset="0"/>
              </a:rPr>
              <a:t>more stable </a:t>
            </a:r>
            <a:r>
              <a:rPr lang="en-US" sz="2400" dirty="0">
                <a:latin typeface="Times New Roman" panose="02020603050405020304" pitchFamily="18" charset="0"/>
                <a:cs typeface="Times New Roman" panose="02020603050405020304" pitchFamily="18" charset="0"/>
              </a:rPr>
              <a:t>as the surface air cools, </a:t>
            </a:r>
            <a:r>
              <a:rPr lang="en-US" sz="2400" dirty="0" smtClean="0">
                <a:latin typeface="Times New Roman" panose="02020603050405020304" pitchFamily="18" charset="0"/>
                <a:cs typeface="Times New Roman" panose="02020603050405020304" pitchFamily="18" charset="0"/>
              </a:rPr>
              <a:t>or the </a:t>
            </a:r>
            <a:r>
              <a:rPr lang="en-US" sz="2400" dirty="0">
                <a:latin typeface="Times New Roman" panose="02020603050405020304" pitchFamily="18" charset="0"/>
                <a:cs typeface="Times New Roman" panose="02020603050405020304" pitchFamily="18" charset="0"/>
              </a:rPr>
              <a:t>air aloft </a:t>
            </a:r>
            <a:r>
              <a:rPr lang="en-US" sz="2400" dirty="0" smtClean="0">
                <a:latin typeface="Times New Roman" panose="02020603050405020304" pitchFamily="18" charset="0"/>
                <a:cs typeface="Times New Roman" panose="02020603050405020304" pitchFamily="18" charset="0"/>
              </a:rPr>
              <a:t>warms.</a:t>
            </a:r>
            <a:endParaRPr lang="en-US" sz="2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0217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830997"/>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The atmosphere becomes more ……(stable/unstable)  as the surface air warms, </a:t>
            </a:r>
            <a:r>
              <a:rPr lang="en-US" sz="2400" dirty="0" smtClean="0">
                <a:latin typeface="Times New Roman" panose="02020603050405020304" pitchFamily="18" charset="0"/>
                <a:cs typeface="Times New Roman" panose="02020603050405020304" pitchFamily="18" charset="0"/>
              </a:rPr>
              <a:t>or the </a:t>
            </a:r>
            <a:r>
              <a:rPr lang="en-US" sz="2400" dirty="0">
                <a:latin typeface="Times New Roman" panose="02020603050405020304" pitchFamily="18" charset="0"/>
                <a:cs typeface="Times New Roman" panose="02020603050405020304" pitchFamily="18" charset="0"/>
              </a:rPr>
              <a:t>air aloft </a:t>
            </a:r>
            <a:r>
              <a:rPr lang="en-US" sz="2400" dirty="0" smtClean="0">
                <a:latin typeface="Times New Roman" panose="02020603050405020304" pitchFamily="18" charset="0"/>
                <a:cs typeface="Times New Roman" panose="02020603050405020304" pitchFamily="18" charset="0"/>
              </a:rPr>
              <a:t>cools</a:t>
            </a:r>
            <a:r>
              <a:rPr lang="en-US" sz="2400" dirty="0">
                <a:latin typeface="Times New Roman" panose="02020603050405020304" pitchFamily="18" charset="0"/>
                <a:cs typeface="Times New Roman" panose="02020603050405020304" pitchFamily="18" charset="0"/>
              </a:rPr>
              <a:t>.</a:t>
            </a:r>
            <a:endParaRPr lang="en-US" sz="2400" b="1" dirty="0" smtClean="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000" dirty="0" smtClean="0">
                <a:latin typeface="Times New Roman" panose="02020603050405020304" pitchFamily="18" charset="0"/>
                <a:cs typeface="Times New Roman" panose="02020603050405020304" pitchFamily="18" charset="0"/>
              </a:rPr>
              <a:t>Think &amp; Answer</a:t>
            </a:r>
            <a:endParaRPr lang="en-US" sz="3000" baseline="-25000" dirty="0">
              <a:latin typeface="Times New Roman" panose="02020603050405020304" pitchFamily="18" charset="0"/>
              <a:cs typeface="Times New Roman" panose="02020603050405020304" pitchFamily="18" charset="0"/>
            </a:endParaRPr>
          </a:p>
        </p:txBody>
      </p:sp>
      <p:sp>
        <p:nvSpPr>
          <p:cNvPr id="11" name="AutoShape 4" descr="What is a Sling Psychrometer? – Instrumentation and Control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6" descr="What is a Sling Psychrometer? – Instrumentation and Control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5"/>
          <p:cNvSpPr/>
          <p:nvPr/>
        </p:nvSpPr>
        <p:spPr>
          <a:xfrm>
            <a:off x="304800" y="2750403"/>
            <a:ext cx="8610600" cy="83099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2400" dirty="0">
                <a:latin typeface="Times New Roman" panose="02020603050405020304" pitchFamily="18" charset="0"/>
                <a:cs typeface="Times New Roman" panose="02020603050405020304" pitchFamily="18" charset="0"/>
              </a:rPr>
              <a:t>The atmosphere becomes </a:t>
            </a:r>
            <a:r>
              <a:rPr lang="en-US" sz="2400" dirty="0" smtClean="0">
                <a:latin typeface="Times New Roman" panose="02020603050405020304" pitchFamily="18" charset="0"/>
                <a:cs typeface="Times New Roman" panose="02020603050405020304" pitchFamily="18" charset="0"/>
              </a:rPr>
              <a:t>more unstable  </a:t>
            </a:r>
            <a:r>
              <a:rPr lang="en-US" sz="2400" dirty="0">
                <a:latin typeface="Times New Roman" panose="02020603050405020304" pitchFamily="18" charset="0"/>
                <a:cs typeface="Times New Roman" panose="02020603050405020304" pitchFamily="18" charset="0"/>
              </a:rPr>
              <a:t>as the surface air warms, </a:t>
            </a:r>
            <a:r>
              <a:rPr lang="en-US" sz="2400" dirty="0" smtClean="0">
                <a:latin typeface="Times New Roman" panose="02020603050405020304" pitchFamily="18" charset="0"/>
                <a:cs typeface="Times New Roman" panose="02020603050405020304" pitchFamily="18" charset="0"/>
              </a:rPr>
              <a:t>or the </a:t>
            </a:r>
            <a:r>
              <a:rPr lang="en-US" sz="2400" dirty="0">
                <a:latin typeface="Times New Roman" panose="02020603050405020304" pitchFamily="18" charset="0"/>
                <a:cs typeface="Times New Roman" panose="02020603050405020304" pitchFamily="18" charset="0"/>
              </a:rPr>
              <a:t>air aloft </a:t>
            </a:r>
            <a:r>
              <a:rPr lang="en-US" sz="2400" dirty="0" smtClean="0">
                <a:latin typeface="Times New Roman" panose="02020603050405020304" pitchFamily="18" charset="0"/>
                <a:cs typeface="Times New Roman" panose="02020603050405020304" pitchFamily="18" charset="0"/>
              </a:rPr>
              <a:t>cools</a:t>
            </a:r>
            <a:r>
              <a:rPr lang="en-US" sz="2400" dirty="0">
                <a:latin typeface="Times New Roman" panose="02020603050405020304" pitchFamily="18" charset="0"/>
                <a:cs typeface="Times New Roman" panose="02020603050405020304" pitchFamily="18" charset="0"/>
              </a:rPr>
              <a:t>.</a:t>
            </a:r>
            <a:endParaRPr lang="en-US" sz="2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2589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1200329"/>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The atmosphere is stable when the </a:t>
            </a:r>
            <a:r>
              <a:rPr lang="en-US" sz="2400" dirty="0" smtClean="0">
                <a:latin typeface="Times New Roman" panose="02020603050405020304" pitchFamily="18" charset="0"/>
                <a:cs typeface="Times New Roman" panose="02020603050405020304" pitchFamily="18" charset="0"/>
              </a:rPr>
              <a:t>environmental lapse </a:t>
            </a:r>
            <a:r>
              <a:rPr lang="en-US" sz="2400" dirty="0">
                <a:latin typeface="Times New Roman" panose="02020603050405020304" pitchFamily="18" charset="0"/>
                <a:cs typeface="Times New Roman" panose="02020603050405020304" pitchFamily="18" charset="0"/>
              </a:rPr>
              <a:t>rate is </a:t>
            </a:r>
            <a:r>
              <a:rPr lang="en-US" sz="2400" dirty="0" smtClean="0">
                <a:latin typeface="Times New Roman" panose="02020603050405020304" pitchFamily="18" charset="0"/>
                <a:cs typeface="Times New Roman" panose="02020603050405020304" pitchFamily="18" charset="0"/>
              </a:rPr>
              <a:t>………. (small/large); </a:t>
            </a:r>
            <a:r>
              <a:rPr lang="en-US" sz="2400" dirty="0">
                <a:latin typeface="Times New Roman" panose="02020603050405020304" pitchFamily="18" charset="0"/>
                <a:cs typeface="Times New Roman" panose="02020603050405020304" pitchFamily="18" charset="0"/>
              </a:rPr>
              <a:t>that is, when there is a relatively small </a:t>
            </a:r>
            <a:r>
              <a:rPr lang="en-US" sz="2400" dirty="0" smtClean="0">
                <a:latin typeface="Times New Roman" panose="02020603050405020304" pitchFamily="18" charset="0"/>
                <a:cs typeface="Times New Roman" panose="02020603050405020304" pitchFamily="18" charset="0"/>
              </a:rPr>
              <a:t>difference in </a:t>
            </a:r>
            <a:r>
              <a:rPr lang="en-US" sz="2400" dirty="0">
                <a:latin typeface="Times New Roman" panose="02020603050405020304" pitchFamily="18" charset="0"/>
                <a:cs typeface="Times New Roman" panose="02020603050405020304" pitchFamily="18" charset="0"/>
              </a:rPr>
              <a:t>temperature between the surface air and the </a:t>
            </a:r>
            <a:r>
              <a:rPr lang="en-US" sz="2400" dirty="0" smtClean="0">
                <a:latin typeface="Times New Roman" panose="02020603050405020304" pitchFamily="18" charset="0"/>
                <a:cs typeface="Times New Roman" panose="02020603050405020304" pitchFamily="18" charset="0"/>
              </a:rPr>
              <a:t>air aloft</a:t>
            </a:r>
            <a:r>
              <a:rPr lang="en-US" sz="2400" dirty="0">
                <a:latin typeface="Times New Roman" panose="02020603050405020304" pitchFamily="18" charset="0"/>
                <a:cs typeface="Times New Roman" panose="02020603050405020304" pitchFamily="18" charset="0"/>
              </a:rPr>
              <a:t>.</a:t>
            </a:r>
            <a:endParaRPr lang="en-US" sz="2400" b="1" dirty="0" smtClean="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000" dirty="0" smtClean="0">
                <a:latin typeface="Times New Roman" panose="02020603050405020304" pitchFamily="18" charset="0"/>
                <a:cs typeface="Times New Roman" panose="02020603050405020304" pitchFamily="18" charset="0"/>
              </a:rPr>
              <a:t>Think &amp; Answer</a:t>
            </a:r>
            <a:endParaRPr lang="en-US" sz="3000" baseline="-25000" dirty="0">
              <a:latin typeface="Times New Roman" panose="02020603050405020304" pitchFamily="18" charset="0"/>
              <a:cs typeface="Times New Roman" panose="02020603050405020304" pitchFamily="18" charset="0"/>
            </a:endParaRPr>
          </a:p>
        </p:txBody>
      </p:sp>
      <p:sp>
        <p:nvSpPr>
          <p:cNvPr id="11" name="AutoShape 4" descr="What is a Sling Psychrometer? – Instrumentation and Control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6" descr="What is a Sling Psychrometer? – Instrumentation and Control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6"/>
          <p:cNvSpPr/>
          <p:nvPr/>
        </p:nvSpPr>
        <p:spPr>
          <a:xfrm>
            <a:off x="304800" y="3219271"/>
            <a:ext cx="3886200" cy="2677656"/>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2400" dirty="0">
                <a:latin typeface="Times New Roman" panose="02020603050405020304" pitchFamily="18" charset="0"/>
                <a:cs typeface="Times New Roman" panose="02020603050405020304" pitchFamily="18" charset="0"/>
              </a:rPr>
              <a:t>The atmosphere is stable when the </a:t>
            </a:r>
            <a:r>
              <a:rPr lang="en-US" sz="2400" dirty="0" smtClean="0">
                <a:latin typeface="Times New Roman" panose="02020603050405020304" pitchFamily="18" charset="0"/>
                <a:cs typeface="Times New Roman" panose="02020603050405020304" pitchFamily="18" charset="0"/>
              </a:rPr>
              <a:t>environmental lapse </a:t>
            </a:r>
            <a:r>
              <a:rPr lang="en-US" sz="2400" dirty="0">
                <a:latin typeface="Times New Roman" panose="02020603050405020304" pitchFamily="18" charset="0"/>
                <a:cs typeface="Times New Roman" panose="02020603050405020304" pitchFamily="18" charset="0"/>
              </a:rPr>
              <a:t>rate </a:t>
            </a:r>
            <a:r>
              <a:rPr lang="en-US" sz="2400" dirty="0" smtClean="0">
                <a:latin typeface="Times New Roman" panose="02020603050405020304" pitchFamily="18" charset="0"/>
                <a:cs typeface="Times New Roman" panose="02020603050405020304" pitchFamily="18" charset="0"/>
              </a:rPr>
              <a:t>is small; </a:t>
            </a:r>
            <a:r>
              <a:rPr lang="en-US" sz="2400" dirty="0">
                <a:latin typeface="Times New Roman" panose="02020603050405020304" pitchFamily="18" charset="0"/>
                <a:cs typeface="Times New Roman" panose="02020603050405020304" pitchFamily="18" charset="0"/>
              </a:rPr>
              <a:t>that is, when there is a relatively small </a:t>
            </a:r>
            <a:r>
              <a:rPr lang="en-US" sz="2400" dirty="0" smtClean="0">
                <a:latin typeface="Times New Roman" panose="02020603050405020304" pitchFamily="18" charset="0"/>
                <a:cs typeface="Times New Roman" panose="02020603050405020304" pitchFamily="18" charset="0"/>
              </a:rPr>
              <a:t>difference in </a:t>
            </a:r>
            <a:r>
              <a:rPr lang="en-US" sz="2400" dirty="0">
                <a:latin typeface="Times New Roman" panose="02020603050405020304" pitchFamily="18" charset="0"/>
                <a:cs typeface="Times New Roman" panose="02020603050405020304" pitchFamily="18" charset="0"/>
              </a:rPr>
              <a:t>temperature between the surface air and the </a:t>
            </a:r>
            <a:r>
              <a:rPr lang="en-US" sz="2400" dirty="0" smtClean="0">
                <a:latin typeface="Times New Roman" panose="02020603050405020304" pitchFamily="18" charset="0"/>
                <a:cs typeface="Times New Roman" panose="02020603050405020304" pitchFamily="18" charset="0"/>
              </a:rPr>
              <a:t>air aloft</a:t>
            </a:r>
            <a:r>
              <a:rPr lang="en-US" sz="2400" dirty="0">
                <a:latin typeface="Times New Roman" panose="02020603050405020304" pitchFamily="18" charset="0"/>
                <a:cs typeface="Times New Roman" panose="02020603050405020304" pitchFamily="18" charset="0"/>
              </a:rPr>
              <a:t>.</a:t>
            </a:r>
            <a:endParaRPr lang="en-US" sz="2400" b="1" dirty="0" smtClean="0">
              <a:latin typeface="Times New Roman" panose="02020603050405020304" pitchFamily="18" charset="0"/>
              <a:cs typeface="Times New Roman" panose="02020603050405020304" pitchFamily="18" charset="0"/>
            </a:endParaRPr>
          </a:p>
        </p:txBody>
      </p:sp>
      <p:pic>
        <p:nvPicPr>
          <p:cNvPr id="9" name="Picture 8"/>
          <p:cNvPicPr>
            <a:picLocks/>
          </p:cNvPicPr>
          <p:nvPr/>
        </p:nvPicPr>
        <p:blipFill rotWithShape="1">
          <a:blip r:embed="rId2">
            <a:extLst>
              <a:ext uri="{28A0092B-C50C-407E-A947-70E740481C1C}">
                <a14:useLocalDpi xmlns:a14="http://schemas.microsoft.com/office/drawing/2010/main" val="0"/>
              </a:ext>
            </a:extLst>
          </a:blip>
          <a:srcRect b="19576"/>
          <a:stretch/>
        </p:blipFill>
        <p:spPr>
          <a:xfrm>
            <a:off x="4648200" y="3124200"/>
            <a:ext cx="4114800" cy="3657600"/>
          </a:xfrm>
          <a:prstGeom prst="rect">
            <a:avLst/>
          </a:prstGeom>
          <a:ln>
            <a:solidFill>
              <a:schemeClr val="tx2"/>
            </a:solidFill>
          </a:ln>
        </p:spPr>
      </p:pic>
    </p:spTree>
    <p:extLst>
      <p:ext uri="{BB962C8B-B14F-4D97-AF65-F5344CB8AC3E}">
        <p14:creationId xmlns:p14="http://schemas.microsoft.com/office/powerpoint/2010/main" val="1391362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461665"/>
          </a:xfrm>
          <a:prstGeom prst="rect">
            <a:avLst/>
          </a:prstGeom>
        </p:spPr>
        <p:txBody>
          <a:bodyPr wrap="square">
            <a:spAutoFit/>
          </a:bodyPr>
          <a:lstStyle/>
          <a:p>
            <a:pPr algn="just"/>
            <a:r>
              <a:rPr lang="en-US" sz="2400" dirty="0" smtClean="0">
                <a:latin typeface="Times New Roman" panose="02020603050405020304" pitchFamily="18" charset="0"/>
                <a:cs typeface="Times New Roman" panose="02020603050405020304" pitchFamily="18" charset="0"/>
              </a:rPr>
              <a:t>When does the air is called “ unsaturated, saturated, supersaturated?</a:t>
            </a:r>
            <a:endParaRPr lang="en-US" sz="2400" b="1" dirty="0" smtClean="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000" dirty="0" smtClean="0">
                <a:latin typeface="Times New Roman" panose="02020603050405020304" pitchFamily="18" charset="0"/>
                <a:cs typeface="Times New Roman" panose="02020603050405020304" pitchFamily="18" charset="0"/>
              </a:rPr>
              <a:t>Think &amp; Answer</a:t>
            </a:r>
            <a:endParaRPr lang="en-US" sz="3000" baseline="-25000" dirty="0">
              <a:latin typeface="Times New Roman" panose="02020603050405020304" pitchFamily="18" charset="0"/>
              <a:cs typeface="Times New Roman" panose="02020603050405020304" pitchFamily="18" charset="0"/>
            </a:endParaRPr>
          </a:p>
        </p:txBody>
      </p:sp>
      <p:sp>
        <p:nvSpPr>
          <p:cNvPr id="11" name="AutoShape 4" descr="What is a Sling Psychrometer? – Instrumentation and Control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6" descr="What is a Sling Psychrometer? – Instrumentation and Control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Rectangle 3"/>
          <p:cNvSpPr/>
          <p:nvPr/>
        </p:nvSpPr>
        <p:spPr>
          <a:xfrm>
            <a:off x="468258" y="2514600"/>
            <a:ext cx="8066142" cy="193899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2400" dirty="0">
                <a:latin typeface="Times New Roman" panose="02020603050405020304" pitchFamily="18" charset="0"/>
                <a:cs typeface="Times New Roman" panose="02020603050405020304" pitchFamily="18" charset="0"/>
              </a:rPr>
              <a:t>Air with a </a:t>
            </a:r>
            <a:r>
              <a:rPr lang="en-US" sz="2400" dirty="0" smtClean="0">
                <a:latin typeface="Times New Roman" panose="02020603050405020304" pitchFamily="18" charset="0"/>
                <a:cs typeface="Times New Roman" panose="02020603050405020304" pitchFamily="18" charset="0"/>
              </a:rPr>
              <a:t>50 percent </a:t>
            </a:r>
            <a:r>
              <a:rPr lang="en-US" sz="2400" dirty="0">
                <a:latin typeface="Times New Roman" panose="02020603050405020304" pitchFamily="18" charset="0"/>
                <a:cs typeface="Times New Roman" panose="02020603050405020304" pitchFamily="18" charset="0"/>
              </a:rPr>
              <a:t>relative humidity actually contains one-half </a:t>
            </a:r>
            <a:r>
              <a:rPr lang="en-US" sz="2400" dirty="0" smtClean="0">
                <a:latin typeface="Times New Roman" panose="02020603050405020304" pitchFamily="18" charset="0"/>
                <a:cs typeface="Times New Roman" panose="02020603050405020304" pitchFamily="18" charset="0"/>
              </a:rPr>
              <a:t>the amount required </a:t>
            </a:r>
            <a:r>
              <a:rPr lang="en-US" sz="2400" dirty="0">
                <a:latin typeface="Times New Roman" panose="02020603050405020304" pitchFamily="18" charset="0"/>
                <a:cs typeface="Times New Roman" panose="02020603050405020304" pitchFamily="18" charset="0"/>
              </a:rPr>
              <a:t>for saturation. Air with a 100 </a:t>
            </a:r>
            <a:r>
              <a:rPr lang="en-US" sz="2400" dirty="0" smtClean="0">
                <a:latin typeface="Times New Roman" panose="02020603050405020304" pitchFamily="18" charset="0"/>
                <a:cs typeface="Times New Roman" panose="02020603050405020304" pitchFamily="18" charset="0"/>
              </a:rPr>
              <a:t>percent relative </a:t>
            </a:r>
            <a:r>
              <a:rPr lang="en-US" sz="2400" dirty="0">
                <a:latin typeface="Times New Roman" panose="02020603050405020304" pitchFamily="18" charset="0"/>
                <a:cs typeface="Times New Roman" panose="02020603050405020304" pitchFamily="18" charset="0"/>
              </a:rPr>
              <a:t>humidity is said to be saturated because it is </a:t>
            </a:r>
            <a:r>
              <a:rPr lang="en-US" sz="2400" dirty="0" smtClean="0">
                <a:latin typeface="Times New Roman" panose="02020603050405020304" pitchFamily="18" charset="0"/>
                <a:cs typeface="Times New Roman" panose="02020603050405020304" pitchFamily="18" charset="0"/>
              </a:rPr>
              <a:t>filled to </a:t>
            </a:r>
            <a:r>
              <a:rPr lang="en-US" sz="2400" dirty="0">
                <a:latin typeface="Times New Roman" panose="02020603050405020304" pitchFamily="18" charset="0"/>
                <a:cs typeface="Times New Roman" panose="02020603050405020304" pitchFamily="18" charset="0"/>
              </a:rPr>
              <a:t>capacity with water vapor. Air with a relative </a:t>
            </a:r>
            <a:r>
              <a:rPr lang="en-US" sz="2400" dirty="0" smtClean="0">
                <a:latin typeface="Times New Roman" panose="02020603050405020304" pitchFamily="18" charset="0"/>
                <a:cs typeface="Times New Roman" panose="02020603050405020304" pitchFamily="18" charset="0"/>
              </a:rPr>
              <a:t>humidity greater </a:t>
            </a:r>
            <a:r>
              <a:rPr lang="en-US" sz="2400" dirty="0">
                <a:latin typeface="Times New Roman" panose="02020603050405020304" pitchFamily="18" charset="0"/>
                <a:cs typeface="Times New Roman" panose="02020603050405020304" pitchFamily="18" charset="0"/>
              </a:rPr>
              <a:t>than 100 percent is said to be supersaturated.</a:t>
            </a:r>
          </a:p>
        </p:txBody>
      </p:sp>
    </p:spTree>
    <p:extLst>
      <p:ext uri="{BB962C8B-B14F-4D97-AF65-F5344CB8AC3E}">
        <p14:creationId xmlns:p14="http://schemas.microsoft.com/office/powerpoint/2010/main" val="197458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830997"/>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A change in relative humidity can be </a:t>
            </a:r>
            <a:r>
              <a:rPr lang="en-US" sz="2400" dirty="0" smtClean="0">
                <a:latin typeface="Times New Roman" panose="02020603050405020304" pitchFamily="18" charset="0"/>
                <a:cs typeface="Times New Roman" panose="02020603050405020304" pitchFamily="18" charset="0"/>
              </a:rPr>
              <a:t>brought about </a:t>
            </a:r>
            <a:r>
              <a:rPr lang="en-US" sz="2400" dirty="0">
                <a:latin typeface="Times New Roman" panose="02020603050405020304" pitchFamily="18" charset="0"/>
                <a:cs typeface="Times New Roman" panose="02020603050405020304" pitchFamily="18" charset="0"/>
              </a:rPr>
              <a:t>in two primary </a:t>
            </a:r>
            <a:r>
              <a:rPr lang="en-US" sz="2400" dirty="0" smtClean="0">
                <a:latin typeface="Times New Roman" panose="02020603050405020304" pitchFamily="18" charset="0"/>
                <a:cs typeface="Times New Roman" panose="02020603050405020304" pitchFamily="18" charset="0"/>
              </a:rPr>
              <a:t>ways, what are they?</a:t>
            </a:r>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000" dirty="0" smtClean="0">
                <a:latin typeface="Times New Roman" panose="02020603050405020304" pitchFamily="18" charset="0"/>
                <a:cs typeface="Times New Roman" panose="02020603050405020304" pitchFamily="18" charset="0"/>
              </a:rPr>
              <a:t>Think &amp; Answer</a:t>
            </a:r>
            <a:endParaRPr lang="en-US" sz="3000" baseline="-25000" dirty="0">
              <a:latin typeface="Times New Roman" panose="02020603050405020304" pitchFamily="18" charset="0"/>
              <a:cs typeface="Times New Roman" panose="02020603050405020304" pitchFamily="18" charset="0"/>
            </a:endParaRPr>
          </a:p>
        </p:txBody>
      </p:sp>
      <p:sp>
        <p:nvSpPr>
          <p:cNvPr id="11" name="AutoShape 4" descr="What is a Sling Psychrometer? – Instrumentation and Control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6" descr="What is a Sling Psychrometer? – Instrumentation and Control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Rectangle 4"/>
          <p:cNvSpPr/>
          <p:nvPr/>
        </p:nvSpPr>
        <p:spPr>
          <a:xfrm>
            <a:off x="381000" y="2828836"/>
            <a:ext cx="8305800" cy="83099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lvl="0" algn="just"/>
            <a:r>
              <a:rPr lang="en-US" sz="2400" dirty="0">
                <a:solidFill>
                  <a:prstClr val="black"/>
                </a:solidFill>
                <a:latin typeface="Times New Roman" panose="02020603050405020304" pitchFamily="18" charset="0"/>
                <a:cs typeface="Times New Roman" panose="02020603050405020304" pitchFamily="18" charset="0"/>
              </a:rPr>
              <a:t>by changing the air’s water vapor content</a:t>
            </a:r>
          </a:p>
          <a:p>
            <a:pPr lvl="0" algn="just"/>
            <a:r>
              <a:rPr lang="en-US" sz="2400" dirty="0">
                <a:solidFill>
                  <a:prstClr val="black"/>
                </a:solidFill>
                <a:latin typeface="Times New Roman" panose="02020603050405020304" pitchFamily="18" charset="0"/>
                <a:cs typeface="Times New Roman" panose="02020603050405020304" pitchFamily="18" charset="0"/>
              </a:rPr>
              <a:t>2. by changing the air temperature</a:t>
            </a:r>
            <a:endParaRPr lang="en-US" sz="24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1956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1200329"/>
          </a:xfrm>
          <a:prstGeom prst="rect">
            <a:avLst/>
          </a:prstGeom>
        </p:spPr>
        <p:txBody>
          <a:bodyPr wrap="square">
            <a:spAutoFit/>
          </a:bodyPr>
          <a:lstStyle/>
          <a:p>
            <a:pPr algn="just"/>
            <a:r>
              <a:rPr lang="en-US" sz="2400" dirty="0" smtClean="0">
                <a:latin typeface="Times New Roman" panose="02020603050405020304" pitchFamily="18" charset="0"/>
                <a:cs typeface="Times New Roman" panose="02020603050405020304" pitchFamily="18" charset="0"/>
              </a:rPr>
              <a:t>As water </a:t>
            </a:r>
            <a:r>
              <a:rPr lang="en-US" sz="2400" dirty="0">
                <a:latin typeface="Times New Roman" panose="02020603050405020304" pitchFamily="18" charset="0"/>
                <a:cs typeface="Times New Roman" panose="02020603050405020304" pitchFamily="18" charset="0"/>
              </a:rPr>
              <a:t>vapor is added to the air (with no change in air temperature</a:t>
            </a:r>
            <a:r>
              <a:rPr lang="en-US" sz="2400" dirty="0" smtClean="0">
                <a:latin typeface="Times New Roman" panose="02020603050405020304" pitchFamily="18" charset="0"/>
                <a:cs typeface="Times New Roman" panose="02020603050405020304" pitchFamily="18" charset="0"/>
              </a:rPr>
              <a:t>), the </a:t>
            </a:r>
            <a:r>
              <a:rPr lang="en-US" sz="2400" dirty="0">
                <a:latin typeface="Times New Roman" panose="02020603050405020304" pitchFamily="18" charset="0"/>
                <a:cs typeface="Times New Roman" panose="02020603050405020304" pitchFamily="18" charset="0"/>
              </a:rPr>
              <a:t>relative humidity increases, and, as water vapor</a:t>
            </a:r>
          </a:p>
          <a:p>
            <a:pPr algn="just"/>
            <a:r>
              <a:rPr lang="en-US" sz="2400" dirty="0">
                <a:latin typeface="Times New Roman" panose="02020603050405020304" pitchFamily="18" charset="0"/>
                <a:cs typeface="Times New Roman" panose="02020603050405020304" pitchFamily="18" charset="0"/>
              </a:rPr>
              <a:t>is removed from the air, the relative humidity lowers.</a:t>
            </a:r>
          </a:p>
        </p:txBody>
      </p:sp>
      <p:sp>
        <p:nvSpPr>
          <p:cNvPr id="3" name="Title 2"/>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000" dirty="0" smtClean="0">
                <a:latin typeface="Times New Roman" panose="02020603050405020304" pitchFamily="18" charset="0"/>
                <a:cs typeface="Times New Roman" panose="02020603050405020304" pitchFamily="18" charset="0"/>
              </a:rPr>
              <a:t>Think &amp; Answer</a:t>
            </a:r>
            <a:endParaRPr lang="en-US" sz="3000" baseline="-25000" dirty="0">
              <a:latin typeface="Times New Roman" panose="02020603050405020304" pitchFamily="18" charset="0"/>
              <a:cs typeface="Times New Roman" panose="02020603050405020304" pitchFamily="18" charset="0"/>
            </a:endParaRPr>
          </a:p>
        </p:txBody>
      </p:sp>
      <p:sp>
        <p:nvSpPr>
          <p:cNvPr id="11" name="AutoShape 4" descr="What is a Sling Psychrometer? – Instrumentation and Control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6" descr="What is a Sling Psychrometer? – Instrumentation and Control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Rectangle 4"/>
          <p:cNvSpPr/>
          <p:nvPr/>
        </p:nvSpPr>
        <p:spPr>
          <a:xfrm>
            <a:off x="381000" y="3207603"/>
            <a:ext cx="8305800" cy="193899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lvl="0" algn="just"/>
            <a:r>
              <a:rPr lang="en-US" sz="2400" dirty="0">
                <a:solidFill>
                  <a:prstClr val="black"/>
                </a:solidFill>
                <a:latin typeface="Times New Roman" panose="02020603050405020304" pitchFamily="18" charset="0"/>
                <a:cs typeface="Times New Roman" panose="02020603050405020304" pitchFamily="18" charset="0"/>
              </a:rPr>
              <a:t>If the air temperature </a:t>
            </a:r>
            <a:r>
              <a:rPr lang="en-US" sz="2400" dirty="0" smtClean="0">
                <a:solidFill>
                  <a:prstClr val="black"/>
                </a:solidFill>
                <a:latin typeface="Times New Roman" panose="02020603050405020304" pitchFamily="18" charset="0"/>
                <a:cs typeface="Times New Roman" panose="02020603050405020304" pitchFamily="18" charset="0"/>
              </a:rPr>
              <a:t>remains constant</a:t>
            </a:r>
            <a:r>
              <a:rPr lang="en-US" sz="2400" dirty="0">
                <a:solidFill>
                  <a:prstClr val="black"/>
                </a:solidFill>
                <a:latin typeface="Times New Roman" panose="02020603050405020304" pitchFamily="18" charset="0"/>
                <a:cs typeface="Times New Roman" panose="02020603050405020304" pitchFamily="18" charset="0"/>
              </a:rPr>
              <a:t>, an increase in the air’s water vapor </a:t>
            </a:r>
            <a:r>
              <a:rPr lang="en-US" sz="2400" dirty="0" smtClean="0">
                <a:solidFill>
                  <a:prstClr val="black"/>
                </a:solidFill>
                <a:latin typeface="Times New Roman" panose="02020603050405020304" pitchFamily="18" charset="0"/>
                <a:cs typeface="Times New Roman" panose="02020603050405020304" pitchFamily="18" charset="0"/>
              </a:rPr>
              <a:t>content increases </a:t>
            </a:r>
            <a:r>
              <a:rPr lang="en-US" sz="2400" dirty="0">
                <a:solidFill>
                  <a:prstClr val="black"/>
                </a:solidFill>
                <a:latin typeface="Times New Roman" panose="02020603050405020304" pitchFamily="18" charset="0"/>
                <a:cs typeface="Times New Roman" panose="02020603050405020304" pitchFamily="18" charset="0"/>
              </a:rPr>
              <a:t>the air’s actual vapor pressure and raises </a:t>
            </a:r>
            <a:r>
              <a:rPr lang="en-US" sz="2400" dirty="0" smtClean="0">
                <a:solidFill>
                  <a:prstClr val="black"/>
                </a:solidFill>
                <a:latin typeface="Times New Roman" panose="02020603050405020304" pitchFamily="18" charset="0"/>
                <a:cs typeface="Times New Roman" panose="02020603050405020304" pitchFamily="18" charset="0"/>
              </a:rPr>
              <a:t>the relative </a:t>
            </a:r>
            <a:r>
              <a:rPr lang="en-US" sz="2400" dirty="0">
                <a:solidFill>
                  <a:prstClr val="black"/>
                </a:solidFill>
                <a:latin typeface="Times New Roman" panose="02020603050405020304" pitchFamily="18" charset="0"/>
                <a:cs typeface="Times New Roman" panose="02020603050405020304" pitchFamily="18" charset="0"/>
              </a:rPr>
              <a:t>humidity. The relative humidity increases as the</a:t>
            </a:r>
          </a:p>
          <a:p>
            <a:pPr lvl="0" algn="just"/>
            <a:r>
              <a:rPr lang="en-US" sz="2400" dirty="0">
                <a:solidFill>
                  <a:prstClr val="black"/>
                </a:solidFill>
                <a:latin typeface="Times New Roman" panose="02020603050405020304" pitchFamily="18" charset="0"/>
                <a:cs typeface="Times New Roman" panose="02020603050405020304" pitchFamily="18" charset="0"/>
              </a:rPr>
              <a:t>actual vapor pressure approaches the saturation </a:t>
            </a:r>
            <a:r>
              <a:rPr lang="en-US" sz="2400" dirty="0" smtClean="0">
                <a:solidFill>
                  <a:prstClr val="black"/>
                </a:solidFill>
                <a:latin typeface="Times New Roman" panose="02020603050405020304" pitchFamily="18" charset="0"/>
                <a:cs typeface="Times New Roman" panose="02020603050405020304" pitchFamily="18" charset="0"/>
              </a:rPr>
              <a:t>vapor pressure </a:t>
            </a:r>
            <a:r>
              <a:rPr lang="en-US" sz="2400" dirty="0">
                <a:solidFill>
                  <a:prstClr val="black"/>
                </a:solidFill>
                <a:latin typeface="Times New Roman" panose="02020603050405020304" pitchFamily="18" charset="0"/>
                <a:cs typeface="Times New Roman" panose="02020603050405020304" pitchFamily="18" charset="0"/>
              </a:rPr>
              <a:t>and the air approaches saturation</a:t>
            </a:r>
            <a:endParaRPr lang="en-US" sz="24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4962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1200329"/>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with no change in water vapor content, an increase in </a:t>
            </a:r>
            <a:r>
              <a:rPr lang="en-US" sz="2400" dirty="0" smtClean="0">
                <a:latin typeface="Times New Roman" panose="02020603050405020304" pitchFamily="18" charset="0"/>
                <a:cs typeface="Times New Roman" panose="02020603050405020304" pitchFamily="18" charset="0"/>
              </a:rPr>
              <a:t>air temperature </a:t>
            </a:r>
            <a:r>
              <a:rPr lang="en-US" sz="2400" dirty="0">
                <a:latin typeface="Times New Roman" panose="02020603050405020304" pitchFamily="18" charset="0"/>
                <a:cs typeface="Times New Roman" panose="02020603050405020304" pitchFamily="18" charset="0"/>
              </a:rPr>
              <a:t>lowers the relative humidity, while a </a:t>
            </a:r>
            <a:r>
              <a:rPr lang="en-US" sz="2400" dirty="0" smtClean="0">
                <a:latin typeface="Times New Roman" panose="02020603050405020304" pitchFamily="18" charset="0"/>
                <a:cs typeface="Times New Roman" panose="02020603050405020304" pitchFamily="18" charset="0"/>
              </a:rPr>
              <a:t>decrease in </a:t>
            </a:r>
            <a:r>
              <a:rPr lang="en-US" sz="2400" dirty="0">
                <a:latin typeface="Times New Roman" panose="02020603050405020304" pitchFamily="18" charset="0"/>
                <a:cs typeface="Times New Roman" panose="02020603050405020304" pitchFamily="18" charset="0"/>
              </a:rPr>
              <a:t>air temperature raises the relative humidity.</a:t>
            </a:r>
          </a:p>
        </p:txBody>
      </p:sp>
      <p:sp>
        <p:nvSpPr>
          <p:cNvPr id="3" name="Title 2"/>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000" dirty="0" smtClean="0">
                <a:latin typeface="Times New Roman" panose="02020603050405020304" pitchFamily="18" charset="0"/>
                <a:cs typeface="Times New Roman" panose="02020603050405020304" pitchFamily="18" charset="0"/>
              </a:rPr>
              <a:t>Think &amp; Answer</a:t>
            </a:r>
            <a:endParaRPr lang="en-US" sz="3000" baseline="-25000" dirty="0">
              <a:latin typeface="Times New Roman" panose="02020603050405020304" pitchFamily="18" charset="0"/>
              <a:cs typeface="Times New Roman" panose="02020603050405020304" pitchFamily="18" charset="0"/>
            </a:endParaRPr>
          </a:p>
        </p:txBody>
      </p:sp>
      <p:sp>
        <p:nvSpPr>
          <p:cNvPr id="11" name="AutoShape 4" descr="What is a Sling Psychrometer? – Instrumentation and Control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6" descr="What is a Sling Psychrometer? – Instrumentation and Control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Rectangle 4"/>
          <p:cNvSpPr/>
          <p:nvPr/>
        </p:nvSpPr>
        <p:spPr>
          <a:xfrm>
            <a:off x="381000" y="3048000"/>
            <a:ext cx="8305800" cy="378565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lvl="0" algn="just"/>
            <a:r>
              <a:rPr lang="en-US" sz="2400" dirty="0">
                <a:solidFill>
                  <a:prstClr val="black"/>
                </a:solidFill>
                <a:latin typeface="Times New Roman" panose="02020603050405020304" pitchFamily="18" charset="0"/>
                <a:cs typeface="Times New Roman" panose="02020603050405020304" pitchFamily="18" charset="0"/>
              </a:rPr>
              <a:t>A change in the air temperature can bring about </a:t>
            </a:r>
            <a:r>
              <a:rPr lang="en-US" sz="2400" dirty="0" smtClean="0">
                <a:solidFill>
                  <a:prstClr val="black"/>
                </a:solidFill>
                <a:latin typeface="Times New Roman" panose="02020603050405020304" pitchFamily="18" charset="0"/>
                <a:cs typeface="Times New Roman" panose="02020603050405020304" pitchFamily="18" charset="0"/>
              </a:rPr>
              <a:t>a change </a:t>
            </a:r>
            <a:r>
              <a:rPr lang="en-US" sz="2400" dirty="0">
                <a:solidFill>
                  <a:prstClr val="black"/>
                </a:solidFill>
                <a:latin typeface="Times New Roman" panose="02020603050405020304" pitchFamily="18" charset="0"/>
                <a:cs typeface="Times New Roman" panose="02020603050405020304" pitchFamily="18" charset="0"/>
              </a:rPr>
              <a:t>in the relative </a:t>
            </a:r>
            <a:r>
              <a:rPr lang="en-US" sz="2400" dirty="0" smtClean="0">
                <a:solidFill>
                  <a:prstClr val="black"/>
                </a:solidFill>
                <a:latin typeface="Times New Roman" panose="02020603050405020304" pitchFamily="18" charset="0"/>
                <a:cs typeface="Times New Roman" panose="02020603050405020304" pitchFamily="18" charset="0"/>
              </a:rPr>
              <a:t>humidity because </a:t>
            </a:r>
            <a:r>
              <a:rPr lang="en-US" sz="2400" dirty="0">
                <a:solidFill>
                  <a:prstClr val="black"/>
                </a:solidFill>
                <a:latin typeface="Times New Roman" panose="02020603050405020304" pitchFamily="18" charset="0"/>
                <a:cs typeface="Times New Roman" panose="02020603050405020304" pitchFamily="18" charset="0"/>
              </a:rPr>
              <a:t>a change in air temperature alters the </a:t>
            </a:r>
            <a:r>
              <a:rPr lang="en-US" sz="2400" dirty="0" smtClean="0">
                <a:solidFill>
                  <a:prstClr val="black"/>
                </a:solidFill>
                <a:latin typeface="Times New Roman" panose="02020603050405020304" pitchFamily="18" charset="0"/>
                <a:cs typeface="Times New Roman" panose="02020603050405020304" pitchFamily="18" charset="0"/>
              </a:rPr>
              <a:t>air’s saturation </a:t>
            </a:r>
            <a:r>
              <a:rPr lang="en-US" sz="2400" dirty="0">
                <a:solidFill>
                  <a:prstClr val="black"/>
                </a:solidFill>
                <a:latin typeface="Times New Roman" panose="02020603050405020304" pitchFamily="18" charset="0"/>
                <a:cs typeface="Times New Roman" panose="02020603050405020304" pitchFamily="18" charset="0"/>
              </a:rPr>
              <a:t>vapor pressure. If the air temperature increases</a:t>
            </a:r>
            <a:r>
              <a:rPr lang="en-US" sz="2400" dirty="0" smtClean="0">
                <a:solidFill>
                  <a:prstClr val="black"/>
                </a:solidFill>
                <a:latin typeface="Times New Roman" panose="02020603050405020304" pitchFamily="18" charset="0"/>
                <a:cs typeface="Times New Roman" panose="02020603050405020304" pitchFamily="18" charset="0"/>
              </a:rPr>
              <a:t>, the </a:t>
            </a:r>
            <a:r>
              <a:rPr lang="en-US" sz="2400" dirty="0">
                <a:solidFill>
                  <a:prstClr val="black"/>
                </a:solidFill>
                <a:latin typeface="Times New Roman" panose="02020603050405020304" pitchFamily="18" charset="0"/>
                <a:cs typeface="Times New Roman" panose="02020603050405020304" pitchFamily="18" charset="0"/>
              </a:rPr>
              <a:t>saturation vapor pressure also increases</a:t>
            </a:r>
            <a:r>
              <a:rPr lang="en-US" sz="2400" dirty="0" smtClean="0">
                <a:solidFill>
                  <a:prstClr val="black"/>
                </a:solidFill>
                <a:latin typeface="Times New Roman" panose="02020603050405020304" pitchFamily="18" charset="0"/>
                <a:cs typeface="Times New Roman" panose="02020603050405020304" pitchFamily="18" charset="0"/>
              </a:rPr>
              <a:t>, which </a:t>
            </a:r>
            <a:r>
              <a:rPr lang="en-US" sz="2400" dirty="0">
                <a:solidFill>
                  <a:prstClr val="black"/>
                </a:solidFill>
                <a:latin typeface="Times New Roman" panose="02020603050405020304" pitchFamily="18" charset="0"/>
                <a:cs typeface="Times New Roman" panose="02020603050405020304" pitchFamily="18" charset="0"/>
              </a:rPr>
              <a:t>raises the air’s water vapor capacity. If there is </a:t>
            </a:r>
            <a:r>
              <a:rPr lang="en-US" sz="2400" dirty="0" smtClean="0">
                <a:solidFill>
                  <a:prstClr val="black"/>
                </a:solidFill>
                <a:latin typeface="Times New Roman" panose="02020603050405020304" pitchFamily="18" charset="0"/>
                <a:cs typeface="Times New Roman" panose="02020603050405020304" pitchFamily="18" charset="0"/>
              </a:rPr>
              <a:t>no change </a:t>
            </a:r>
            <a:r>
              <a:rPr lang="en-US" sz="2400" dirty="0">
                <a:solidFill>
                  <a:prstClr val="black"/>
                </a:solidFill>
                <a:latin typeface="Times New Roman" panose="02020603050405020304" pitchFamily="18" charset="0"/>
                <a:cs typeface="Times New Roman" panose="02020603050405020304" pitchFamily="18" charset="0"/>
              </a:rPr>
              <a:t>in the air’s actual water vapor content, the </a:t>
            </a:r>
            <a:r>
              <a:rPr lang="en-US" sz="2400" dirty="0" smtClean="0">
                <a:solidFill>
                  <a:prstClr val="black"/>
                </a:solidFill>
                <a:latin typeface="Times New Roman" panose="02020603050405020304" pitchFamily="18" charset="0"/>
                <a:cs typeface="Times New Roman" panose="02020603050405020304" pitchFamily="18" charset="0"/>
              </a:rPr>
              <a:t>relative humidity </a:t>
            </a:r>
            <a:r>
              <a:rPr lang="en-US" sz="2400" dirty="0">
                <a:solidFill>
                  <a:prstClr val="black"/>
                </a:solidFill>
                <a:latin typeface="Times New Roman" panose="02020603050405020304" pitchFamily="18" charset="0"/>
                <a:cs typeface="Times New Roman" panose="02020603050405020304" pitchFamily="18" charset="0"/>
              </a:rPr>
              <a:t>lowers</a:t>
            </a:r>
            <a:r>
              <a:rPr lang="en-US" sz="2400" dirty="0" smtClean="0">
                <a:solidFill>
                  <a:prstClr val="black"/>
                </a:solidFill>
                <a:latin typeface="Times New Roman" panose="02020603050405020304" pitchFamily="18" charset="0"/>
                <a:cs typeface="Times New Roman" panose="02020603050405020304" pitchFamily="18" charset="0"/>
              </a:rPr>
              <a:t>.</a:t>
            </a:r>
          </a:p>
          <a:p>
            <a:pPr lvl="0" algn="just"/>
            <a:r>
              <a:rPr lang="en-US" sz="2400" dirty="0" smtClean="0">
                <a:solidFill>
                  <a:prstClr val="black"/>
                </a:solidFill>
                <a:latin typeface="Times New Roman" panose="02020603050405020304" pitchFamily="18" charset="0"/>
                <a:cs typeface="Times New Roman" panose="02020603050405020304" pitchFamily="18" charset="0"/>
              </a:rPr>
              <a:t>If, </a:t>
            </a:r>
            <a:r>
              <a:rPr lang="en-US" sz="2400" dirty="0">
                <a:solidFill>
                  <a:prstClr val="black"/>
                </a:solidFill>
                <a:latin typeface="Times New Roman" panose="02020603050405020304" pitchFamily="18" charset="0"/>
                <a:cs typeface="Times New Roman" panose="02020603050405020304" pitchFamily="18" charset="0"/>
              </a:rPr>
              <a:t>the air temperature decreases, so does the air’s saturation </a:t>
            </a:r>
            <a:r>
              <a:rPr lang="en-US" sz="2400" dirty="0" smtClean="0">
                <a:solidFill>
                  <a:prstClr val="black"/>
                </a:solidFill>
                <a:latin typeface="Times New Roman" panose="02020603050405020304" pitchFamily="18" charset="0"/>
                <a:cs typeface="Times New Roman" panose="02020603050405020304" pitchFamily="18" charset="0"/>
              </a:rPr>
              <a:t>vapor pressure</a:t>
            </a:r>
            <a:r>
              <a:rPr lang="en-US" sz="2400" dirty="0">
                <a:solidFill>
                  <a:prstClr val="black"/>
                </a:solidFill>
                <a:latin typeface="Times New Roman" panose="02020603050405020304" pitchFamily="18" charset="0"/>
                <a:cs typeface="Times New Roman" panose="02020603050405020304" pitchFamily="18" charset="0"/>
              </a:rPr>
              <a:t>. As the saturation vapor pressure </a:t>
            </a:r>
            <a:r>
              <a:rPr lang="en-US" sz="2400" dirty="0" smtClean="0">
                <a:solidFill>
                  <a:prstClr val="black"/>
                </a:solidFill>
                <a:latin typeface="Times New Roman" panose="02020603050405020304" pitchFamily="18" charset="0"/>
                <a:cs typeface="Times New Roman" panose="02020603050405020304" pitchFamily="18" charset="0"/>
              </a:rPr>
              <a:t>approaches the </a:t>
            </a:r>
            <a:r>
              <a:rPr lang="en-US" sz="2400" dirty="0">
                <a:solidFill>
                  <a:prstClr val="black"/>
                </a:solidFill>
                <a:latin typeface="Times New Roman" panose="02020603050405020304" pitchFamily="18" charset="0"/>
                <a:cs typeface="Times New Roman" panose="02020603050405020304" pitchFamily="18" charset="0"/>
              </a:rPr>
              <a:t>actual vapor pressure, the relative humidity </a:t>
            </a:r>
            <a:r>
              <a:rPr lang="en-US" sz="2400" dirty="0" smtClean="0">
                <a:solidFill>
                  <a:prstClr val="black"/>
                </a:solidFill>
                <a:latin typeface="Times New Roman" panose="02020603050405020304" pitchFamily="18" charset="0"/>
                <a:cs typeface="Times New Roman" panose="02020603050405020304" pitchFamily="18" charset="0"/>
              </a:rPr>
              <a:t>increases as </a:t>
            </a:r>
            <a:r>
              <a:rPr lang="en-US" sz="2400" dirty="0">
                <a:solidFill>
                  <a:prstClr val="black"/>
                </a:solidFill>
                <a:latin typeface="Times New Roman" panose="02020603050405020304" pitchFamily="18" charset="0"/>
                <a:cs typeface="Times New Roman" panose="02020603050405020304" pitchFamily="18" charset="0"/>
              </a:rPr>
              <a:t>the air approaches </a:t>
            </a:r>
            <a:r>
              <a:rPr lang="en-US" sz="2400" dirty="0" smtClean="0">
                <a:solidFill>
                  <a:prstClr val="black"/>
                </a:solidFill>
                <a:latin typeface="Times New Roman" panose="02020603050405020304" pitchFamily="18" charset="0"/>
                <a:cs typeface="Times New Roman" panose="02020603050405020304" pitchFamily="18" charset="0"/>
              </a:rPr>
              <a:t>saturation.</a:t>
            </a:r>
            <a:endParaRPr lang="en-US" sz="24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0711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830997"/>
          </a:xfrm>
          <a:prstGeom prst="rect">
            <a:avLst/>
          </a:prstGeom>
        </p:spPr>
        <p:txBody>
          <a:bodyPr wrap="square">
            <a:spAutoFit/>
          </a:bodyPr>
          <a:lstStyle/>
          <a:p>
            <a:pPr algn="just"/>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rising parcel of air </a:t>
            </a:r>
            <a:r>
              <a:rPr lang="en-US" sz="2400" dirty="0" smtClean="0">
                <a:latin typeface="Times New Roman" panose="02020603050405020304" pitchFamily="18" charset="0"/>
                <a:cs typeface="Times New Roman" panose="02020603050405020304" pitchFamily="18" charset="0"/>
              </a:rPr>
              <a:t>……….(compressed / expands) </a:t>
            </a:r>
            <a:r>
              <a:rPr lang="en-US" sz="2400" dirty="0">
                <a:latin typeface="Times New Roman" panose="02020603050405020304" pitchFamily="18" charset="0"/>
                <a:cs typeface="Times New Roman" panose="02020603050405020304" pitchFamily="18" charset="0"/>
              </a:rPr>
              <a:t>and cools, while </a:t>
            </a:r>
            <a:r>
              <a:rPr lang="en-US" sz="2400" dirty="0" smtClean="0">
                <a:latin typeface="Times New Roman" panose="02020603050405020304" pitchFamily="18" charset="0"/>
                <a:cs typeface="Times New Roman" panose="02020603050405020304" pitchFamily="18" charset="0"/>
              </a:rPr>
              <a:t>a sinking </a:t>
            </a:r>
            <a:r>
              <a:rPr lang="en-US" sz="2400" dirty="0">
                <a:latin typeface="Times New Roman" panose="02020603050405020304" pitchFamily="18" charset="0"/>
                <a:cs typeface="Times New Roman" panose="02020603050405020304" pitchFamily="18" charset="0"/>
              </a:rPr>
              <a:t>parcel is </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compressed / expands)</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warms.</a:t>
            </a:r>
            <a:endParaRPr lang="en-US" sz="2400" b="1" dirty="0" smtClean="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000" dirty="0" smtClean="0">
                <a:latin typeface="Times New Roman" panose="02020603050405020304" pitchFamily="18" charset="0"/>
                <a:cs typeface="Times New Roman" panose="02020603050405020304" pitchFamily="18" charset="0"/>
              </a:rPr>
              <a:t>Think &amp; Answer</a:t>
            </a:r>
            <a:endParaRPr lang="en-US" sz="3000" baseline="-25000" dirty="0">
              <a:latin typeface="Times New Roman" panose="02020603050405020304" pitchFamily="18" charset="0"/>
              <a:cs typeface="Times New Roman" panose="02020603050405020304" pitchFamily="18" charset="0"/>
            </a:endParaRPr>
          </a:p>
        </p:txBody>
      </p:sp>
      <p:sp>
        <p:nvSpPr>
          <p:cNvPr id="11" name="AutoShape 4" descr="What is a Sling Psychrometer? – Instrumentation and Control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6" descr="What is a Sling Psychrometer? – Instrumentation and Control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6"/>
          <p:cNvSpPr/>
          <p:nvPr/>
        </p:nvSpPr>
        <p:spPr>
          <a:xfrm>
            <a:off x="304800" y="2832080"/>
            <a:ext cx="8610600" cy="341632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2400" dirty="0">
                <a:latin typeface="Times New Roman" panose="02020603050405020304" pitchFamily="18" charset="0"/>
                <a:cs typeface="Times New Roman" panose="02020603050405020304" pitchFamily="18" charset="0"/>
              </a:rPr>
              <a:t>When an air parcel rises, </a:t>
            </a:r>
            <a:r>
              <a:rPr lang="en-US" sz="2400" dirty="0" smtClean="0">
                <a:latin typeface="Times New Roman" panose="02020603050405020304" pitchFamily="18" charset="0"/>
                <a:cs typeface="Times New Roman" panose="02020603050405020304" pitchFamily="18" charset="0"/>
              </a:rPr>
              <a:t>it moves </a:t>
            </a:r>
            <a:r>
              <a:rPr lang="en-US" sz="2400" dirty="0">
                <a:latin typeface="Times New Roman" panose="02020603050405020304" pitchFamily="18" charset="0"/>
                <a:cs typeface="Times New Roman" panose="02020603050405020304" pitchFamily="18" charset="0"/>
              </a:rPr>
              <a:t>into a region where the air pressure </a:t>
            </a:r>
            <a:r>
              <a:rPr lang="en-US" sz="2400" dirty="0" smtClean="0">
                <a:latin typeface="Times New Roman" panose="02020603050405020304" pitchFamily="18" charset="0"/>
                <a:cs typeface="Times New Roman" panose="02020603050405020304" pitchFamily="18" charset="0"/>
              </a:rPr>
              <a:t>surrounding it </a:t>
            </a:r>
            <a:r>
              <a:rPr lang="en-US" sz="2400" dirty="0">
                <a:latin typeface="Times New Roman" panose="02020603050405020304" pitchFamily="18" charset="0"/>
                <a:cs typeface="Times New Roman" panose="02020603050405020304" pitchFamily="18" charset="0"/>
              </a:rPr>
              <a:t>is lower. This situation allows the air molecules </a:t>
            </a:r>
            <a:r>
              <a:rPr lang="en-US" sz="2400" dirty="0" smtClean="0">
                <a:latin typeface="Times New Roman" panose="02020603050405020304" pitchFamily="18" charset="0"/>
                <a:cs typeface="Times New Roman" panose="02020603050405020304" pitchFamily="18" charset="0"/>
              </a:rPr>
              <a:t>inside to </a:t>
            </a:r>
            <a:r>
              <a:rPr lang="en-US" sz="2400" dirty="0">
                <a:latin typeface="Times New Roman" panose="02020603050405020304" pitchFamily="18" charset="0"/>
                <a:cs typeface="Times New Roman" panose="02020603050405020304" pitchFamily="18" charset="0"/>
              </a:rPr>
              <a:t>push outward on the parcel walls, expanding it. </a:t>
            </a:r>
            <a:endParaRPr lang="en-US" sz="2400" dirty="0" smtClean="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As the </a:t>
            </a:r>
            <a:r>
              <a:rPr lang="en-US" sz="2400" dirty="0">
                <a:latin typeface="Times New Roman" panose="02020603050405020304" pitchFamily="18" charset="0"/>
                <a:cs typeface="Times New Roman" panose="02020603050405020304" pitchFamily="18" charset="0"/>
              </a:rPr>
              <a:t>air parcel expands, the air inside cools. If the </a:t>
            </a:r>
            <a:r>
              <a:rPr lang="en-US" sz="2400" dirty="0" smtClean="0">
                <a:latin typeface="Times New Roman" panose="02020603050405020304" pitchFamily="18" charset="0"/>
                <a:cs typeface="Times New Roman" panose="02020603050405020304" pitchFamily="18" charset="0"/>
              </a:rPr>
              <a:t>same parcel </a:t>
            </a:r>
            <a:r>
              <a:rPr lang="en-US" sz="2400" dirty="0">
                <a:latin typeface="Times New Roman" panose="02020603050405020304" pitchFamily="18" charset="0"/>
                <a:cs typeface="Times New Roman" panose="02020603050405020304" pitchFamily="18" charset="0"/>
              </a:rPr>
              <a:t>is brought back to the surface, the </a:t>
            </a:r>
            <a:r>
              <a:rPr lang="en-US" sz="2400" dirty="0" smtClean="0">
                <a:latin typeface="Times New Roman" panose="02020603050405020304" pitchFamily="18" charset="0"/>
                <a:cs typeface="Times New Roman" panose="02020603050405020304" pitchFamily="18" charset="0"/>
              </a:rPr>
              <a:t>increasing pressure </a:t>
            </a:r>
            <a:r>
              <a:rPr lang="en-US" sz="2400" dirty="0">
                <a:latin typeface="Times New Roman" panose="02020603050405020304" pitchFamily="18" charset="0"/>
                <a:cs typeface="Times New Roman" panose="02020603050405020304" pitchFamily="18" charset="0"/>
              </a:rPr>
              <a:t>around the parcel squeezes (compresses) </a:t>
            </a:r>
            <a:r>
              <a:rPr lang="en-US" sz="2400" dirty="0" smtClean="0">
                <a:latin typeface="Times New Roman" panose="02020603050405020304" pitchFamily="18" charset="0"/>
                <a:cs typeface="Times New Roman" panose="02020603050405020304" pitchFamily="18" charset="0"/>
              </a:rPr>
              <a:t>it back </a:t>
            </a:r>
            <a:r>
              <a:rPr lang="en-US" sz="2400" dirty="0">
                <a:latin typeface="Times New Roman" panose="02020603050405020304" pitchFamily="18" charset="0"/>
                <a:cs typeface="Times New Roman" panose="02020603050405020304" pitchFamily="18" charset="0"/>
              </a:rPr>
              <a:t>to its original volume, and the air inside warms</a:t>
            </a:r>
            <a:r>
              <a:rPr lang="en-US" sz="2400" dirty="0" smtClean="0">
                <a:latin typeface="Times New Roman" panose="02020603050405020304" pitchFamily="18" charset="0"/>
                <a:cs typeface="Times New Roman" panose="02020603050405020304" pitchFamily="18" charset="0"/>
              </a:rPr>
              <a:t>. Hence</a:t>
            </a:r>
            <a:r>
              <a:rPr lang="en-US" sz="2400" dirty="0">
                <a:latin typeface="Times New Roman" panose="02020603050405020304" pitchFamily="18" charset="0"/>
                <a:cs typeface="Times New Roman" panose="02020603050405020304" pitchFamily="18" charset="0"/>
              </a:rPr>
              <a:t>, a rising parcel of air expands and cools, while </a:t>
            </a:r>
            <a:r>
              <a:rPr lang="en-US" sz="2400" dirty="0" smtClean="0">
                <a:latin typeface="Times New Roman" panose="02020603050405020304" pitchFamily="18" charset="0"/>
                <a:cs typeface="Times New Roman" panose="02020603050405020304" pitchFamily="18" charset="0"/>
              </a:rPr>
              <a:t>a sinking </a:t>
            </a:r>
            <a:r>
              <a:rPr lang="en-US" sz="2400" dirty="0">
                <a:latin typeface="Times New Roman" panose="02020603050405020304" pitchFamily="18" charset="0"/>
                <a:cs typeface="Times New Roman" panose="02020603050405020304" pitchFamily="18" charset="0"/>
              </a:rPr>
              <a:t>parcel is compressed and warms.</a:t>
            </a:r>
            <a:endParaRPr lang="en-US" sz="2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0257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1200329"/>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If a parcel of air expands and cools, or </a:t>
            </a:r>
            <a:r>
              <a:rPr lang="en-US" sz="2400" dirty="0" smtClean="0">
                <a:latin typeface="Times New Roman" panose="02020603050405020304" pitchFamily="18" charset="0"/>
                <a:cs typeface="Times New Roman" panose="02020603050405020304" pitchFamily="18" charset="0"/>
              </a:rPr>
              <a:t>compresses and </a:t>
            </a:r>
            <a:r>
              <a:rPr lang="en-US" sz="2400" dirty="0">
                <a:latin typeface="Times New Roman" panose="02020603050405020304" pitchFamily="18" charset="0"/>
                <a:cs typeface="Times New Roman" panose="02020603050405020304" pitchFamily="18" charset="0"/>
              </a:rPr>
              <a:t>warms, with no interchange of heat with its </a:t>
            </a:r>
            <a:r>
              <a:rPr lang="en-US" sz="2400" dirty="0" smtClean="0">
                <a:latin typeface="Times New Roman" panose="02020603050405020304" pitchFamily="18" charset="0"/>
                <a:cs typeface="Times New Roman" panose="02020603050405020304" pitchFamily="18" charset="0"/>
              </a:rPr>
              <a:t>outside surroundings</a:t>
            </a:r>
            <a:r>
              <a:rPr lang="en-US" sz="2400" dirty="0">
                <a:latin typeface="Times New Roman" panose="02020603050405020304" pitchFamily="18" charset="0"/>
                <a:cs typeface="Times New Roman" panose="02020603050405020304" pitchFamily="18" charset="0"/>
              </a:rPr>
              <a:t>, this situation is called an </a:t>
            </a:r>
            <a:r>
              <a:rPr lang="en-US" sz="2400" dirty="0" smtClean="0">
                <a:latin typeface="Times New Roman" panose="02020603050405020304" pitchFamily="18" charset="0"/>
                <a:cs typeface="Times New Roman" panose="02020603050405020304" pitchFamily="18" charset="0"/>
              </a:rPr>
              <a:t>……….(isothermal/isobaric/isochoric/adiabatic) Process .</a:t>
            </a:r>
            <a:endParaRPr lang="en-US" sz="2400" b="1" dirty="0" smtClean="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000" dirty="0" smtClean="0">
                <a:latin typeface="Times New Roman" panose="02020603050405020304" pitchFamily="18" charset="0"/>
                <a:cs typeface="Times New Roman" panose="02020603050405020304" pitchFamily="18" charset="0"/>
              </a:rPr>
              <a:t>Think &amp; Answer</a:t>
            </a:r>
            <a:endParaRPr lang="en-US" sz="3000" baseline="-25000" dirty="0">
              <a:latin typeface="Times New Roman" panose="02020603050405020304" pitchFamily="18" charset="0"/>
              <a:cs typeface="Times New Roman" panose="02020603050405020304" pitchFamily="18" charset="0"/>
            </a:endParaRPr>
          </a:p>
        </p:txBody>
      </p:sp>
      <p:sp>
        <p:nvSpPr>
          <p:cNvPr id="11" name="AutoShape 4" descr="What is a Sling Psychrometer? – Instrumentation and Control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6" descr="What is a Sling Psychrometer? – Instrumentation and Control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6"/>
          <p:cNvSpPr/>
          <p:nvPr/>
        </p:nvSpPr>
        <p:spPr>
          <a:xfrm>
            <a:off x="381000" y="3143071"/>
            <a:ext cx="8610600"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2400" dirty="0">
                <a:latin typeface="Times New Roman" panose="02020603050405020304" pitchFamily="18" charset="0"/>
                <a:cs typeface="Times New Roman" panose="02020603050405020304" pitchFamily="18" charset="0"/>
              </a:rPr>
              <a:t>If a parcel of air expands and cools, or </a:t>
            </a:r>
            <a:r>
              <a:rPr lang="en-US" sz="2400" dirty="0" smtClean="0">
                <a:latin typeface="Times New Roman" panose="02020603050405020304" pitchFamily="18" charset="0"/>
                <a:cs typeface="Times New Roman" panose="02020603050405020304" pitchFamily="18" charset="0"/>
              </a:rPr>
              <a:t>compresses and </a:t>
            </a:r>
            <a:r>
              <a:rPr lang="en-US" sz="2400" dirty="0">
                <a:latin typeface="Times New Roman" panose="02020603050405020304" pitchFamily="18" charset="0"/>
                <a:cs typeface="Times New Roman" panose="02020603050405020304" pitchFamily="18" charset="0"/>
              </a:rPr>
              <a:t>warms, with no interchange of heat with its </a:t>
            </a:r>
            <a:r>
              <a:rPr lang="en-US" sz="2400" dirty="0" smtClean="0">
                <a:latin typeface="Times New Roman" panose="02020603050405020304" pitchFamily="18" charset="0"/>
                <a:cs typeface="Times New Roman" panose="02020603050405020304" pitchFamily="18" charset="0"/>
              </a:rPr>
              <a:t>outside surroundings</a:t>
            </a:r>
            <a:r>
              <a:rPr lang="en-US" sz="2400" dirty="0">
                <a:latin typeface="Times New Roman" panose="02020603050405020304" pitchFamily="18" charset="0"/>
                <a:cs typeface="Times New Roman" panose="02020603050405020304" pitchFamily="18" charset="0"/>
              </a:rPr>
              <a:t>, this situation is called </a:t>
            </a:r>
            <a:r>
              <a:rPr lang="en-US" sz="2400" dirty="0" smtClean="0">
                <a:latin typeface="Times New Roman" panose="02020603050405020304" pitchFamily="18" charset="0"/>
                <a:cs typeface="Times New Roman" panose="02020603050405020304" pitchFamily="18" charset="0"/>
              </a:rPr>
              <a:t>an adiabatic process .</a:t>
            </a:r>
            <a:endParaRPr lang="en-US" sz="2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8590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895600"/>
            <a:ext cx="8610600" cy="193899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2400" dirty="0" smtClean="0">
                <a:latin typeface="Times New Roman" panose="02020603050405020304" pitchFamily="18" charset="0"/>
                <a:cs typeface="Times New Roman" panose="02020603050405020304" pitchFamily="18" charset="0"/>
              </a:rPr>
              <a:t>T</a:t>
            </a:r>
            <a:r>
              <a:rPr lang="en-US" sz="2400" baseline="-25000" dirty="0" smtClean="0">
                <a:latin typeface="Times New Roman" panose="02020603050405020304" pitchFamily="18" charset="0"/>
                <a:cs typeface="Times New Roman" panose="02020603050405020304" pitchFamily="18" charset="0"/>
              </a:rPr>
              <a:t>d</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represents the </a:t>
            </a:r>
            <a:r>
              <a:rPr lang="en-US" sz="2400" dirty="0" smtClean="0">
                <a:latin typeface="Times New Roman" panose="02020603050405020304" pitchFamily="18" charset="0"/>
                <a:cs typeface="Times New Roman" panose="02020603050405020304" pitchFamily="18" charset="0"/>
              </a:rPr>
              <a:t>temperature to </a:t>
            </a:r>
            <a:r>
              <a:rPr lang="en-US" sz="2400" dirty="0">
                <a:latin typeface="Times New Roman" panose="02020603050405020304" pitchFamily="18" charset="0"/>
                <a:cs typeface="Times New Roman" panose="02020603050405020304" pitchFamily="18" charset="0"/>
              </a:rPr>
              <a:t>which air would have to be cooled (with </a:t>
            </a:r>
            <a:r>
              <a:rPr lang="en-US" sz="2400" dirty="0" smtClean="0">
                <a:latin typeface="Times New Roman" panose="02020603050405020304" pitchFamily="18" charset="0"/>
                <a:cs typeface="Times New Roman" panose="02020603050405020304" pitchFamily="18" charset="0"/>
              </a:rPr>
              <a:t>no change </a:t>
            </a:r>
            <a:r>
              <a:rPr lang="en-US" sz="2400" dirty="0">
                <a:latin typeface="Times New Roman" panose="02020603050405020304" pitchFamily="18" charset="0"/>
                <a:cs typeface="Times New Roman" panose="02020603050405020304" pitchFamily="18" charset="0"/>
              </a:rPr>
              <a:t>in air pressure or moisture content) for saturation to</a:t>
            </a:r>
          </a:p>
          <a:p>
            <a:pPr algn="just"/>
            <a:r>
              <a:rPr lang="en-US" sz="2400" dirty="0">
                <a:latin typeface="Times New Roman" panose="02020603050405020304" pitchFamily="18" charset="0"/>
                <a:cs typeface="Times New Roman" panose="02020603050405020304" pitchFamily="18" charset="0"/>
              </a:rPr>
              <a:t>occur. </a:t>
            </a:r>
            <a:r>
              <a:rPr lang="en-US" sz="2400" dirty="0" smtClean="0">
                <a:latin typeface="Times New Roman" panose="02020603050405020304" pitchFamily="18" charset="0"/>
                <a:cs typeface="Times New Roman" panose="02020603050405020304" pitchFamily="18" charset="0"/>
              </a:rPr>
              <a:t>High </a:t>
            </a:r>
            <a:r>
              <a:rPr lang="en-US" sz="2400" dirty="0">
                <a:latin typeface="Times New Roman" panose="02020603050405020304" pitchFamily="18" charset="0"/>
                <a:cs typeface="Times New Roman" panose="02020603050405020304" pitchFamily="18" charset="0"/>
              </a:rPr>
              <a:t>dew points </a:t>
            </a:r>
            <a:r>
              <a:rPr lang="en-US" sz="2400" dirty="0" smtClean="0">
                <a:latin typeface="Times New Roman" panose="02020603050405020304" pitchFamily="18" charset="0"/>
                <a:cs typeface="Times New Roman" panose="02020603050405020304" pitchFamily="18" charset="0"/>
              </a:rPr>
              <a:t>indicate high </a:t>
            </a:r>
            <a:r>
              <a:rPr lang="en-US" sz="2400" dirty="0">
                <a:latin typeface="Times New Roman" panose="02020603050405020304" pitchFamily="18" charset="0"/>
                <a:cs typeface="Times New Roman" panose="02020603050405020304" pitchFamily="18" charset="0"/>
              </a:rPr>
              <a:t>water vapor content; low dew points, low water </a:t>
            </a:r>
            <a:r>
              <a:rPr lang="en-US" sz="2400" dirty="0" smtClean="0">
                <a:latin typeface="Times New Roman" panose="02020603050405020304" pitchFamily="18" charset="0"/>
                <a:cs typeface="Times New Roman" panose="02020603050405020304" pitchFamily="18" charset="0"/>
              </a:rPr>
              <a:t>vapor content</a:t>
            </a:r>
            <a:r>
              <a:rPr lang="en-US" sz="2400" dirty="0">
                <a:latin typeface="Times New Roman" panose="02020603050405020304" pitchFamily="18" charset="0"/>
                <a:cs typeface="Times New Roman" panose="02020603050405020304" pitchFamily="18" charset="0"/>
              </a:rPr>
              <a:t>. Addition of water vapor to the air increases </a:t>
            </a:r>
            <a:r>
              <a:rPr lang="en-US" sz="2400" dirty="0" smtClean="0">
                <a:latin typeface="Times New Roman" panose="02020603050405020304" pitchFamily="18" charset="0"/>
                <a:cs typeface="Times New Roman" panose="02020603050405020304" pitchFamily="18" charset="0"/>
              </a:rPr>
              <a:t>the dew </a:t>
            </a:r>
            <a:r>
              <a:rPr lang="en-US" sz="2400" dirty="0">
                <a:latin typeface="Times New Roman" panose="02020603050405020304" pitchFamily="18" charset="0"/>
                <a:cs typeface="Times New Roman" panose="02020603050405020304" pitchFamily="18" charset="0"/>
              </a:rPr>
              <a:t>point; removing water vapor lowers it.</a:t>
            </a:r>
            <a:endParaRPr lang="en-US" sz="2400" b="1" dirty="0" smtClean="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000" dirty="0" smtClean="0">
                <a:latin typeface="Times New Roman" panose="02020603050405020304" pitchFamily="18" charset="0"/>
                <a:cs typeface="Times New Roman" panose="02020603050405020304" pitchFamily="18" charset="0"/>
              </a:rPr>
              <a:t>Think &amp; Answer</a:t>
            </a:r>
            <a:endParaRPr lang="en-US" sz="3000" baseline="-25000" dirty="0">
              <a:latin typeface="Times New Roman" panose="02020603050405020304" pitchFamily="18" charset="0"/>
              <a:cs typeface="Times New Roman" panose="02020603050405020304" pitchFamily="18" charset="0"/>
            </a:endParaRPr>
          </a:p>
        </p:txBody>
      </p:sp>
      <p:sp>
        <p:nvSpPr>
          <p:cNvPr id="11" name="AutoShape 4" descr="What is a Sling Psychrometer? – Instrumentation and Control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6" descr="What is a Sling Psychrometer? – Instrumentation and Control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Rectangle 7"/>
          <p:cNvSpPr/>
          <p:nvPr/>
        </p:nvSpPr>
        <p:spPr>
          <a:xfrm>
            <a:off x="381000" y="1752600"/>
            <a:ext cx="8610600" cy="830997"/>
          </a:xfrm>
          <a:prstGeom prst="rect">
            <a:avLst/>
          </a:prstGeom>
        </p:spPr>
        <p:txBody>
          <a:bodyPr wrap="square">
            <a:spAutoFit/>
          </a:bodyPr>
          <a:lstStyle/>
          <a:p>
            <a:pPr algn="just"/>
            <a:r>
              <a:rPr lang="en-US" sz="2400" dirty="0" smtClean="0">
                <a:latin typeface="Times New Roman" panose="02020603050405020304" pitchFamily="18" charset="0"/>
                <a:cs typeface="Times New Roman" panose="02020603050405020304" pitchFamily="18" charset="0"/>
              </a:rPr>
              <a:t>Addition </a:t>
            </a:r>
            <a:r>
              <a:rPr lang="en-US" sz="2400" dirty="0">
                <a:latin typeface="Times New Roman" panose="02020603050405020304" pitchFamily="18" charset="0"/>
                <a:cs typeface="Times New Roman" panose="02020603050405020304" pitchFamily="18" charset="0"/>
              </a:rPr>
              <a:t>of water vapor to the air increases </a:t>
            </a:r>
            <a:r>
              <a:rPr lang="en-US" sz="2400" dirty="0" smtClean="0">
                <a:latin typeface="Times New Roman" panose="02020603050405020304" pitchFamily="18" charset="0"/>
                <a:cs typeface="Times New Roman" panose="02020603050405020304" pitchFamily="18" charset="0"/>
              </a:rPr>
              <a:t>the dew </a:t>
            </a:r>
            <a:r>
              <a:rPr lang="en-US" sz="2400" dirty="0">
                <a:latin typeface="Times New Roman" panose="02020603050405020304" pitchFamily="18" charset="0"/>
                <a:cs typeface="Times New Roman" panose="02020603050405020304" pitchFamily="18" charset="0"/>
              </a:rPr>
              <a:t>point; removing water vapor lowers </a:t>
            </a:r>
            <a:r>
              <a:rPr lang="en-US" sz="2400" dirty="0" smtClean="0">
                <a:latin typeface="Times New Roman" panose="02020603050405020304" pitchFamily="18" charset="0"/>
                <a:cs typeface="Times New Roman" panose="02020603050405020304" pitchFamily="18" charset="0"/>
              </a:rPr>
              <a:t>it, is that true???</a:t>
            </a:r>
            <a:endParaRPr lang="en-US" sz="2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4289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7893</TotalTime>
  <Words>1945</Words>
  <Application>Microsoft Office PowerPoint</Application>
  <PresentationFormat>On-screen Show (4:3)</PresentationFormat>
  <Paragraphs>92</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THIS LECTURE INCLUDING THE FOLLOWING ITEMS</vt:lpstr>
      <vt:lpstr>Think &amp; Answer</vt:lpstr>
      <vt:lpstr>Think &amp; Answer</vt:lpstr>
      <vt:lpstr>Think &amp; Answer</vt:lpstr>
      <vt:lpstr>Think &amp; Answer</vt:lpstr>
      <vt:lpstr>Think &amp; Answer</vt:lpstr>
      <vt:lpstr>Think &amp; Answer</vt:lpstr>
      <vt:lpstr>Think &amp; Answer</vt:lpstr>
      <vt:lpstr>Think &amp; Answer</vt:lpstr>
      <vt:lpstr>Think &amp; Answer</vt:lpstr>
      <vt:lpstr>Think &amp; Answer</vt:lpstr>
      <vt:lpstr>Think &amp; Answer</vt:lpstr>
      <vt:lpstr>Think &amp; Answer</vt:lpstr>
      <vt:lpstr>Think &amp; Answer</vt:lpstr>
      <vt:lpstr>Think &amp; Answer</vt:lpstr>
      <vt:lpstr>Think &amp; Answer</vt:lpstr>
      <vt:lpstr>Think &amp; Answer</vt:lpstr>
      <vt:lpstr>Think &amp; Answer</vt:lpstr>
      <vt:lpstr>Think &amp; Answer</vt:lpstr>
      <vt:lpstr>Think &amp; Answer</vt:lpstr>
      <vt:lpstr>Think &amp; Answer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dc:creator>
  <cp:lastModifiedBy>L</cp:lastModifiedBy>
  <cp:revision>65</cp:revision>
  <dcterms:created xsi:type="dcterms:W3CDTF">2020-02-11T20:05:07Z</dcterms:created>
  <dcterms:modified xsi:type="dcterms:W3CDTF">2021-05-30T06:35:59Z</dcterms:modified>
</cp:coreProperties>
</file>