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65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6" r:id="rId11"/>
    <p:sldId id="335" r:id="rId12"/>
    <p:sldId id="337" r:id="rId13"/>
    <p:sldId id="350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0381" autoAdjust="0"/>
  </p:normalViewPr>
  <p:slideViewPr>
    <p:cSldViewPr>
      <p:cViewPr>
        <p:scale>
          <a:sx n="60" d="100"/>
          <a:sy n="60" d="100"/>
        </p:scale>
        <p:origin x="-110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5349D-B4CB-491F-96A7-C6EB6675BA53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83DBF-C64A-42F8-8C11-FB435BE15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5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5EA24-CD2A-40A3-B838-C77E4337A0EA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2939"/>
            <a:ext cx="5033085" cy="411458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6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6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3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1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5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2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1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2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4424-E9E7-44EF-9948-A6D5BCE2C5B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7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84424-E9E7-44EF-9948-A6D5BCE2C5B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4191-0198-4DAF-A171-7985C9BC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ther.gov/jetstream/skew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58493" y="238780"/>
            <a:ext cx="7179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>The Course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Thermodynamics</a:t>
            </a:r>
            <a:endParaRPr lang="en-US" altLang="en-US" sz="28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31640" y="4572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 UNIVERSITY 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SCIENCES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SCIENCES DEPARTMENT 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Khalid Mohammed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STAGE </a:t>
            </a:r>
          </a:p>
          <a:p>
            <a:pPr marL="0" indent="0" algn="ctr">
              <a:buNone/>
            </a:pPr>
            <a:r>
              <a:rPr lang="en-US" sz="80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80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8000" b="1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8000" b="1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0"/>
          <a:stretch/>
        </p:blipFill>
        <p:spPr>
          <a:xfrm>
            <a:off x="1554480" y="1295399"/>
            <a:ext cx="5760720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FYI: A REVIEW OF STATE VARIABLES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0375" y="1818144"/>
            <a:ext cx="81502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thermodynamic state of a simple system in thermodynamic equilibrium is completely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specifying the internal energy (U), volume (V), and the number of moles,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 each of its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state of a one-component, closed system in equilibrium can be completely described by any two state variables (other than mass or moles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variables have two important properties: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 in any of the state variables (say U) doesn’t depend on the path of the system on a thermodynamic diagram.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depends on the endpoints.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968" y="1447800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this means that differentials of state functions are exact differentials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the problem is going to appear, because HEAT &amp; WORK is not a state variables !!!!!! </a:t>
            </a:r>
          </a:p>
          <a:p>
            <a:pPr algn="just"/>
            <a:endParaRPr lang="en-US" altLang="en-US" sz="2400" b="1" i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algn="ctr"/>
            <a:r>
              <a:rPr lang="en-US" altLang="en-US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But Heat </a:t>
            </a:r>
            <a:r>
              <a:rPr lang="en-US" altLang="en-US" sz="24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and work are modes of transfer of </a:t>
            </a:r>
            <a:r>
              <a:rPr lang="en-US" altLang="en-US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energy, thus how can we deal with them to know about the state of thermodynamic System ???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FYI: 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STATE VARIABLES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0"/>
            <a:ext cx="8836025" cy="17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5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968" y="14478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why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is not a state variable, but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Imagine that an air parcel starts out at Point 1 on the skew-T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 below. The initial pressure and temperature are p1 and T1. The parcel moves in a reversible, closed cycle around the path shown. The three legs of the path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Adiabatic expansion to pressure p2.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Isothermal compression back to pressure p1.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Isobaric heating back to temperature T1.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HEAT IS NOT A STATE VARIABLE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51132"/>
            <a:ext cx="3962400" cy="240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800600"/>
            <a:ext cx="5270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https://www.weather.gov/jetstream/skewt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" b="4791"/>
          <a:stretch/>
        </p:blipFill>
        <p:spPr bwMode="auto">
          <a:xfrm>
            <a:off x="761087" y="838200"/>
            <a:ext cx="6619201" cy="59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7454900" y="2420938"/>
            <a:ext cx="4667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7921625" y="2276475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ea typeface="ＭＳ Ｐゴシック" pitchFamily="34" charset="-128"/>
              </a:rPr>
              <a:t>isobar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V="1">
            <a:off x="7616825" y="3113088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7921625" y="2938463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ea typeface="ＭＳ Ｐゴシック" pitchFamily="34" charset="-128"/>
              </a:rPr>
              <a:t>isotherm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7893050" y="3611563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ea typeface="ＭＳ Ｐゴシック" pitchFamily="34" charset="-128"/>
              </a:rPr>
              <a:t>dry</a:t>
            </a:r>
            <a:br>
              <a:rPr lang="en-US" altLang="en-US">
                <a:ea typeface="ＭＳ Ｐゴシック" pitchFamily="34" charset="-128"/>
              </a:rPr>
            </a:br>
            <a:r>
              <a:rPr lang="en-US" altLang="en-US">
                <a:ea typeface="ＭＳ Ｐゴシック" pitchFamily="34" charset="-128"/>
              </a:rPr>
              <a:t>adiabat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7878763" y="4464050"/>
            <a:ext cx="120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ea typeface="ＭＳ Ｐゴシック" pitchFamily="34" charset="-128"/>
              </a:rPr>
              <a:t>saturated </a:t>
            </a:r>
            <a:br>
              <a:rPr lang="en-US" altLang="en-US">
                <a:ea typeface="ＭＳ Ｐゴシック" pitchFamily="34" charset="-128"/>
              </a:rPr>
            </a:br>
            <a:r>
              <a:rPr lang="en-US" altLang="en-US">
                <a:ea typeface="ＭＳ Ｐゴシック" pitchFamily="34" charset="-128"/>
              </a:rPr>
              <a:t>adiabat</a:t>
            </a:r>
          </a:p>
        </p:txBody>
      </p:sp>
      <p:sp>
        <p:nvSpPr>
          <p:cNvPr id="69646" name="Freeform 14"/>
          <p:cNvSpPr>
            <a:spLocks/>
          </p:cNvSpPr>
          <p:nvPr/>
        </p:nvSpPr>
        <p:spPr bwMode="auto">
          <a:xfrm>
            <a:off x="7426325" y="4678363"/>
            <a:ext cx="495300" cy="422275"/>
          </a:xfrm>
          <a:custGeom>
            <a:avLst/>
            <a:gdLst>
              <a:gd name="T0" fmla="*/ 0 w 336"/>
              <a:gd name="T1" fmla="*/ 8 h 152"/>
              <a:gd name="T2" fmla="*/ 48 w 336"/>
              <a:gd name="T3" fmla="*/ 8 h 152"/>
              <a:gd name="T4" fmla="*/ 240 w 336"/>
              <a:gd name="T5" fmla="*/ 56 h 152"/>
              <a:gd name="T6" fmla="*/ 336 w 336"/>
              <a:gd name="T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152">
                <a:moveTo>
                  <a:pt x="0" y="8"/>
                </a:moveTo>
                <a:cubicBezTo>
                  <a:pt x="4" y="4"/>
                  <a:pt x="8" y="0"/>
                  <a:pt x="48" y="8"/>
                </a:cubicBezTo>
                <a:cubicBezTo>
                  <a:pt x="88" y="16"/>
                  <a:pt x="192" y="32"/>
                  <a:pt x="240" y="56"/>
                </a:cubicBezTo>
                <a:cubicBezTo>
                  <a:pt x="288" y="80"/>
                  <a:pt x="312" y="116"/>
                  <a:pt x="336" y="152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47" name="Group 15"/>
          <p:cNvGrpSpPr>
            <a:grpSpLocks/>
          </p:cNvGrpSpPr>
          <p:nvPr/>
        </p:nvGrpSpPr>
        <p:grpSpPr bwMode="auto">
          <a:xfrm>
            <a:off x="7464425" y="5478463"/>
            <a:ext cx="1644650" cy="915987"/>
            <a:chOff x="4320" y="3648"/>
            <a:chExt cx="1036" cy="577"/>
          </a:xfrm>
        </p:grpSpPr>
        <p:sp>
          <p:nvSpPr>
            <p:cNvPr id="69648" name="Text Box 16"/>
            <p:cNvSpPr txBox="1">
              <a:spLocks noChangeArrowheads="1"/>
            </p:cNvSpPr>
            <p:nvPr/>
          </p:nvSpPr>
          <p:spPr bwMode="auto">
            <a:xfrm>
              <a:off x="4608" y="3648"/>
              <a:ext cx="74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ea typeface="ＭＳ Ｐゴシック" pitchFamily="34" charset="-128"/>
                </a:rPr>
                <a:t>saturation</a:t>
              </a:r>
              <a:br>
                <a:rPr lang="en-US" altLang="en-US">
                  <a:ea typeface="ＭＳ Ｐゴシック" pitchFamily="34" charset="-128"/>
                </a:rPr>
              </a:br>
              <a:r>
                <a:rPr lang="en-US" altLang="en-US">
                  <a:ea typeface="ＭＳ Ｐゴシック" pitchFamily="34" charset="-128"/>
                </a:rPr>
                <a:t>mixing</a:t>
              </a:r>
              <a:br>
                <a:rPr lang="en-US" altLang="en-US">
                  <a:ea typeface="ＭＳ Ｐゴシック" pitchFamily="34" charset="-128"/>
                </a:rPr>
              </a:br>
              <a:r>
                <a:rPr lang="en-US" altLang="en-US">
                  <a:ea typeface="ＭＳ Ｐゴシック" pitchFamily="34" charset="-128"/>
                </a:rPr>
                <a:t>ratio</a:t>
              </a:r>
            </a:p>
          </p:txBody>
        </p:sp>
        <p:sp>
          <p:nvSpPr>
            <p:cNvPr id="69649" name="Line 17"/>
            <p:cNvSpPr>
              <a:spLocks noChangeShapeType="1"/>
            </p:cNvSpPr>
            <p:nvPr/>
          </p:nvSpPr>
          <p:spPr bwMode="auto">
            <a:xfrm flipV="1">
              <a:off x="4320" y="3792"/>
              <a:ext cx="288" cy="2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50" name="Freeform 18"/>
          <p:cNvSpPr>
            <a:spLocks/>
          </p:cNvSpPr>
          <p:nvPr/>
        </p:nvSpPr>
        <p:spPr bwMode="auto">
          <a:xfrm>
            <a:off x="7378700" y="3944938"/>
            <a:ext cx="381000" cy="209550"/>
          </a:xfrm>
          <a:custGeom>
            <a:avLst/>
            <a:gdLst>
              <a:gd name="T0" fmla="*/ 240 w 240"/>
              <a:gd name="T1" fmla="*/ 132 h 132"/>
              <a:gd name="T2" fmla="*/ 60 w 240"/>
              <a:gd name="T3" fmla="*/ 78 h 132"/>
              <a:gd name="T4" fmla="*/ 0 w 240"/>
              <a:gd name="T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132">
                <a:moveTo>
                  <a:pt x="240" y="132"/>
                </a:moveTo>
                <a:cubicBezTo>
                  <a:pt x="170" y="116"/>
                  <a:pt x="100" y="100"/>
                  <a:pt x="60" y="78"/>
                </a:cubicBezTo>
                <a:cubicBezTo>
                  <a:pt x="20" y="56"/>
                  <a:pt x="9" y="13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70387" y="153781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 A: Adiabatic expansion to pressure p2.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 B: Isothermal compression back to pressure p1.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 C: Isobaric heating back to temperature T1.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562600" y="5100638"/>
            <a:ext cx="1066800" cy="538162"/>
            <a:chOff x="5562600" y="5100638"/>
            <a:chExt cx="1066800" cy="538162"/>
          </a:xfrm>
        </p:grpSpPr>
        <p:cxnSp>
          <p:nvCxnSpPr>
            <p:cNvPr id="3" name="Straight Arrow Connector 2"/>
            <p:cNvCxnSpPr/>
            <p:nvPr/>
          </p:nvCxnSpPr>
          <p:spPr>
            <a:xfrm flipH="1" flipV="1">
              <a:off x="5562600" y="5105400"/>
              <a:ext cx="609600" cy="53340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867400" y="510063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53000" y="5129253"/>
            <a:ext cx="762000" cy="561891"/>
            <a:chOff x="4953000" y="5129253"/>
            <a:chExt cx="762000" cy="561891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5080227" y="5129253"/>
              <a:ext cx="516502" cy="56189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953000" y="5181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59736" y="5645094"/>
            <a:ext cx="1164864" cy="439238"/>
            <a:chOff x="5159736" y="5645094"/>
            <a:chExt cx="1164864" cy="43923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159736" y="5645094"/>
              <a:ext cx="1033007" cy="1755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562600" y="5715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454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HEAT IS NOT A STATE VARIABLE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8" y="1752600"/>
            <a:ext cx="851283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HEAT IS NOT A STATE VARIABLE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647825"/>
            <a:ext cx="82264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8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HEAT IS NOT A STATE VARIABLE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40"/>
          <a:stretch/>
        </p:blipFill>
        <p:spPr bwMode="auto">
          <a:xfrm>
            <a:off x="533400" y="1676400"/>
            <a:ext cx="8229600" cy="310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5029200"/>
            <a:ext cx="7467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heat around the closed, reversible path is not zero. Therefore, heat is not a state variable.</a:t>
            </a:r>
          </a:p>
        </p:txBody>
      </p:sp>
    </p:spTree>
    <p:extLst>
      <p:ext uri="{BB962C8B-B14F-4D97-AF65-F5344CB8AC3E}">
        <p14:creationId xmlns:p14="http://schemas.microsoft.com/office/powerpoint/2010/main" val="5579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HEAT IS NOT A STATE VARIABLE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676400"/>
            <a:ext cx="81502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8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Fundamental Equation and Entropy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1524000"/>
            <a:ext cx="815022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4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Fundamental Equation and Entropy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724025"/>
            <a:ext cx="80740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" y="3695700"/>
            <a:ext cx="7791449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200" y="5029200"/>
            <a:ext cx="7467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 ATTENTION WHY WE DIVIDED BY T ???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some terms that we learned in the first course of  “Fundamentals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</a:t>
            </a:r>
            <a:r>
              <a:rPr lang="en-US" sz="2400" dirty="0" smtClean="0"/>
              <a:t>”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LECTURE INCLUDING THE FOLLOWING ITEMS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 descr="C:\Users\sama\AppData\Local\Microsoft\Windows\Temporary Internet Files\Content.IE5\8H9U7NI9\supermemoria-478x6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66863"/>
            <a:ext cx="1850823" cy="23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FYI: The Fundamental Equation and Entropy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9238"/>
            <a:ext cx="8229600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0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8" y="1752600"/>
            <a:ext cx="814234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48"/>
          <a:stretch/>
        </p:blipFill>
        <p:spPr bwMode="auto">
          <a:xfrm>
            <a:off x="457200" y="2919248"/>
            <a:ext cx="8077200" cy="393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2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752600"/>
            <a:ext cx="8226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1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we divided the HEAT Q  by T 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5938"/>
            <a:ext cx="83820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575" y="274638"/>
            <a:ext cx="8836025" cy="15113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thermodynamic definition of  temperature &amp; pressure using Entropy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law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thermodynamics???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7"/>
          <a:stretch/>
        </p:blipFill>
        <p:spPr bwMode="auto">
          <a:xfrm>
            <a:off x="466725" y="1828800"/>
            <a:ext cx="8220075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8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575" y="274638"/>
            <a:ext cx="8836025" cy="15113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thermodynamic definition of  temperature &amp; pressure using Entropy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law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thermodynamics???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5000"/>
            <a:ext cx="87598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7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478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 is an invisible gas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becomes visible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it changes into larger liquid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ice) particles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transformation is known as 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state or, simply, a phase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energy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to change a substance, such as water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state to another is called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latent heat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referred to as “latent”?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CHANGE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478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phase change is a change between solid, liquid, or vapor (gas).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may even have more than one solid or liquid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 such as Carbon with two solid phases (graphite &amp; diamond).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of a system in equilibrium can be represented on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diagram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CHANGE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51085"/>
            <a:ext cx="4781550" cy="348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418344"/>
            <a:ext cx="403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lines separating the phases represent points where the two phases can coexist.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 point represents the one and only point on the diagram where all three phases can coexist.</a:t>
            </a:r>
          </a:p>
        </p:txBody>
      </p:sp>
    </p:spTree>
    <p:extLst>
      <p:ext uri="{BB962C8B-B14F-4D97-AF65-F5344CB8AC3E}">
        <p14:creationId xmlns:p14="http://schemas.microsoft.com/office/powerpoint/2010/main" val="5454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478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point occurs at the end of the vapor-to-liquid transition line. At temperatures above the critical temperature, or pressures above the critical pressure there is no distinction between the liquid and vapor phases.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CHANGE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51085"/>
            <a:ext cx="4781550" cy="348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3048000"/>
            <a:ext cx="365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slope of the solid-to-liquid transition line shows how the melting point changes with pressure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pressure will increase the melting point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478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is one of the few substances that can exist in all three phases at the temperatures and pressures found in the Earth’s atmosphere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unique feature of water is that the solid-to-liquid transition line slopes upward to the left, instead of to the right.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CHANGE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62" y="3386792"/>
            <a:ext cx="4708238" cy="347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3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968" y="4900448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state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from left to right, heat is absorbed by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taken away from the environment.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melting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evaporation, and sublimation (ice to vapor)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cool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CHANGE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/>
          <a:stretch/>
        </p:blipFill>
        <p:spPr bwMode="auto">
          <a:xfrm>
            <a:off x="1400175" y="1449114"/>
            <a:ext cx="6219825" cy="350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968" y="4900448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 of state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right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left, heat energy is given up by the substance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added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environment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of freezing, condensation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deposition (vapor to ice) all warm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surroundings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CHANGE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/>
          <a:stretch/>
        </p:blipFill>
        <p:spPr bwMode="auto">
          <a:xfrm>
            <a:off x="1400175" y="1449114"/>
            <a:ext cx="6219825" cy="350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968" y="163074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 molecules become separated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earth’s surface, they are swept away by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 rising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high altitudes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is cold, the vapor changes into liquid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ice cloud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particles. During these processes,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huge amount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heat energy is released into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environment. Water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 evaporated from warm, tropical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can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carried into polar regions, where 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condenses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up its heat energy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evaporation-transportation-condensation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extremely important mechanism for the relocation of heat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well as water) in the atmosphere.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Latent heat is an important source of atmospheric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energy, why ??????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What is a Sling Psychrometer? – Instrumentation and Contro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8649</TotalTime>
  <Words>970</Words>
  <Application>Microsoft Office PowerPoint</Application>
  <PresentationFormat>On-screen Show (4:3)</PresentationFormat>
  <Paragraphs>91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THIS LECTURE INCLUDING THE FOLLOWING ITEMS</vt:lpstr>
      <vt:lpstr>PHASE CHANGE</vt:lpstr>
      <vt:lpstr>PHASE CHANGE</vt:lpstr>
      <vt:lpstr>PHASE CHANGE</vt:lpstr>
      <vt:lpstr>PHASE CHANGE</vt:lpstr>
      <vt:lpstr>PHASE CHANGE</vt:lpstr>
      <vt:lpstr>PHASE CHANGE</vt:lpstr>
      <vt:lpstr>Latent heat is an important source of atmospheric energy, why ??????</vt:lpstr>
      <vt:lpstr>FYI: A REVIEW OF STATE VARIABLES</vt:lpstr>
      <vt:lpstr>FYI: A REVIEW OF STATE VARIABLES</vt:lpstr>
      <vt:lpstr>FYI: HEAT IS NOT A STATE VARIABLE</vt:lpstr>
      <vt:lpstr>PowerPoint Presentation</vt:lpstr>
      <vt:lpstr>FYI: HEAT IS NOT A STATE VARIABLE</vt:lpstr>
      <vt:lpstr>FYI: HEAT IS NOT A STATE VARIABLE</vt:lpstr>
      <vt:lpstr>FYI: HEAT IS NOT A STATE VARIABLE</vt:lpstr>
      <vt:lpstr>FYI: HEAT IS NOT A STATE VARIABLE</vt:lpstr>
      <vt:lpstr>The Fundamental Equation and Entropy</vt:lpstr>
      <vt:lpstr>The Fundamental Equation and Entropy</vt:lpstr>
      <vt:lpstr>FYI: The Fundamental Equation and Entropy</vt:lpstr>
      <vt:lpstr>Entropy</vt:lpstr>
      <vt:lpstr>Entropy</vt:lpstr>
      <vt:lpstr>Why we divided the HEAT Q  by T ?</vt:lpstr>
      <vt:lpstr>What are the thermodynamic definition of  temperature &amp; pressure using Entropy and  1st law of thermodynamics??? </vt:lpstr>
      <vt:lpstr>What are the thermodynamic definition of  temperature &amp; pressure using Entropy and  1st law of thermodynamics???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</dc:creator>
  <cp:lastModifiedBy>L</cp:lastModifiedBy>
  <cp:revision>79</cp:revision>
  <dcterms:created xsi:type="dcterms:W3CDTF">2020-02-11T20:05:07Z</dcterms:created>
  <dcterms:modified xsi:type="dcterms:W3CDTF">2021-06-20T09:09:09Z</dcterms:modified>
</cp:coreProperties>
</file>