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64" r:id="rId3"/>
    <p:sldId id="257" r:id="rId4"/>
    <p:sldId id="278" r:id="rId5"/>
    <p:sldId id="279" r:id="rId6"/>
    <p:sldId id="280" r:id="rId7"/>
    <p:sldId id="281" r:id="rId8"/>
    <p:sldId id="277" r:id="rId9"/>
    <p:sldId id="258" r:id="rId10"/>
    <p:sldId id="259" r:id="rId11"/>
    <p:sldId id="260" r:id="rId12"/>
    <p:sldId id="282" r:id="rId13"/>
    <p:sldId id="283" r:id="rId14"/>
    <p:sldId id="284" r:id="rId15"/>
    <p:sldId id="261" r:id="rId16"/>
    <p:sldId id="262" r:id="rId17"/>
    <p:sldId id="263" r:id="rId18"/>
    <p:sldId id="265" r:id="rId19"/>
    <p:sldId id="266" r:id="rId20"/>
    <p:sldId id="267" r:id="rId21"/>
    <p:sldId id="268" r:id="rId22"/>
    <p:sldId id="269" r:id="rId23"/>
    <p:sldId id="276" r:id="rId24"/>
    <p:sldId id="270" r:id="rId25"/>
    <p:sldId id="271" r:id="rId26"/>
    <p:sldId id="272" r:id="rId27"/>
    <p:sldId id="273" r:id="rId28"/>
    <p:sldId id="274" r:id="rId29"/>
    <p:sldId id="275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3" r:id="rId40"/>
    <p:sldId id="295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BC44B-97E6-41B1-8AF8-F3F49126C41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3EA3-072F-4335-BE3F-C0047F55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6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3EA3-072F-4335-BE3F-C0047F5593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3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3EA3-072F-4335-BE3F-C0047F5593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4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1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1599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0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18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71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60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6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1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1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8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5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5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6AD6-1D7C-4E93-95D3-56E4BF4ED75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4197C2-0731-46BA-A1E7-9797BC6E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9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1824" y="801172"/>
            <a:ext cx="10124888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Aerosols atmospheric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Chemistry</a:t>
            </a:r>
            <a:endParaRPr lang="en-US" sz="6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By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Ahmed Fattah </a:t>
            </a:r>
            <a:r>
              <a:rPr lang="en-US" sz="32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hassoon</a:t>
            </a:r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95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4837" y="457111"/>
                <a:ext cx="11196638" cy="5768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0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Mechanical action of the wind on the Earth’s surface emits sea salt, soil dust, and vegetation debris into the atmosphere. These aerosols consist mainly of </a:t>
                </a:r>
                <a:r>
                  <a:rPr lang="en-US" sz="2000" b="1" i="1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coarse </a:t>
                </a:r>
                <a:r>
                  <a:rPr lang="en-US" sz="20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particles 1-10 mm in radius.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endParaRPr lang="en-US" sz="2000" b="1" i="0" u="none" strike="noStrike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0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Particles finer than 1 mm are difficult to generate mechanically because they have large area-to-volume ratios and hence their surface tension per unit aerosol volume is high.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endParaRPr lang="en-US" sz="2000" b="1" i="0" u="none" strike="noStrike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0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Particles coarser than 10 mm are not easily lifted by the wind and have short atmospheric lifetimes because of their large sedimentation velocities.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endParaRPr lang="en-US" sz="2000" b="1" i="0" u="none" strike="noStrike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0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molecules are typically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u="none" strike="noStrike" baseline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 size range. Clustering of gas molecules (nucleation) produces ultrafine aerosols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 size range. These ultrafine aerosols grow rapidly to the 0.01-1 mm fine aerosol size range by condensation of gases and by coagulation (collisions between particles during their random motions).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endParaRPr lang="en-US" sz="2000" b="1" i="0" u="none" strike="noStrike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0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Growth beyond 1 mm is much slower because the particles are by then too large to grow rapidly by condensation of gases, and because the slower random motion of large particles reduces the coagulation rate.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endPara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endParaRPr lang="en-US" sz="1200" b="1" i="0" u="none" strike="noStrike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37" y="457111"/>
                <a:ext cx="11196638" cy="5768182"/>
              </a:xfrm>
              <a:prstGeom prst="rect">
                <a:avLst/>
              </a:prstGeom>
              <a:blipFill rotWithShape="0">
                <a:blip r:embed="rId2"/>
                <a:stretch>
                  <a:fillRect l="-490" t="-634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1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9" y="0"/>
            <a:ext cx="11329988" cy="6057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7214" y="6057594"/>
            <a:ext cx="11187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illustrates the different processes involved in the production, growth, and eventual removal of atmospheric aerosol particles.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732" y="1170504"/>
            <a:ext cx="111365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Aerosols can be removed from the atmosphere by different ways in the function of their size and disposition.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removing processes of aerosol particles are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wet and dry deposition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annual global mean, about 80–90% of aerosol particles are removed from the atmosphere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in-cloud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below-cloud scavenging (wet deposition). Remaining part of particles is removed by different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ways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deposition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 deposition processes (the main sink of atmospheric aerosol particles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Rain-out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washout: a part of cloud droplets form precipitation which reaches Earth’s surface removing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aerosols from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and from the column of air below the cloud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732" y="617147"/>
            <a:ext cx="413863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1.2.  Sink processes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488" y="743486"/>
            <a:ext cx="113728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deposition processes (less important on a global scale):</a:t>
            </a:r>
          </a:p>
          <a:p>
            <a:pPr algn="just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Turbulent diffusion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larger particles (with a diameter larger than 1 µm) eddy diffusivity becomes important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settling (sedimentation):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particles are influenced more by gravity and fall back to the surface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becomes increasingly important for particle sizes above 1 µm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Impaction: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a particle cannot follow the flow streamline around an obstacle (e.g. a larger particle), small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can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this obstacle (Figure 9.3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Interception: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object is not directly in the path of particle moving in the gas stream (as in case of impaction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but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approaches the edge of the obstacles, it may collected by the obstacle (Figure 9.4).</a:t>
            </a:r>
          </a:p>
          <a:p>
            <a:pPr algn="just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Brownian diffusion: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randomly moving smaller particles bump each other (thermal coagulation4) or to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obstacles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coagulation: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as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process, in which small particles collide with each other and coalesce completely to form a larger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(Figure 9.5).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dominates for particle sizes below 0.2 µm. Brownian diffusion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increase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particle diameter decreases. </a:t>
            </a:r>
          </a:p>
        </p:txBody>
      </p:sp>
    </p:spTree>
    <p:extLst>
      <p:ext uri="{BB962C8B-B14F-4D97-AF65-F5344CB8AC3E}">
        <p14:creationId xmlns:p14="http://schemas.microsoft.com/office/powerpoint/2010/main" val="7643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608" y="128588"/>
            <a:ext cx="4745127" cy="195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609" y="2186641"/>
            <a:ext cx="4745127" cy="1973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331" y="4267042"/>
            <a:ext cx="4706405" cy="19505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7738" y="56810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9.3: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an aerosol particle on an obstacle (for example on a larger water droplet)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947738" y="263264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9.4: Particle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interception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an obstacle (for example by a larger water droplet)</a:t>
            </a:r>
          </a:p>
        </p:txBody>
      </p:sp>
      <p:sp>
        <p:nvSpPr>
          <p:cNvPr id="7" name="Rectangle 6"/>
          <p:cNvSpPr/>
          <p:nvPr/>
        </p:nvSpPr>
        <p:spPr>
          <a:xfrm>
            <a:off x="947738" y="4697193"/>
            <a:ext cx="6188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9.5: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Brownian diffusion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small aerosol particle</a:t>
            </a:r>
          </a:p>
        </p:txBody>
      </p:sp>
    </p:spTree>
    <p:extLst>
      <p:ext uri="{BB962C8B-B14F-4D97-AF65-F5344CB8AC3E}">
        <p14:creationId xmlns:p14="http://schemas.microsoft.com/office/powerpoint/2010/main" val="39399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961" y="297626"/>
            <a:ext cx="115252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Aerosol particles originating from </a:t>
            </a:r>
            <a:r>
              <a:rPr lang="en-US" sz="2000" b="1" u="sng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condensation of gases </a:t>
            </a:r>
            <a:r>
              <a:rPr lang="en-US" sz="2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tend therefore to accumulate in the 0.01-1 mm size range, often called the accumulation mode (as opposed to the ultrafine mode or the coarse mode). These particles are too small to sediment at a significant rate, and are removed from the atmosphere mainly by scavenging by cloud droplets and subsequent rainout (or direct scavenging by raindrops).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000" b="1" strike="sng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Coarse particles emitted by wind action are similarly removed by rainout. In addition they sediment at a significant rate, providing another pathway for removal. The sedimentation velocity of a 10 mm radius particle at sea level is 1.2 cm/s, as compared to 0.014 cm/s for a 0.1 mm particle.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000" b="1" strike="sng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bulk of the atmospheric aerosol mass is present in the lower troposphere, reflecting the short residence time of aerosols against deposition (~1-2 weeks ). Aerosol concentrations in the upper troposphere are typically 1-2 orders of magnitude lower than in the lower troposphere.</a:t>
            </a:r>
            <a:endParaRPr lang="en-US" sz="2000" b="1" strike="sng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7775" y="40564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563" y="544979"/>
            <a:ext cx="109966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stratosphere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however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ubiquitous H2SO4-H2O aerosol layer at 15-25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 altitude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plays an important role for stratospheric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ozone chemistry.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layer arises from the oxidation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carbonyl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sulfide (COS), a biogenic gas with an atmospheric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 sufficiently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to penetrate the stratosphere. </a:t>
            </a: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augmented episodically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oxidation of SO2 discharged in the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stratosphere from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volcanic eruptions such as Mt. Pinatubo in 1991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Although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stratospheric source of H2SO4 from COS oxidation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less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0.1% of the tropospheric source of H2SO4, the lifetime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aerosols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stratosphere is much longer than in the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troposphere due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lack of precipitation.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813" y="562750"/>
            <a:ext cx="10972800" cy="5128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lecture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Physical and chemical characteristics of aerosols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2.1. Concentrations: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2.2. Size distribution: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2.3. Chemical composition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2.4. Water solubility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2.5. Atmospheric lifetime</a:t>
            </a:r>
          </a:p>
        </p:txBody>
      </p:sp>
    </p:spTree>
    <p:extLst>
      <p:ext uri="{BB962C8B-B14F-4D97-AF65-F5344CB8AC3E}">
        <p14:creationId xmlns:p14="http://schemas.microsoft.com/office/powerpoint/2010/main" val="35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113" y="707247"/>
            <a:ext cx="1125378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Physical and chemical characteristics of aerosols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112" y="1400175"/>
            <a:ext cx="11253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environmental impacts of atmospheric particles depend on their physical, chemical properties, lifetimes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abundances.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concentration, size distribution and composition of atmospheric aerosol particles are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variable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temporally and spatially.</a:t>
            </a:r>
          </a:p>
        </p:txBody>
      </p:sp>
    </p:spTree>
    <p:extLst>
      <p:ext uri="{BB962C8B-B14F-4D97-AF65-F5344CB8AC3E}">
        <p14:creationId xmlns:p14="http://schemas.microsoft.com/office/powerpoint/2010/main" val="8055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257211"/>
            <a:ext cx="11192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measures are commonly used to describe the aerosol concentration: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below show these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number,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mass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(Table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, units used to measure and also mathematics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" y="703854"/>
            <a:ext cx="414889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2.1. Concentrations: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7845" y="2925172"/>
            <a:ext cx="9625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Commonly methods used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of aerosol concentration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297169"/>
            <a:ext cx="11192664" cy="21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075" y="549213"/>
            <a:ext cx="11244263" cy="287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prstClr val="black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Sources and sinks of atmospheric aerosols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1.1.  Sources of aerosol particles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1.2.  Sink processes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46" y="3490614"/>
            <a:ext cx="11153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concentration and mass concentration of aerosol particles at different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63" y="3859946"/>
            <a:ext cx="10928739" cy="2652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8737" y="367961"/>
                <a:ext cx="11128765" cy="2608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lower troposphere, the total particle number concentration typically varies in the range of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typical mass concentration varies between 1 and 100 µg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(Table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 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q"/>
                </a:pP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q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Aerosol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concentrations in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free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troposphere are typically 1–2 orders of magnitude lower than in the atmospheric boundary layer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q"/>
                </a:pP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q"/>
                </a:pP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PMx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(particulate matter with diameter smaller than x µm) is another often-used measure to describe the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aerosol mass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concentration. PM (2.5) and PM (10) are routinely monitored values.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37" y="367961"/>
                <a:ext cx="11128765" cy="2608599"/>
              </a:xfrm>
              <a:prstGeom prst="rect">
                <a:avLst/>
              </a:prstGeom>
              <a:blipFill rotWithShape="0">
                <a:blip r:embed="rId3"/>
                <a:stretch>
                  <a:fillRect l="-493" t="-1168" r="-603" b="-3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1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9384" y="844020"/>
            <a:ext cx="108293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Aerosol particles in the atmosphere have widely variable shapes. Their dimensions are usually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particle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diameter, which span over four orders of magnitude, from a few nanometers to around 100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size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most important parameters to describe 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aerosols, affecting both their lifetime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physical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chemical properties. Distribution of aerosol particles is generally defined by their number, surface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volume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(Figure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9384" y="290663"/>
            <a:ext cx="432971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2.2. Size distribution:</a:t>
            </a:r>
          </a:p>
        </p:txBody>
      </p:sp>
    </p:spTree>
    <p:extLst>
      <p:ext uri="{BB962C8B-B14F-4D97-AF65-F5344CB8AC3E}">
        <p14:creationId xmlns:p14="http://schemas.microsoft.com/office/powerpoint/2010/main" val="21364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0"/>
            <a:ext cx="6734175" cy="62150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799" y="126177"/>
            <a:ext cx="51530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particle distributions, different groups of atmospheric particles can be separated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(Aitken) mode (particle diameter &lt; 0.1 µm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(particle diameter: 0.1 µm &gt; d &gt; 1 µm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coarse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(particle diameter d &gt; 1 µm).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786" y="6157913"/>
            <a:ext cx="1198721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Number, surface and volume distributions of aerosol particles. The areas below the curves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 to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aerosol number, surface and volume,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0413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774" y="88730"/>
            <a:ext cx="117252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Aerosol particles below 0.1 µm in diameter constitute the 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nucleation (or Aitken) mode.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smallest range of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particles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 particle diameter is lower than 0.01 µm) sometimes called ultrafine mode. These particles are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 by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homogeneous and heterogeneous nucleation processes (Figure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form during natural gas-to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condensation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(Figure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during condensation of hot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combustion processes. </a:t>
            </a: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their rapid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coagulation (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random impaction onto surfaces, the lifetime of these small particles is very short (order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minutes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hours).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2900"/>
            <a:ext cx="3475203" cy="302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291" y="3828215"/>
            <a:ext cx="3566983" cy="3029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902" y="3828215"/>
            <a:ext cx="3533098" cy="30346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243440"/>
            <a:ext cx="347520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nucleation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aerosol particles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8291" y="3243440"/>
            <a:ext cx="356698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Condensation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58902" y="3243439"/>
            <a:ext cx="3533098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Coagulation of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18903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49" y="485479"/>
            <a:ext cx="112966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Larger aerosol particles in the size range 0.1 to 1 µm in diameter can accumulate in the atmosphere because </a:t>
            </a:r>
            <a:r>
              <a:rPr lang="en-US" sz="2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removal </a:t>
            </a:r>
            <a:r>
              <a:rPr lang="en-US" sz="20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mechanisms are least efficient. Their lifetime in the atmosphere is 7–10 days and during this period </a:t>
            </a:r>
            <a:r>
              <a:rPr lang="en-US" sz="2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can </a:t>
            </a:r>
            <a:r>
              <a:rPr lang="en-US" sz="20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transported to a long distance from their sources</a:t>
            </a:r>
            <a:r>
              <a:rPr lang="en-US" sz="2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b="1" strike="sng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Particles </a:t>
            </a:r>
            <a:r>
              <a:rPr lang="en-US" sz="20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belonging to this accumulation mode are </a:t>
            </a:r>
            <a:r>
              <a:rPr lang="en-US" sz="2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formed mainly </a:t>
            </a:r>
            <a:r>
              <a:rPr lang="en-US" sz="20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coagulation (Figure </a:t>
            </a:r>
            <a:r>
              <a:rPr lang="en-US" sz="2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sz="20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smaller particles or condensation of </a:t>
            </a:r>
            <a:r>
              <a:rPr lang="en-US" sz="2000" b="1" strike="sngStrik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vapours</a:t>
            </a:r>
            <a:r>
              <a:rPr lang="en-US" sz="20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onto existing particles, </a:t>
            </a:r>
            <a:r>
              <a:rPr lang="en-US" sz="2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during </a:t>
            </a:r>
            <a:r>
              <a:rPr lang="en-US" sz="20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mechanisms they growth into this size range. </a:t>
            </a:r>
            <a:endParaRPr lang="en-US" sz="2000" b="1" strike="sng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b="1" strike="sng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Coarse mode contains particles with diameter larger than 1.0 </a:t>
            </a:r>
            <a:r>
              <a:rPr lang="en-US" sz="2000" b="1" strike="sngStrik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20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These particles mostly emitted to the </a:t>
            </a:r>
            <a:r>
              <a:rPr lang="en-US" sz="2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atmosphere during </a:t>
            </a:r>
            <a:r>
              <a:rPr lang="en-US" sz="20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mechanical processes from both natural and anthropogenic sources (e.g. sea-salt particles from </a:t>
            </a:r>
            <a:r>
              <a:rPr lang="en-US" sz="2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ocean surface</a:t>
            </a:r>
            <a:r>
              <a:rPr lang="en-US" sz="20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soil and mineral dust, biological materials). Due to their relatively large mass, they have short </a:t>
            </a:r>
            <a:r>
              <a:rPr lang="en-US" sz="2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atmospheric lifetimes </a:t>
            </a:r>
            <a:r>
              <a:rPr lang="en-US" sz="20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their rapid sedimentation.</a:t>
            </a:r>
          </a:p>
        </p:txBody>
      </p:sp>
    </p:spTree>
    <p:extLst>
      <p:ext uri="{BB962C8B-B14F-4D97-AF65-F5344CB8AC3E}">
        <p14:creationId xmlns:p14="http://schemas.microsoft.com/office/powerpoint/2010/main" val="20893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224" y="548104"/>
            <a:ext cx="52673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of atmospheric aerosol particles can be seen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particles in nucleation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constitute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atmospheric particles by number. However due to their small sizes, their contribution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mass of aerosols are very small (around a few percent).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mode particles have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greatest surface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area. The mass or volume concentration is dominated by the aerosols in coarse and accumulation modes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area and volume distributions of aerosol particles show characteristic pattern at different locations (e.g. urban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rural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remote continental or marine regions).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332" y="74116"/>
            <a:ext cx="6441668" cy="67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43" y="257003"/>
            <a:ext cx="538801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2.3. Chemical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5592" y="810360"/>
                <a:ext cx="11329987" cy="539923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atmospheric aerosol has a very complex and variable chemical composition. Due to the various sources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transformations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each particle has individual composition. </a:t>
                </a: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Atmospheric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aerosols are generally composed of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 amounts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sulphate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nitrate, ammonium, sea salt, crustal elements and carbonaceous compounds (elemental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organic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carbon) and other organic materials. </a:t>
                </a: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particles predominantly contain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sulphate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nitrate, ammonium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elemental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organic carbon and certain trace metals (e.g. lead, cadmium, nickel, copper etc.). </a:t>
                </a: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primary components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coarse particle fraction are dust, crustal elements, nitrate, sodium, chloride and biogenic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organic particles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(e.g. pollen, spores, plant fragments etc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main precursors of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sulphate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SO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ar-IQ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troposphere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sulphur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dioxide (SO2) emitted from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anthropogenic sources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volcanoes, and dimethyl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sulphide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(DMS) from biogenic sources, especially from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marine planktons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the stratosphere,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sulphate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aerosols mostly converted from carbonyl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sulphide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(COS).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92" y="810360"/>
                <a:ext cx="11329987" cy="5399235"/>
              </a:xfrm>
              <a:prstGeom prst="rect">
                <a:avLst/>
              </a:prstGeom>
              <a:blipFill rotWithShape="0">
                <a:blip r:embed="rId2"/>
                <a:stretch>
                  <a:fillRect l="-430" t="-563" r="-43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3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261" y="406390"/>
                <a:ext cx="11282363" cy="6014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Nitrate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𝑵𝑶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formed mainly from the oxidation of atmospheric nitrogen dioxide (NO2). Ammonium salts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also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common components of atmospheric aerosols. They are formed during the reactions between ammonia (NH3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various acids, like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sulphuric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(H2SO4) and nitric acids (HNO3). </a:t>
                </a: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ar-IQ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atmospheric ammonia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neutralises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acids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ammonium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sulphate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((NH4)2SO4), and ammonium nitrate (NH4NO3) particles are formed. </a:t>
                </a: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ar-IQ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chloride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sea spray, but ammonium chloride (NH4Cl) particles form also during the reaction between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ammonia and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hydrochloric acid (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Carbonaceous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materials constitute a large but highly variable fraction of the atmospheric aerosol. The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carbonaceous fraction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aerosols consists of both elemental carbon (EC) or black carbon (BC) and organic carbon (OC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The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 of elemental to total carbon (EC+OC) is strongly depends on the sources. </a:t>
                </a: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 sources of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elemental carbon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particles are biomass and fossil fuel burning. Particles containing organic carbon can emitted directly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atmosphere also from biomass burning or combustion processes and by secondary organic aerosol (SOA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formation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 the atmospheric oxidation of biogenic or anthropogenic volatile organic compounds (VOC).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1" y="406390"/>
                <a:ext cx="11282363" cy="6014403"/>
              </a:xfrm>
              <a:prstGeom prst="rect">
                <a:avLst/>
              </a:prstGeom>
              <a:blipFill rotWithShape="0">
                <a:blip r:embed="rId2"/>
                <a:stretch>
                  <a:fillRect l="-486" t="-304" r="-595" b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1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537" y="331738"/>
            <a:ext cx="11153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chemical composition of aerosols can vary at different locations, times, weather conditions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size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fractions. Figure 9.10, Figure 9.11 and Figure 9.12 show the relative abundance of different chemical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particles in different locations, in urban area, in rural region and in a remote site, respectively.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09" y="1971394"/>
            <a:ext cx="7279062" cy="32700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2682" y="5406643"/>
            <a:ext cx="10801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9.10: Average fine particle composition of aerosol types in urban area. Data correspond to mass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fraction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the total fine particle mass concentration.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 = organic carbon, EC = elementary carbon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Source of data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047" y="0"/>
            <a:ext cx="7377953" cy="34021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989" y="223725"/>
            <a:ext cx="4065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9.12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fine particle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aerosol types in remote region. Data correspond to mass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fraction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the total fine particle mass concentration. OC = organic carbon, EC = elementary carbon.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data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Heitzenberg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97" y="3402106"/>
            <a:ext cx="7512003" cy="3455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89" y="3585489"/>
            <a:ext cx="4199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9.11: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particle composition of aerosol types in rural continental region. Data correspond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 in % of the total fine particle mass concentration. OC = organic carbon, EC = elementary carbon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data: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Heitzenberg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1994.</a:t>
            </a:r>
          </a:p>
        </p:txBody>
      </p:sp>
    </p:spTree>
    <p:extLst>
      <p:ext uri="{BB962C8B-B14F-4D97-AF65-F5344CB8AC3E}">
        <p14:creationId xmlns:p14="http://schemas.microsoft.com/office/powerpoint/2010/main" val="37504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125" y="348288"/>
            <a:ext cx="4330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1.1 SOURCES OF AEROSOLS</a:t>
            </a:r>
            <a:endParaRPr lang="en-US" sz="1400" b="0" i="0" u="none" strike="noStrike" baseline="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826" y="968991"/>
            <a:ext cx="57102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 is a system of solid or liquid particles suspended by a mixture of gases. The term aerosols covers a wide spectrum of small particles, like sea salt particles, mineral dust, pollen, drops of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sulphuric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 and many others.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emission of aerosol particles, they undergo various physical and chemical processes. During these processes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size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composition and structure of particles can be changed. Finally, they can be removed from the atmosphere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surfaces by dry or wet deposition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, figure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54" y="894459"/>
            <a:ext cx="5865846" cy="48166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3015" y="5795568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Atmospheric cycles of aerosol particles</a:t>
            </a:r>
          </a:p>
        </p:txBody>
      </p:sp>
    </p:spTree>
    <p:extLst>
      <p:ext uri="{BB962C8B-B14F-4D97-AF65-F5344CB8AC3E}">
        <p14:creationId xmlns:p14="http://schemas.microsoft.com/office/powerpoint/2010/main" val="14253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517" y="949022"/>
            <a:ext cx="112282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particles can also be categorized by their water solubility, that is, how well they dissolve in water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continental regions, about 80% of smaller particles are water-soluble. However, some types of coarse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are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water soluble, like sea salt particles over oceans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aerosol particles consisting of water-soluble material, the uptake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water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results an aqueous solution droplet. During this process, the size of particle increases by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hygroscopic growth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when relative humidity is lower than 100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soluble particles are for example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ammonium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sulphate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ammonium nitrate and sodium chloride. These particles are efficient cloud condensation nuclei (CCN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Insoluble aerosols particles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soil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 or volcanoes (e.g. metal oxides, silicates, clay minerals).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5739" y="395665"/>
            <a:ext cx="408047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2.4. Water solubility</a:t>
            </a:r>
          </a:p>
        </p:txBody>
      </p:sp>
    </p:spTree>
    <p:extLst>
      <p:ext uri="{BB962C8B-B14F-4D97-AF65-F5344CB8AC3E}">
        <p14:creationId xmlns:p14="http://schemas.microsoft.com/office/powerpoint/2010/main" val="7630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3796" y="530146"/>
            <a:ext cx="512217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2.5. Atmospheric lifetime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089" y="1083503"/>
            <a:ext cx="109744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lifetime of atmospheric aerosol particles depends on their properties (size, chemical composition, etc.)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altitude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range, too (Figure 9.13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atmospheric boundary layer (lower troposphere), the residence time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aerosol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is usually less than a week, often on the order of a day, depending on aerosol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 and meteorological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free troposphere, the typical particle lifetime is 3–10 days on average.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ar-IQ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time, particle can easily be transported to a long distance. </a:t>
            </a: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there is a large variability in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concentration</a:t>
            </a: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reflecting the geographical distribution of sources and sinks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particles are efficiently removed by coagulation with other particles. Therefore, their lifetime is very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range of ten minutes to day). Similarly, the large particles spend only a short time in the atmosphere due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sedimentation. Particles in the accumulation mode have the longest lifetime (7–10 days on average), as in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range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both the Brownian diffusion and sedimentation are less important. These particles removed from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 predominantly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wet deposition.</a:t>
            </a:r>
          </a:p>
        </p:txBody>
      </p:sp>
    </p:spTree>
    <p:extLst>
      <p:ext uri="{BB962C8B-B14F-4D97-AF65-F5344CB8AC3E}">
        <p14:creationId xmlns:p14="http://schemas.microsoft.com/office/powerpoint/2010/main" val="13070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481" y="0"/>
            <a:ext cx="615051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354" y="2877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9.13: Atmospheric lifetime of different size particles at different levels of the atmosphere (after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Jaenicke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1980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27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577" y="0"/>
            <a:ext cx="971942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436" y="201270"/>
            <a:ext cx="19811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9.5: Main properties of different aerosol particles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(Adapted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Wilson 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1997):</a:t>
            </a:r>
          </a:p>
        </p:txBody>
      </p:sp>
    </p:spTree>
    <p:extLst>
      <p:ext uri="{BB962C8B-B14F-4D97-AF65-F5344CB8AC3E}">
        <p14:creationId xmlns:p14="http://schemas.microsoft.com/office/powerpoint/2010/main" val="31171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075" y="549213"/>
            <a:ext cx="11244263" cy="4359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third 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prstClr val="black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Effects of atmospheric aerosols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3.1. Direct effects: direct radiative forcing due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scattering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radiation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3.2. Indirect effects: indirect radiative forcing through cloud formation effects</a:t>
            </a:r>
          </a:p>
        </p:txBody>
      </p:sp>
    </p:spTree>
    <p:extLst>
      <p:ext uri="{BB962C8B-B14F-4D97-AF65-F5344CB8AC3E}">
        <p14:creationId xmlns:p14="http://schemas.microsoft.com/office/powerpoint/2010/main" val="38001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823" y="568574"/>
            <a:ext cx="956534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Effects of atmospheric aerosols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823" y="1121931"/>
            <a:ext cx="113672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aerosol particles play important role in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budget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Earth’s as they scatter and absorb both shortwave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radiation and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longwave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terrestrial radiation. aerosol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involved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formation of clouds and precipitation since they operate as cloud condensation and ice nuclei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Additionally, particles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major elements of lower tropospheric air quality, and can influence harmfully the environment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human health. Aerosols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important role in the balance of the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Earth’s climate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Due to the increasing anthropogenic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aerosols since the industrial revolution, they can also effect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global climate change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forcing by aerosols can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realized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two ways, basically: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direct and indirect radiative forcing.</a:t>
            </a:r>
          </a:p>
        </p:txBody>
      </p:sp>
    </p:spTree>
    <p:extLst>
      <p:ext uri="{BB962C8B-B14F-4D97-AF65-F5344CB8AC3E}">
        <p14:creationId xmlns:p14="http://schemas.microsoft.com/office/powerpoint/2010/main" val="34704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22" y="284275"/>
            <a:ext cx="1105796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3.1.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radiative forcing due the scattering radiation (Direct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effects).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3740" y="1298655"/>
                <a:ext cx="11165542" cy="4557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Aerosol particles reflected a part of shortwave solar radiation back into the space, cooling the Earth’s atmosphere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cooling effect of aerosols, especially by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sulphate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components may be compensated by the absorption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longwave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terreastrial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radiation primarily by elemental (black) carbon aerosols and dust particles. 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global,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annual mean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radiative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forcing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estimated to (–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0.4 ± 0.2 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sulphate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, (–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0.05 ± 0.05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fossil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fuel organic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carbon), (+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 ± 0.15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fossil fuel black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carbon), (+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0.03 ± 0.12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biomass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burning), (–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 ± 0.1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nitrate)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(–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 ± 0.2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mineral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dust) 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volcanic eruption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greatly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the concentration of stratospheric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sulphate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aerosols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thereby increasing the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negative radiative forcing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However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single, large eruption can cool our atmosphere only for a few years.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0" y="1298655"/>
                <a:ext cx="11165542" cy="4557658"/>
              </a:xfrm>
              <a:prstGeom prst="rect">
                <a:avLst/>
              </a:prstGeom>
              <a:blipFill rotWithShape="0">
                <a:blip r:embed="rId2"/>
                <a:stretch>
                  <a:fillRect l="-710" t="-1070" r="-873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4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740" y="284275"/>
            <a:ext cx="1080247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3.2.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Indirect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radiative forcing through cloud formation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effects 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246" y="1298655"/>
            <a:ext cx="115375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Aerosol particles can also affect the radiation balance by formation of cloud droplets. Cloud droplets are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troposphere by condensation of water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onto aerosol particles (cloud condensation nuclei, or ice nuclei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when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humidity exceeds the saturation level. Without these particles, a very large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supersaturation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400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 would be necessary for the homogeneous condensation of water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properties and the number of particles can affect the formation and the characteristic of clouds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ways.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number of aerosol particles, and therefore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cloud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thickness decrease the net surface solar radiation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numerous smaller cloud particles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 more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radiation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(called albedo effect or Twomey effect)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Smaller particles decrease the precipitation efficiency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thereby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prolonging cloud lifetime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698" y="211015"/>
            <a:ext cx="6488323" cy="2866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192" y="3314009"/>
            <a:ext cx="6086829" cy="32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5823" y="449922"/>
                <a:ext cx="11367247" cy="379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Aerosol particles in the upper atmosphere, where the major part of atmospheric ozone forms, can modify the ozone removal. </a:t>
                </a:r>
                <a:endPara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Aerosols can form the abundance and distribution of atmospheric trace gases by complex chemical reactions, and can affect significantly the cycles of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nitrogen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sulphur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atmospheric oxidants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Anthropogenic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aerosols effects on water clouds through the cloud albedo effect cause a negative radiative forcing of –0.3 to –1.8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 TOMMY EFFECT)</a:t>
                </a:r>
                <a:endPara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Font typeface="Arial" panose="020B0604020202020204" pitchFamily="34" charset="0"/>
                  <a:buChar char="•"/>
                </a:pPr>
                <a:endPara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23" y="449922"/>
                <a:ext cx="11367247" cy="3793987"/>
              </a:xfrm>
              <a:prstGeom prst="rect">
                <a:avLst/>
              </a:prstGeom>
              <a:blipFill rotWithShape="0">
                <a:blip r:embed="rId2"/>
                <a:stretch>
                  <a:fillRect l="-751" t="-1286" r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25" y="809953"/>
            <a:ext cx="110823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Aerosols originate from a wide variety of natural and anthropogenic sources. Various aerosol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through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combination of physical, chemical and biological processes. Based on the formation processes,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source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can be distinguished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particles emitted directly to the atmosphere as liquids or solids,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range of processes (Bulk-to-Particle Conversion, BPC). Some particles formed by nucleation1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condensation2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precursor gases (Gas-To-Particle Conversation, GPC), and others from the reactions of dissolved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droplets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Nucleation: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creation of molecular embryos or clusters prior to formation of a new phase during the transformation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vapor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liquid → solid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Nucleation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occur within the original phase (homogeneous nucleation), or on another phase, e.g. on a small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nucleation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Bulk-to-Particle Conversion, many different aerosol particles are generated from solid or liquid base materials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Oceans and dry continental regions are the two main natural sources of atmospheric aerosol. A large amount of water droplets and sea salts are released to the atmosphere through sea spray and air bubbles at the surface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 (Figure 9.2).</a:t>
            </a:r>
          </a:p>
        </p:txBody>
      </p:sp>
    </p:spTree>
    <p:extLst>
      <p:ext uri="{BB962C8B-B14F-4D97-AF65-F5344CB8AC3E}">
        <p14:creationId xmlns:p14="http://schemas.microsoft.com/office/powerpoint/2010/main" val="23432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098" y="729734"/>
            <a:ext cx="506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4. Aerosols interaction with atmospheric gases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4077" y="1099066"/>
            <a:ext cx="9197789" cy="5128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five </a:t>
            </a:r>
            <a:r>
              <a:rPr lang="en-US" sz="40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prstClr val="black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Atmospheric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particulate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PM10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 sources of PM10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PM2.5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5.4 atmospheric level of PM2.5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5.5 particulate smaller than PM2.5um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176"/>
            <a:ext cx="12192000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6" y="245689"/>
            <a:ext cx="11835478" cy="58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9" y="269501"/>
            <a:ext cx="11587153" cy="49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1" y="183771"/>
            <a:ext cx="11080377" cy="66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87" y="293874"/>
            <a:ext cx="11469308" cy="32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95" y="125225"/>
            <a:ext cx="6858840" cy="683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57" y="219635"/>
            <a:ext cx="11674923" cy="55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7" y="212352"/>
            <a:ext cx="10623176" cy="63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813" y="328523"/>
            <a:ext cx="11453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water droplet evaporates, the salt is left suspended into the atmosphere forming a maritime aerosol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sodium-chloride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magnesium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sulphate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(MgSO4)).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901" y="1142999"/>
            <a:ext cx="4668099" cy="2900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4813" y="1314449"/>
            <a:ext cx="6838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major source of primary particles is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windblown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mineral dust from dry continental area, like deserts and semi arid regions. Further natural sources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volcanic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ash, clay particles from soil erosion and biological materials (plant debris, pollen etc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particles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formed by anthropogenic activities, like biomass burning, combustion of fossil fuel 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activities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(Table 9.1).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43763" y="4176771"/>
            <a:ext cx="5095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Droplet formation during the bursting of small bubble</a:t>
            </a:r>
          </a:p>
        </p:txBody>
      </p:sp>
    </p:spTree>
    <p:extLst>
      <p:ext uri="{BB962C8B-B14F-4D97-AF65-F5344CB8AC3E}">
        <p14:creationId xmlns:p14="http://schemas.microsoft.com/office/powerpoint/2010/main" val="13782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3" y="143154"/>
            <a:ext cx="11354081" cy="64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95" y="228319"/>
            <a:ext cx="10033187" cy="63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2" y="226078"/>
            <a:ext cx="9912444" cy="64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79" y="121303"/>
            <a:ext cx="10460692" cy="66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00" y="170610"/>
            <a:ext cx="9647705" cy="64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61" y="251852"/>
            <a:ext cx="7387198" cy="626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3" y="240366"/>
            <a:ext cx="10476100" cy="64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921163"/>
            <a:ext cx="6815591" cy="36491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4813" y="294412"/>
            <a:ext cx="11239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basic processes can cause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formation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particles: an existing particle may grow through material condensing from gas phase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particle may forms through homogeneous nucleation.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2187" y="1551831"/>
            <a:ext cx="8024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9.1: Primary particle emissions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year) Source: IPCC (2001)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7" y="5356276"/>
            <a:ext cx="6815591" cy="11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813" y="755988"/>
            <a:ext cx="1141095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other particles can form or transform by cloud droplets. When a cloud condensation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 particle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dissolves in the water, and then reacts with other substances, it can build new aerosol substance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aerosol particle when the water evaporates</a:t>
            </a:r>
            <a:r>
              <a:rPr lang="en-US" dirty="0" smtClean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condensation nuclei (CCN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define as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hygroscopic aerosol particles that can serve as nuclei of atmospheric cloud droplets,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where, water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condenses on particles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4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087" y="3271511"/>
            <a:ext cx="115252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composition of these sulfate particles can then be modified by condensation of other gases with low vapor pressure including NH3, HNO3, and organic compounds. Organic carbon represents a major fraction of the fine aerosol (Figure) and is contributed mainly by condensation of large hydrocarbons of biogenic and anthropogenic origin.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important component of the fine aerosol is soot produced by condensation of gases during combustion. Soot as commonly defined includes both elemental carbon and black organic aggregates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9087" y="603023"/>
                <a:ext cx="11010900" cy="2168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000" b="1" i="1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Fine </a:t>
                </a:r>
                <a:r>
                  <a:rPr lang="en-US" sz="20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aerosol particles (less than 1 mm in radius) originate almost exclusively from condensation of precursor gases.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q"/>
                </a:pPr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0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precursor gas sulfuric acid (H2SO4), produced in the atmosphere by oxidation of sulfur dioxide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u="none" strike="noStrike" baseline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𝑺𝑶</m:t>
                        </m:r>
                      </m:e>
                      <m:sub>
                        <m:r>
                          <a:rPr lang="en-US" sz="20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emitted from fossil fuel combustion, volcanoes, and other sources. H2SO4 has a low vapor pressure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u="none" strike="noStrike" baseline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1" i="1" u="none" strike="noStrike" baseline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-H2O solutions and condenses under all atmospheric conditions to form aqueous sulfate particles, figure below.</a:t>
                </a:r>
                <a:endParaRPr lang="en-US" b="1" i="0" u="none" strike="noStrike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7" y="603023"/>
                <a:ext cx="11010900" cy="2168479"/>
              </a:xfrm>
              <a:prstGeom prst="rect">
                <a:avLst/>
              </a:prstGeom>
              <a:blipFill rotWithShape="0">
                <a:blip r:embed="rId2"/>
                <a:stretch>
                  <a:fillRect l="-498" t="-1685" r="-553" b="-4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1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8" y="39356"/>
            <a:ext cx="8543925" cy="60029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5049" y="6277660"/>
            <a:ext cx="728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Typical composition of fine continental aerosol. Adapted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8058</TotalTime>
  <Words>3427</Words>
  <Application>Microsoft Office PowerPoint</Application>
  <PresentationFormat>Widescreen</PresentationFormat>
  <Paragraphs>206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Andalus</vt:lpstr>
      <vt:lpstr>Arial</vt:lpstr>
      <vt:lpstr>Arial Black</vt:lpstr>
      <vt:lpstr>Calibri</vt:lpstr>
      <vt:lpstr>Cambria Math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110</cp:revision>
  <dcterms:created xsi:type="dcterms:W3CDTF">2021-04-11T12:51:11Z</dcterms:created>
  <dcterms:modified xsi:type="dcterms:W3CDTF">2021-07-09T19:20:49Z</dcterms:modified>
</cp:coreProperties>
</file>