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4" r:id="rId3"/>
    <p:sldId id="265" r:id="rId4"/>
    <p:sldId id="256" r:id="rId5"/>
    <p:sldId id="259" r:id="rId6"/>
    <p:sldId id="260" r:id="rId7"/>
    <p:sldId id="261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9" autoAdjust="0"/>
  </p:normalViewPr>
  <p:slideViewPr>
    <p:cSldViewPr>
      <p:cViewPr varScale="1">
        <p:scale>
          <a:sx n="52" d="100"/>
          <a:sy n="5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349D-B4CB-491F-96A7-C6EB6675BA53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83DBF-C64A-42F8-8C11-FB435BE1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يوصف</a:t>
            </a:r>
            <a:r>
              <a:rPr lang="ar-SA" baseline="0" dirty="0" smtClean="0"/>
              <a:t> الشغل الصافي في عملية دورية رياضيا بالتكامل الكنتوري لكل المسار </a:t>
            </a:r>
          </a:p>
          <a:p>
            <a:r>
              <a:rPr lang="ar-SA" baseline="0" dirty="0" smtClean="0"/>
              <a:t>تتلاشى قيمة التكامل الكنتوري للمقادير التفاضلية </a:t>
            </a:r>
            <a:r>
              <a:rPr lang="ar-IQ" baseline="0" dirty="0" smtClean="0"/>
              <a:t>التامة</a:t>
            </a:r>
            <a:r>
              <a:rPr lang="ar-SA" baseline="0" dirty="0" smtClean="0"/>
              <a:t> لانها تبدا وتنتهي بنفس القيمة ولكن الامر يختلف في حالة المقادير التفاضلية غير المضبوطة مثل الشغل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4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4424-E9E7-44EF-9948-A6D5BCE2C5B3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42410" y="238780"/>
            <a:ext cx="7811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Thermodynamics</a:t>
            </a:r>
            <a:endParaRPr lang="en-US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ATMOSPHERIC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</a:t>
            </a:r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8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4</a:t>
            </a:r>
          </a:p>
          <a:p>
            <a:pPr marL="0" indent="0" algn="ctr">
              <a:buNone/>
            </a:pPr>
            <a:endParaRPr lang="en-US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67" y="970407"/>
            <a:ext cx="5189533" cy="345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45550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يسمى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التفاضل الذي يعتمد على المسار بالتفاضل الغير التام والتفاضل الذي لا يعتمد على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المسار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بالتفاضل التام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800" dirty="0"/>
              <a:t>يمكن ايجاد شرط التفاضل التام من خلال </a:t>
            </a:r>
            <a:r>
              <a:rPr lang="ar-IQ" sz="2800" dirty="0" smtClean="0"/>
              <a:t>المشتقات الجزئية </a:t>
            </a:r>
            <a:r>
              <a:rPr lang="ar-IQ" sz="2800" dirty="0"/>
              <a:t>التي يمكن تعريفها فيزياويا بانها متغيرات بدلالة متغيرين </a:t>
            </a:r>
            <a:r>
              <a:rPr lang="ar-IQ" sz="2800" dirty="0" smtClean="0"/>
              <a:t>اخرين.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يوصف الشغل الصافي في عملية دورية رياضيا بالتكامل الكنتوري لكل المسار 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تتلاشى قيمة التكامل الكنتوري للمقادير التفاضلية التامة لانها تبدا وتنتهي بنفس القيمة ولكن الامر يختلف في حالة المقادير التفاضلية غير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التامة مثل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الشغل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" y="4191000"/>
            <a:ext cx="781050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Welcome Students in the </a:t>
            </a:r>
            <a:r>
              <a:rPr lang="en-US" sz="2800" b="1" i="1" u="sng" dirty="0" smtClean="0">
                <a:latin typeface="Andalus" pitchFamily="18" charset="-78"/>
                <a:cs typeface="Andalus" pitchFamily="18" charset="-78"/>
              </a:rPr>
              <a:t>Fourth Lecture </a:t>
            </a: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</a:p>
        </p:txBody>
      </p:sp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>
          <a:xfrm>
            <a:off x="1333500" y="660400"/>
            <a:ext cx="6477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25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notes about Work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appendix of this lecture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(appendix_4)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Some Notes About Work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system (parcel of air, for example) is at equilibrium with its environment no changes take place in either of them.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pressure of the surroundings changes, then the force associated with the pressure change will disturb the parcel thereby forcing it away from equilibrium.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order for the parcel to adjust to the pressure changes of the surroundings, the parcel will either contract or expand.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parcel expands we say that the parcel performs work on the environment and if the parcel contracts we say that the environment performs work on the parcel.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definition, if the volume change is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then the incremental work done,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pdV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Accordingly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when the system changes from an initial state i to a final state f the total work done, either by the system or on the system,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above equation indicates that the work done is given by an area in a (p, V )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diagram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1066800"/>
            <a:ext cx="2124075" cy="6953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00200" y="2819400"/>
            <a:ext cx="5943600" cy="2655332"/>
            <a:chOff x="1600200" y="2907268"/>
            <a:chExt cx="5943600" cy="2426732"/>
          </a:xfrm>
        </p:grpSpPr>
        <p:pic>
          <p:nvPicPr>
            <p:cNvPr id="4" name="Picture 3"/>
            <p:cNvPicPr/>
            <p:nvPr/>
          </p:nvPicPr>
          <p:blipFill rotWithShape="1">
            <a:blip r:embed="rId3"/>
            <a:srcRect b="51098"/>
            <a:stretch/>
          </p:blipFill>
          <p:spPr bwMode="auto">
            <a:xfrm>
              <a:off x="1600200" y="3000375"/>
              <a:ext cx="5943600" cy="23336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600200" y="2907268"/>
              <a:ext cx="838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5562600"/>
            <a:ext cx="76962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the work represent an exact or inexact differentials ?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Now let us consider a situation where the </a:t>
            </a:r>
            <a:r>
              <a:rPr lang="en-GB" sz="2400" b="1" u="sng" dirty="0">
                <a:latin typeface="Times New Roman" pitchFamily="18" charset="0"/>
                <a:cs typeface="Times New Roman" pitchFamily="18" charset="0"/>
              </a:rPr>
              <a:t>system expands through a reversible transformation from i to f and then contracts from f to i along exactly the same path in the (p, V ) diagram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Then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the total work done will be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400" b="1" u="sng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GB" sz="2400" b="1" u="sng" dirty="0">
                <a:latin typeface="Times New Roman" pitchFamily="18" charset="0"/>
                <a:cs typeface="Times New Roman" pitchFamily="18" charset="0"/>
              </a:rPr>
              <a:t>system expands from i to f and then contracts from f to i but along a different reversible transformation (different path),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then the total work done would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be: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where Ai1f2i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is the area enclosed by the two paths. It follows that 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and thus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not an exact differential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which means that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work is not a state function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As such it depends on the particular way the system goes from i to f. Because of this from now on we will denote the incremental change in work as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δW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not as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886075" y="1152525"/>
            <a:ext cx="4581525" cy="6762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81000" y="3048000"/>
            <a:ext cx="3876675" cy="123825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 rotWithShape="1">
          <a:blip r:embed="rId5"/>
          <a:srcRect t="53121"/>
          <a:stretch/>
        </p:blipFill>
        <p:spPr>
          <a:xfrm>
            <a:off x="4468858" y="2667000"/>
            <a:ext cx="4675142" cy="176566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6"/>
          <a:stretch>
            <a:fillRect/>
          </a:stretch>
        </p:blipFill>
        <p:spPr>
          <a:xfrm>
            <a:off x="7562850" y="4495800"/>
            <a:ext cx="15811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686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Times New Roman"/>
                <a:ea typeface="Calibri"/>
                <a:cs typeface="Arial"/>
              </a:rPr>
              <a:t>If we write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dV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dAds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(where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dA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is an area element and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ds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a distance element) we have that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δW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pdAds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Fds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Fvdt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that</a:t>
            </a: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v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denotes the velocity of the parcel and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K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is the kinetic energy of the parcel. </a:t>
            </a:r>
            <a:r>
              <a:rPr lang="en-US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It follows that the work done and the kinetic energy are related. </a:t>
            </a:r>
            <a:endParaRPr lang="en-GB" sz="2400" b="1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The last equation indicates that one way by which a thermodynamic system can exchange energy with its environment is by performing work. The other is through transfer of heat. </a:t>
            </a:r>
            <a:endParaRPr lang="en-GB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57462" y="941796"/>
            <a:ext cx="4300538" cy="283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91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According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the last equation, the 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units for work are those of energy. Thus, the unit for work in the MKS system is the joule which is defined as J = Nm where the newton N = kgms</a:t>
            </a:r>
            <a:r>
              <a:rPr lang="en-US" sz="2400" i="1" baseline="30000" dirty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baseline="30000" dirty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 In the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CGS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system, the unit is the erg which is defined as erg =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dyn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cm where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dyn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= g cm s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2. It follows that 1 joule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= 107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erg.</a:t>
            </a:r>
            <a:endParaRPr lang="en-GB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Riddles 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ideal gas law, prove that  P,V,T are state functions  of a system 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ideal gas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prove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work is not a state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system 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depends on the path using partial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derivatives.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713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This lecture including the following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25</cp:revision>
  <dcterms:created xsi:type="dcterms:W3CDTF">2020-02-11T20:05:07Z</dcterms:created>
  <dcterms:modified xsi:type="dcterms:W3CDTF">2021-11-28T05:43:54Z</dcterms:modified>
</cp:coreProperties>
</file>