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8" r:id="rId4"/>
    <p:sldId id="257" r:id="rId5"/>
    <p:sldId id="260" r:id="rId6"/>
    <p:sldId id="261"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guide orient="horz" pos="2160"/>
        <p:guide pos="3840"/>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3/13/2022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3/13/2022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3/13/2022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3/13/2022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5" name="Rectangle 4"/>
          <p:cNvSpPr/>
          <p:nvPr/>
        </p:nvSpPr>
        <p:spPr>
          <a:xfrm>
            <a:off x="1918605" y="3506222"/>
            <a:ext cx="2313761" cy="523220"/>
          </a:xfrm>
          <a:prstGeom prst="rect">
            <a:avLst/>
          </a:prstGeom>
        </p:spPr>
        <p:txBody>
          <a:bodyPr wrap="square">
            <a:spAutoFit/>
          </a:bodyPr>
          <a:lstStyle/>
          <a:p>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
        <p:nvSpPr>
          <p:cNvPr id="3" name="Rectangle 2"/>
          <p:cNvSpPr/>
          <p:nvPr/>
        </p:nvSpPr>
        <p:spPr>
          <a:xfrm>
            <a:off x="3735977" y="3583166"/>
            <a:ext cx="5512526" cy="646331"/>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Turbulent kinetic energy</a:t>
            </a:r>
          </a:p>
        </p:txBody>
      </p:sp>
    </p:spTree>
    <p:extLst>
      <p:ext uri="{BB962C8B-B14F-4D97-AF65-F5344CB8AC3E}">
        <p14:creationId xmlns:p14="http://schemas.microsoft.com/office/powerpoint/2010/main" val="1485917022"/>
      </p:ext>
    </p:extLst>
  </p:cSld>
  <p:clrMapOvr>
    <a:masterClrMapping/>
  </p:clrMapOvr>
  <mc:AlternateContent xmlns:mc="http://schemas.openxmlformats.org/markup-compatibility/2006" xmlns:p14="http://schemas.microsoft.com/office/powerpoint/2010/main">
    <mc:Choice Requires="p14">
      <p:transition spd="slow" p14:dur="2000" advTm="11144"/>
    </mc:Choice>
    <mc:Fallback xmlns="">
      <p:transition spd="slow" advTm="111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261" t="39912" r="14025" b="18482"/>
          <a:stretch/>
        </p:blipFill>
        <p:spPr>
          <a:xfrm>
            <a:off x="979713" y="548639"/>
            <a:ext cx="10371909" cy="3043647"/>
          </a:xfrm>
          <a:prstGeom prst="rect">
            <a:avLst/>
          </a:prstGeom>
        </p:spPr>
      </p:pic>
    </p:spTree>
    <p:extLst>
      <p:ext uri="{BB962C8B-B14F-4D97-AF65-F5344CB8AC3E}">
        <p14:creationId xmlns:p14="http://schemas.microsoft.com/office/powerpoint/2010/main" val="425745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 y="305025"/>
            <a:ext cx="11800114" cy="1015663"/>
          </a:xfrm>
          <a:prstGeom prst="rect">
            <a:avLst/>
          </a:prstGeom>
        </p:spPr>
        <p:txBody>
          <a:bodyPr wrap="square">
            <a:spAutoFit/>
          </a:bodyPr>
          <a:lstStyle/>
          <a:p>
            <a:pPr marL="285750" indent="-285750">
              <a:buFont typeface="Wingdings" panose="05000000000000000000" pitchFamily="2" charset="2"/>
              <a:buChar char="q"/>
            </a:pPr>
            <a:r>
              <a:rPr lang="en-US" sz="2000" dirty="0">
                <a:solidFill>
                  <a:srgbClr val="FF0000"/>
                </a:solidFill>
                <a:latin typeface="Times New Roman" panose="02020603050405020304" pitchFamily="18" charset="0"/>
                <a:cs typeface="Times New Roman" panose="02020603050405020304" pitchFamily="18" charset="0"/>
              </a:rPr>
              <a:t>Turbulence is an intrinsic part of the atmospheric boundary layer that must be quantified in order to study it. The randomness of turbulence makes deterministic description difficult. Instead, we are forced to retreat to the use of statistics, where we are limited to average or expected measures of turbulence. </a:t>
            </a:r>
          </a:p>
        </p:txBody>
      </p:sp>
      <p:sp>
        <p:nvSpPr>
          <p:cNvPr id="5" name="Rectangle 4"/>
          <p:cNvSpPr/>
          <p:nvPr/>
        </p:nvSpPr>
        <p:spPr>
          <a:xfrm>
            <a:off x="195942" y="1475491"/>
            <a:ext cx="11773989" cy="1015663"/>
          </a:xfrm>
          <a:prstGeom prst="rect">
            <a:avLst/>
          </a:prstGeom>
        </p:spPr>
        <p:txBody>
          <a:bodyPr wrap="square">
            <a:spAutoFit/>
          </a:bodyPr>
          <a:lstStyle/>
          <a:p>
            <a:pPr marL="342900" indent="-342900">
              <a:buFont typeface="Wingdings" panose="05000000000000000000" pitchFamily="2" charset="2"/>
              <a:buChar char="q"/>
            </a:pPr>
            <a:r>
              <a:rPr lang="en-US" sz="2000" dirty="0" smtClean="0">
                <a:solidFill>
                  <a:srgbClr val="FF0000"/>
                </a:solidFill>
              </a:rPr>
              <a:t>Statistical descriptors such as the variance or covariance are of limited usefulness unless we can physically interpret them. </a:t>
            </a:r>
            <a:r>
              <a:rPr lang="en-US" sz="2000" dirty="0" smtClean="0"/>
              <a:t>Variances are shown to be measures of turbulence intensity or turbulence kinetic energy, and </a:t>
            </a:r>
            <a:r>
              <a:rPr lang="en-US" sz="2000" dirty="0" err="1" smtClean="0"/>
              <a:t>covariances</a:t>
            </a:r>
            <a:r>
              <a:rPr lang="en-US" sz="2000" dirty="0" smtClean="0"/>
              <a:t> are shown to be measures of flux or stress.</a:t>
            </a:r>
            <a:endParaRPr lang="en-US" sz="2000" dirty="0"/>
          </a:p>
        </p:txBody>
      </p:sp>
    </p:spTree>
    <p:extLst>
      <p:ext uri="{BB962C8B-B14F-4D97-AF65-F5344CB8AC3E}">
        <p14:creationId xmlns:p14="http://schemas.microsoft.com/office/powerpoint/2010/main" val="329585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90" y="3965874"/>
            <a:ext cx="11813178" cy="707886"/>
          </a:xfrm>
          <a:prstGeom prst="rect">
            <a:avLst/>
          </a:prstGeom>
        </p:spPr>
        <p:txBody>
          <a:bodyPr wrap="square">
            <a:spAutoFit/>
          </a:bodyPr>
          <a:lstStyle/>
          <a:p>
            <a:pPr marL="342900" indent="-342900">
              <a:buFont typeface="Wingdings" panose="05000000000000000000" pitchFamily="2" charset="2"/>
              <a:buChar char="q"/>
            </a:pPr>
            <a:r>
              <a:rPr lang="en-US" sz="2000" dirty="0" smtClean="0">
                <a:solidFill>
                  <a:srgbClr val="FF0000"/>
                </a:solidFill>
                <a:latin typeface="Times New Roman" panose="02020603050405020304" pitchFamily="18" charset="0"/>
                <a:cs typeface="Times New Roman" panose="02020603050405020304" pitchFamily="18" charset="0"/>
              </a:rPr>
              <a:t>The wind speed varies in an irregular pattern - a characteristic signature of turbulence. This quasi-randomness is what makes turbulence different from other motions, like waves. </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3690" y="4634603"/>
            <a:ext cx="12100559" cy="1323439"/>
          </a:xfrm>
          <a:prstGeom prst="rect">
            <a:avLst/>
          </a:prstGeom>
        </p:spPr>
        <p:txBody>
          <a:bodyPr wrap="square">
            <a:spAutoFit/>
          </a:bodyPr>
          <a:lstStyle/>
          <a:p>
            <a:pPr marL="285750" indent="-285750">
              <a:buFont typeface="Wingdings" panose="05000000000000000000" pitchFamily="2" charset="2"/>
              <a:buChar char="q"/>
            </a:pPr>
            <a:r>
              <a:rPr lang="en-US" sz="2000" dirty="0">
                <a:solidFill>
                  <a:srgbClr val="FF0000"/>
                </a:solidFill>
                <a:latin typeface="Times New Roman" panose="02020603050405020304" pitchFamily="18" charset="0"/>
                <a:cs typeface="Times New Roman" panose="02020603050405020304" pitchFamily="18" charset="0"/>
              </a:rPr>
              <a:t>We can visually pick out a mean, or typical, value of the wind speed. For example, between noon and 1230 local time the </a:t>
            </a:r>
            <a:r>
              <a:rPr lang="en-US" sz="2000" dirty="0" smtClean="0">
                <a:solidFill>
                  <a:srgbClr val="FF0000"/>
                </a:solidFill>
                <a:latin typeface="Times New Roman" panose="02020603050405020304" pitchFamily="18" charset="0"/>
                <a:cs typeface="Times New Roman" panose="02020603050405020304" pitchFamily="18" charset="0"/>
              </a:rPr>
              <a:t>average </a:t>
            </a:r>
            <a:r>
              <a:rPr lang="en-US" sz="2000" dirty="0">
                <a:solidFill>
                  <a:srgbClr val="FF0000"/>
                </a:solidFill>
                <a:latin typeface="Times New Roman" panose="02020603050405020304" pitchFamily="18" charset="0"/>
                <a:cs typeface="Times New Roman" panose="02020603050405020304" pitchFamily="18" charset="0"/>
              </a:rPr>
              <a:t>wind speed is about 6 </a:t>
            </a:r>
            <a:r>
              <a:rPr lang="en-US" sz="2000" dirty="0" smtClean="0">
                <a:solidFill>
                  <a:srgbClr val="FF0000"/>
                </a:solidFill>
                <a:latin typeface="Times New Roman" panose="02020603050405020304" pitchFamily="18" charset="0"/>
                <a:cs typeface="Times New Roman" panose="02020603050405020304" pitchFamily="18" charset="0"/>
              </a:rPr>
              <a:t>m/s, </a:t>
            </a:r>
            <a:r>
              <a:rPr lang="en-US" sz="2000" dirty="0">
                <a:solidFill>
                  <a:srgbClr val="FF0000"/>
                </a:solidFill>
                <a:latin typeface="Times New Roman" panose="02020603050405020304" pitchFamily="18" charset="0"/>
                <a:cs typeface="Times New Roman" panose="02020603050405020304" pitchFamily="18" charset="0"/>
              </a:rPr>
              <a:t>while a bit later (between 1400 and 1430) the winds have decreased to about 5 </a:t>
            </a:r>
            <a:r>
              <a:rPr lang="en-US" sz="2000" dirty="0" smtClean="0">
                <a:solidFill>
                  <a:srgbClr val="FF0000"/>
                </a:solidFill>
                <a:latin typeface="Times New Roman" panose="02020603050405020304" pitchFamily="18" charset="0"/>
                <a:cs typeface="Times New Roman" panose="02020603050405020304" pitchFamily="18" charset="0"/>
              </a:rPr>
              <a:t>m/s </a:t>
            </a:r>
            <a:r>
              <a:rPr lang="en-US" sz="2000" dirty="0">
                <a:solidFill>
                  <a:srgbClr val="FF0000"/>
                </a:solidFill>
                <a:latin typeface="Times New Roman" panose="02020603050405020304" pitchFamily="18" charset="0"/>
                <a:cs typeface="Times New Roman" panose="02020603050405020304" pitchFamily="18" charset="0"/>
              </a:rPr>
              <a:t>on the average. The ability to find a statistically-stable mean value suggests that </a:t>
            </a:r>
          </a:p>
          <a:p>
            <a:r>
              <a:rPr lang="en-US" sz="2000" dirty="0">
                <a:solidFill>
                  <a:srgbClr val="FF0000"/>
                </a:solidFill>
                <a:latin typeface="Times New Roman" panose="02020603050405020304" pitchFamily="18" charset="0"/>
                <a:cs typeface="Times New Roman" panose="02020603050405020304" pitchFamily="18" charset="0"/>
              </a:rPr>
              <a:t>turbulence is not completely random. </a:t>
            </a:r>
          </a:p>
        </p:txBody>
      </p:sp>
      <p:sp>
        <p:nvSpPr>
          <p:cNvPr id="7" name="Rectangle 6"/>
          <p:cNvSpPr/>
          <p:nvPr/>
        </p:nvSpPr>
        <p:spPr>
          <a:xfrm>
            <a:off x="226421" y="5842337"/>
            <a:ext cx="11756572" cy="1015663"/>
          </a:xfrm>
          <a:prstGeom prst="rect">
            <a:avLst/>
          </a:prstGeom>
        </p:spPr>
        <p:txBody>
          <a:bodyPr wrap="square">
            <a:spAutoFit/>
          </a:bodyPr>
          <a:lstStyle/>
          <a:p>
            <a:pPr marL="342900" indent="-342900">
              <a:buFont typeface="Wingdings" panose="05000000000000000000" pitchFamily="2" charset="2"/>
              <a:buChar char="q"/>
            </a:pPr>
            <a:r>
              <a:rPr lang="en-US" sz="2000" dirty="0">
                <a:solidFill>
                  <a:srgbClr val="FF0000"/>
                </a:solidFill>
                <a:latin typeface="Times New Roman" panose="02020603050405020304" pitchFamily="18" charset="0"/>
                <a:cs typeface="Times New Roman" panose="02020603050405020304" pitchFamily="18" charset="0"/>
              </a:rPr>
              <a:t>Near noon the instantaneous wind speed is often 1 </a:t>
            </a:r>
            <a:r>
              <a:rPr lang="en-US" sz="2000" dirty="0" smtClean="0">
                <a:solidFill>
                  <a:srgbClr val="FF0000"/>
                </a:solidFill>
                <a:latin typeface="Times New Roman" panose="02020603050405020304" pitchFamily="18" charset="0"/>
                <a:cs typeface="Times New Roman" panose="02020603050405020304" pitchFamily="18" charset="0"/>
              </a:rPr>
              <a:t>m/s </a:t>
            </a:r>
            <a:r>
              <a:rPr lang="en-US" sz="2000" dirty="0">
                <a:solidFill>
                  <a:srgbClr val="FF0000"/>
                </a:solidFill>
                <a:latin typeface="Times New Roman" panose="02020603050405020304" pitchFamily="18" charset="0"/>
                <a:cs typeface="Times New Roman" panose="02020603050405020304" pitchFamily="18" charset="0"/>
              </a:rPr>
              <a:t>faster or slower than the mean, while at 1400 the wind speed varies by only about 0.5 </a:t>
            </a:r>
            <a:r>
              <a:rPr lang="en-US" sz="2000" dirty="0" smtClean="0">
                <a:solidFill>
                  <a:srgbClr val="FF0000"/>
                </a:solidFill>
                <a:latin typeface="Times New Roman" panose="02020603050405020304" pitchFamily="18" charset="0"/>
                <a:cs typeface="Times New Roman" panose="02020603050405020304" pitchFamily="18" charset="0"/>
              </a:rPr>
              <a:t>m/s </a:t>
            </a:r>
            <a:r>
              <a:rPr lang="en-US" sz="2000" dirty="0">
                <a:solidFill>
                  <a:srgbClr val="FF0000"/>
                </a:solidFill>
                <a:latin typeface="Times New Roman" panose="02020603050405020304" pitchFamily="18" charset="0"/>
                <a:cs typeface="Times New Roman" panose="02020603050405020304" pitchFamily="18" charset="0"/>
              </a:rPr>
              <a:t>about its mean. Such a bounded characteristic of the wind speed means that we can use statistics such as the variance or standard deviation to characterize the turbulence intensity.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34" t="25000" r="25520" b="16507"/>
          <a:stretch/>
        </p:blipFill>
        <p:spPr bwMode="auto">
          <a:xfrm>
            <a:off x="1371600" y="40895"/>
            <a:ext cx="9378462" cy="392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8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18010" y="451396"/>
                <a:ext cx="11325498" cy="2000548"/>
              </a:xfrm>
              <a:prstGeom prst="rect">
                <a:avLst/>
              </a:prstGeom>
            </p:spPr>
            <p:txBody>
              <a:bodyPr wrap="square">
                <a:spAutoFit/>
              </a:bodyPr>
              <a:lstStyle/>
              <a:p>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a:t>
                </a:r>
                <a:r>
                  <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ar-IQ"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kinetic energy (KE) is KE = 0.5 m M2, where m is mass. When dealing with a fluid such as air it is more convenient to talk about kinetic energy per unit mass,</a:t>
                </a:r>
                <a:endParaRPr lang="en-US"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one of the most important variables in micrometeorology, because it is a measure of the intensity of </a:t>
                </a:r>
                <a:r>
                  <a:rPr lang="en-US" sz="2000" dirty="0" smtClean="0">
                    <a:latin typeface="Times New Roman" panose="02020603050405020304" pitchFamily="18" charset="0"/>
                    <a:cs typeface="Times New Roman" panose="02020603050405020304" pitchFamily="18" charset="0"/>
                  </a:rPr>
                  <a:t>turbulence</a:t>
                </a:r>
                <a:r>
                  <a:rPr lang="en-US" sz="2000" dirty="0">
                    <a:latin typeface="Times New Roman" panose="02020603050405020304" pitchFamily="18" charset="0"/>
                    <a:cs typeface="Times New Roman" panose="02020603050405020304" pitchFamily="18" charset="0"/>
                  </a:rPr>
                  <a:t>. It is directly related to the momentum, heat, and moisture transport through the boundary layer. </a:t>
                </a:r>
                <a:r>
                  <a:rPr lang="en-US" sz="2000" dirty="0" smtClean="0">
                    <a:latin typeface="Times New Roman" panose="02020603050405020304" pitchFamily="18" charset="0"/>
                    <a:cs typeface="Times New Roman" panose="02020603050405020304" pitchFamily="18" charset="0"/>
                  </a:rPr>
                  <a:t> kinetic </a:t>
                </a:r>
                <a:r>
                  <a:rPr lang="en-US" sz="2000" dirty="0">
                    <a:latin typeface="Times New Roman" panose="02020603050405020304" pitchFamily="18" charset="0"/>
                    <a:cs typeface="Times New Roman" panose="02020603050405020304" pitchFamily="18" charset="0"/>
                  </a:rPr>
                  <a:t>energy (KE) is KE = 0.5 m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𝑢</m:t>
                        </m:r>
                      </m:e>
                      <m:sup>
                        <m:r>
                          <a:rPr lang="en-US" sz="2000" i="1" smtClean="0">
                            <a:latin typeface="Cambria Math" panose="02040503050406030204" pitchFamily="18" charset="0"/>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where m is </a:t>
                </a:r>
                <a:r>
                  <a:rPr lang="en-US" sz="2000" dirty="0" smtClean="0">
                    <a:latin typeface="Times New Roman" panose="02020603050405020304" pitchFamily="18" charset="0"/>
                    <a:cs typeface="Times New Roman" panose="02020603050405020304" pitchFamily="18" charset="0"/>
                  </a:rPr>
                  <a:t>mass , u is velocity. </a:t>
                </a:r>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8010" y="451396"/>
                <a:ext cx="11325498" cy="2000548"/>
              </a:xfrm>
              <a:prstGeom prst="rect">
                <a:avLst/>
              </a:prstGeom>
              <a:blipFill>
                <a:blip r:embed="rId2"/>
                <a:stretch>
                  <a:fillRect l="-915" t="-2744" b="-4573"/>
                </a:stretch>
              </a:blipFill>
            </p:spPr>
            <p:txBody>
              <a:bodyPr/>
              <a:lstStyle/>
              <a:p>
                <a:r>
                  <a:rPr lang="en-US">
                    <a:noFill/>
                  </a:rPr>
                  <a:t> </a:t>
                </a:r>
              </a:p>
            </p:txBody>
          </p:sp>
        </mc:Fallback>
      </mc:AlternateContent>
      <p:pic>
        <p:nvPicPr>
          <p:cNvPr id="9" name="Picture 8"/>
          <p:cNvPicPr>
            <a:picLocks noChangeAspect="1"/>
          </p:cNvPicPr>
          <p:nvPr/>
        </p:nvPicPr>
        <p:blipFill rotWithShape="1">
          <a:blip r:embed="rId3"/>
          <a:srcRect l="33368" t="53125" r="22959" b="33125"/>
          <a:stretch/>
        </p:blipFill>
        <p:spPr>
          <a:xfrm>
            <a:off x="2939142" y="2334961"/>
            <a:ext cx="5682344" cy="1005840"/>
          </a:xfrm>
          <a:prstGeom prst="rect">
            <a:avLst/>
          </a:prstGeom>
        </p:spPr>
      </p:pic>
      <p:sp>
        <p:nvSpPr>
          <p:cNvPr id="10" name="Rectangle 9"/>
          <p:cNvSpPr/>
          <p:nvPr/>
        </p:nvSpPr>
        <p:spPr>
          <a:xfrm>
            <a:off x="261257" y="3477282"/>
            <a:ext cx="11482251" cy="193899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turbulence kinetic energy is one of the most important quantities used to study the turbulent BL</a:t>
            </a:r>
            <a:r>
              <a:rPr lang="en-US" sz="2000" dirty="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We </a:t>
            </a:r>
            <a:r>
              <a:rPr lang="en-US" sz="2000" dirty="0">
                <a:solidFill>
                  <a:srgbClr val="FF0000"/>
                </a:solidFill>
                <a:latin typeface="Times New Roman" panose="02020603050405020304" pitchFamily="18" charset="0"/>
                <a:cs typeface="Times New Roman" panose="02020603050405020304" pitchFamily="18" charset="0"/>
              </a:rPr>
              <a:t>have already discussed in Chapter 1 that turbulence can be generated by </a:t>
            </a:r>
            <a:r>
              <a:rPr lang="en-US" sz="2000" dirty="0" smtClean="0">
                <a:solidFill>
                  <a:srgbClr val="FF0000"/>
                </a:solidFill>
                <a:latin typeface="Times New Roman" panose="02020603050405020304" pitchFamily="18" charset="0"/>
                <a:cs typeface="Times New Roman" panose="02020603050405020304" pitchFamily="18" charset="0"/>
              </a:rPr>
              <a:t>buoyant </a:t>
            </a:r>
            <a:r>
              <a:rPr lang="en-US" sz="2000" dirty="0">
                <a:solidFill>
                  <a:srgbClr val="FF0000"/>
                </a:solidFill>
                <a:latin typeface="Times New Roman" panose="02020603050405020304" pitchFamily="18" charset="0"/>
                <a:cs typeface="Times New Roman" panose="02020603050405020304" pitchFamily="18" charset="0"/>
              </a:rPr>
              <a:t>thermals and by mechanical eddies.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By writing a budget for the equation for TKE, we can balance the production terms against the loss terms to determine </a:t>
            </a:r>
          </a:p>
          <a:p>
            <a:r>
              <a:rPr lang="en-US" sz="2000" dirty="0">
                <a:solidFill>
                  <a:srgbClr val="FF0000"/>
                </a:solidFill>
                <a:latin typeface="Times New Roman" panose="02020603050405020304" pitchFamily="18" charset="0"/>
                <a:cs typeface="Times New Roman" panose="02020603050405020304" pitchFamily="18" charset="0"/>
              </a:rPr>
              <a:t>whether the BL will become more turbulent, or whether turbulence will decay in the BL. </a:t>
            </a:r>
          </a:p>
        </p:txBody>
      </p:sp>
    </p:spTree>
    <p:extLst>
      <p:ext uri="{BB962C8B-B14F-4D97-AF65-F5344CB8AC3E}">
        <p14:creationId xmlns:p14="http://schemas.microsoft.com/office/powerpoint/2010/main" val="394190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761" t="11696" r="19828" b="28839"/>
          <a:stretch/>
        </p:blipFill>
        <p:spPr>
          <a:xfrm>
            <a:off x="992777" y="1306284"/>
            <a:ext cx="10685417" cy="5133705"/>
          </a:xfrm>
          <a:prstGeom prst="rect">
            <a:avLst/>
          </a:prstGeom>
        </p:spPr>
      </p:pic>
      <p:sp>
        <p:nvSpPr>
          <p:cNvPr id="3" name="Rectangle 2"/>
          <p:cNvSpPr/>
          <p:nvPr/>
        </p:nvSpPr>
        <p:spPr>
          <a:xfrm>
            <a:off x="2016033" y="602536"/>
            <a:ext cx="9662161"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A typical daytime variation of TKE in convective conditions is shown in Fig 2.8. </a:t>
            </a:r>
          </a:p>
        </p:txBody>
      </p:sp>
    </p:spTree>
    <p:extLst>
      <p:ext uri="{BB962C8B-B14F-4D97-AF65-F5344CB8AC3E}">
        <p14:creationId xmlns:p14="http://schemas.microsoft.com/office/powerpoint/2010/main" val="287621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1931" y="50530"/>
            <a:ext cx="9718766" cy="400110"/>
          </a:xfrm>
          <a:prstGeom prst="rect">
            <a:avLst/>
          </a:prstGeom>
        </p:spPr>
        <p:txBody>
          <a:bodyPr wrap="square">
            <a:spAutoFit/>
          </a:bodyPr>
          <a:lstStyle/>
          <a:p>
            <a:r>
              <a:rPr lang="en-US" dirty="0" smtClean="0"/>
              <a:t> </a:t>
            </a:r>
            <a:r>
              <a:rPr lang="en-US" sz="2000" b="1" dirty="0">
                <a:latin typeface="Times New Roman" panose="02020603050405020304" pitchFamily="18" charset="0"/>
                <a:cs typeface="Times New Roman" panose="02020603050405020304" pitchFamily="18" charset="0"/>
              </a:rPr>
              <a:t>T</a:t>
            </a:r>
            <a:r>
              <a:rPr lang="en-US" sz="2000" b="1" dirty="0" smtClean="0">
                <a:latin typeface="Times New Roman" panose="02020603050405020304" pitchFamily="18" charset="0"/>
                <a:cs typeface="Times New Roman" panose="02020603050405020304" pitchFamily="18" charset="0"/>
              </a:rPr>
              <a:t>he </a:t>
            </a:r>
            <a:r>
              <a:rPr lang="en-US" sz="2000" b="1" dirty="0">
                <a:latin typeface="Times New Roman" panose="02020603050405020304" pitchFamily="18" charset="0"/>
                <a:cs typeface="Times New Roman" panose="02020603050405020304" pitchFamily="18" charset="0"/>
              </a:rPr>
              <a:t>vertical profile of TKE for various boundary layers are shown in Fig 2.9</a:t>
            </a:r>
            <a:r>
              <a:rPr lang="en-US" b="1"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rotWithShape="1">
          <a:blip r:embed="rId2"/>
          <a:srcRect l="22524" t="28125" r="16636" b="10804"/>
          <a:stretch/>
        </p:blipFill>
        <p:spPr>
          <a:xfrm>
            <a:off x="796834" y="450641"/>
            <a:ext cx="10019211" cy="286732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30629" y="3306444"/>
                <a:ext cx="12061371" cy="836576"/>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Fig. 2.9 of </a:t>
                </a:r>
                <a:r>
                  <a:rPr lang="en-US" sz="1600" b="1" dirty="0">
                    <a:latin typeface="Times New Roman" panose="02020603050405020304" pitchFamily="18" charset="0"/>
                    <a:cs typeface="Times New Roman" panose="02020603050405020304" pitchFamily="18" charset="0"/>
                  </a:rPr>
                  <a:t>turbulence kinetic energy per unit mass (</a:t>
                </a:r>
                <a:r>
                  <a:rPr lang="en-US" sz="1600" b="1" dirty="0" smtClean="0">
                    <a:latin typeface="Times New Roman" panose="02020603050405020304" pitchFamily="18" charset="0"/>
                    <a:cs typeface="Times New Roman" panose="02020603050405020304" pitchFamily="18" charset="0"/>
                  </a:rPr>
                  <a:t>TKE/m </a:t>
                </a:r>
                <a:r>
                  <a:rPr lang="en-US" sz="1600" b="1" dirty="0">
                    <a:latin typeface="Times New Roman" panose="02020603050405020304" pitchFamily="18" charset="0"/>
                    <a:cs typeface="Times New Roman" panose="02020603050405020304" pitchFamily="18" charset="0"/>
                  </a:rPr>
                  <a:t>= 1/2</a:t>
                </a:r>
                <a:r>
                  <a:rPr lang="en-US" sz="1600" b="1"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𝑼</m:t>
                        </m:r>
                      </m:e>
                      <m:sup>
                        <m:r>
                          <a:rPr lang="en-US" sz="1600" b="1" i="1" smtClean="0">
                            <a:latin typeface="Cambria Math" panose="02040503050406030204" pitchFamily="18" charset="0"/>
                          </a:rPr>
                          <m:t>𝟐</m:t>
                        </m:r>
                      </m:sup>
                    </m:sSup>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𝑽</m:t>
                        </m:r>
                      </m:e>
                      <m:sup>
                        <m:r>
                          <a:rPr lang="en-US" sz="1600" b="1" i="1" smtClean="0">
                            <a:latin typeface="Cambria Math" panose="02040503050406030204" pitchFamily="18" charset="0"/>
                          </a:rPr>
                          <m:t>𝟐</m:t>
                        </m:r>
                      </m:sup>
                    </m:sSup>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𝑾</m:t>
                        </m:r>
                      </m:e>
                      <m:sup>
                        <m:r>
                          <a:rPr lang="en-US" sz="1600" b="1" i="1" smtClean="0">
                            <a:latin typeface="Cambria Math" panose="02040503050406030204" pitchFamily="18" charset="0"/>
                          </a:rPr>
                          <m:t>𝟐</m:t>
                        </m:r>
                      </m:sup>
                    </m:sSup>
                  </m:oMath>
                </a14:m>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for various boundary layers: (a) Daytime convective mixed layer with mostly clear skies and light </a:t>
                </a:r>
                <a:r>
                  <a:rPr lang="en-US" sz="1600" b="1" dirty="0" smtClean="0">
                    <a:latin typeface="Times New Roman" panose="02020603050405020304" pitchFamily="18" charset="0"/>
                    <a:cs typeface="Times New Roman" panose="02020603050405020304" pitchFamily="18" charset="0"/>
                  </a:rPr>
                  <a:t>winds </a:t>
                </a:r>
                <a:r>
                  <a:rPr lang="en-US" sz="1600" b="1" dirty="0">
                    <a:latin typeface="Times New Roman" panose="02020603050405020304" pitchFamily="18" charset="0"/>
                    <a:cs typeface="Times New Roman" panose="02020603050405020304" pitchFamily="18" charset="0"/>
                  </a:rPr>
                  <a:t>(b) Near neutral day with strong winds (10-15 </a:t>
                </a:r>
                <a:r>
                  <a:rPr lang="en-US" sz="1600" b="1" dirty="0" smtClean="0">
                    <a:latin typeface="Times New Roman" panose="02020603050405020304" pitchFamily="18" charset="0"/>
                    <a:cs typeface="Times New Roman" panose="02020603050405020304" pitchFamily="18" charset="0"/>
                  </a:rPr>
                  <a:t>m/s </a:t>
                </a:r>
                <a:r>
                  <a:rPr lang="en-US" sz="1600" b="1" dirty="0">
                    <a:latin typeface="Times New Roman" panose="02020603050405020304" pitchFamily="18" charset="0"/>
                    <a:cs typeface="Times New Roman" panose="02020603050405020304" pitchFamily="18" charset="0"/>
                  </a:rPr>
                  <a:t>at surface) and broken </a:t>
                </a:r>
                <a:r>
                  <a:rPr lang="en-US" sz="1600" b="1" dirty="0" smtClean="0">
                    <a:latin typeface="Times New Roman" panose="02020603050405020304" pitchFamily="18" charset="0"/>
                    <a:cs typeface="Times New Roman" panose="02020603050405020304" pitchFamily="18" charset="0"/>
                  </a:rPr>
                  <a:t>clouds </a:t>
                </a:r>
                <a:r>
                  <a:rPr lang="en-US" sz="1600" b="1" dirty="0">
                    <a:latin typeface="Times New Roman" panose="02020603050405020304" pitchFamily="18" charset="0"/>
                    <a:cs typeface="Times New Roman" panose="02020603050405020304" pitchFamily="18" charset="0"/>
                  </a:rPr>
                  <a:t>(c) Nocturnal stable boundary </a:t>
                </a:r>
                <a:r>
                  <a:rPr lang="en-US" sz="1600" b="1" dirty="0" smtClean="0">
                    <a:latin typeface="Times New Roman" panose="02020603050405020304" pitchFamily="18" charset="0"/>
                    <a:cs typeface="Times New Roman" panose="02020603050405020304" pitchFamily="18" charset="0"/>
                  </a:rPr>
                  <a:t>layer</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0629" y="3306444"/>
                <a:ext cx="12061371" cy="836576"/>
              </a:xfrm>
              <a:prstGeom prst="rect">
                <a:avLst/>
              </a:prstGeom>
              <a:blipFill>
                <a:blip r:embed="rId3"/>
                <a:stretch>
                  <a:fillRect l="-253" t="-1449" b="-7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0" y="4149022"/>
                <a:ext cx="12061371" cy="714939"/>
              </a:xfrm>
              <a:prstGeom prst="rect">
                <a:avLst/>
              </a:prstGeom>
            </p:spPr>
            <p:txBody>
              <a:bodyPr wrap="square">
                <a:spAutoFit/>
              </a:bodyPr>
              <a:lstStyle/>
              <a:p>
                <a:pPr marL="342900" indent="-342900">
                  <a:buFont typeface="Wingdings" panose="05000000000000000000" pitchFamily="2" charset="2"/>
                  <a:buChar char="ü"/>
                </a:pPr>
                <a:r>
                  <a:rPr lang="en-US" sz="1950" dirty="0" smtClean="0">
                    <a:latin typeface="Times New Roman" panose="02020603050405020304" pitchFamily="18" charset="0"/>
                    <a:cs typeface="Times New Roman" panose="02020603050405020304" pitchFamily="18" charset="0"/>
                  </a:rPr>
                  <a:t>During the daytime, buoyancy allows air parcels to accelerate in the middle of the ML, allowing </a:t>
                </a:r>
                <a14:m>
                  <m:oMath xmlns:m="http://schemas.openxmlformats.org/officeDocument/2006/math">
                    <m:acc>
                      <m:accPr>
                        <m:chr m:val="̅"/>
                        <m:ctrlPr>
                          <a:rPr lang="en-US" sz="1950" i="1" dirty="0" smtClean="0">
                            <a:latin typeface="Cambria Math" panose="02040503050406030204" pitchFamily="18" charset="0"/>
                          </a:rPr>
                        </m:ctrlPr>
                      </m:accPr>
                      <m:e>
                        <m:sSup>
                          <m:sSupPr>
                            <m:ctrlPr>
                              <a:rPr lang="en-US" sz="1950" i="1" dirty="0" smtClean="0">
                                <a:latin typeface="Cambria Math" panose="02040503050406030204" pitchFamily="18" charset="0"/>
                              </a:rPr>
                            </m:ctrlPr>
                          </m:sSupPr>
                          <m:e>
                            <m:r>
                              <a:rPr lang="en-US" sz="1950" b="0" i="1" dirty="0" smtClean="0">
                                <a:latin typeface="Cambria Math" panose="02040503050406030204" pitchFamily="18" charset="0"/>
                              </a:rPr>
                              <m:t>𝑊</m:t>
                            </m:r>
                          </m:e>
                          <m:sup>
                            <m:r>
                              <a:rPr lang="en-US" sz="1950" b="0" i="1" dirty="0" smtClean="0">
                                <a:latin typeface="Cambria Math" panose="02040503050406030204" pitchFamily="18" charset="0"/>
                              </a:rPr>
                              <m:t>2</m:t>
                            </m:r>
                          </m:sup>
                        </m:sSup>
                        <m:r>
                          <a:rPr lang="ar-IQ" sz="1950" b="0" i="1" dirty="0" smtClean="0">
                            <a:latin typeface="Cambria Math" panose="02040503050406030204" pitchFamily="18" charset="0"/>
                          </a:rPr>
                          <m:t> </m:t>
                        </m:r>
                      </m:e>
                    </m:acc>
                  </m:oMath>
                </a14:m>
                <a:r>
                  <a:rPr lang="en-US" sz="1950" dirty="0" smtClean="0">
                    <a:latin typeface="Times New Roman" panose="02020603050405020304" pitchFamily="18" charset="0"/>
                    <a:cs typeface="Times New Roman" panose="02020603050405020304" pitchFamily="18" charset="0"/>
                  </a:rPr>
                  <a:t>to </a:t>
                </a:r>
                <a:r>
                  <a:rPr lang="en-US" sz="1950" dirty="0">
                    <a:latin typeface="Times New Roman" panose="02020603050405020304" pitchFamily="18" charset="0"/>
                    <a:cs typeface="Times New Roman" panose="02020603050405020304" pitchFamily="18" charset="0"/>
                  </a:rPr>
                  <a:t>be large there and contributing to the total TKE (Fig 2.9a). </a:t>
                </a:r>
              </a:p>
            </p:txBody>
          </p:sp>
        </mc:Choice>
        <mc:Fallback xmlns="">
          <p:sp>
            <p:nvSpPr>
              <p:cNvPr id="7" name="Rectangle 6"/>
              <p:cNvSpPr>
                <a:spLocks noRot="1" noChangeAspect="1" noMove="1" noResize="1" noEditPoints="1" noAdjustHandles="1" noChangeArrowheads="1" noChangeShapeType="1" noTextEdit="1"/>
              </p:cNvSpPr>
              <p:nvPr/>
            </p:nvSpPr>
            <p:spPr>
              <a:xfrm>
                <a:off x="0" y="4149022"/>
                <a:ext cx="12061371" cy="714939"/>
              </a:xfrm>
              <a:prstGeom prst="rect">
                <a:avLst/>
              </a:prstGeom>
              <a:blipFill>
                <a:blip r:embed="rId4"/>
                <a:stretch>
                  <a:fillRect l="-404" t="-1709" b="-14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4863961"/>
                <a:ext cx="11850190" cy="991490"/>
              </a:xfrm>
              <a:prstGeom prst="rect">
                <a:avLst/>
              </a:prstGeom>
            </p:spPr>
            <p:txBody>
              <a:bodyPr wrap="square">
                <a:spAutoFit/>
              </a:bodyPr>
              <a:lstStyle/>
              <a:p>
                <a:pPr marL="342900" indent="-342900">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On overcast days when there is little heating of the ground, wind shears and flow over obstacles create turbulence near the ground that gradually decreases intensity with height(Fig </a:t>
                </a:r>
                <a:r>
                  <a:rPr lang="en-US" sz="1900" dirty="0" smtClean="0">
                    <a:latin typeface="Times New Roman" panose="02020603050405020304" pitchFamily="18" charset="0"/>
                    <a:cs typeface="Times New Roman" panose="02020603050405020304" pitchFamily="18" charset="0"/>
                  </a:rPr>
                  <a:t>2.9b). This turbulence is produced in primarily the</a:t>
                </a:r>
                <a14:m>
                  <m:oMath xmlns:m="http://schemas.openxmlformats.org/officeDocument/2006/math">
                    <m:acc>
                      <m:accPr>
                        <m:chr m:val="̅"/>
                        <m:ctrlPr>
                          <a:rPr lang="en-US" sz="1900" i="1" dirty="0">
                            <a:latin typeface="Cambria Math" panose="02040503050406030204" pitchFamily="18" charset="0"/>
                          </a:rPr>
                        </m:ctrlPr>
                      </m:accPr>
                      <m:e>
                        <m:sSup>
                          <m:sSupPr>
                            <m:ctrlPr>
                              <a:rPr lang="en-US" sz="1900" i="1" dirty="0" smtClean="0">
                                <a:latin typeface="Cambria Math" panose="02040503050406030204" pitchFamily="18" charset="0"/>
                              </a:rPr>
                            </m:ctrlPr>
                          </m:sSupPr>
                          <m:e>
                            <m:r>
                              <a:rPr lang="en-US" sz="1900" b="0" i="1" dirty="0" smtClean="0">
                                <a:latin typeface="Cambria Math" panose="02040503050406030204" pitchFamily="18" charset="0"/>
                              </a:rPr>
                              <m:t> </m:t>
                            </m:r>
                            <m:r>
                              <a:rPr lang="en-US" sz="1900" b="0" i="1" dirty="0" smtClean="0">
                                <a:latin typeface="Cambria Math" panose="02040503050406030204" pitchFamily="18" charset="0"/>
                              </a:rPr>
                              <m:t>𝑈</m:t>
                            </m:r>
                          </m:e>
                          <m:sup>
                            <m:r>
                              <a:rPr lang="en-US" sz="1900" i="1" dirty="0">
                                <a:latin typeface="Cambria Math" panose="02040503050406030204" pitchFamily="18" charset="0"/>
                              </a:rPr>
                              <m:t>2</m:t>
                            </m:r>
                          </m:sup>
                        </m:sSup>
                      </m:e>
                    </m:acc>
                  </m:oMath>
                </a14:m>
                <a:r>
                  <a:rPr lang="en-US" sz="1900" dirty="0" smtClean="0">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sz="1900" i="1" dirty="0">
                            <a:latin typeface="Cambria Math" panose="02040503050406030204" pitchFamily="18" charset="0"/>
                          </a:rPr>
                        </m:ctrlPr>
                      </m:accPr>
                      <m:e>
                        <m:sSup>
                          <m:sSupPr>
                            <m:ctrlPr>
                              <a:rPr lang="en-US" sz="1900" i="1" dirty="0">
                                <a:latin typeface="Cambria Math" panose="02040503050406030204" pitchFamily="18" charset="0"/>
                              </a:rPr>
                            </m:ctrlPr>
                          </m:sSupPr>
                          <m:e>
                            <m:r>
                              <a:rPr lang="en-US" sz="1900" b="0" i="1" dirty="0" smtClean="0">
                                <a:latin typeface="Cambria Math" panose="02040503050406030204" pitchFamily="18" charset="0"/>
                              </a:rPr>
                              <m:t>𝑉</m:t>
                            </m:r>
                          </m:e>
                          <m:sup>
                            <m:r>
                              <a:rPr lang="en-US" sz="1900" i="1" dirty="0">
                                <a:latin typeface="Cambria Math" panose="02040503050406030204" pitchFamily="18" charset="0"/>
                              </a:rPr>
                              <m:t>2</m:t>
                            </m:r>
                          </m:sup>
                        </m:sSup>
                      </m:e>
                    </m:acc>
                  </m:oMath>
                </a14:m>
                <a:r>
                  <a:rPr lang="en-US" sz="1900" dirty="0" smtClean="0">
                    <a:latin typeface="Times New Roman" panose="02020603050405020304" pitchFamily="18" charset="0"/>
                    <a:cs typeface="Times New Roman" panose="02020603050405020304" pitchFamily="18" charset="0"/>
                  </a:rPr>
                  <a:t> components</a:t>
                </a:r>
                <a:r>
                  <a:rPr lang="en-US" sz="19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9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Days </a:t>
                </a:r>
                <a:r>
                  <a:rPr lang="en-US" sz="19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both strong winds and strong heating will have both sources of turbulence. </a:t>
                </a:r>
              </a:p>
            </p:txBody>
          </p:sp>
        </mc:Choice>
        <mc:Fallback xmlns="">
          <p:sp>
            <p:nvSpPr>
              <p:cNvPr id="8" name="Rectangle 7"/>
              <p:cNvSpPr>
                <a:spLocks noRot="1" noChangeAspect="1" noMove="1" noResize="1" noEditPoints="1" noAdjustHandles="1" noChangeArrowheads="1" noChangeShapeType="1" noTextEdit="1"/>
              </p:cNvSpPr>
              <p:nvPr/>
            </p:nvSpPr>
            <p:spPr>
              <a:xfrm>
                <a:off x="0" y="4863961"/>
                <a:ext cx="11850190" cy="991490"/>
              </a:xfrm>
              <a:prstGeom prst="rect">
                <a:avLst/>
              </a:prstGeom>
              <a:blipFill>
                <a:blip r:embed="rId5"/>
                <a:stretch>
                  <a:fillRect l="-360" t="-3067" r="-823" b="-12883"/>
                </a:stretch>
              </a:blipFill>
            </p:spPr>
            <p:txBody>
              <a:bodyPr/>
              <a:lstStyle/>
              <a:p>
                <a:r>
                  <a:rPr lang="en-US">
                    <a:noFill/>
                  </a:rPr>
                  <a:t> </a:t>
                </a:r>
              </a:p>
            </p:txBody>
          </p:sp>
        </mc:Fallback>
      </mc:AlternateContent>
      <p:sp>
        <p:nvSpPr>
          <p:cNvPr id="9" name="Rectangle 8"/>
          <p:cNvSpPr/>
          <p:nvPr/>
        </p:nvSpPr>
        <p:spPr>
          <a:xfrm>
            <a:off x="0" y="5855451"/>
            <a:ext cx="12192000" cy="1015663"/>
          </a:xfrm>
          <a:prstGeom prst="rect">
            <a:avLst/>
          </a:prstGeom>
        </p:spPr>
        <p:txBody>
          <a:bodyPr wrap="square">
            <a:spAutoFit/>
          </a:bodyPr>
          <a:lstStyle/>
          <a:p>
            <a:pPr marL="342900" indent="-34290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For night, Fig 2.9c shows how the static stability suppresses the TKE, causing it to decrease rapidly with height. Turbulence is produced primarily near the ground by wind </a:t>
            </a:r>
            <a:r>
              <a:rPr lang="en-US" sz="2000" dirty="0" smtClean="0">
                <a:latin typeface="Times New Roman" panose="02020603050405020304" pitchFamily="18" charset="0"/>
                <a:cs typeface="Times New Roman" panose="02020603050405020304" pitchFamily="18" charset="0"/>
              </a:rPr>
              <a:t>shears</a:t>
            </a:r>
            <a:r>
              <a:rPr lang="en-US" sz="2000" dirty="0">
                <a:latin typeface="Times New Roman" panose="02020603050405020304" pitchFamily="18" charset="0"/>
                <a:cs typeface="Times New Roman" panose="02020603050405020304" pitchFamily="18" charset="0"/>
              </a:rPr>
              <a:t>. although the enhanced shears near the nocturnal jet can also generate turbulence. </a:t>
            </a:r>
          </a:p>
        </p:txBody>
      </p:sp>
    </p:spTree>
    <p:extLst>
      <p:ext uri="{BB962C8B-B14F-4D97-AF65-F5344CB8AC3E}">
        <p14:creationId xmlns:p14="http://schemas.microsoft.com/office/powerpoint/2010/main" val="306710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1" y="0"/>
            <a:ext cx="12187646" cy="1692771"/>
          </a:xfrm>
          <a:prstGeom prst="rect">
            <a:avLst/>
          </a:prstGeom>
        </p:spPr>
        <p:txBody>
          <a:bodyPr wrap="square">
            <a:spAutoFit/>
          </a:bodyPr>
          <a:lstStyle/>
          <a:p>
            <a:r>
              <a:rPr lang="en-US"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ar-IQ"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Kinematic Flux</a:t>
            </a:r>
            <a:endParaRPr lang="ar-IQ"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Flux </a:t>
            </a:r>
            <a:r>
              <a:rPr lang="en-US" sz="2000" b="1" dirty="0">
                <a:latin typeface="Times New Roman" panose="02020603050405020304" pitchFamily="18" charset="0"/>
                <a:cs typeface="Times New Roman" panose="02020603050405020304" pitchFamily="18" charset="0"/>
              </a:rPr>
              <a:t>is the transfer of a quantity per unit area per unit time. </a:t>
            </a:r>
            <a:endParaRPr lang="en-US" sz="2000" b="1" dirty="0" smtClean="0">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In </a:t>
            </a:r>
            <a:r>
              <a:rPr lang="en-US" sz="2000" dirty="0">
                <a:solidFill>
                  <a:srgbClr val="FF0000"/>
                </a:solidFill>
                <a:latin typeface="Times New Roman" panose="02020603050405020304" pitchFamily="18" charset="0"/>
                <a:cs typeface="Times New Roman" panose="02020603050405020304" pitchFamily="18" charset="0"/>
              </a:rPr>
              <a:t>BL meteorology, </a:t>
            </a:r>
            <a:r>
              <a:rPr lang="en-US" sz="2000" dirty="0" smtClean="0">
                <a:solidFill>
                  <a:srgbClr val="FF0000"/>
                </a:solidFill>
                <a:latin typeface="Times New Roman" panose="02020603050405020304" pitchFamily="18" charset="0"/>
                <a:cs typeface="Times New Roman" panose="02020603050405020304" pitchFamily="18" charset="0"/>
              </a:rPr>
              <a:t>we are </a:t>
            </a:r>
            <a:r>
              <a:rPr lang="en-US" sz="2000" dirty="0">
                <a:solidFill>
                  <a:srgbClr val="FF0000"/>
                </a:solidFill>
                <a:latin typeface="Times New Roman" panose="02020603050405020304" pitchFamily="18" charset="0"/>
                <a:cs typeface="Times New Roman" panose="02020603050405020304" pitchFamily="18" charset="0"/>
              </a:rPr>
              <a:t>often concerned with mass, heat, moisture, momentum and pollutant fluxes. </a:t>
            </a:r>
            <a:r>
              <a:rPr lang="en-US" sz="2000" dirty="0" smtClean="0">
                <a:solidFill>
                  <a:srgbClr val="FF0000"/>
                </a:solidFill>
                <a:latin typeface="Times New Roman" panose="02020603050405020304" pitchFamily="18" charset="0"/>
                <a:cs typeface="Times New Roman" panose="02020603050405020304" pitchFamily="18" charset="0"/>
              </a:rPr>
              <a:t>The dimensions </a:t>
            </a:r>
            <a:r>
              <a:rPr lang="en-US" sz="2000" dirty="0">
                <a:solidFill>
                  <a:srgbClr val="FF0000"/>
                </a:solidFill>
                <a:latin typeface="Times New Roman" panose="02020603050405020304" pitchFamily="18" charset="0"/>
                <a:cs typeface="Times New Roman" panose="02020603050405020304" pitchFamily="18" charset="0"/>
              </a:rPr>
              <a:t>of these fluxes are summarized below, using SI units as the example: </a:t>
            </a:r>
          </a:p>
        </p:txBody>
      </p:sp>
      <p:pic>
        <p:nvPicPr>
          <p:cNvPr id="6" name="Picture 5"/>
          <p:cNvPicPr>
            <a:picLocks noChangeAspect="1"/>
          </p:cNvPicPr>
          <p:nvPr/>
        </p:nvPicPr>
        <p:blipFill rotWithShape="1">
          <a:blip r:embed="rId2"/>
          <a:srcRect l="22725" t="23840" r="42338" b="8661"/>
          <a:stretch/>
        </p:blipFill>
        <p:spPr>
          <a:xfrm>
            <a:off x="2795451" y="2028078"/>
            <a:ext cx="6871064" cy="3915522"/>
          </a:xfrm>
          <a:prstGeom prst="rect">
            <a:avLst/>
          </a:prstGeom>
        </p:spPr>
      </p:pic>
    </p:spTree>
    <p:extLst>
      <p:ext uri="{BB962C8B-B14F-4D97-AF65-F5344CB8AC3E}">
        <p14:creationId xmlns:p14="http://schemas.microsoft.com/office/powerpoint/2010/main" val="187631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0445" y="446203"/>
                <a:ext cx="11038115" cy="707886"/>
              </a:xfrm>
              <a:prstGeom prst="rect">
                <a:avLst/>
              </a:prstGeom>
            </p:spPr>
            <p:txBody>
              <a:bodyPr wrap="square">
                <a:spAutoFit/>
              </a:bodyPr>
              <a:lstStyle/>
              <a:p>
                <a:r>
                  <a:rPr lang="en-US" sz="2000" b="1" i="1" u="sng" dirty="0" smtClean="0">
                    <a:latin typeface="Times New Roman" panose="02020603050405020304" pitchFamily="18" charset="0"/>
                    <a:cs typeface="+mj-cs"/>
                  </a:rPr>
                  <a:t>Momentum</a:t>
                </a:r>
                <a:r>
                  <a:rPr lang="ar-IQ" sz="2000" b="1" i="1" u="sng" dirty="0" smtClean="0">
                    <a:latin typeface="Times New Roman" panose="02020603050405020304" pitchFamily="18" charset="0"/>
                    <a:cs typeface="+mj-cs"/>
                  </a:rPr>
                  <a:t>  </a:t>
                </a:r>
                <a:r>
                  <a:rPr lang="en-US" sz="2000" dirty="0" smtClean="0">
                    <a:latin typeface="Times New Roman" panose="02020603050405020304" pitchFamily="18" charset="0"/>
                    <a:cs typeface="+mj-cs"/>
                  </a:rPr>
                  <a:t> is mass times velocity (</a:t>
                </a:r>
                <a:r>
                  <a:rPr lang="en-US" sz="2000" dirty="0" err="1" smtClean="0">
                    <a:latin typeface="Times New Roman" panose="02020603050405020304" pitchFamily="18" charset="0"/>
                    <a:cs typeface="+mj-cs"/>
                  </a:rPr>
                  <a:t>kg·m</a:t>
                </a:r>
                <a:r>
                  <a:rPr lang="en-US" sz="2000" dirty="0" smtClean="0">
                    <a:latin typeface="Times New Roman" panose="02020603050405020304" pitchFamily="18" charset="0"/>
                    <a:cs typeface="+mj-cs"/>
                  </a:rPr>
                  <a:t>/s</a:t>
                </a:r>
                <a:r>
                  <a:rPr lang="en-US" sz="2000" dirty="0">
                    <a:latin typeface="Times New Roman" panose="02020603050405020304" pitchFamily="18" charset="0"/>
                    <a:cs typeface="+mj-cs"/>
                  </a:rPr>
                  <a:t>); thus, a momentum flux is (</a:t>
                </a:r>
                <a:r>
                  <a:rPr lang="en-US" sz="2000" dirty="0" err="1" smtClean="0">
                    <a:latin typeface="Times New Roman" panose="02020603050405020304" pitchFamily="18" charset="0"/>
                    <a:cs typeface="+mj-cs"/>
                  </a:rPr>
                  <a:t>kg·m</a:t>
                </a:r>
                <a:r>
                  <a:rPr lang="en-US" sz="2000" dirty="0" smtClean="0">
                    <a:latin typeface="Times New Roman" panose="02020603050405020304" pitchFamily="18" charset="0"/>
                    <a:cs typeface="+mj-cs"/>
                  </a:rPr>
                  <a:t>/s</a:t>
                </a:r>
                <a:r>
                  <a:rPr lang="en-US" sz="2000" dirty="0">
                    <a:latin typeface="Times New Roman" panose="02020603050405020304" pitchFamily="18" charset="0"/>
                    <a:cs typeface="+mj-cs"/>
                  </a:rPr>
                  <a:t>)/(</a:t>
                </a:r>
                <a14:m>
                  <m:oMath xmlns:m="http://schemas.openxmlformats.org/officeDocument/2006/math">
                    <m:sSup>
                      <m:sSupPr>
                        <m:ctrlPr>
                          <a:rPr lang="en-US" sz="2000" i="1" dirty="0">
                            <a:latin typeface="Cambria Math" panose="02040503050406030204" pitchFamily="18" charset="0"/>
                            <a:cs typeface="+mj-cs"/>
                          </a:rPr>
                        </m:ctrlPr>
                      </m:sSupPr>
                      <m:e>
                        <m:r>
                          <a:rPr lang="en-US" sz="2000" i="1" dirty="0">
                            <a:latin typeface="Cambria Math" panose="02040503050406030204" pitchFamily="18" charset="0"/>
                            <a:cs typeface="+mj-cs"/>
                          </a:rPr>
                          <m:t> </m:t>
                        </m:r>
                        <m:r>
                          <a:rPr lang="en-US" sz="2000" b="0" i="1" dirty="0" smtClean="0">
                            <a:latin typeface="Cambria Math" panose="02040503050406030204" pitchFamily="18" charset="0"/>
                            <a:cs typeface="+mj-cs"/>
                          </a:rPr>
                          <m:t>𝑚</m:t>
                        </m:r>
                      </m:e>
                      <m:sup>
                        <m:r>
                          <a:rPr lang="en-US" sz="2000" i="1" dirty="0">
                            <a:latin typeface="Cambria Math" panose="02040503050406030204" pitchFamily="18" charset="0"/>
                            <a:cs typeface="+mj-cs"/>
                          </a:rPr>
                          <m:t>2</m:t>
                        </m:r>
                      </m:sup>
                    </m:sSup>
                  </m:oMath>
                </a14:m>
                <a:r>
                  <a:rPr lang="en-US" sz="2000" dirty="0">
                    <a:latin typeface="Times New Roman" panose="02020603050405020304" pitchFamily="18" charset="0"/>
                    <a:cs typeface="+mj-cs"/>
                  </a:rPr>
                  <a:t>.s). These units are identical to N/</a:t>
                </a:r>
                <a14:m>
                  <m:oMath xmlns:m="http://schemas.openxmlformats.org/officeDocument/2006/math">
                    <m:sSup>
                      <m:sSupPr>
                        <m:ctrlPr>
                          <a:rPr lang="en-US" sz="2000" i="1" dirty="0">
                            <a:latin typeface="Cambria Math" panose="02040503050406030204" pitchFamily="18" charset="0"/>
                            <a:cs typeface="+mj-cs"/>
                          </a:rPr>
                        </m:ctrlPr>
                      </m:sSupPr>
                      <m:e>
                        <m:r>
                          <a:rPr lang="en-US" sz="2000" i="1" dirty="0">
                            <a:latin typeface="Cambria Math" panose="02040503050406030204" pitchFamily="18" charset="0"/>
                            <a:cs typeface="+mj-cs"/>
                          </a:rPr>
                          <m:t> </m:t>
                        </m:r>
                        <m:r>
                          <a:rPr lang="en-US" sz="2000" b="0" i="1" dirty="0" smtClean="0">
                            <a:latin typeface="Cambria Math" panose="02040503050406030204" pitchFamily="18" charset="0"/>
                            <a:cs typeface="+mj-cs"/>
                          </a:rPr>
                          <m:t>𝑚</m:t>
                        </m:r>
                      </m:e>
                      <m:sup>
                        <m:r>
                          <a:rPr lang="en-US" sz="2000" i="1" dirty="0">
                            <a:latin typeface="Cambria Math" panose="02040503050406030204" pitchFamily="18" charset="0"/>
                            <a:cs typeface="+mj-cs"/>
                          </a:rPr>
                          <m:t>2</m:t>
                        </m:r>
                      </m:sup>
                    </m:sSup>
                  </m:oMath>
                </a14:m>
                <a:r>
                  <a:rPr lang="en-US" sz="2000" dirty="0">
                    <a:latin typeface="Times New Roman" panose="02020603050405020304" pitchFamily="18" charset="0"/>
                    <a:cs typeface="+mj-cs"/>
                  </a:rPr>
                  <a:t>, which are the units for stress. </a:t>
                </a:r>
              </a:p>
            </p:txBody>
          </p:sp>
        </mc:Choice>
        <mc:Fallback xmlns="">
          <p:sp>
            <p:nvSpPr>
              <p:cNvPr id="4" name="Rectangle 3"/>
              <p:cNvSpPr>
                <a:spLocks noRot="1" noChangeAspect="1" noMove="1" noResize="1" noEditPoints="1" noAdjustHandles="1" noChangeArrowheads="1" noChangeShapeType="1" noTextEdit="1"/>
              </p:cNvSpPr>
              <p:nvPr/>
            </p:nvSpPr>
            <p:spPr>
              <a:xfrm>
                <a:off x="300445" y="446203"/>
                <a:ext cx="11038115" cy="707886"/>
              </a:xfrm>
              <a:prstGeom prst="rect">
                <a:avLst/>
              </a:prstGeom>
              <a:blipFill>
                <a:blip r:embed="rId2"/>
                <a:stretch>
                  <a:fillRect l="-552" t="-4310" b="-14655"/>
                </a:stretch>
              </a:blipFill>
            </p:spPr>
            <p:txBody>
              <a:bodyPr/>
              <a:lstStyle/>
              <a:p>
                <a:r>
                  <a:rPr lang="en-US">
                    <a:noFill/>
                  </a:rPr>
                  <a:t> </a:t>
                </a:r>
              </a:p>
            </p:txBody>
          </p:sp>
        </mc:Fallback>
      </mc:AlternateContent>
      <p:sp>
        <p:nvSpPr>
          <p:cNvPr id="6" name="Rectangle 5"/>
          <p:cNvSpPr/>
          <p:nvPr/>
        </p:nvSpPr>
        <p:spPr>
          <a:xfrm>
            <a:off x="787732" y="2714632"/>
            <a:ext cx="2509341"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rPr>
              <a:t>kinematic heat fluxes </a:t>
            </a:r>
          </a:p>
        </p:txBody>
      </p:sp>
      <p:sp>
        <p:nvSpPr>
          <p:cNvPr id="7" name="Rectangle 6"/>
          <p:cNvSpPr/>
          <p:nvPr/>
        </p:nvSpPr>
        <p:spPr>
          <a:xfrm>
            <a:off x="787732" y="1828976"/>
            <a:ext cx="2569421"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rPr>
              <a:t>kinematic </a:t>
            </a:r>
            <a:r>
              <a:rPr lang="en-US" sz="2000" b="1" i="1" u="sng" dirty="0" smtClean="0">
                <a:effectLst>
                  <a:outerShdw blurRad="38100" dist="38100" dir="2700000" algn="tl">
                    <a:srgbClr val="000000">
                      <a:alpha val="43137"/>
                    </a:srgbClr>
                  </a:outerShdw>
                </a:effectLst>
              </a:rPr>
              <a:t>mass </a:t>
            </a:r>
            <a:r>
              <a:rPr lang="en-US" sz="2000" b="1" i="1" u="sng" dirty="0">
                <a:effectLst>
                  <a:outerShdw blurRad="38100" dist="38100" dir="2700000" algn="tl">
                    <a:srgbClr val="000000">
                      <a:alpha val="43137"/>
                    </a:srgbClr>
                  </a:outerShdw>
                </a:effectLst>
              </a:rPr>
              <a:t>fluxes </a:t>
            </a:r>
          </a:p>
        </p:txBody>
      </p:sp>
      <p:pic>
        <p:nvPicPr>
          <p:cNvPr id="8" name="Picture 7"/>
          <p:cNvPicPr>
            <a:picLocks noChangeAspect="1"/>
          </p:cNvPicPr>
          <p:nvPr/>
        </p:nvPicPr>
        <p:blipFill rotWithShape="1">
          <a:blip r:embed="rId3"/>
          <a:srcRect l="30456" t="20982" r="18944" b="46875"/>
          <a:stretch/>
        </p:blipFill>
        <p:spPr>
          <a:xfrm>
            <a:off x="3553096" y="1306286"/>
            <a:ext cx="7615647" cy="2132733"/>
          </a:xfrm>
          <a:prstGeom prst="rect">
            <a:avLst/>
          </a:prstGeom>
        </p:spPr>
      </p:pic>
      <p:pic>
        <p:nvPicPr>
          <p:cNvPr id="9" name="Picture 8"/>
          <p:cNvPicPr>
            <a:picLocks noChangeAspect="1"/>
          </p:cNvPicPr>
          <p:nvPr/>
        </p:nvPicPr>
        <p:blipFill rotWithShape="1">
          <a:blip r:embed="rId4"/>
          <a:srcRect l="23328" t="13840" r="16032" b="50623"/>
          <a:stretch/>
        </p:blipFill>
        <p:spPr>
          <a:xfrm>
            <a:off x="3297073" y="3526970"/>
            <a:ext cx="8145989" cy="2599509"/>
          </a:xfrm>
          <a:prstGeom prst="rect">
            <a:avLst/>
          </a:prstGeom>
        </p:spPr>
      </p:pic>
      <p:sp>
        <p:nvSpPr>
          <p:cNvPr id="10" name="Rectangle 9"/>
          <p:cNvSpPr/>
          <p:nvPr/>
        </p:nvSpPr>
        <p:spPr>
          <a:xfrm>
            <a:off x="660496" y="3804634"/>
            <a:ext cx="2984920"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rPr>
              <a:t>kinematic </a:t>
            </a:r>
            <a:r>
              <a:rPr lang="en-US" sz="2000" b="1" i="1" u="sng" dirty="0" smtClean="0">
                <a:effectLst>
                  <a:outerShdw blurRad="38100" dist="38100" dir="2700000" algn="tl">
                    <a:srgbClr val="000000">
                      <a:alpha val="43137"/>
                    </a:srgbClr>
                  </a:outerShdw>
                </a:effectLst>
              </a:rPr>
              <a:t>moisture fluxes </a:t>
            </a:r>
            <a:endParaRPr lang="en-US" sz="2000" b="1" i="1" u="sng" dirty="0">
              <a:effectLst>
                <a:outerShdw blurRad="38100" dist="38100" dir="2700000" algn="tl">
                  <a:srgbClr val="000000">
                    <a:alpha val="43137"/>
                  </a:srgbClr>
                </a:outerShdw>
              </a:effectLst>
            </a:endParaRPr>
          </a:p>
        </p:txBody>
      </p:sp>
      <p:sp>
        <p:nvSpPr>
          <p:cNvPr id="11" name="Rectangle 10"/>
          <p:cNvSpPr/>
          <p:nvPr/>
        </p:nvSpPr>
        <p:spPr>
          <a:xfrm>
            <a:off x="548211" y="4619514"/>
            <a:ext cx="3283591"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rPr>
              <a:t>kinematic </a:t>
            </a:r>
            <a:r>
              <a:rPr lang="en-US" sz="2000" b="1" i="1" u="sng" dirty="0" smtClean="0">
                <a:effectLst>
                  <a:outerShdw blurRad="38100" dist="38100" dir="2700000" algn="tl">
                    <a:srgbClr val="000000">
                      <a:alpha val="43137"/>
                    </a:srgbClr>
                  </a:outerShdw>
                </a:effectLst>
              </a:rPr>
              <a:t>momentum </a:t>
            </a:r>
            <a:r>
              <a:rPr lang="en-US" sz="2000" b="1" i="1" u="sng" dirty="0">
                <a:effectLst>
                  <a:outerShdw blurRad="38100" dist="38100" dir="2700000" algn="tl">
                    <a:srgbClr val="000000">
                      <a:alpha val="43137"/>
                    </a:srgbClr>
                  </a:outerShdw>
                </a:effectLst>
              </a:rPr>
              <a:t>fluxes </a:t>
            </a:r>
          </a:p>
        </p:txBody>
      </p:sp>
    </p:spTree>
    <p:extLst>
      <p:ext uri="{BB962C8B-B14F-4D97-AF65-F5344CB8AC3E}">
        <p14:creationId xmlns:p14="http://schemas.microsoft.com/office/powerpoint/2010/main" val="169912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54501"/>
            <a:ext cx="12096206" cy="1323439"/>
          </a:xfrm>
          <a:prstGeom prst="rect">
            <a:avLst/>
          </a:prstGeom>
        </p:spPr>
        <p:txBody>
          <a:bodyPr wrap="square">
            <a:spAutoFit/>
          </a:bodyPr>
          <a:lstStyle/>
          <a:p>
            <a:pPr marL="342900" indent="-342900">
              <a:buFont typeface="Wingdings" panose="05000000000000000000" pitchFamily="2" charset="2"/>
              <a:buChar char="v"/>
            </a:pPr>
            <a:r>
              <a:rPr lang="en-US" sz="2000" dirty="0">
                <a:solidFill>
                  <a:srgbClr val="FF0000"/>
                </a:solidFill>
                <a:latin typeface="Times New Roman" panose="02020603050405020304" pitchFamily="18" charset="0"/>
                <a:cs typeface="Times New Roman" panose="02020603050405020304" pitchFamily="18" charset="0"/>
              </a:rPr>
              <a:t>These kinematic fluxes are now expressed in units that we can measure directly: wind speed for mass and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momentum fluxes</a:t>
            </a:r>
            <a:r>
              <a:rPr lang="en-US" sz="2000" dirty="0">
                <a:solidFill>
                  <a:srgbClr val="FF0000"/>
                </a:solidFill>
                <a:latin typeface="Times New Roman" panose="02020603050405020304" pitchFamily="18" charset="0"/>
                <a:cs typeface="Times New Roman" panose="02020603050405020304" pitchFamily="18" charset="0"/>
              </a:rPr>
              <a:t>; temperature and wind speed for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 flux</a:t>
            </a:r>
            <a:r>
              <a:rPr lang="en-US" sz="2000" dirty="0">
                <a:solidFill>
                  <a:srgbClr val="FF0000"/>
                </a:solidFill>
                <a:latin typeface="Times New Roman" panose="02020603050405020304" pitchFamily="18" charset="0"/>
                <a:cs typeface="Times New Roman" panose="02020603050405020304" pitchFamily="18" charset="0"/>
              </a:rPr>
              <a:t>; and specific humidity (q) and wind speed for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moisture flux</a:t>
            </a:r>
            <a:r>
              <a:rPr lang="en-US" sz="2000" dirty="0">
                <a:solidFill>
                  <a:srgbClr val="FF0000"/>
                </a:solidFill>
                <a:latin typeface="Times New Roman" panose="02020603050405020304" pitchFamily="18" charset="0"/>
                <a:cs typeface="Times New Roman" panose="02020603050405020304" pitchFamily="18" charset="0"/>
              </a:rPr>
              <a:t>. The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pollutant flux </a:t>
            </a:r>
            <a:r>
              <a:rPr lang="en-US" sz="2000" dirty="0">
                <a:solidFill>
                  <a:srgbClr val="FF0000"/>
                </a:solidFill>
                <a:latin typeface="Times New Roman" panose="02020603050405020304" pitchFamily="18" charset="0"/>
                <a:cs typeface="Times New Roman" panose="02020603050405020304" pitchFamily="18" charset="0"/>
              </a:rPr>
              <a:t>is frequently expressed in either form: concentration and wind speed, or mass ratio (like parts per million, ppm) and wind speed. </a:t>
            </a:r>
          </a:p>
        </p:txBody>
      </p:sp>
      <p:pic>
        <p:nvPicPr>
          <p:cNvPr id="5" name="Picture 4"/>
          <p:cNvPicPr>
            <a:picLocks noChangeAspect="1"/>
          </p:cNvPicPr>
          <p:nvPr/>
        </p:nvPicPr>
        <p:blipFill rotWithShape="1">
          <a:blip r:embed="rId2"/>
          <a:srcRect l="8267" t="61696" r="10912" b="16875"/>
          <a:stretch/>
        </p:blipFill>
        <p:spPr>
          <a:xfrm>
            <a:off x="235131" y="159026"/>
            <a:ext cx="11625944" cy="1167581"/>
          </a:xfrm>
          <a:prstGeom prst="rect">
            <a:avLst/>
          </a:prstGeom>
        </p:spPr>
      </p:pic>
      <p:sp>
        <p:nvSpPr>
          <p:cNvPr id="6" name="Rectangle 5"/>
          <p:cNvSpPr/>
          <p:nvPr/>
        </p:nvSpPr>
        <p:spPr>
          <a:xfrm>
            <a:off x="770709" y="3105835"/>
            <a:ext cx="10802982" cy="400110"/>
          </a:xfrm>
          <a:prstGeom prst="rect">
            <a:avLst/>
          </a:prstGeom>
        </p:spPr>
        <p:txBody>
          <a:bodyPr wrap="square">
            <a:spAutoFit/>
          </a:bodyPr>
          <a:lstStyle/>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flux associated with the mean wind </a:t>
            </a:r>
            <a:r>
              <a:rPr lang="en-US"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(advection).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example. that</a:t>
            </a:r>
          </a:p>
        </p:txBody>
      </p:sp>
      <p:pic>
        <p:nvPicPr>
          <p:cNvPr id="7" name="Picture 6"/>
          <p:cNvPicPr>
            <a:picLocks noChangeAspect="1"/>
          </p:cNvPicPr>
          <p:nvPr/>
        </p:nvPicPr>
        <p:blipFill rotWithShape="1">
          <a:blip r:embed="rId3"/>
          <a:srcRect l="14693" t="36161" r="6093" b="25447"/>
          <a:stretch/>
        </p:blipFill>
        <p:spPr>
          <a:xfrm>
            <a:off x="1018903" y="3775167"/>
            <a:ext cx="10306594" cy="2808514"/>
          </a:xfrm>
          <a:prstGeom prst="rect">
            <a:avLst/>
          </a:prstGeom>
        </p:spPr>
      </p:pic>
    </p:spTree>
    <p:extLst>
      <p:ext uri="{BB962C8B-B14F-4D97-AF65-F5344CB8AC3E}">
        <p14:creationId xmlns:p14="http://schemas.microsoft.com/office/powerpoint/2010/main" val="2529832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759</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95</cp:revision>
  <dcterms:created xsi:type="dcterms:W3CDTF">2020-03-29T11:45:13Z</dcterms:created>
  <dcterms:modified xsi:type="dcterms:W3CDTF">2022-03-13T20:02:13Z</dcterms:modified>
</cp:coreProperties>
</file>