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94660"/>
  </p:normalViewPr>
  <p:slideViewPr>
    <p:cSldViewPr snapToGrid="0">
      <p:cViewPr varScale="1">
        <p:scale>
          <a:sx n="73" d="100"/>
          <a:sy n="73" d="100"/>
        </p:scale>
        <p:origin x="840" y="72"/>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1480457" y="3583166"/>
            <a:ext cx="9971313"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707" y="176376"/>
            <a:ext cx="5713937" cy="400110"/>
          </a:xfrm>
          <a:prstGeom prst="rect">
            <a:avLst/>
          </a:prstGeom>
        </p:spPr>
        <p:txBody>
          <a:bodyPr wrap="non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
        <p:nvSpPr>
          <p:cNvPr id="5" name="Rectangle 4"/>
          <p:cNvSpPr/>
          <p:nvPr/>
        </p:nvSpPr>
        <p:spPr>
          <a:xfrm>
            <a:off x="355428" y="576486"/>
            <a:ext cx="111164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individual terms in the TKE budget equation describe physical processes that generate turbulence. The relative balance of these processes determines the ability of the flow to maintain turbulence or become turbulent, and thus indicates flow stability. </a:t>
            </a:r>
          </a:p>
        </p:txBody>
      </p:sp>
      <p:pic>
        <p:nvPicPr>
          <p:cNvPr id="6" name="Picture 5"/>
          <p:cNvPicPr>
            <a:picLocks noChangeAspect="1"/>
          </p:cNvPicPr>
          <p:nvPr/>
        </p:nvPicPr>
        <p:blipFill rotWithShape="1">
          <a:blip r:embed="rId2"/>
          <a:srcRect l="7866" t="20090" r="12618" b="56874"/>
          <a:stretch/>
        </p:blipFill>
        <p:spPr>
          <a:xfrm>
            <a:off x="355428" y="1708822"/>
            <a:ext cx="11234059" cy="1099693"/>
          </a:xfrm>
          <a:prstGeom prst="rect">
            <a:avLst/>
          </a:prstGeom>
        </p:spPr>
      </p:pic>
      <p:sp>
        <p:nvSpPr>
          <p:cNvPr id="7" name="Rectangle 6"/>
          <p:cNvSpPr/>
          <p:nvPr/>
        </p:nvSpPr>
        <p:spPr>
          <a:xfrm>
            <a:off x="218267" y="2808515"/>
            <a:ext cx="11508380"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If we choose a coordinate system aligned with the mean wind, assume horizontal homogeneity, and neglect subsidence, then a special </a:t>
            </a:r>
            <a:r>
              <a:rPr lang="en-US" sz="2000" dirty="0" smtClean="0">
                <a:solidFill>
                  <a:srgbClr val="FF0000"/>
                </a:solidFill>
                <a:latin typeface="Times New Roman" panose="02020603050405020304" pitchFamily="18" charset="0"/>
                <a:cs typeface="Times New Roman" panose="02020603050405020304" pitchFamily="18" charset="0"/>
              </a:rPr>
              <a:t>form </a:t>
            </a:r>
            <a:r>
              <a:rPr lang="en-US" sz="2000" dirty="0">
                <a:solidFill>
                  <a:srgbClr val="FF0000"/>
                </a:solidFill>
                <a:latin typeface="Times New Roman" panose="02020603050405020304" pitchFamily="18" charset="0"/>
                <a:cs typeface="Times New Roman" panose="02020603050405020304" pitchFamily="18" charset="0"/>
              </a:rPr>
              <a:t>of the TKE budget equation can be written </a:t>
            </a:r>
          </a:p>
        </p:txBody>
      </p:sp>
      <p:pic>
        <p:nvPicPr>
          <p:cNvPr id="8" name="Picture 7"/>
          <p:cNvPicPr>
            <a:picLocks noChangeAspect="1"/>
          </p:cNvPicPr>
          <p:nvPr/>
        </p:nvPicPr>
        <p:blipFill rotWithShape="1">
          <a:blip r:embed="rId3"/>
          <a:srcRect l="15999" t="34018" r="13019" b="42946"/>
          <a:stretch/>
        </p:blipFill>
        <p:spPr>
          <a:xfrm>
            <a:off x="483323" y="3764516"/>
            <a:ext cx="11383218" cy="1349608"/>
          </a:xfrm>
          <a:prstGeom prst="rect">
            <a:avLst/>
          </a:prstGeom>
        </p:spPr>
      </p:pic>
    </p:spTree>
    <p:extLst>
      <p:ext uri="{BB962C8B-B14F-4D97-AF65-F5344CB8AC3E}">
        <p14:creationId xmlns:p14="http://schemas.microsoft.com/office/powerpoint/2010/main" val="215380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5394" y="234353"/>
            <a:ext cx="11144288" cy="4247317"/>
          </a:xfrm>
          <a:prstGeom prst="rect">
            <a:avLst/>
          </a:prstGeom>
        </p:spPr>
        <p:txBody>
          <a:bodyPr wrap="square">
            <a:spAutoFit/>
          </a:bodyPr>
          <a:lstStyle/>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rate-of-change of TKE or represents local storage </a:t>
            </a: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buoyant production or consumption term, It is </a:t>
            </a:r>
            <a:r>
              <a:rPr lang="en-US" dirty="0" smtClean="0">
                <a:latin typeface="Times New Roman" panose="02020603050405020304" pitchFamily="18" charset="0"/>
                <a:cs typeface="Times New Roman" panose="02020603050405020304" pitchFamily="18" charset="0"/>
              </a:rPr>
              <a:t>a production </a:t>
            </a:r>
            <a:r>
              <a:rPr lang="en-US" dirty="0">
                <a:latin typeface="Times New Roman" panose="02020603050405020304" pitchFamily="18" charset="0"/>
                <a:cs typeface="Times New Roman" panose="02020603050405020304" pitchFamily="18" charset="0"/>
              </a:rPr>
              <a:t>or loss </a:t>
            </a:r>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depending on whether the heat flux </a:t>
            </a:r>
            <a:r>
              <a:rPr lang="en-US" dirty="0" smtClean="0">
                <a:latin typeface="Times New Roman" panose="02020603050405020304" pitchFamily="18" charset="0"/>
                <a:cs typeface="Times New Roman" panose="02020603050405020304" pitchFamily="18" charset="0"/>
              </a:rPr>
              <a:t>                    is positive </a:t>
            </a:r>
            <a:r>
              <a:rPr lang="en-US" dirty="0">
                <a:latin typeface="Times New Roman" panose="02020603050405020304" pitchFamily="18" charset="0"/>
                <a:cs typeface="Times New Roman" panose="02020603050405020304" pitchFamily="18" charset="0"/>
              </a:rPr>
              <a:t>(during daytime over land) or negative (at night over land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mechanical or shear production/loss term. The </a:t>
            </a:r>
            <a:r>
              <a:rPr lang="en-US" dirty="0" smtClean="0">
                <a:latin typeface="Times New Roman" panose="02020603050405020304" pitchFamily="18" charset="0"/>
                <a:cs typeface="Times New Roman" panose="02020603050405020304" pitchFamily="18" charset="0"/>
              </a:rPr>
              <a:t>momentum flux                     is </a:t>
            </a:r>
            <a:r>
              <a:rPr lang="en-US" dirty="0">
                <a:latin typeface="Times New Roman" panose="02020603050405020304" pitchFamily="18" charset="0"/>
                <a:cs typeface="Times New Roman" panose="02020603050405020304" pitchFamily="18" charset="0"/>
              </a:rPr>
              <a:t>usually of opposite sign from the mean wind shear,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momentum of the wind is usually lost downward to </a:t>
            </a:r>
            <a:r>
              <a:rPr lang="en-US" dirty="0" smtClean="0">
                <a:latin typeface="Times New Roman" panose="02020603050405020304" pitchFamily="18" charset="0"/>
                <a:cs typeface="Times New Roman" panose="02020603050405020304" pitchFamily="18" charset="0"/>
              </a:rPr>
              <a:t>the ground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turbulent transport of TKE. It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moved around by the turbulent eddies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pressure correlation term that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redistributed by pressure perturbations.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viscous dissipation of TKE. </a:t>
            </a:r>
            <a:r>
              <a:rPr lang="en-US" dirty="0" smtClean="0">
                <a:latin typeface="Times New Roman" panose="02020603050405020304" pitchFamily="18" charset="0"/>
                <a:cs typeface="Times New Roman" panose="02020603050405020304" pitchFamily="18" charset="0"/>
              </a:rPr>
              <a:t> Term </a:t>
            </a:r>
            <a:r>
              <a:rPr lang="en-US" dirty="0">
                <a:latin typeface="Times New Roman" panose="02020603050405020304" pitchFamily="18" charset="0"/>
                <a:cs typeface="Times New Roman" panose="02020603050405020304" pitchFamily="18" charset="0"/>
              </a:rPr>
              <a:t>VII is a loss term that always exists whenever TKE is nonzero. </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4777" t="24385" r="57020" b="64033"/>
          <a:stretch/>
        </p:blipFill>
        <p:spPr>
          <a:xfrm>
            <a:off x="1841541" y="1130488"/>
            <a:ext cx="818707" cy="552893"/>
          </a:xfrm>
          <a:prstGeom prst="rect">
            <a:avLst/>
          </a:prstGeom>
        </p:spPr>
      </p:pic>
      <p:pic>
        <p:nvPicPr>
          <p:cNvPr id="6" name="Picture 5"/>
          <p:cNvPicPr>
            <a:picLocks noChangeAspect="1"/>
          </p:cNvPicPr>
          <p:nvPr/>
        </p:nvPicPr>
        <p:blipFill>
          <a:blip r:embed="rId3"/>
          <a:stretch>
            <a:fillRect/>
          </a:stretch>
        </p:blipFill>
        <p:spPr>
          <a:xfrm>
            <a:off x="8294929" y="1456232"/>
            <a:ext cx="823031" cy="486281"/>
          </a:xfrm>
          <a:prstGeom prst="rect">
            <a:avLst/>
          </a:prstGeom>
        </p:spPr>
      </p:pic>
      <p:pic>
        <p:nvPicPr>
          <p:cNvPr id="7" name="Picture 6"/>
          <p:cNvPicPr>
            <a:picLocks noChangeAspect="1"/>
          </p:cNvPicPr>
          <p:nvPr/>
        </p:nvPicPr>
        <p:blipFill rotWithShape="1">
          <a:blip r:embed="rId4"/>
          <a:srcRect l="15999" t="34018" r="13019" b="42946"/>
          <a:stretch/>
        </p:blipFill>
        <p:spPr>
          <a:xfrm>
            <a:off x="466464" y="4114561"/>
            <a:ext cx="11383218" cy="1349608"/>
          </a:xfrm>
          <a:prstGeom prst="rect">
            <a:avLst/>
          </a:prstGeom>
        </p:spPr>
      </p:pic>
    </p:spTree>
    <p:extLst>
      <p:ext uri="{BB962C8B-B14F-4D97-AF65-F5344CB8AC3E}">
        <p14:creationId xmlns:p14="http://schemas.microsoft.com/office/powerpoint/2010/main" val="401663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8" y="144921"/>
            <a:ext cx="11640457" cy="830997"/>
          </a:xfrm>
          <a:prstGeom prst="rect">
            <a:avLst/>
          </a:prstGeom>
        </p:spPr>
        <p:txBody>
          <a:bodyPr wrap="square">
            <a:spAutoFit/>
          </a:bodyPr>
          <a:lstStyle/>
          <a:p>
            <a:pPr algn="ctr"/>
            <a:r>
              <a:rPr lang="en-US" sz="2400" b="1" i="1" dirty="0">
                <a:latin typeface="Times New Roman" panose="02020603050405020304" pitchFamily="18" charset="0"/>
                <a:cs typeface="+mj-cs"/>
              </a:rPr>
              <a:t>Contributions to the TKE </a:t>
            </a:r>
          </a:p>
          <a:p>
            <a:pPr algn="ctr"/>
            <a:r>
              <a:rPr lang="en-US" sz="2400" b="1" i="1" u="sng" dirty="0" smtClean="0">
                <a:cs typeface="+mj-cs"/>
              </a:rPr>
              <a:t>1- Term Storage </a:t>
            </a:r>
            <a:endParaRPr lang="en-US" sz="2400" b="1" i="1" u="sng" dirty="0">
              <a:cs typeface="+mj-cs"/>
            </a:endParaRPr>
          </a:p>
        </p:txBody>
      </p:sp>
      <p:sp>
        <p:nvSpPr>
          <p:cNvPr id="5" name="Rectangle 4"/>
          <p:cNvSpPr/>
          <p:nvPr/>
        </p:nvSpPr>
        <p:spPr>
          <a:xfrm>
            <a:off x="159657" y="1106546"/>
            <a:ext cx="11408228" cy="1631216"/>
          </a:xfrm>
          <a:prstGeom prst="rect">
            <a:avLst/>
          </a:prstGeom>
        </p:spPr>
        <p:txBody>
          <a:bodyPr wrap="square">
            <a:spAutoFit/>
          </a:bodyPr>
          <a:lstStyle/>
          <a:p>
            <a:r>
              <a:rPr lang="en-US" sz="2000" dirty="0">
                <a:solidFill>
                  <a:srgbClr val="FF0000"/>
                </a:solidFill>
                <a:cs typeface="+mj-cs"/>
              </a:rPr>
              <a:t>Fig 5.1 </a:t>
            </a:r>
            <a:r>
              <a:rPr lang="en-US" sz="2000" dirty="0" smtClean="0">
                <a:solidFill>
                  <a:srgbClr val="FF0000"/>
                </a:solidFill>
                <a:cs typeface="+mj-cs"/>
              </a:rPr>
              <a:t>shows</a:t>
            </a:r>
            <a:r>
              <a:rPr lang="ar-IQ" sz="2000" dirty="0" smtClean="0">
                <a:solidFill>
                  <a:srgbClr val="FF0000"/>
                </a:solidFill>
                <a:cs typeface="+mj-cs"/>
              </a:rPr>
              <a:t> </a:t>
            </a:r>
            <a:r>
              <a:rPr lang="en-US" sz="2000" dirty="0" smtClean="0">
                <a:solidFill>
                  <a:srgbClr val="FF0000"/>
                </a:solidFill>
                <a:latin typeface="Times New Roman" panose="02020603050405020304" pitchFamily="18" charset="0"/>
                <a:cs typeface="+mj-cs"/>
              </a:rPr>
              <a:t>a </a:t>
            </a:r>
            <a:r>
              <a:rPr lang="en-US" sz="2000" dirty="0">
                <a:solidFill>
                  <a:srgbClr val="FF0000"/>
                </a:solidFill>
                <a:latin typeface="Times New Roman" panose="02020603050405020304" pitchFamily="18" charset="0"/>
                <a:cs typeface="+mj-cs"/>
              </a:rPr>
              <a:t>simulation of </a:t>
            </a:r>
            <a:r>
              <a:rPr lang="ar-IQ" sz="2000" dirty="0" smtClean="0">
                <a:solidFill>
                  <a:srgbClr val="FF0000"/>
                </a:solidFill>
                <a:latin typeface="Times New Roman" panose="02020603050405020304" pitchFamily="18" charset="0"/>
                <a:cs typeface="+mj-cs"/>
              </a:rPr>
              <a:t> </a:t>
            </a:r>
            <a:r>
              <a:rPr lang="en-US" sz="2000" dirty="0" smtClean="0">
                <a:solidFill>
                  <a:srgbClr val="FF0000"/>
                </a:solidFill>
                <a:latin typeface="Times New Roman" panose="02020603050405020304" pitchFamily="18" charset="0"/>
                <a:cs typeface="+mj-cs"/>
              </a:rPr>
              <a:t>TKE</a:t>
            </a:r>
            <a:r>
              <a:rPr lang="ar-IQ" sz="2000" dirty="0" smtClean="0">
                <a:solidFill>
                  <a:srgbClr val="FF0000"/>
                </a:solidFill>
                <a:latin typeface="Times New Roman" panose="02020603050405020304" pitchFamily="18" charset="0"/>
                <a:cs typeface="+mj-cs"/>
              </a:rPr>
              <a:t> </a:t>
            </a:r>
            <a:r>
              <a:rPr lang="en-US" sz="2000" dirty="0" smtClean="0">
                <a:solidFill>
                  <a:srgbClr val="FF0000"/>
                </a:solidFill>
                <a:latin typeface="Times New Roman" panose="02020603050405020304" pitchFamily="18" charset="0"/>
                <a:cs typeface="+mj-cs"/>
              </a:rPr>
              <a:t> </a:t>
            </a:r>
            <a:r>
              <a:rPr lang="en-US" sz="2000" dirty="0">
                <a:solidFill>
                  <a:srgbClr val="FF0000"/>
                </a:solidFill>
                <a:latin typeface="Times New Roman" panose="02020603050405020304" pitchFamily="18" charset="0"/>
                <a:cs typeface="+mj-cs"/>
              </a:rPr>
              <a:t>over a two day period, </a:t>
            </a:r>
            <a:r>
              <a:rPr lang="en-US" sz="2000" dirty="0" smtClean="0">
                <a:solidFill>
                  <a:srgbClr val="FF0000"/>
                </a:solidFill>
                <a:latin typeface="Times New Roman" panose="02020603050405020304" pitchFamily="18" charset="0"/>
                <a:cs typeface="+mj-cs"/>
              </a:rPr>
              <a:t>where</a:t>
            </a:r>
            <a:r>
              <a:rPr lang="ar-IQ" sz="2000" dirty="0" smtClean="0">
                <a:solidFill>
                  <a:srgbClr val="FF0000"/>
                </a:solidFill>
                <a:latin typeface="Times New Roman" panose="02020603050405020304" pitchFamily="18" charset="0"/>
                <a:cs typeface="+mj-cs"/>
              </a:rPr>
              <a:t> </a:t>
            </a:r>
            <a:r>
              <a:rPr lang="en-US" sz="2000" dirty="0" smtClean="0">
                <a:solidFill>
                  <a:srgbClr val="FF0000"/>
                </a:solidFill>
                <a:latin typeface="Times New Roman" panose="02020603050405020304" pitchFamily="18" charset="0"/>
                <a:cs typeface="+mj-cs"/>
              </a:rPr>
              <a:t>a </a:t>
            </a:r>
            <a:r>
              <a:rPr lang="en-US" sz="2000" dirty="0">
                <a:solidFill>
                  <a:srgbClr val="FF0000"/>
                </a:solidFill>
                <a:latin typeface="Times New Roman" panose="02020603050405020304" pitchFamily="18" charset="0"/>
                <a:cs typeface="+mj-cs"/>
              </a:rPr>
              <a:t>dramatic increase and decrease of TKE occur within each diurnal cycle.  </a:t>
            </a:r>
            <a:r>
              <a:rPr lang="en-US" sz="2000" b="1" u="sng" dirty="0">
                <a:latin typeface="Times New Roman" panose="02020603050405020304" pitchFamily="18" charset="0"/>
                <a:cs typeface="+mj-cs"/>
              </a:rPr>
              <a:t>An increase in TKE from a small early morning value to a larger early afternoon value represents net storage of TKE in the air. </a:t>
            </a:r>
            <a:r>
              <a:rPr lang="en-US" sz="2000" dirty="0">
                <a:solidFill>
                  <a:srgbClr val="FF0000"/>
                </a:solidFill>
                <a:latin typeface="Times New Roman" panose="02020603050405020304" pitchFamily="18" charset="0"/>
                <a:cs typeface="+mj-cs"/>
              </a:rPr>
              <a:t>In particular, </a:t>
            </a:r>
            <a:r>
              <a:rPr lang="en-US" sz="2000" dirty="0" err="1">
                <a:solidFill>
                  <a:srgbClr val="FF0000"/>
                </a:solidFill>
                <a:latin typeface="Times New Roman" panose="02020603050405020304" pitchFamily="18" charset="0"/>
                <a:cs typeface="+mj-cs"/>
              </a:rPr>
              <a:t>nonturbulent</a:t>
            </a:r>
            <a:r>
              <a:rPr lang="en-US" sz="2000" dirty="0">
                <a:solidFill>
                  <a:srgbClr val="FF0000"/>
                </a:solidFill>
                <a:latin typeface="Times New Roman" panose="02020603050405020304" pitchFamily="18" charset="0"/>
                <a:cs typeface="+mj-cs"/>
              </a:rPr>
              <a:t> FA air just above the ML top </a:t>
            </a:r>
            <a:r>
              <a:rPr lang="en-US" sz="2000" dirty="0" smtClean="0">
                <a:solidFill>
                  <a:srgbClr val="FF0000"/>
                </a:solidFill>
                <a:latin typeface="Times New Roman" panose="02020603050405020304" pitchFamily="18" charset="0"/>
                <a:cs typeface="+mj-cs"/>
              </a:rPr>
              <a:t>must</a:t>
            </a:r>
            <a:r>
              <a:rPr lang="ar-IQ" sz="2000" dirty="0" smtClean="0">
                <a:solidFill>
                  <a:srgbClr val="FF0000"/>
                </a:solidFill>
                <a:latin typeface="Times New Roman" panose="02020603050405020304" pitchFamily="18" charset="0"/>
                <a:cs typeface="+mj-cs"/>
              </a:rPr>
              <a:t> </a:t>
            </a:r>
            <a:r>
              <a:rPr lang="en-US" sz="2000" dirty="0" smtClean="0">
                <a:solidFill>
                  <a:srgbClr val="FF0000"/>
                </a:solidFill>
                <a:latin typeface="Times New Roman" panose="02020603050405020304" pitchFamily="18" charset="0"/>
                <a:cs typeface="+mj-cs"/>
              </a:rPr>
              <a:t>be </a:t>
            </a:r>
            <a:r>
              <a:rPr lang="en-US" sz="2000" dirty="0">
                <a:solidFill>
                  <a:srgbClr val="FF0000"/>
                </a:solidFill>
                <a:latin typeface="Times New Roman" panose="02020603050405020304" pitchFamily="18" charset="0"/>
                <a:cs typeface="+mj-cs"/>
              </a:rPr>
              <a:t>spun </a:t>
            </a:r>
            <a:r>
              <a:rPr lang="en-US" sz="2000" dirty="0" smtClean="0">
                <a:solidFill>
                  <a:srgbClr val="FF0000"/>
                </a:solidFill>
                <a:latin typeface="Times New Roman" panose="02020603050405020304" pitchFamily="18" charset="0"/>
                <a:cs typeface="+mj-cs"/>
              </a:rPr>
              <a:t>up.</a:t>
            </a:r>
          </a:p>
          <a:p>
            <a:r>
              <a:rPr lang="en-US" sz="2000" b="1" u="sng" dirty="0" smtClean="0">
                <a:latin typeface="Times New Roman" panose="02020603050405020304" pitchFamily="18" charset="0"/>
                <a:cs typeface="+mj-cs"/>
              </a:rPr>
              <a:t>The </a:t>
            </a:r>
            <a:r>
              <a:rPr lang="en-US" sz="2000" b="1" u="sng" dirty="0">
                <a:latin typeface="Times New Roman" panose="02020603050405020304" pitchFamily="18" charset="0"/>
                <a:cs typeface="+mj-cs"/>
              </a:rPr>
              <a:t>storage term is thus negative during this transition phase. </a:t>
            </a:r>
          </a:p>
        </p:txBody>
      </p:sp>
      <p:pic>
        <p:nvPicPr>
          <p:cNvPr id="6" name="Picture 5"/>
          <p:cNvPicPr>
            <a:picLocks noChangeAspect="1"/>
          </p:cNvPicPr>
          <p:nvPr/>
        </p:nvPicPr>
        <p:blipFill rotWithShape="1">
          <a:blip r:embed="rId2"/>
          <a:srcRect l="16311" t="16617" r="17426" b="8582"/>
          <a:stretch/>
        </p:blipFill>
        <p:spPr>
          <a:xfrm>
            <a:off x="1553028" y="3045538"/>
            <a:ext cx="8621485" cy="3500405"/>
          </a:xfrm>
          <a:prstGeom prst="rect">
            <a:avLst/>
          </a:prstGeom>
        </p:spPr>
      </p:pic>
    </p:spTree>
    <p:extLst>
      <p:ext uri="{BB962C8B-B14F-4D97-AF65-F5344CB8AC3E}">
        <p14:creationId xmlns:p14="http://schemas.microsoft.com/office/powerpoint/2010/main" val="5766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 y="0"/>
            <a:ext cx="12156831" cy="2246769"/>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Fig </a:t>
            </a:r>
            <a:r>
              <a:rPr lang="en-US" sz="2000" b="1" u="sng" dirty="0" smtClean="0">
                <a:latin typeface="Times New Roman" panose="02020603050405020304" pitchFamily="18" charset="0"/>
                <a:cs typeface="Times New Roman" panose="02020603050405020304" pitchFamily="18" charset="0"/>
              </a:rPr>
              <a:t>indicates </a:t>
            </a:r>
            <a:r>
              <a:rPr lang="en-US" sz="2000" b="1" u="sng" dirty="0">
                <a:latin typeface="Times New Roman" panose="02020603050405020304" pitchFamily="18" charset="0"/>
                <a:cs typeface="Times New Roman" panose="02020603050405020304" pitchFamily="18" charset="0"/>
              </a:rPr>
              <a:t>that the vertical profile </a:t>
            </a:r>
            <a:r>
              <a:rPr lang="en-US" sz="2000" b="1" u="sng" dirty="0" smtClean="0">
                <a:latin typeface="Times New Roman" panose="02020603050405020304" pitchFamily="18" charset="0"/>
                <a:cs typeface="Times New Roman" panose="02020603050405020304" pitchFamily="18" charset="0"/>
              </a:rPr>
              <a:t>of TKE </a:t>
            </a:r>
            <a:r>
              <a:rPr lang="en-US" sz="2000" b="1" u="sng" dirty="0">
                <a:latin typeface="Times New Roman" panose="02020603050405020304" pitchFamily="18" charset="0"/>
                <a:cs typeface="Times New Roman" panose="02020603050405020304" pitchFamily="18" charset="0"/>
              </a:rPr>
              <a:t>can sometimes increase to a maximum </a:t>
            </a:r>
            <a:r>
              <a:rPr lang="en-US" sz="2000" b="1" u="sng" dirty="0" smtClean="0">
                <a:latin typeface="Times New Roman" panose="02020603050405020304" pitchFamily="18" charset="0"/>
                <a:cs typeface="Times New Roman" panose="02020603050405020304" pitchFamily="18" charset="0"/>
              </a:rPr>
              <a:t>at </a:t>
            </a:r>
            <a:r>
              <a:rPr lang="en-US" sz="2000" b="1" u="sng" dirty="0">
                <a:latin typeface="Times New Roman" panose="02020603050405020304" pitchFamily="18" charset="0"/>
                <a:cs typeface="Times New Roman" panose="02020603050405020304" pitchFamily="18" charset="0"/>
              </a:rPr>
              <a:t>a height of about </a:t>
            </a:r>
            <a:r>
              <a:rPr lang="en-US" sz="2000" b="1" u="sng" dirty="0" smtClean="0">
                <a:latin typeface="Times New Roman" panose="02020603050405020304" pitchFamily="18" charset="0"/>
                <a:cs typeface="Times New Roman" panose="02020603050405020304" pitchFamily="18" charset="0"/>
              </a:rPr>
              <a:t>        z/</a:t>
            </a:r>
            <a:r>
              <a:rPr lang="en-US" sz="2000" b="1" u="sng" dirty="0" err="1" smtClean="0">
                <a:latin typeface="Times New Roman" panose="02020603050405020304" pitchFamily="18" charset="0"/>
                <a:cs typeface="Times New Roman" panose="02020603050405020304" pitchFamily="18" charset="0"/>
              </a:rPr>
              <a:t>zi</a:t>
            </a:r>
            <a:r>
              <a:rPr lang="en-US" sz="2000" b="1" u="sng" dirty="0" smtClean="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0.3 when free convection </a:t>
            </a:r>
            <a:r>
              <a:rPr lang="en-US" sz="2000" b="1" u="sng" dirty="0" smtClean="0">
                <a:latin typeface="Times New Roman" panose="02020603050405020304" pitchFamily="18" charset="0"/>
                <a:cs typeface="Times New Roman" panose="02020603050405020304" pitchFamily="18" charset="0"/>
              </a:rPr>
              <a:t>dominates. </a:t>
            </a:r>
          </a:p>
          <a:p>
            <a:r>
              <a:rPr lang="en-US" sz="2000" b="1" dirty="0" smtClean="0">
                <a:solidFill>
                  <a:srgbClr val="FF0000"/>
                </a:solidFill>
                <a:latin typeface="Times New Roman" panose="02020603050405020304" pitchFamily="18" charset="0"/>
                <a:cs typeface="Times New Roman" panose="02020603050405020304" pitchFamily="18" charset="0"/>
              </a:rPr>
              <a:t>When </a:t>
            </a:r>
            <a:r>
              <a:rPr lang="en-US" sz="2000" b="1" dirty="0">
                <a:solidFill>
                  <a:srgbClr val="FF0000"/>
                </a:solidFill>
                <a:latin typeface="Times New Roman" panose="02020603050405020304" pitchFamily="18" charset="0"/>
                <a:cs typeface="Times New Roman" panose="02020603050405020304" pitchFamily="18" charset="0"/>
              </a:rPr>
              <a:t>strong winds are present, the TKE might be nearly constant with height within the BL. </a:t>
            </a:r>
            <a:endParaRPr lang="en-US" sz="2000" b="1" dirty="0" smtClean="0">
              <a:solidFill>
                <a:srgbClr val="FF0000"/>
              </a:solidFill>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At </a:t>
            </a:r>
            <a:r>
              <a:rPr lang="en-US" sz="2000" b="1" u="sng" dirty="0">
                <a:latin typeface="Times New Roman" panose="02020603050405020304" pitchFamily="18" charset="0"/>
                <a:cs typeface="Times New Roman" panose="02020603050405020304" pitchFamily="18" charset="0"/>
              </a:rPr>
              <a:t>night, the TKE often decreases very rapidly with height. from a </a:t>
            </a:r>
            <a:r>
              <a:rPr lang="en-US" sz="2000" b="1" u="sng" dirty="0" smtClean="0">
                <a:latin typeface="Times New Roman" panose="02020603050405020304" pitchFamily="18" charset="0"/>
                <a:cs typeface="Times New Roman" panose="02020603050405020304" pitchFamily="18" charset="0"/>
              </a:rPr>
              <a:t>maximum </a:t>
            </a:r>
            <a:r>
              <a:rPr lang="en-US" sz="2000" b="1" u="sng" dirty="0">
                <a:latin typeface="Times New Roman" panose="02020603050405020304" pitchFamily="18" charset="0"/>
                <a:cs typeface="Times New Roman" panose="02020603050405020304" pitchFamily="18" charset="0"/>
              </a:rPr>
              <a:t>value just above the surface. </a:t>
            </a:r>
            <a:endParaRPr lang="en-US" sz="2000" b="1" u="sng" dirty="0" smtClean="0">
              <a:latin typeface="Times New Roman" panose="02020603050405020304" pitchFamily="18" charset="0"/>
              <a:cs typeface="Times New Roman" panose="02020603050405020304" pitchFamily="18" charset="0"/>
            </a:endParaRPr>
          </a:p>
          <a:p>
            <a:r>
              <a:rPr lang="en-US" sz="2000" b="1" u="sng" dirty="0" smtClean="0">
                <a:solidFill>
                  <a:srgbClr val="FF0000"/>
                </a:solidFill>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Over surfaces such as </a:t>
            </a:r>
            <a:r>
              <a:rPr lang="en-US" sz="2000" b="1" u="sng" dirty="0" smtClean="0">
                <a:solidFill>
                  <a:srgbClr val="FF0000"/>
                </a:solidFill>
                <a:latin typeface="Times New Roman" panose="02020603050405020304" pitchFamily="18" charset="0"/>
                <a:cs typeface="Times New Roman" panose="02020603050405020304" pitchFamily="18" charset="0"/>
              </a:rPr>
              <a:t>oceans</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a:t>
            </a:r>
            <a:r>
              <a:rPr lang="en-US" sz="2000" b="1" u="sng" dirty="0" smtClean="0">
                <a:latin typeface="Times New Roman" panose="02020603050405020304" pitchFamily="18" charset="0"/>
                <a:cs typeface="Times New Roman" panose="02020603050405020304" pitchFamily="18" charset="0"/>
              </a:rPr>
              <a:t>storage term </a:t>
            </a:r>
            <a:r>
              <a:rPr lang="en-US" sz="2000" b="1" u="sng" dirty="0">
                <a:latin typeface="Times New Roman" panose="02020603050405020304" pitchFamily="18" charset="0"/>
                <a:cs typeface="Times New Roman" panose="02020603050405020304" pitchFamily="18" charset="0"/>
              </a:rPr>
              <a:t>is often so small that it can be neglected (i.e., steady state can be assumed). This </a:t>
            </a:r>
            <a:r>
              <a:rPr lang="en-US" sz="2000" b="1" u="sng" dirty="0" smtClean="0">
                <a:latin typeface="Times New Roman" panose="02020603050405020304" pitchFamily="18" charset="0"/>
                <a:cs typeface="Times New Roman" panose="02020603050405020304" pitchFamily="18" charset="0"/>
              </a:rPr>
              <a:t>is not </a:t>
            </a:r>
            <a:r>
              <a:rPr lang="en-US" sz="2000" b="1" u="sng" dirty="0">
                <a:latin typeface="Times New Roman" panose="02020603050405020304" pitchFamily="18" charset="0"/>
                <a:cs typeface="Times New Roman" panose="02020603050405020304" pitchFamily="18" charset="0"/>
              </a:rPr>
              <a:t>to say that there is no turbulence, just that the intensity of turbulence is not </a:t>
            </a:r>
            <a:r>
              <a:rPr lang="en-US" sz="2000" b="1" u="sng" dirty="0" smtClean="0">
                <a:latin typeface="Times New Roman" panose="02020603050405020304" pitchFamily="18" charset="0"/>
                <a:cs typeface="Times New Roman" panose="02020603050405020304" pitchFamily="18" charset="0"/>
              </a:rPr>
              <a:t>changing significantly </a:t>
            </a:r>
            <a:r>
              <a:rPr lang="en-US" sz="2000" b="1" u="sng" dirty="0">
                <a:latin typeface="Times New Roman" panose="02020603050405020304" pitchFamily="18" charset="0"/>
                <a:cs typeface="Times New Roman" panose="02020603050405020304" pitchFamily="18" charset="0"/>
              </a:rPr>
              <a:t>with time. </a:t>
            </a:r>
          </a:p>
        </p:txBody>
      </p:sp>
      <p:pic>
        <p:nvPicPr>
          <p:cNvPr id="7" name="Picture 6"/>
          <p:cNvPicPr>
            <a:picLocks noChangeAspect="1"/>
          </p:cNvPicPr>
          <p:nvPr/>
        </p:nvPicPr>
        <p:blipFill rotWithShape="1">
          <a:blip r:embed="rId2"/>
          <a:srcRect l="39068" t="21974" r="12184" b="18303"/>
          <a:stretch/>
        </p:blipFill>
        <p:spPr>
          <a:xfrm>
            <a:off x="6300872" y="2246766"/>
            <a:ext cx="5782271" cy="3754290"/>
          </a:xfrm>
          <a:prstGeom prst="rect">
            <a:avLst/>
          </a:prstGeom>
        </p:spPr>
      </p:pic>
      <p:sp>
        <p:nvSpPr>
          <p:cNvPr id="8" name="Rectangle 7"/>
          <p:cNvSpPr/>
          <p:nvPr/>
        </p:nvSpPr>
        <p:spPr>
          <a:xfrm>
            <a:off x="261258" y="6001057"/>
            <a:ext cx="11713028"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lines show modeled vertical profiles of turbulence kinetic energy, e, during Day 33,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shaded profile applies when both shears and buoyancy are active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76" t="30929" r="23685" b="20833"/>
          <a:stretch/>
        </p:blipFill>
        <p:spPr bwMode="auto">
          <a:xfrm>
            <a:off x="35169" y="2246767"/>
            <a:ext cx="6265703" cy="375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2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44" y="123763"/>
            <a:ext cx="348108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2- Term </a:t>
            </a:r>
            <a:r>
              <a:rPr lang="en-US" sz="2400" b="1" u="sng" dirty="0">
                <a:latin typeface="Times New Roman" panose="02020603050405020304" pitchFamily="18" charset="0"/>
                <a:cs typeface="Times New Roman" panose="02020603050405020304" pitchFamily="18" charset="0"/>
              </a:rPr>
              <a:t>VII: Dissipation </a:t>
            </a:r>
          </a:p>
        </p:txBody>
      </p:sp>
      <p:sp>
        <p:nvSpPr>
          <p:cNvPr id="5" name="Rectangle 4"/>
          <p:cNvSpPr/>
          <p:nvPr/>
        </p:nvSpPr>
        <p:spPr>
          <a:xfrm>
            <a:off x="159655" y="667804"/>
            <a:ext cx="11756573"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olecular </a:t>
            </a:r>
            <a:r>
              <a:rPr lang="en-US" sz="2000" b="1" dirty="0">
                <a:latin typeface="Times New Roman" panose="02020603050405020304" pitchFamily="18" charset="0"/>
                <a:cs typeface="Times New Roman" panose="02020603050405020304" pitchFamily="18" charset="0"/>
              </a:rPr>
              <a:t>destruction of turbulent motions is greatest for the smallest size </a:t>
            </a:r>
            <a:r>
              <a:rPr lang="en-US" sz="2000" b="1" dirty="0" smtClean="0">
                <a:latin typeface="Times New Roman" panose="02020603050405020304" pitchFamily="18" charset="0"/>
                <a:cs typeface="Times New Roman" panose="02020603050405020304" pitchFamily="18" charset="0"/>
              </a:rPr>
              <a:t>eddies </a:t>
            </a: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small-scale turbulence, the rate of dissipation is </a:t>
            </a:r>
            <a:r>
              <a:rPr lang="en-US" sz="2000" dirty="0" smtClean="0">
                <a:latin typeface="Times New Roman" panose="02020603050405020304" pitchFamily="18" charset="0"/>
                <a:cs typeface="Times New Roman" panose="02020603050405020304" pitchFamily="18" charset="0"/>
              </a:rPr>
              <a:t>greater). </a:t>
            </a:r>
            <a:r>
              <a:rPr lang="en-US" sz="2000" b="1" dirty="0" smtClean="0">
                <a:latin typeface="Times New Roman" panose="02020603050405020304" pitchFamily="18" charset="0"/>
                <a:cs typeface="Times New Roman" panose="02020603050405020304" pitchFamily="18" charset="0"/>
              </a:rPr>
              <a:t>Daytime </a:t>
            </a:r>
            <a:r>
              <a:rPr lang="en-US" sz="2000" b="1" dirty="0">
                <a:latin typeface="Times New Roman" panose="02020603050405020304" pitchFamily="18" charset="0"/>
                <a:cs typeface="Times New Roman" panose="02020603050405020304" pitchFamily="18" charset="0"/>
              </a:rPr>
              <a:t>dissipation rates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5.13) are often largest near the surface, and then become relatively constant with height in the ML. Above the ML top, the dissipation rate rapidly decreases to near zero. </a:t>
            </a:r>
            <a:r>
              <a:rPr lang="en-US" sz="2000" b="1" dirty="0" smtClean="0">
                <a:latin typeface="Times New Roman" panose="02020603050405020304" pitchFamily="18" charset="0"/>
                <a:cs typeface="Times New Roman" panose="02020603050405020304" pitchFamily="18" charset="0"/>
              </a:rPr>
              <a:t> At </a:t>
            </a:r>
            <a:r>
              <a:rPr lang="en-US" sz="2000" b="1" dirty="0">
                <a:latin typeface="Times New Roman" panose="02020603050405020304" pitchFamily="18" charset="0"/>
                <a:cs typeface="Times New Roman" panose="02020603050405020304" pitchFamily="18" charset="0"/>
              </a:rPr>
              <a:t>night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5.14), both TKE and dissipation </a:t>
            </a:r>
            <a:r>
              <a:rPr lang="en-US" sz="2000" b="1" dirty="0" smtClean="0">
                <a:latin typeface="Times New Roman" panose="02020603050405020304" pitchFamily="18" charset="0"/>
                <a:cs typeface="Times New Roman" panose="02020603050405020304" pitchFamily="18" charset="0"/>
              </a:rPr>
              <a:t>rate decrease </a:t>
            </a:r>
            <a:r>
              <a:rPr lang="en-US" sz="2000" b="1" dirty="0">
                <a:latin typeface="Times New Roman" panose="02020603050405020304" pitchFamily="18" charset="0"/>
                <a:cs typeface="Times New Roman" panose="02020603050405020304" pitchFamily="18" charset="0"/>
              </a:rPr>
              <a:t>very rapidly with </a:t>
            </a:r>
            <a:r>
              <a:rPr lang="en-US" sz="2000" b="1" dirty="0" smtClean="0">
                <a:latin typeface="Times New Roman" panose="02020603050405020304" pitchFamily="18" charset="0"/>
                <a:cs typeface="Times New Roman" panose="02020603050405020304" pitchFamily="18" charset="0"/>
              </a:rPr>
              <a:t>height. Because </a:t>
            </a:r>
            <a:r>
              <a:rPr lang="en-US" sz="2000" b="1" dirty="0">
                <a:latin typeface="Times New Roman" panose="02020603050405020304" pitchFamily="18" charset="0"/>
                <a:cs typeface="Times New Roman" panose="02020603050405020304" pitchFamily="18" charset="0"/>
              </a:rPr>
              <a:t>turbulence is not conserved, the greatest </a:t>
            </a:r>
            <a:r>
              <a:rPr lang="en-US" sz="2000" b="1" dirty="0" smtClean="0">
                <a:latin typeface="Times New Roman" panose="02020603050405020304" pitchFamily="18" charset="0"/>
                <a:cs typeface="Times New Roman" panose="02020603050405020304" pitchFamily="18" charset="0"/>
              </a:rPr>
              <a:t>TKEs</a:t>
            </a:r>
            <a:r>
              <a:rPr lang="en-US" sz="2000" b="1" dirty="0">
                <a:latin typeface="Times New Roman" panose="02020603050405020304" pitchFamily="18" charset="0"/>
                <a:cs typeface="Times New Roman" panose="02020603050405020304" pitchFamily="18" charset="0"/>
              </a:rPr>
              <a:t>, and hence greatest dissipation rates, are frequently found where TKE production is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largest - near the surface. </a:t>
            </a:r>
          </a:p>
        </p:txBody>
      </p:sp>
      <p:pic>
        <p:nvPicPr>
          <p:cNvPr id="6" name="Picture 5"/>
          <p:cNvPicPr>
            <a:picLocks noChangeAspect="1"/>
          </p:cNvPicPr>
          <p:nvPr/>
        </p:nvPicPr>
        <p:blipFill rotWithShape="1">
          <a:blip r:embed="rId2"/>
          <a:srcRect l="41120" t="18006" r="12406" b="21677"/>
          <a:stretch/>
        </p:blipFill>
        <p:spPr>
          <a:xfrm>
            <a:off x="6190343" y="2887579"/>
            <a:ext cx="5725885" cy="3152276"/>
          </a:xfrm>
          <a:prstGeom prst="rect">
            <a:avLst/>
          </a:prstGeom>
        </p:spPr>
      </p:pic>
      <p:pic>
        <p:nvPicPr>
          <p:cNvPr id="7" name="Picture 6"/>
          <p:cNvPicPr>
            <a:picLocks noChangeAspect="1"/>
          </p:cNvPicPr>
          <p:nvPr/>
        </p:nvPicPr>
        <p:blipFill rotWithShape="1">
          <a:blip r:embed="rId3"/>
          <a:srcRect l="42080" t="26935" r="11514" b="13343"/>
          <a:stretch/>
        </p:blipFill>
        <p:spPr>
          <a:xfrm>
            <a:off x="159656" y="2887579"/>
            <a:ext cx="5925458" cy="3193464"/>
          </a:xfrm>
          <a:prstGeom prst="rect">
            <a:avLst/>
          </a:prstGeom>
        </p:spPr>
      </p:pic>
      <p:sp>
        <p:nvSpPr>
          <p:cNvPr id="8" name="Rectangle 7"/>
          <p:cNvSpPr/>
          <p:nvPr/>
        </p:nvSpPr>
        <p:spPr>
          <a:xfrm>
            <a:off x="6190343" y="6039855"/>
            <a:ext cx="5936341" cy="646331"/>
          </a:xfrm>
          <a:prstGeom prst="rect">
            <a:avLst/>
          </a:prstGeom>
        </p:spPr>
        <p:txBody>
          <a:bodyPr wrap="square">
            <a:spAutoFit/>
          </a:bodyPr>
          <a:lstStyle/>
          <a:p>
            <a:r>
              <a:rPr lang="en-US" b="1" dirty="0"/>
              <a:t>Fig. </a:t>
            </a:r>
            <a:r>
              <a:rPr lang="en-US" b="1" dirty="0" smtClean="0"/>
              <a:t>5.13 Range </a:t>
            </a:r>
            <a:r>
              <a:rPr lang="en-US" b="1" dirty="0"/>
              <a:t>of </a:t>
            </a:r>
            <a:r>
              <a:rPr lang="en-US" b="1" dirty="0" smtClean="0"/>
              <a:t>normalized dissipation rate profiles </a:t>
            </a:r>
            <a:r>
              <a:rPr lang="en-US" b="1" dirty="0"/>
              <a:t>during </a:t>
            </a:r>
            <a:r>
              <a:rPr lang="en-US" b="1" dirty="0" smtClean="0"/>
              <a:t>the daytime</a:t>
            </a:r>
            <a:r>
              <a:rPr lang="en-US" b="1" dirty="0"/>
              <a:t>. where </a:t>
            </a:r>
            <a:r>
              <a:rPr lang="en-US" b="1" dirty="0" err="1" smtClean="0"/>
              <a:t>zi</a:t>
            </a:r>
            <a:r>
              <a:rPr lang="en-US" b="1" dirty="0" smtClean="0"/>
              <a:t> </a:t>
            </a:r>
            <a:r>
              <a:rPr lang="en-US" b="1" dirty="0"/>
              <a:t>is </a:t>
            </a:r>
            <a:r>
              <a:rPr lang="en-US" b="1" dirty="0" smtClean="0"/>
              <a:t>ML depth </a:t>
            </a:r>
            <a:r>
              <a:rPr lang="en-US" b="1" dirty="0"/>
              <a:t>and </a:t>
            </a:r>
            <a:r>
              <a:rPr lang="en-US" b="1" dirty="0" smtClean="0"/>
              <a:t>w*is the </a:t>
            </a:r>
            <a:r>
              <a:rPr lang="en-US" b="1" dirty="0"/>
              <a:t>convective </a:t>
            </a:r>
          </a:p>
        </p:txBody>
      </p:sp>
      <p:sp>
        <p:nvSpPr>
          <p:cNvPr id="9" name="Rectangle 8"/>
          <p:cNvSpPr/>
          <p:nvPr/>
        </p:nvSpPr>
        <p:spPr>
          <a:xfrm>
            <a:off x="133442" y="6039854"/>
            <a:ext cx="6162129" cy="646331"/>
          </a:xfrm>
          <a:prstGeom prst="rect">
            <a:avLst/>
          </a:prstGeom>
        </p:spPr>
        <p:txBody>
          <a:bodyPr wrap="square">
            <a:spAutoFit/>
          </a:bodyPr>
          <a:lstStyle/>
          <a:p>
            <a:r>
              <a:rPr lang="en-US" b="1" dirty="0"/>
              <a:t>Fig. </a:t>
            </a:r>
            <a:r>
              <a:rPr lang="en-US" b="1" dirty="0" smtClean="0"/>
              <a:t>5.14 Range </a:t>
            </a:r>
            <a:r>
              <a:rPr lang="en-US" b="1" dirty="0"/>
              <a:t>of normalized </a:t>
            </a:r>
            <a:r>
              <a:rPr lang="en-US" b="1" dirty="0" smtClean="0"/>
              <a:t>dissipation rate profiles at </a:t>
            </a:r>
            <a:r>
              <a:rPr lang="en-US" b="1" dirty="0"/>
              <a:t>night. where </a:t>
            </a:r>
            <a:r>
              <a:rPr lang="en-US" b="1" dirty="0" smtClean="0"/>
              <a:t>h </a:t>
            </a:r>
            <a:r>
              <a:rPr lang="en-US" b="1" dirty="0"/>
              <a:t>is boundary layer depth and </a:t>
            </a:r>
            <a:r>
              <a:rPr lang="en-US" b="1" dirty="0" smtClean="0"/>
              <a:t>u* </a:t>
            </a:r>
            <a:r>
              <a:rPr lang="en-US" b="1" dirty="0"/>
              <a:t>is the friction velocity</a:t>
            </a:r>
          </a:p>
        </p:txBody>
      </p:sp>
    </p:spTree>
    <p:extLst>
      <p:ext uri="{BB962C8B-B14F-4D97-AF65-F5344CB8AC3E}">
        <p14:creationId xmlns:p14="http://schemas.microsoft.com/office/powerpoint/2010/main" val="267769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84" t="25942" r="12072" b="14534"/>
          <a:stretch/>
        </p:blipFill>
        <p:spPr>
          <a:xfrm>
            <a:off x="928914" y="358502"/>
            <a:ext cx="10159999" cy="4528458"/>
          </a:xfrm>
          <a:prstGeom prst="rect">
            <a:avLst/>
          </a:prstGeom>
        </p:spPr>
      </p:pic>
      <p:sp>
        <p:nvSpPr>
          <p:cNvPr id="5" name="Rectangle 4"/>
          <p:cNvSpPr/>
          <p:nvPr/>
        </p:nvSpPr>
        <p:spPr>
          <a:xfrm>
            <a:off x="150221" y="5372575"/>
            <a:ext cx="117173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Fig </a:t>
            </a:r>
            <a:r>
              <a:rPr lang="en-US" sz="2000" dirty="0">
                <a:latin typeface="Times New Roman" panose="02020603050405020304" pitchFamily="18" charset="0"/>
                <a:cs typeface="Times New Roman" panose="02020603050405020304" pitchFamily="18" charset="0"/>
              </a:rPr>
              <a:t>5.15. </a:t>
            </a:r>
            <a:r>
              <a:rPr lang="en-US" sz="2000" b="1" dirty="0">
                <a:latin typeface="Times New Roman" panose="02020603050405020304" pitchFamily="18" charset="0"/>
                <a:cs typeface="Times New Roman" panose="02020603050405020304" pitchFamily="18" charset="0"/>
              </a:rPr>
              <a:t>At night where only shear can produce turbulence, the dissipation rate is small because the associated TKE is small </a:t>
            </a:r>
            <a:r>
              <a:rPr lang="en-US" sz="2000" b="1" dirty="0" smtClean="0">
                <a:latin typeface="Times New Roman" panose="02020603050405020304" pitchFamily="18" charset="0"/>
                <a:cs typeface="Times New Roman" panose="02020603050405020304" pitchFamily="18" charset="0"/>
              </a:rPr>
              <a:t>After </a:t>
            </a:r>
            <a:r>
              <a:rPr lang="en-US" sz="2000" b="1" dirty="0">
                <a:latin typeface="Times New Roman" panose="02020603050405020304" pitchFamily="18" charset="0"/>
                <a:cs typeface="Times New Roman" panose="02020603050405020304" pitchFamily="18" charset="0"/>
              </a:rPr>
              <a:t>sunrise, buoyant production greatly increases the turbulence intensity, resulting in the associated increase in dissipation</a:t>
            </a:r>
          </a:p>
        </p:txBody>
      </p:sp>
    </p:spTree>
    <p:extLst>
      <p:ext uri="{BB962C8B-B14F-4D97-AF65-F5344CB8AC3E}">
        <p14:creationId xmlns:p14="http://schemas.microsoft.com/office/powerpoint/2010/main" val="172504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5973" y="235973"/>
            <a:ext cx="3241015"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5-Turbulent </a:t>
            </a:r>
            <a:r>
              <a:rPr lang="en-US" sz="2400" b="1" u="sng" dirty="0">
                <a:latin typeface="Times New Roman" panose="02020603050405020304" pitchFamily="18" charset="0"/>
                <a:cs typeface="Times New Roman" panose="02020603050405020304" pitchFamily="18" charset="0"/>
              </a:rPr>
              <a:t>Transport </a:t>
            </a:r>
          </a:p>
        </p:txBody>
      </p:sp>
      <p:sp>
        <p:nvSpPr>
          <p:cNvPr id="5" name="Rectangle 4"/>
          <p:cNvSpPr/>
          <p:nvPr/>
        </p:nvSpPr>
        <p:spPr>
          <a:xfrm>
            <a:off x="168812" y="1107946"/>
            <a:ext cx="11625944" cy="2677656"/>
          </a:xfrm>
          <a:prstGeom prst="rect">
            <a:avLst/>
          </a:prstGeom>
        </p:spPr>
        <p:txBody>
          <a:bodyPr wrap="square">
            <a:spAutoFit/>
          </a:bodyPr>
          <a:lstStyle/>
          <a:p>
            <a:r>
              <a:rPr lang="ar-IQ" u="sng" dirty="0" smtClean="0">
                <a:latin typeface="Times New Roman" panose="02020603050405020304" pitchFamily="18" charset="0"/>
                <a:cs typeface="Times New Roman" panose="02020603050405020304" pitchFamily="18" charset="0"/>
              </a:rPr>
              <a:t>)</a:t>
            </a:r>
            <a:r>
              <a:rPr lang="en-US" sz="2400" u="sng" dirty="0" err="1" smtClean="0">
                <a:latin typeface="Times New Roman" panose="02020603050405020304" pitchFamily="18" charset="0"/>
                <a:cs typeface="Times New Roman" panose="02020603050405020304" pitchFamily="18" charset="0"/>
              </a:rPr>
              <a:t>w'e</a:t>
            </a:r>
            <a:r>
              <a:rPr lang="ar-IQ" sz="2400" u="sng"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represents the vertical turbulent flux of TKE</a:t>
            </a:r>
            <a:r>
              <a:rPr lang="en-US" sz="2400" dirty="0">
                <a:solidFill>
                  <a:srgbClr val="FF0000"/>
                </a:solidFill>
                <a:latin typeface="Times New Roman" panose="02020603050405020304" pitchFamily="18" charset="0"/>
                <a:cs typeface="Times New Roman" panose="02020603050405020304" pitchFamily="18" charset="0"/>
              </a:rPr>
              <a:t>. the change in flux with height is more important than the magnitude of flux. </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Term </a:t>
            </a:r>
            <a:r>
              <a:rPr lang="en-US" sz="2400" dirty="0" smtClean="0">
                <a:latin typeface="Times New Roman" panose="02020603050405020304" pitchFamily="18" charset="0"/>
                <a:cs typeface="Times New Roman" panose="02020603050405020304" pitchFamily="18" charset="0"/>
              </a:rPr>
              <a:t>V </a:t>
            </a:r>
            <a:r>
              <a:rPr lang="en-US" sz="2400" dirty="0">
                <a:latin typeface="Times New Roman" panose="02020603050405020304" pitchFamily="18" charset="0"/>
                <a:cs typeface="Times New Roman" panose="02020603050405020304" pitchFamily="18" charset="0"/>
              </a:rPr>
              <a:t>is a flux divergence term; if there is more flux into a layer than leaves, then the </a:t>
            </a:r>
            <a:r>
              <a:rPr lang="en-US" sz="2400" dirty="0" smtClean="0">
                <a:latin typeface="Times New Roman" panose="02020603050405020304" pitchFamily="18" charset="0"/>
                <a:cs typeface="Times New Roman" panose="02020603050405020304" pitchFamily="18" charset="0"/>
              </a:rPr>
              <a:t>magnitude </a:t>
            </a:r>
            <a:r>
              <a:rPr lang="en-US" sz="2400" dirty="0">
                <a:latin typeface="Times New Roman" panose="02020603050405020304" pitchFamily="18" charset="0"/>
                <a:cs typeface="Times New Roman" panose="02020603050405020304" pitchFamily="18" charset="0"/>
              </a:rPr>
              <a:t>of TKE increases</a:t>
            </a:r>
            <a:r>
              <a:rPr lang="en-US" sz="2400" dirty="0">
                <a:latin typeface="Times New Roman" panose="02020603050405020304" pitchFamily="18" charset="0"/>
                <a:cs typeface="Times New Roman" panose="02020603050405020304" pitchFamily="18" charset="0"/>
              </a:rPr>
              <a:t>. On a local scale (i.e., at anyone height within the ML), Term V acts as either production or loss, depending on whether there is a flux convergence or divergence.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68812" y="3595578"/>
            <a:ext cx="11625944"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integrated over the depth of the ML, however, Term V becomes identically zero, </a:t>
            </a:r>
            <a:r>
              <a:rPr lang="en-US" sz="2400" dirty="0" smtClean="0">
                <a:latin typeface="Times New Roman" panose="02020603050405020304" pitchFamily="18" charset="0"/>
                <a:cs typeface="Times New Roman" panose="02020603050405020304" pitchFamily="18" charset="0"/>
              </a:rPr>
              <a:t>assuming </a:t>
            </a:r>
            <a:r>
              <a:rPr lang="en-US" sz="2400" dirty="0">
                <a:latin typeface="Times New Roman" panose="02020603050405020304" pitchFamily="18" charset="0"/>
                <a:cs typeface="Times New Roman" panose="02020603050405020304" pitchFamily="18" charset="0"/>
              </a:rPr>
              <a:t>as bottom and top boundary conditions that the earth is not turbulent, and that </a:t>
            </a: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negligible turbulence above the top of the ML</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Overall, Term V neither creates nor </a:t>
            </a:r>
            <a:r>
              <a:rPr lang="en-US" sz="2400" dirty="0" smtClean="0">
                <a:latin typeface="Times New Roman" panose="02020603050405020304" pitchFamily="18" charset="0"/>
                <a:cs typeface="Times New Roman" panose="02020603050405020304" pitchFamily="18" charset="0"/>
              </a:rPr>
              <a:t>destroys </a:t>
            </a:r>
            <a:r>
              <a:rPr lang="en-US" sz="2400" dirty="0">
                <a:latin typeface="Times New Roman" panose="02020603050405020304" pitchFamily="18" charset="0"/>
                <a:cs typeface="Times New Roman" panose="02020603050405020304" pitchFamily="18" charset="0"/>
              </a:rPr>
              <a:t>TKE, it just moves or redistributes TKE from one location in the BL to another. </a:t>
            </a:r>
          </a:p>
        </p:txBody>
      </p:sp>
    </p:spTree>
    <p:extLst>
      <p:ext uri="{BB962C8B-B14F-4D97-AF65-F5344CB8AC3E}">
        <p14:creationId xmlns:p14="http://schemas.microsoft.com/office/powerpoint/2010/main" val="96339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4069</TotalTime>
  <Words>834</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199</cp:revision>
  <dcterms:created xsi:type="dcterms:W3CDTF">2020-03-29T11:45:13Z</dcterms:created>
  <dcterms:modified xsi:type="dcterms:W3CDTF">2022-03-27T23:04:23Z</dcterms:modified>
</cp:coreProperties>
</file>