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7" r:id="rId5"/>
    <p:sldId id="258" r:id="rId6"/>
    <p:sldId id="274" r:id="rId7"/>
    <p:sldId id="260" r:id="rId8"/>
    <p:sldId id="261" r:id="rId9"/>
    <p:sldId id="273"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1" autoAdjust="0"/>
    <p:restoredTop sz="94660"/>
  </p:normalViewPr>
  <p:slideViewPr>
    <p:cSldViewPr snapToGrid="0">
      <p:cViewPr>
        <p:scale>
          <a:sx n="80" d="100"/>
          <a:sy n="80"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8332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4679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202360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270158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DFCDA0-B462-442A-8E99-6FA5CF5F390D}"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48433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DFCDA0-B462-442A-8E99-6FA5CF5F390D}"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10532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DFCDA0-B462-442A-8E99-6FA5CF5F390D}"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20068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DFCDA0-B462-442A-8E99-6FA5CF5F390D}"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33888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FCDA0-B462-442A-8E99-6FA5CF5F390D}"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4835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FCDA0-B462-442A-8E99-6FA5CF5F390D}"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97320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FCDA0-B462-442A-8E99-6FA5CF5F390D}"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5202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FCDA0-B462-442A-8E99-6FA5CF5F390D}" type="datetimeFigureOut">
              <a:rPr lang="en-US" smtClean="0"/>
              <a:t>12/12/2021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BFF94-08B0-4DDA-AB8E-ABF60D63B422}" type="slidenum">
              <a:rPr lang="en-US" smtClean="0"/>
              <a:t>‹#›</a:t>
            </a:fld>
            <a:endParaRPr lang="en-US"/>
          </a:p>
        </p:txBody>
      </p:sp>
    </p:spTree>
    <p:extLst>
      <p:ext uri="{BB962C8B-B14F-4D97-AF65-F5344CB8AC3E}">
        <p14:creationId xmlns:p14="http://schemas.microsoft.com/office/powerpoint/2010/main" val="213448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6800" y="1455875"/>
            <a:ext cx="9420849" cy="1600438"/>
          </a:xfrm>
          <a:prstGeom prst="rect">
            <a:avLst/>
          </a:prstGeom>
        </p:spPr>
        <p:txBody>
          <a:bodyPr wrap="none">
            <a:spAutoFit/>
          </a:bodyPr>
          <a:lstStyle/>
          <a:p>
            <a:r>
              <a:rPr lang="en-US" sz="4000" b="1" i="1" dirty="0">
                <a:effectLst>
                  <a:outerShdw blurRad="38100" dist="38100" dir="2700000" algn="tl">
                    <a:srgbClr val="000000">
                      <a:alpha val="43137"/>
                    </a:srgbClr>
                  </a:outerShdw>
                </a:effectLst>
              </a:rPr>
              <a:t>Residual Layer </a:t>
            </a:r>
            <a:r>
              <a:rPr lang="ar-IQ" sz="4000" b="1" i="1" dirty="0" smtClean="0">
                <a:effectLst>
                  <a:outerShdw blurRad="38100" dist="38100" dir="2700000" algn="tl">
                    <a:srgbClr val="000000">
                      <a:alpha val="43137"/>
                    </a:srgbClr>
                  </a:outerShdw>
                </a:effectLst>
              </a:rPr>
              <a:t> </a:t>
            </a:r>
            <a:r>
              <a:rPr lang="en-US" sz="4000" b="1" i="1" dirty="0">
                <a:effectLst>
                  <a:outerShdw blurRad="38100" dist="38100" dir="2700000" algn="tl">
                    <a:srgbClr val="000000">
                      <a:alpha val="43137"/>
                    </a:srgbClr>
                  </a:outerShdw>
                </a:effectLst>
              </a:rPr>
              <a:t>and  Stable Boundary Layer </a:t>
            </a:r>
            <a:endParaRPr lang="en-US" sz="4000" b="1" i="1" dirty="0" smtClean="0">
              <a:effectLst>
                <a:outerShdw blurRad="38100" dist="38100" dir="2700000" algn="tl">
                  <a:srgbClr val="000000">
                    <a:alpha val="43137"/>
                  </a:srgbClr>
                </a:outerShdw>
              </a:effectLst>
            </a:endParaRPr>
          </a:p>
          <a:p>
            <a:r>
              <a:rPr lang="en-US" sz="4000" b="1" i="1" dirty="0">
                <a:effectLst>
                  <a:outerShdw blurRad="38100" dist="38100" dir="2700000" algn="tl">
                    <a:srgbClr val="000000">
                      <a:alpha val="43137"/>
                    </a:srgbClr>
                  </a:outerShdw>
                </a:effectLst>
              </a:rPr>
              <a:t> </a:t>
            </a:r>
            <a:r>
              <a:rPr lang="en-US" sz="4000" b="1" i="1" dirty="0" smtClean="0">
                <a:effectLst>
                  <a:outerShdw blurRad="38100" dist="38100" dir="2700000" algn="tl">
                    <a:srgbClr val="000000">
                      <a:alpha val="43137"/>
                    </a:srgbClr>
                  </a:outerShdw>
                </a:effectLst>
              </a:rPr>
              <a:t>                                  (4)</a:t>
            </a:r>
            <a:endParaRPr lang="en-US" sz="4000" b="1" i="1" dirty="0">
              <a:effectLst>
                <a:outerShdw blurRad="38100" dist="38100" dir="2700000" algn="tl">
                  <a:srgbClr val="000000">
                    <a:alpha val="43137"/>
                  </a:srgbClr>
                </a:outerShdw>
              </a:effectLst>
            </a:endParaRPr>
          </a:p>
          <a:p>
            <a:r>
              <a:rPr lang="en-US" dirty="0" smtClean="0"/>
              <a:t> </a:t>
            </a:r>
            <a:endParaRPr lang="en-US" dirty="0"/>
          </a:p>
        </p:txBody>
      </p:sp>
    </p:spTree>
    <p:extLst>
      <p:ext uri="{BB962C8B-B14F-4D97-AF65-F5344CB8AC3E}">
        <p14:creationId xmlns:p14="http://schemas.microsoft.com/office/powerpoint/2010/main" val="264912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632" y="218446"/>
            <a:ext cx="11515940" cy="2031325"/>
          </a:xfrm>
          <a:prstGeom prst="rect">
            <a:avLst/>
          </a:prstGeom>
        </p:spPr>
        <p:txBody>
          <a:bodyPr wrap="square">
            <a:spAutoFit/>
          </a:bodyPr>
          <a:lstStyle/>
          <a:p>
            <a:r>
              <a:rPr lang="en-US" dirty="0" smtClean="0"/>
              <a:t>it </a:t>
            </a:r>
            <a:r>
              <a:rPr lang="en-US" dirty="0"/>
              <a:t>is obvious that as the virtual potential temperature profile evolves with time, so must </a:t>
            </a:r>
            <a:r>
              <a:rPr lang="en-US" dirty="0" smtClean="0"/>
              <a:t> the </a:t>
            </a:r>
            <a:r>
              <a:rPr lang="en-US" dirty="0"/>
              <a:t>behavior of smoke plumes. For example, </a:t>
            </a:r>
            <a:endParaRPr lang="en-US" dirty="0" smtClean="0"/>
          </a:p>
          <a:p>
            <a:pPr marL="285750" indent="-285750">
              <a:buFont typeface="Wingdings" panose="05000000000000000000" pitchFamily="2" charset="2"/>
              <a:buChar char="v"/>
            </a:pPr>
            <a:r>
              <a:rPr lang="en-US" dirty="0" smtClean="0"/>
              <a:t>smoke </a:t>
            </a:r>
            <a:r>
              <a:rPr lang="en-US" dirty="0"/>
              <a:t>emitted into the top of the NBL or </a:t>
            </a:r>
            <a:r>
              <a:rPr lang="en-US" dirty="0" smtClean="0"/>
              <a:t> into </a:t>
            </a:r>
            <a:r>
              <a:rPr lang="en-US" dirty="0"/>
              <a:t>the RL rarely is dispersed down to the ground during the night because of the limited </a:t>
            </a:r>
            <a:r>
              <a:rPr lang="en-US" dirty="0" smtClean="0"/>
              <a:t> turbulence</a:t>
            </a:r>
            <a:r>
              <a:rPr lang="en-US" dirty="0"/>
              <a:t>. These smoke plumes can be </a:t>
            </a:r>
            <a:r>
              <a:rPr lang="en-US" dirty="0" err="1"/>
              <a:t>advected</a:t>
            </a:r>
            <a:r>
              <a:rPr lang="en-US" dirty="0"/>
              <a:t> hundreds of kilometers downwind from </a:t>
            </a:r>
            <a:r>
              <a:rPr lang="en-US" dirty="0" smtClean="0"/>
              <a:t> their </a:t>
            </a:r>
            <a:r>
              <a:rPr lang="en-US" dirty="0"/>
              <a:t>sources during the night. </a:t>
            </a:r>
            <a:r>
              <a:rPr lang="en-US" dirty="0" smtClean="0"/>
              <a:t>Smoke </a:t>
            </a:r>
            <a:r>
              <a:rPr lang="en-US" dirty="0"/>
              <a:t>plumes in the RL may disperse to the point where the bottom of the plume hits </a:t>
            </a:r>
            <a:r>
              <a:rPr lang="en-US" dirty="0" smtClean="0"/>
              <a:t> the </a:t>
            </a:r>
            <a:r>
              <a:rPr lang="en-US" dirty="0"/>
              <a:t>top of the NBL. The strong static stability and frequent reduction in turbulence </a:t>
            </a:r>
            <a:r>
              <a:rPr lang="en-US" dirty="0" smtClean="0"/>
              <a:t>reduces </a:t>
            </a:r>
            <a:r>
              <a:rPr lang="en-US" dirty="0"/>
              <a:t>the downward mixing into the NBL. The top of the smoke plume sometimes can </a:t>
            </a:r>
            <a:r>
              <a:rPr lang="en-US" dirty="0" smtClean="0"/>
              <a:t>continue </a:t>
            </a:r>
            <a:r>
              <a:rPr lang="en-US" dirty="0"/>
              <a:t>to rise into the neutral air. This is called </a:t>
            </a:r>
            <a:r>
              <a:rPr lang="en-US" dirty="0" smtClean="0"/>
              <a:t>lofting </a:t>
            </a:r>
            <a:r>
              <a:rPr lang="en-US" dirty="0"/>
              <a:t>(see Fig 1.13).</a:t>
            </a:r>
          </a:p>
        </p:txBody>
      </p:sp>
      <p:pic>
        <p:nvPicPr>
          <p:cNvPr id="6" name="Picture 5"/>
          <p:cNvPicPr/>
          <p:nvPr/>
        </p:nvPicPr>
        <p:blipFill rotWithShape="1">
          <a:blip r:embed="rId2"/>
          <a:srcRect l="13204" t="25137" r="22506" b="14610"/>
          <a:stretch/>
        </p:blipFill>
        <p:spPr bwMode="auto">
          <a:xfrm>
            <a:off x="901337" y="2249772"/>
            <a:ext cx="10123714" cy="44645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9577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017" y="331151"/>
            <a:ext cx="10319658" cy="923330"/>
          </a:xfrm>
          <a:prstGeom prst="rect">
            <a:avLst/>
          </a:prstGeom>
        </p:spPr>
        <p:txBody>
          <a:bodyPr wrap="square">
            <a:spAutoFit/>
          </a:bodyPr>
          <a:lstStyle/>
          <a:p>
            <a:r>
              <a:rPr lang="en-US" dirty="0"/>
              <a:t>After sunrise a new ML begins to grow, eventually reaching the height of the elevated smoke plume from the previous night. </a:t>
            </a:r>
            <a:r>
              <a:rPr lang="en-US" dirty="0" smtClean="0"/>
              <a:t>At </a:t>
            </a:r>
            <a:r>
              <a:rPr lang="en-US" dirty="0"/>
              <a:t>this time, the elevated pollutants are mixed down to the ground by ML entrainment and turbulence in a process that is called </a:t>
            </a:r>
            <a:r>
              <a:rPr lang="en-US" dirty="0" smtClean="0"/>
              <a:t>fumigation</a:t>
            </a:r>
            <a:r>
              <a:rPr lang="en-US" dirty="0"/>
              <a:t>. A sketch of this process is shown in Fig 1.14. </a:t>
            </a:r>
          </a:p>
        </p:txBody>
      </p:sp>
      <p:pic>
        <p:nvPicPr>
          <p:cNvPr id="3" name="Picture 2"/>
          <p:cNvPicPr/>
          <p:nvPr/>
        </p:nvPicPr>
        <p:blipFill rotWithShape="1">
          <a:blip r:embed="rId2"/>
          <a:srcRect l="23873" t="17073" r="24123" b="11515"/>
          <a:stretch/>
        </p:blipFill>
        <p:spPr bwMode="auto">
          <a:xfrm>
            <a:off x="627018" y="1254482"/>
            <a:ext cx="10586414" cy="54711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200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486" y="231842"/>
            <a:ext cx="11464834" cy="3847207"/>
          </a:xfrm>
          <a:prstGeom prst="rect">
            <a:avLst/>
          </a:prstGeom>
        </p:spPr>
        <p:txBody>
          <a:bodyPr wrap="square">
            <a:spAutoFit/>
          </a:bodyPr>
          <a:lstStyle/>
          <a:p>
            <a:pPr marL="285750" indent="-285750">
              <a:buFont typeface="Wingdings" panose="05000000000000000000" pitchFamily="2" charset="2"/>
              <a:buChar char="Ø"/>
            </a:pPr>
            <a:r>
              <a:rPr lang="en-US" dirty="0" smtClean="0"/>
              <a:t> </a:t>
            </a:r>
            <a:r>
              <a:rPr lang="en-US" sz="2400" b="1" i="1" u="sng" dirty="0" smtClean="0">
                <a:effectLst>
                  <a:outerShdw blurRad="38100" dist="38100" dir="2700000" algn="tl">
                    <a:srgbClr val="000000">
                      <a:alpha val="43137"/>
                    </a:srgbClr>
                  </a:outerShdw>
                </a:effectLst>
              </a:rPr>
              <a:t>Residual Layer </a:t>
            </a: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       About a half </a:t>
            </a:r>
            <a:r>
              <a:rPr lang="ar-IQ"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hour before sunset the thermals cease to form (in the absence of cold air advection), allowing   turbulence to decay in the formerly well-mixed layer. The resulting layer of air is sometimes called the residual layer. </a:t>
            </a:r>
            <a:endParaRPr lang="ar-IQ" sz="20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RL is neutrally stratified, resulting in turbulence that is nearly of equal intensity in all directions. As a result, smoke plumes emitted into the RL tend to disperse at equal rates in the vertical and lateral directions, creating a cone-shaped plume. </a:t>
            </a: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Variables such as virtual potential temperature usually decrease slowly during the night because of radiation divergence. This cooling rate is on the order of 1 °C/100m. The cooling rate is more-or-less uniform throughout the depth of the RL, thus allowing the RL virtual potential temperature profile to remain nearly adiabatic. </a:t>
            </a:r>
            <a:endParaRPr lang="en-US" sz="2000" dirty="0" smtClean="0">
              <a:solidFill>
                <a:srgbClr val="0070C0"/>
              </a:solidFill>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22424" t="17589" r="21755" b="32410"/>
          <a:stretch/>
        </p:blipFill>
        <p:spPr>
          <a:xfrm>
            <a:off x="1045028" y="3749039"/>
            <a:ext cx="10371909" cy="2913017"/>
          </a:xfrm>
          <a:prstGeom prst="rect">
            <a:avLst/>
          </a:prstGeom>
        </p:spPr>
      </p:pic>
    </p:spTree>
    <p:extLst>
      <p:ext uri="{BB962C8B-B14F-4D97-AF65-F5344CB8AC3E}">
        <p14:creationId xmlns:p14="http://schemas.microsoft.com/office/powerpoint/2010/main" val="160827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1" y="106140"/>
            <a:ext cx="11848011" cy="1477328"/>
          </a:xfrm>
          <a:prstGeom prst="rect">
            <a:avLst/>
          </a:prstGeom>
        </p:spPr>
        <p:txBody>
          <a:bodyPr wrap="square">
            <a:spAutoFit/>
          </a:bodyPr>
          <a:lstStyle/>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static stability decreases with height in the nocturnal </a:t>
            </a:r>
            <a:r>
              <a:rPr lang="en-US" dirty="0" smtClean="0">
                <a:latin typeface="Times New Roman" panose="02020603050405020304" pitchFamily="18" charset="0"/>
                <a:cs typeface="Times New Roman" panose="02020603050405020304" pitchFamily="18" charset="0"/>
              </a:rPr>
              <a:t>boundary layer</a:t>
            </a:r>
            <a:r>
              <a:rPr lang="en-US" dirty="0">
                <a:latin typeface="Times New Roman" panose="02020603050405020304" pitchFamily="18" charset="0"/>
                <a:cs typeface="Times New Roman" panose="02020603050405020304" pitchFamily="18" charset="0"/>
              </a:rPr>
              <a:t>. gradually blending into the neutrally-stratified residual layer </a:t>
            </a:r>
            <a:r>
              <a:rPr lang="en-US" dirty="0" smtClean="0">
                <a:latin typeface="Times New Roman" panose="02020603050405020304" pitchFamily="18" charset="0"/>
                <a:cs typeface="Times New Roman" panose="02020603050405020304" pitchFamily="18" charset="0"/>
              </a:rPr>
              <a:t>Aloft. </a:t>
            </a: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Smoke </a:t>
            </a:r>
            <a:r>
              <a:rPr lang="en-US" dirty="0">
                <a:latin typeface="Times New Roman" panose="02020603050405020304" pitchFamily="18" charset="0"/>
                <a:cs typeface="Times New Roman" panose="02020603050405020304" pitchFamily="18" charset="0"/>
              </a:rPr>
              <a:t>emissions into the stable air fan out in the horizontal with </a:t>
            </a:r>
            <a:r>
              <a:rPr lang="en-US" dirty="0" smtClean="0">
                <a:latin typeface="Times New Roman" panose="02020603050405020304" pitchFamily="18" charset="0"/>
                <a:cs typeface="Times New Roman" panose="02020603050405020304" pitchFamily="18" charset="0"/>
              </a:rPr>
              <a:t>little </a:t>
            </a:r>
            <a:r>
              <a:rPr lang="en-US" dirty="0">
                <a:latin typeface="Times New Roman" panose="02020603050405020304" pitchFamily="18" charset="0"/>
                <a:cs typeface="Times New Roman" panose="02020603050405020304" pitchFamily="18" charset="0"/>
              </a:rPr>
              <a:t>vertical dispersion other than wavelike </a:t>
            </a:r>
            <a:r>
              <a:rPr lang="en-US" dirty="0" smtClean="0">
                <a:latin typeface="Times New Roman" panose="02020603050405020304" pitchFamily="18" charset="0"/>
                <a:cs typeface="Times New Roman" panose="02020603050405020304" pitchFamily="18" charset="0"/>
              </a:rPr>
              <a:t>Oscillations. </a:t>
            </a:r>
            <a:r>
              <a:rPr lang="en-US" dirty="0">
                <a:latin typeface="Times New Roman" panose="02020603050405020304" pitchFamily="18" charset="0"/>
                <a:cs typeface="Times New Roman" panose="02020603050405020304" pitchFamily="18" charset="0"/>
              </a:rPr>
              <a:t>Smoke </a:t>
            </a:r>
            <a:r>
              <a:rPr lang="en-US" dirty="0" smtClean="0">
                <a:latin typeface="Times New Roman" panose="02020603050405020304" pitchFamily="18" charset="0"/>
                <a:cs typeface="Times New Roman" panose="02020603050405020304" pitchFamily="18" charset="0"/>
              </a:rPr>
              <a:t>emissions </a:t>
            </a:r>
            <a:r>
              <a:rPr lang="en-US" dirty="0">
                <a:latin typeface="Times New Roman" panose="02020603050405020304" pitchFamily="18" charset="0"/>
                <a:cs typeface="Times New Roman" panose="02020603050405020304" pitchFamily="18" charset="0"/>
              </a:rPr>
              <a:t>in the neutral residual-layer air spread with an almost </a:t>
            </a:r>
            <a:r>
              <a:rPr lang="en-US" dirty="0" smtClean="0">
                <a:latin typeface="Times New Roman" panose="02020603050405020304" pitchFamily="18" charset="0"/>
                <a:cs typeface="Times New Roman" panose="02020603050405020304" pitchFamily="18" charset="0"/>
              </a:rPr>
              <a:t>equal </a:t>
            </a:r>
            <a:r>
              <a:rPr lang="en-US" dirty="0">
                <a:latin typeface="Times New Roman" panose="02020603050405020304" pitchFamily="18" charset="0"/>
                <a:cs typeface="Times New Roman" panose="02020603050405020304" pitchFamily="18" charset="0"/>
              </a:rPr>
              <a:t>rate in the vertical and horizontal, allowing the smoke plume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assume a cone-like shape. </a:t>
            </a:r>
          </a:p>
        </p:txBody>
      </p:sp>
      <p:sp>
        <p:nvSpPr>
          <p:cNvPr id="5" name="Rectangle 4"/>
          <p:cNvSpPr/>
          <p:nvPr/>
        </p:nvSpPr>
        <p:spPr>
          <a:xfrm>
            <a:off x="261258" y="1497569"/>
            <a:ext cx="11403874" cy="646331"/>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The RL often exists for a while in the mornings before being entrained into the new ML. </a:t>
            </a:r>
            <a:r>
              <a:rPr lang="en-US" dirty="0" smtClean="0">
                <a:solidFill>
                  <a:srgbClr val="FF0000"/>
                </a:solidFill>
                <a:latin typeface="Times New Roman" panose="02020603050405020304" pitchFamily="18" charset="0"/>
                <a:cs typeface="Times New Roman" panose="02020603050405020304" pitchFamily="18" charset="0"/>
              </a:rPr>
              <a:t>During </a:t>
            </a:r>
            <a:r>
              <a:rPr lang="en-US" dirty="0">
                <a:solidFill>
                  <a:srgbClr val="FF0000"/>
                </a:solidFill>
                <a:latin typeface="Times New Roman" panose="02020603050405020304" pitchFamily="18" charset="0"/>
                <a:cs typeface="Times New Roman" panose="02020603050405020304" pitchFamily="18" charset="0"/>
              </a:rPr>
              <a:t>this time solar radiation may trigger photochemical reactions among the constituents in the RL.</a:t>
            </a:r>
          </a:p>
        </p:txBody>
      </p:sp>
      <p:sp>
        <p:nvSpPr>
          <p:cNvPr id="7" name="Rectangle 6"/>
          <p:cNvSpPr/>
          <p:nvPr/>
        </p:nvSpPr>
        <p:spPr>
          <a:xfrm>
            <a:off x="189412" y="2212551"/>
            <a:ext cx="11652067" cy="646331"/>
          </a:xfrm>
          <a:prstGeom prst="rect">
            <a:avLst/>
          </a:prstGeom>
        </p:spPr>
        <p:txBody>
          <a:bodyPr wrap="square">
            <a:spAutoFit/>
          </a:bodyPr>
          <a:lstStyle/>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the top of the next day's ML reaches the base of the RL, the ML growth becomes very </a:t>
            </a:r>
            <a:r>
              <a:rPr lang="en-US" dirty="0" smtClean="0">
                <a:latin typeface="Times New Roman" panose="02020603050405020304" pitchFamily="18" charset="0"/>
                <a:cs typeface="Times New Roman" panose="02020603050405020304" pitchFamily="18" charset="0"/>
              </a:rPr>
              <a:t>rapid. </a:t>
            </a:r>
            <a:r>
              <a:rPr lang="en-US" dirty="0">
                <a:latin typeface="Times New Roman" panose="02020603050405020304" pitchFamily="18" charset="0"/>
                <a:cs typeface="Times New Roman" panose="02020603050405020304" pitchFamily="18" charset="0"/>
              </a:rPr>
              <a:t>During the night, the nocturnal stable layer gradually increases in thickness by modifying the bottom of the RL. </a:t>
            </a:r>
          </a:p>
        </p:txBody>
      </p:sp>
      <p:pic>
        <p:nvPicPr>
          <p:cNvPr id="8" name="Picture 7"/>
          <p:cNvPicPr>
            <a:picLocks noChangeAspect="1"/>
          </p:cNvPicPr>
          <p:nvPr/>
        </p:nvPicPr>
        <p:blipFill rotWithShape="1">
          <a:blip r:embed="rId2"/>
          <a:srcRect l="25652" t="22629" r="25353" b="34827"/>
          <a:stretch/>
        </p:blipFill>
        <p:spPr>
          <a:xfrm>
            <a:off x="875211" y="3344091"/>
            <a:ext cx="10515600" cy="3379438"/>
          </a:xfrm>
          <a:prstGeom prst="rect">
            <a:avLst/>
          </a:prstGeom>
        </p:spPr>
      </p:pic>
    </p:spTree>
    <p:extLst>
      <p:ext uri="{BB962C8B-B14F-4D97-AF65-F5344CB8AC3E}">
        <p14:creationId xmlns:p14="http://schemas.microsoft.com/office/powerpoint/2010/main" val="180483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817" y="226483"/>
            <a:ext cx="11547566" cy="4524315"/>
          </a:xfrm>
          <a:prstGeom prst="rect">
            <a:avLst/>
          </a:prstGeom>
        </p:spPr>
        <p:txBody>
          <a:bodyPr wrap="square">
            <a:spAutoFit/>
          </a:bodyPr>
          <a:lstStyle/>
          <a:p>
            <a:pPr marL="285750" indent="-285750">
              <a:buFont typeface="Wingdings" panose="05000000000000000000" pitchFamily="2" charset="2"/>
              <a:buChar char="Ø"/>
            </a:pPr>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Stable Boundary </a:t>
            </a:r>
            <a:r>
              <a:rPr lang="en-US"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Layer</a:t>
            </a:r>
          </a:p>
          <a:p>
            <a:r>
              <a:rPr lang="en-US"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the night progresses, the bottom portion of the residual layer is transformed by its contact with the ground into a stable boundary layer. This is characterized by statically stable air with weaker, sporadic turbulence.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Although </a:t>
            </a:r>
            <a:r>
              <a:rPr lang="en-US" sz="2000" dirty="0">
                <a:latin typeface="Times New Roman" panose="02020603050405020304" pitchFamily="18" charset="0"/>
                <a:cs typeface="Times New Roman" panose="02020603050405020304" pitchFamily="18" charset="0"/>
              </a:rPr>
              <a:t>the wind at ground level frequently becomes lighter or calm at night, the winds aloft may accelerate to </a:t>
            </a:r>
            <a:r>
              <a:rPr lang="en-US" sz="2000" dirty="0" smtClean="0">
                <a:latin typeface="Times New Roman" panose="02020603050405020304" pitchFamily="18" charset="0"/>
                <a:cs typeface="Times New Roman" panose="02020603050405020304" pitchFamily="18" charset="0"/>
              </a:rPr>
              <a:t>super geostrophic </a:t>
            </a:r>
            <a:r>
              <a:rPr lang="en-US" sz="2000" dirty="0">
                <a:latin typeface="Times New Roman" panose="02020603050405020304" pitchFamily="18" charset="0"/>
                <a:cs typeface="Times New Roman" panose="02020603050405020304" pitchFamily="18" charset="0"/>
              </a:rPr>
              <a:t>speeds in a phenomenon that is called the low-level jet or nocturnal jet</a:t>
            </a:r>
            <a:r>
              <a:rPr lang="en-US" sz="20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statically stable air tends to suppress turbulence, while the developing nocturnal jet enhances wind shears that tend to generate </a:t>
            </a:r>
            <a:r>
              <a:rPr lang="en-US" sz="2000" dirty="0" smtClean="0">
                <a:latin typeface="Times New Roman" panose="02020603050405020304" pitchFamily="18" charset="0"/>
                <a:cs typeface="Times New Roman" panose="02020603050405020304" pitchFamily="18" charset="0"/>
              </a:rPr>
              <a:t>turbulence. </a:t>
            </a:r>
            <a:r>
              <a:rPr lang="en-US" sz="2000" dirty="0">
                <a:latin typeface="Times New Roman" panose="02020603050405020304" pitchFamily="18" charset="0"/>
                <a:cs typeface="Times New Roman" panose="02020603050405020304" pitchFamily="18" charset="0"/>
              </a:rPr>
              <a:t>As a result, turbulence </a:t>
            </a:r>
            <a:r>
              <a:rPr lang="en-US" sz="2000" dirty="0" smtClean="0">
                <a:latin typeface="Times New Roman" panose="02020603050405020304" pitchFamily="18" charset="0"/>
                <a:cs typeface="Times New Roman" panose="02020603050405020304" pitchFamily="18" charset="0"/>
              </a:rPr>
              <a:t>sometimes </a:t>
            </a:r>
            <a:r>
              <a:rPr lang="en-US" sz="2000" dirty="0">
                <a:latin typeface="Times New Roman" panose="02020603050405020304" pitchFamily="18" charset="0"/>
                <a:cs typeface="Times New Roman" panose="02020603050405020304" pitchFamily="18" charset="0"/>
              </a:rPr>
              <a:t>occurs in relatively short bursts that can cause mixing throughout the SBL.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Pollutants </a:t>
            </a:r>
            <a:r>
              <a:rPr lang="en-US" sz="2000" dirty="0">
                <a:latin typeface="Times New Roman" panose="02020603050405020304" pitchFamily="18" charset="0"/>
                <a:cs typeface="Times New Roman" panose="02020603050405020304" pitchFamily="18" charset="0"/>
              </a:rPr>
              <a:t>emitted into the stable layer disperse relatively little in the vertical. They disperse more </a:t>
            </a:r>
            <a:r>
              <a:rPr lang="en-US" sz="2000" dirty="0" smtClean="0">
                <a:latin typeface="Times New Roman" panose="02020603050405020304" pitchFamily="18" charset="0"/>
                <a:cs typeface="Times New Roman" panose="02020603050405020304" pitchFamily="18" charset="0"/>
              </a:rPr>
              <a:t>rapidly in </a:t>
            </a:r>
            <a:r>
              <a:rPr lang="en-US" sz="2000" dirty="0">
                <a:latin typeface="Times New Roman" panose="02020603050405020304" pitchFamily="18" charset="0"/>
                <a:cs typeface="Times New Roman" panose="02020603050405020304" pitchFamily="18" charset="0"/>
              </a:rPr>
              <a:t>the horizontal. This behavior is </a:t>
            </a:r>
            <a:r>
              <a:rPr lang="en-US" sz="2000" dirty="0" smtClean="0">
                <a:latin typeface="Times New Roman" panose="02020603050405020304" pitchFamily="18" charset="0"/>
                <a:cs typeface="Times New Roman" panose="02020603050405020304" pitchFamily="18" charset="0"/>
              </a:rPr>
              <a:t>called fanning.</a:t>
            </a:r>
          </a:p>
          <a:p>
            <a:pPr marL="342900" indent="-34290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Wave motions are a frequent occurrence in the SBL. </a:t>
            </a:r>
            <a:r>
              <a:rPr lang="en-US" sz="2000" dirty="0" smtClean="0">
                <a:latin typeface="Times New Roman" panose="02020603050405020304" pitchFamily="18" charset="0"/>
                <a:cs typeface="Times New Roman" panose="02020603050405020304" pitchFamily="18" charset="0"/>
              </a:rPr>
              <a:t>SBLs can also form during the day, as long as the underlying surface is colder than the air. These situations often occur during warm-air advection over a colder surface, such as after a warm frontal passage. </a:t>
            </a:r>
          </a:p>
          <a:p>
            <a:pPr marL="342900" indent="-342900" algn="just">
              <a:buFont typeface="Wingdings" panose="05000000000000000000" pitchFamily="2" charset="2"/>
              <a:buChar char="v"/>
            </a:pP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08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1381" t="24018" r="17639" b="10803"/>
          <a:stretch/>
        </p:blipFill>
        <p:spPr>
          <a:xfrm>
            <a:off x="169818" y="195943"/>
            <a:ext cx="6544492" cy="4362994"/>
          </a:xfrm>
          <a:prstGeom prst="rect">
            <a:avLst/>
          </a:prstGeom>
        </p:spPr>
      </p:pic>
      <p:sp>
        <p:nvSpPr>
          <p:cNvPr id="6" name="Rectangle 5"/>
          <p:cNvSpPr/>
          <p:nvPr/>
        </p:nvSpPr>
        <p:spPr>
          <a:xfrm>
            <a:off x="169818" y="4611231"/>
            <a:ext cx="11839303" cy="1938992"/>
          </a:xfrm>
          <a:prstGeom prst="rect">
            <a:avLst/>
          </a:prstGeom>
        </p:spPr>
        <p:txBody>
          <a:bodyPr wrap="square">
            <a:spAutoFit/>
          </a:bodyPr>
          <a:lstStyle/>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Winds exhibit a very complex behavior at night. Just above ground level the wind speed often becomes light or even calm. At altitudes on the order of 200 m above ground, the wind may reach 10-30 </a:t>
            </a:r>
            <a:r>
              <a:rPr lang="en-US" sz="2000" dirty="0" smtClean="0">
                <a:latin typeface="Times New Roman" panose="02020603050405020304" pitchFamily="18" charset="0"/>
                <a:cs typeface="Times New Roman" panose="02020603050405020304" pitchFamily="18" charset="0"/>
              </a:rPr>
              <a:t>m/s </a:t>
            </a:r>
            <a:r>
              <a:rPr lang="en-US" sz="2000" dirty="0">
                <a:latin typeface="Times New Roman" panose="02020603050405020304" pitchFamily="18" charset="0"/>
                <a:cs typeface="Times New Roman" panose="02020603050405020304" pitchFamily="18" charset="0"/>
              </a:rPr>
              <a:t>in the nocturnal jet. Another few hundred meters above that, the wind speed is smaller and closer to its geostrophic value. Touching the ground, however, is a thin (order of a few meters) layers of katabatic or drainage winds.</a:t>
            </a:r>
          </a:p>
          <a:p>
            <a:r>
              <a:rPr lang="en-US" sz="2000" dirty="0">
                <a:latin typeface="Times New Roman" panose="02020603050405020304" pitchFamily="18" charset="0"/>
                <a:cs typeface="Times New Roman" panose="02020603050405020304" pitchFamily="18" charset="0"/>
              </a:rPr>
              <a:t> These winds are caused by the colder air, adjacent to the ground, flowing downhill under the influence of gravity. </a:t>
            </a: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1026" name="Picture 2" descr="nocturnal_b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310" y="195942"/>
            <a:ext cx="5477690" cy="436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24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147" t="30625" r="27377" b="30625"/>
          <a:stretch/>
        </p:blipFill>
        <p:spPr>
          <a:xfrm>
            <a:off x="414862" y="1"/>
            <a:ext cx="11135453" cy="6316578"/>
          </a:xfrm>
          <a:prstGeom prst="rect">
            <a:avLst/>
          </a:prstGeom>
        </p:spPr>
      </p:pic>
    </p:spTree>
    <p:extLst>
      <p:ext uri="{BB962C8B-B14F-4D97-AF65-F5344CB8AC3E}">
        <p14:creationId xmlns:p14="http://schemas.microsoft.com/office/powerpoint/2010/main" val="1040885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443" y="213751"/>
            <a:ext cx="4696542" cy="400110"/>
          </a:xfrm>
          <a:prstGeom prst="rect">
            <a:avLst/>
          </a:prstGeom>
        </p:spPr>
        <p:txBody>
          <a:bodyPr wrap="none">
            <a:spAutoFit/>
          </a:bodyPr>
          <a:lstStyle/>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Virtual Potential Temperature Evolution </a:t>
            </a:r>
          </a:p>
        </p:txBody>
      </p:sp>
      <p:sp>
        <p:nvSpPr>
          <p:cNvPr id="5" name="Rectangle 4"/>
          <p:cNvSpPr/>
          <p:nvPr/>
        </p:nvSpPr>
        <p:spPr>
          <a:xfrm>
            <a:off x="191746" y="733587"/>
            <a:ext cx="11081500" cy="1015663"/>
          </a:xfrm>
          <a:prstGeom prst="rect">
            <a:avLst/>
          </a:prstGeom>
        </p:spPr>
        <p:txBody>
          <a:bodyPr wrap="square">
            <a:spAutoFit/>
          </a:bodyPr>
          <a:lstStyle/>
          <a:p>
            <a:r>
              <a:rPr lang="en-US" dirty="0"/>
              <a:t>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virtual </a:t>
            </a:r>
            <a:r>
              <a:rPr lang="en-US" sz="2000" dirty="0">
                <a:latin typeface="Times New Roman" panose="02020603050405020304" pitchFamily="18" charset="0"/>
                <a:cs typeface="Times New Roman" panose="02020603050405020304" pitchFamily="18" charset="0"/>
              </a:rPr>
              <a:t>potential temperature </a:t>
            </a:r>
            <a:r>
              <a:rPr lang="en-US" sz="2000" dirty="0" smtClean="0">
                <a:latin typeface="Times New Roman" panose="02020603050405020304" pitchFamily="18" charset="0"/>
                <a:cs typeface="Times New Roman" panose="02020603050405020304" pitchFamily="18" charset="0"/>
              </a:rPr>
              <a:t>profile </a:t>
            </a:r>
            <a:r>
              <a:rPr lang="en-US" sz="2000" dirty="0">
                <a:latin typeface="Times New Roman" panose="02020603050405020304" pitchFamily="18" charset="0"/>
                <a:cs typeface="Times New Roman" panose="02020603050405020304" pitchFamily="18" charset="0"/>
              </a:rPr>
              <a:t>is usually sufficient to identify the parts of the boundary layer. The structure of the BL is clearly evident. Fig 1.12 shows the resulting virtual potential temperature </a:t>
            </a:r>
            <a:r>
              <a:rPr lang="en-US" sz="2000" dirty="0" smtClean="0">
                <a:latin typeface="Times New Roman" panose="02020603050405020304" pitchFamily="18" charset="0"/>
                <a:cs typeface="Times New Roman" panose="02020603050405020304" pitchFamily="18" charset="0"/>
              </a:rPr>
              <a:t>profile </a:t>
            </a:r>
            <a:r>
              <a:rPr lang="en-US" sz="2000" dirty="0">
                <a:latin typeface="Times New Roman" panose="02020603050405020304" pitchFamily="18" charset="0"/>
                <a:cs typeface="Times New Roman" panose="02020603050405020304" pitchFamily="18" charset="0"/>
              </a:rPr>
              <a:t>evolution. </a:t>
            </a:r>
          </a:p>
        </p:txBody>
      </p:sp>
      <p:pic>
        <p:nvPicPr>
          <p:cNvPr id="6" name="Picture 5"/>
          <p:cNvPicPr>
            <a:picLocks noChangeAspect="1"/>
          </p:cNvPicPr>
          <p:nvPr/>
        </p:nvPicPr>
        <p:blipFill rotWithShape="1">
          <a:blip r:embed="rId2"/>
          <a:srcRect l="38287" t="19553" r="23261" b="10267"/>
          <a:stretch/>
        </p:blipFill>
        <p:spPr>
          <a:xfrm>
            <a:off x="6165669" y="1436914"/>
            <a:ext cx="5904411" cy="4493623"/>
          </a:xfrm>
          <a:prstGeom prst="rect">
            <a:avLst/>
          </a:prstGeom>
        </p:spPr>
      </p:pic>
      <p:sp>
        <p:nvSpPr>
          <p:cNvPr id="7" name="Rectangle 6"/>
          <p:cNvSpPr/>
          <p:nvPr/>
        </p:nvSpPr>
        <p:spPr>
          <a:xfrm>
            <a:off x="352697" y="6021978"/>
            <a:ext cx="11586753" cy="646331"/>
          </a:xfrm>
          <a:prstGeom prst="rect">
            <a:avLst/>
          </a:prstGeom>
        </p:spPr>
        <p:txBody>
          <a:bodyPr wrap="square">
            <a:spAutoFit/>
          </a:bodyPr>
          <a:lstStyle/>
          <a:p>
            <a:r>
              <a:rPr lang="en-US" dirty="0"/>
              <a:t>Fig. 1.12 Profiles of mean </a:t>
            </a:r>
            <a:r>
              <a:rPr lang="en-US" dirty="0" smtClean="0"/>
              <a:t>virtual  potential temperature. Showing </a:t>
            </a:r>
            <a:r>
              <a:rPr lang="en-US" dirty="0"/>
              <a:t>the SBL boundary-layer </a:t>
            </a:r>
            <a:r>
              <a:rPr lang="en-US" dirty="0" smtClean="0"/>
              <a:t> evolution </a:t>
            </a:r>
            <a:r>
              <a:rPr lang="en-US" dirty="0"/>
              <a:t>during a </a:t>
            </a:r>
            <a:r>
              <a:rPr lang="en-US" dirty="0" smtClean="0"/>
              <a:t>diurnal </a:t>
            </a:r>
            <a:r>
              <a:rPr lang="en-US" dirty="0"/>
              <a:t>cycle </a:t>
            </a:r>
            <a:r>
              <a:rPr lang="en-US" dirty="0" smtClean="0"/>
              <a:t>starting </a:t>
            </a:r>
            <a:r>
              <a:rPr lang="en-US" dirty="0"/>
              <a:t>at about 1600 local time. </a:t>
            </a:r>
            <a:r>
              <a:rPr lang="en-US" dirty="0" smtClean="0"/>
              <a:t>S1-S6 </a:t>
            </a:r>
            <a:r>
              <a:rPr lang="en-US" dirty="0"/>
              <a:t>identify </a:t>
            </a:r>
            <a:r>
              <a:rPr lang="en-US" dirty="0" smtClean="0"/>
              <a:t>each </a:t>
            </a:r>
            <a:r>
              <a:rPr lang="en-US" dirty="0"/>
              <a:t>sounding </a:t>
            </a:r>
            <a:r>
              <a:rPr lang="en-US" dirty="0" smtClean="0"/>
              <a:t>with </a:t>
            </a:r>
            <a:r>
              <a:rPr lang="en-US" dirty="0"/>
              <a:t>an associated </a:t>
            </a:r>
            <a:r>
              <a:rPr lang="en-US" dirty="0" smtClean="0"/>
              <a:t>launch </a:t>
            </a:r>
            <a:r>
              <a:rPr lang="en-US" dirty="0"/>
              <a:t>time indicated in </a:t>
            </a:r>
            <a:r>
              <a:rPr lang="en-US" dirty="0" smtClean="0"/>
              <a:t>Fig</a:t>
            </a:r>
            <a:r>
              <a:rPr lang="en-US" dirty="0"/>
              <a:t>. </a:t>
            </a:r>
          </a:p>
        </p:txBody>
      </p:sp>
      <p:pic>
        <p:nvPicPr>
          <p:cNvPr id="8" name="Picture 7"/>
          <p:cNvPicPr>
            <a:picLocks noChangeAspect="1"/>
          </p:cNvPicPr>
          <p:nvPr/>
        </p:nvPicPr>
        <p:blipFill rotWithShape="1">
          <a:blip r:embed="rId3"/>
          <a:srcRect l="28147" t="31932" r="27377" b="30625"/>
          <a:stretch/>
        </p:blipFill>
        <p:spPr>
          <a:xfrm>
            <a:off x="0" y="1801906"/>
            <a:ext cx="6283234" cy="4128630"/>
          </a:xfrm>
          <a:prstGeom prst="rect">
            <a:avLst/>
          </a:prstGeom>
        </p:spPr>
      </p:pic>
    </p:spTree>
    <p:extLst>
      <p:ext uri="{BB962C8B-B14F-4D97-AF65-F5344CB8AC3E}">
        <p14:creationId xmlns:p14="http://schemas.microsoft.com/office/powerpoint/2010/main" val="233641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1703" y="318089"/>
            <a:ext cx="10829108" cy="4401205"/>
          </a:xfrm>
          <a:prstGeom prst="rect">
            <a:avLst/>
          </a:prstGeom>
        </p:spPr>
        <p:txBody>
          <a:bodyPr wrap="square">
            <a:spAutoFit/>
          </a:bodyPr>
          <a:lstStyle/>
          <a:p>
            <a:pPr marL="285750" indent="-285750">
              <a:buFont typeface="Wingdings" panose="05000000000000000000" pitchFamily="2" charset="2"/>
              <a:buChar char="Ø"/>
            </a:pPr>
            <a:r>
              <a:rPr lang="en-US" sz="2000" dirty="0">
                <a:cs typeface="+mj-cs"/>
              </a:rPr>
              <a:t> the virtual potential temperature lapse rate is usually sufficient for determining the static stability. An exception to this rule is evident by comparing the lapse rate in the middle of the RL with that in the middle of the ML. Both are adiabatic; yet, the ML corresponds to statically unstable air while the RL contains statically neutral air</a:t>
            </a:r>
            <a:r>
              <a:rPr lang="en-US" sz="2000" dirty="0" smtClean="0">
                <a:cs typeface="+mj-cs"/>
              </a:rPr>
              <a:t>.</a:t>
            </a:r>
            <a:endParaRPr lang="ar-IQ" sz="2000" dirty="0" smtClean="0">
              <a:cs typeface="+mj-cs"/>
            </a:endParaRPr>
          </a:p>
          <a:p>
            <a:pPr marL="285750" indent="-285750">
              <a:buFont typeface="Wingdings" panose="05000000000000000000" pitchFamily="2" charset="2"/>
              <a:buChar char="Ø"/>
            </a:pPr>
            <a:r>
              <a:rPr lang="en-US" sz="2000" dirty="0">
                <a:cs typeface="+mj-cs"/>
              </a:rPr>
              <a:t>  At and shortly after sunrise, surface heating causes turbulent eddies to develop, producing a mixed layer whose depth grows to a maximum depth in the late afternoon. </a:t>
            </a:r>
          </a:p>
          <a:p>
            <a:r>
              <a:rPr lang="en-US" sz="2000" dirty="0" smtClean="0">
                <a:cs typeface="+mj-cs"/>
              </a:rPr>
              <a:t>      In </a:t>
            </a:r>
            <a:r>
              <a:rPr lang="en-US" sz="2000" dirty="0">
                <a:cs typeface="+mj-cs"/>
              </a:rPr>
              <a:t>this mixed layer, the potential temperature </a:t>
            </a:r>
            <a:r>
              <a:rPr lang="en-US" sz="2000" dirty="0" smtClean="0">
                <a:cs typeface="+mj-cs"/>
              </a:rPr>
              <a:t>and water vapor mixing ratio are nearly uniform. </a:t>
            </a:r>
          </a:p>
          <a:p>
            <a:pPr marL="285750" indent="-285750">
              <a:buFont typeface="Wingdings" panose="05000000000000000000" pitchFamily="2" charset="2"/>
              <a:buChar char="Ø"/>
            </a:pPr>
            <a:r>
              <a:rPr lang="en-US" sz="2000" dirty="0" smtClean="0">
                <a:cs typeface="+mj-cs"/>
              </a:rPr>
              <a:t>At the sunset, the deep surface cooling creates a stable (nocturnal) boundary layer, above which is a residual layer, basically the leftover part of the daytime mixed layer </a:t>
            </a:r>
          </a:p>
          <a:p>
            <a:pPr marL="285750" indent="-285750">
              <a:buFont typeface="Wingdings" panose="05000000000000000000" pitchFamily="2" charset="2"/>
              <a:buChar char="Ø"/>
            </a:pPr>
            <a:r>
              <a:rPr lang="en-US" sz="2000" dirty="0">
                <a:cs typeface="+mj-cs"/>
              </a:rPr>
              <a:t>the daytime ML which has a clearly defined top, the SBL has a poorly defined top that smoothly blends into the RL above. top of the ML is defined as the base of the stable layer, while the SBL top is defined as the top of the stable layer or the height where turbulence intensity is a small fraction of its surface value.</a:t>
            </a:r>
          </a:p>
          <a:p>
            <a:pPr marL="285750" indent="-285750">
              <a:buFont typeface="Wingdings" panose="05000000000000000000" pitchFamily="2" charset="2"/>
              <a:buChar char="Ø"/>
            </a:pPr>
            <a:endParaRPr lang="en-US" sz="2000" dirty="0">
              <a:cs typeface="+mj-cs"/>
            </a:endParaRPr>
          </a:p>
        </p:txBody>
      </p:sp>
      <p:sp>
        <p:nvSpPr>
          <p:cNvPr id="2" name="Rectangle 1"/>
          <p:cNvSpPr/>
          <p:nvPr/>
        </p:nvSpPr>
        <p:spPr>
          <a:xfrm>
            <a:off x="326572" y="4534714"/>
            <a:ext cx="11717382" cy="1754326"/>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Q/</a:t>
            </a:r>
          </a:p>
          <a:p>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 Draw the profile of mean virtual potential temperature at sunrise and sunset </a:t>
            </a:r>
            <a:r>
              <a:rPr lang="en-US" b="1" dirty="0" smtClean="0">
                <a:latin typeface="Arial" panose="020B0604020202020204" pitchFamily="34" charset="0"/>
                <a:cs typeface="Arial" panose="020B0604020202020204" pitchFamily="34" charset="0"/>
              </a:rPr>
              <a:t>times, and </a:t>
            </a:r>
            <a:r>
              <a:rPr lang="en-US" b="1" dirty="0">
                <a:latin typeface="Arial" panose="020B0604020202020204" pitchFamily="34" charset="0"/>
                <a:cs typeface="Arial" panose="020B0604020202020204" pitchFamily="34" charset="0"/>
              </a:rPr>
              <a:t>explain the processes that occurred during these times. </a:t>
            </a:r>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b</a:t>
            </a:r>
            <a:r>
              <a:rPr lang="en-US" b="1" dirty="0">
                <a:latin typeface="Arial" panose="020B0604020202020204" pitchFamily="34" charset="0"/>
                <a:cs typeface="Arial" panose="020B0604020202020204" pitchFamily="34" charset="0"/>
              </a:rPr>
              <a:t>) Draw the profile of mean virtual potential temperature at midnight time, and then </a:t>
            </a:r>
            <a:r>
              <a:rPr lang="en-US" b="1" dirty="0" smtClean="0">
                <a:latin typeface="Arial" panose="020B0604020202020204" pitchFamily="34" charset="0"/>
                <a:cs typeface="Arial" panose="020B0604020202020204" pitchFamily="34" charset="0"/>
              </a:rPr>
              <a:t>sketch the </a:t>
            </a:r>
            <a:r>
              <a:rPr lang="en-US" b="1" dirty="0">
                <a:latin typeface="Arial" panose="020B0604020202020204" pitchFamily="34" charset="0"/>
                <a:cs typeface="Arial" panose="020B0604020202020204" pitchFamily="34" charset="0"/>
              </a:rPr>
              <a:t>virtual potential temperature profile that you might expect at next four hours. </a:t>
            </a:r>
          </a:p>
        </p:txBody>
      </p:sp>
    </p:spTree>
    <p:extLst>
      <p:ext uri="{BB962C8B-B14F-4D97-AF65-F5344CB8AC3E}">
        <p14:creationId xmlns:p14="http://schemas.microsoft.com/office/powerpoint/2010/main" val="1634455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204" t="21342" r="16237" b="19916"/>
          <a:stretch/>
        </p:blipFill>
        <p:spPr>
          <a:xfrm>
            <a:off x="483326" y="535577"/>
            <a:ext cx="10972799" cy="5094514"/>
          </a:xfrm>
          <a:prstGeom prst="rect">
            <a:avLst/>
          </a:prstGeom>
        </p:spPr>
      </p:pic>
    </p:spTree>
    <p:extLst>
      <p:ext uri="{BB962C8B-B14F-4D97-AF65-F5344CB8AC3E}">
        <p14:creationId xmlns:p14="http://schemas.microsoft.com/office/powerpoint/2010/main" val="1075463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3644</TotalTime>
  <Words>1164</Words>
  <Application>Microsoft Office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84</cp:revision>
  <dcterms:created xsi:type="dcterms:W3CDTF">2020-02-22T07:55:16Z</dcterms:created>
  <dcterms:modified xsi:type="dcterms:W3CDTF">2021-12-12T22:38:46Z</dcterms:modified>
</cp:coreProperties>
</file>